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57" r:id="rId4"/>
    <p:sldId id="258" r:id="rId5"/>
    <p:sldId id="259" r:id="rId6"/>
    <p:sldId id="264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73" r:id="rId19"/>
    <p:sldId id="269" r:id="rId20"/>
    <p:sldId id="268" r:id="rId21"/>
    <p:sldId id="278" r:id="rId22"/>
    <p:sldId id="267" r:id="rId23"/>
    <p:sldId id="28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26-Aug-17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26-Aug-17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          					Hyperspectral Image Classification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Arial"/>
                <a:cs typeface="Arial"/>
              </a:rPr>
              <a:t>                                 Supervised</a:t>
            </a:r>
            <a:r>
              <a:rPr lang="en-US" b="1" spc="-75" dirty="0">
                <a:latin typeface="Arial"/>
                <a:cs typeface="Arial"/>
              </a:rPr>
              <a:t> </a:t>
            </a:r>
            <a:r>
              <a:rPr lang="en-US" b="1" spc="-20" dirty="0">
                <a:latin typeface="Arial"/>
                <a:cs typeface="Arial"/>
              </a:rPr>
              <a:t>by</a:t>
            </a:r>
            <a:endParaRPr lang="en-US" dirty="0">
              <a:latin typeface="Arial"/>
              <a:cs typeface="Arial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Arial"/>
                <a:cs typeface="Arial"/>
              </a:rPr>
              <a:t>                                  Dr. </a:t>
            </a:r>
            <a:r>
              <a:rPr lang="en-US" spc="-5" dirty="0">
                <a:latin typeface="Arial"/>
                <a:cs typeface="Arial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Arial"/>
                <a:cs typeface="Arial"/>
              </a:rPr>
              <a:t>                                Assistant </a:t>
            </a:r>
            <a:r>
              <a:rPr lang="en-US" spc="-11" dirty="0">
                <a:latin typeface="Arial"/>
                <a:cs typeface="Arial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		          Department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11" dirty="0">
                <a:latin typeface="Arial"/>
                <a:cs typeface="Arial"/>
              </a:rPr>
              <a:t>CSE</a:t>
            </a:r>
            <a:r>
              <a:rPr lang="en-US" spc="-15" dirty="0">
                <a:latin typeface="Arial"/>
                <a:cs typeface="Arial"/>
              </a:rPr>
              <a:t>           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Rajshahi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			 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Arial"/>
                <a:cs typeface="Arial"/>
              </a:rPr>
              <a:t> Presented </a:t>
            </a:r>
            <a:r>
              <a:rPr lang="en-US" b="1" spc="-11" dirty="0">
                <a:latin typeface="Arial"/>
                <a:cs typeface="Arial"/>
              </a:rPr>
              <a:t>By </a:t>
            </a:r>
            <a:r>
              <a:rPr lang="en-US" spc="-11" dirty="0">
                <a:latin typeface="Arial"/>
                <a:cs typeface="Arial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Arial"/>
                <a:cs typeface="Arial"/>
              </a:rPr>
              <a:t>  </a:t>
            </a:r>
            <a:r>
              <a:rPr lang="en-US" spc="-5" dirty="0">
                <a:latin typeface="Arial"/>
                <a:cs typeface="Arial"/>
              </a:rPr>
              <a:t>Roll: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123086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0246" y="5277363"/>
            <a:ext cx="184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Arial"/>
                <a:cs typeface="Arial"/>
              </a:rPr>
              <a:t>August </a:t>
            </a:r>
            <a:r>
              <a:rPr lang="en-US" spc="-5" dirty="0">
                <a:latin typeface="Arial"/>
                <a:cs typeface="Arial"/>
              </a:rPr>
              <a:t>26,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7"/>
    </mc:Choice>
    <mc:Fallback xmlns="">
      <p:transition spd="slow" advTm="2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5185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95750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400489"/>
            <a:ext cx="7197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488991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"/>
    </mc:Choice>
    <mc:Fallback xmlns="">
      <p:transition spd="slow" advTm="8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608159"/>
            <a:ext cx="531934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 Analysis (PCA) is a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process of reduction input  dimensionality.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PC2 can be removed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4"/>
    </mc:Choice>
    <mc:Fallback xmlns="">
      <p:transition spd="slow" advTm="150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Feature extraction using Principal Component Analysis(PCA)(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127" y="1559756"/>
            <a:ext cx="936346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the steps we need to perform  Principal Component  Analysis[1]: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Subtract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eigenvectors and eigenvalues of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Choose components and forming a feature vector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FeatureVector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(eig1 eig2 eig3…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6: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Derive the new data set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RowFeatureVector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RowDataAdjust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1"/>
    </mc:Choice>
    <mc:Fallback xmlns="">
      <p:transition spd="slow" advTm="1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4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18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60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Band</a:t>
            </a:r>
          </a:p>
        </p:txBody>
      </p:sp>
      <p:sp>
        <p:nvSpPr>
          <p:cNvPr id="21" name="Arrow: Up-Down 20"/>
          <p:cNvSpPr/>
          <p:nvPr/>
        </p:nvSpPr>
        <p:spPr>
          <a:xfrm>
            <a:off x="482035" y="2546252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/>
          <p:cNvSpPr/>
          <p:nvPr/>
        </p:nvSpPr>
        <p:spPr>
          <a:xfrm>
            <a:off x="3655617" y="2560430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/>
          <p:cNvSpPr/>
          <p:nvPr/>
        </p:nvSpPr>
        <p:spPr>
          <a:xfrm>
            <a:off x="6852953" y="2486715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/>
          <p:cNvSpPr/>
          <p:nvPr/>
        </p:nvSpPr>
        <p:spPr>
          <a:xfrm>
            <a:off x="9687317" y="2556621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6"/>
    </mc:Choice>
    <mc:Fallback xmlns="">
      <p:transition spd="slow" advTm="50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principal component analysis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have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99.75%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741487"/>
            <a:ext cx="6386734" cy="47565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1"/>
    </mc:Choice>
    <mc:Fallback xmlns="">
      <p:transition spd="slow" advTm="101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3" y="3523321"/>
            <a:ext cx="3502856" cy="2340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Depends on overall variance.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though PC 8 has high variance but it contains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less information of image contents.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the other hand PC 9 has low variance but it contains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more information 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2"/>
    </mc:Choice>
    <mc:Fallback xmlns="">
      <p:transition spd="slow" advTm="19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     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912" y="772833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Mutual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2" y="1206596"/>
            <a:ext cx="3629532" cy="83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5" y="2079025"/>
            <a:ext cx="4763165" cy="362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5" y="2789841"/>
            <a:ext cx="4820323" cy="647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88" y="3590041"/>
            <a:ext cx="2400635" cy="2762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6" y="4184747"/>
            <a:ext cx="4848902" cy="64779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7945" y="352811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10" y="1058953"/>
            <a:ext cx="6640890" cy="41095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03852" y="5365693"/>
            <a:ext cx="5825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Mutual information between input classes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94283" y="14488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             Normalized Mutual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3" y="818389"/>
            <a:ext cx="3191320" cy="590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60" y="2562795"/>
            <a:ext cx="2648320" cy="523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3050884"/>
            <a:ext cx="1705213" cy="4477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31360" y="2162685"/>
            <a:ext cx="209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Constraints: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018"/>
              </p:ext>
            </p:extLst>
          </p:nvPr>
        </p:nvGraphicFramePr>
        <p:xfrm>
          <a:off x="1231360" y="4150658"/>
          <a:ext cx="9778042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244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849006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071934806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280668227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1834519494"/>
                    </a:ext>
                  </a:extLst>
                </a:gridCol>
                <a:gridCol w="733516">
                  <a:extLst>
                    <a:ext uri="{9D8B030D-6E8A-4147-A177-3AD203B41FA5}">
                      <a16:colId xmlns:a16="http://schemas.microsoft.com/office/drawing/2014/main" val="3224276556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4150093992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2113692714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1581506237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612295036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989213164"/>
                    </a:ext>
                  </a:extLst>
                </a:gridCol>
              </a:tblGrid>
              <a:tr h="36937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PCA-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nMI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33855" y="5370059"/>
            <a:ext cx="626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Table: Selected Component for PCA and for PCA-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60" y="1444184"/>
            <a:ext cx="4858428" cy="733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1305" y="9002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9750"/>
              </p:ext>
            </p:extLst>
          </p:nvPr>
        </p:nvGraphicFramePr>
        <p:xfrm>
          <a:off x="6499274" y="461669"/>
          <a:ext cx="5430132" cy="5548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6419">
                  <a:extLst>
                    <a:ext uri="{9D8B030D-6E8A-4147-A177-3AD203B41FA5}">
                      <a16:colId xmlns:a16="http://schemas.microsoft.com/office/drawing/2014/main" val="184789706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3217085806"/>
                    </a:ext>
                  </a:extLst>
                </a:gridCol>
                <a:gridCol w="1280163">
                  <a:extLst>
                    <a:ext uri="{9D8B030D-6E8A-4147-A177-3AD203B41FA5}">
                      <a16:colId xmlns:a16="http://schemas.microsoft.com/office/drawing/2014/main" val="601381458"/>
                    </a:ext>
                  </a:extLst>
                </a:gridCol>
              </a:tblGrid>
              <a:tr h="3454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91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Alfalfa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1969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19773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41028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0840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4577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Grass/Trees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0366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95755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7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26935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7444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120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82728"/>
                  </a:ext>
                </a:extLst>
              </a:tr>
              <a:tr h="4275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Bldg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-Grass-Tree-Drives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99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Stone-steel towers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6447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4856" y="6102233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Table: Data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2231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  support vector machine (SVM)[3]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classifier to classify 14 classes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Steps of classification: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train and test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 data set into 0 to 1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Calculate best c and g (kernel width)for RBF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kernel of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 fold cross validation was used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Assess the test sample accuracy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Radial basis function (RBF) kernel 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"/>
    </mc:Choice>
    <mc:Fallback xmlns="">
      <p:transition spd="slow" advTm="97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900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class is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first 9 features after applying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PCA-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gives 86.04%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5914" y="5826753"/>
            <a:ext cx="5301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Comparison of classification result of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original data, PCA data and PCA-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88913"/>
              </p:ext>
            </p:extLst>
          </p:nvPr>
        </p:nvGraphicFramePr>
        <p:xfrm>
          <a:off x="329811" y="3737369"/>
          <a:ext cx="4900701" cy="2072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699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891002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258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First 10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43.91%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PCA-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04214"/>
              </p:ext>
            </p:extLst>
          </p:nvPr>
        </p:nvGraphicFramePr>
        <p:xfrm>
          <a:off x="329811" y="1534737"/>
          <a:ext cx="4900701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370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435413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62918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PCA-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2" y="647114"/>
            <a:ext cx="6961488" cy="51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"/>
    </mc:Choice>
    <mc:Fallback xmlns="">
      <p:transition spd="slow" advTm="1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Outlines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3" y="1736230"/>
            <a:ext cx="31390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7"/>
    </mc:Choice>
    <mc:Fallback xmlns="">
      <p:transition spd="slow" advTm="272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7908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Subset features are selected after PCA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Selection will be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perfomed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introducing adaptive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"/>
    </mc:Choice>
    <mc:Fallback xmlns="">
      <p:transition spd="slow" advTm="21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6167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thanks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Professor Dr. David 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Landgrebe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Purdue University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dataset and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MUltiSpec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1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1518153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Hsu, C. Chang, and C.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Lin,Department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Computer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Science,National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Taiwan  University,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Taipei 106,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Taiwan,"A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Practical Guide to Support 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Initial version: 2003, Last updated:  May 19, 2016.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vol. 11, no. 2, pp. 424-428, Feb. 2014.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[Online]https://en.wikipedia.org/wiki/Hyperspectral_imaging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434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1"/>
    </mc:Choice>
    <mc:Fallback xmlns="">
      <p:transition spd="slow" advTm="472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494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292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IEEE International Geoscience and Remote Sensing Symposium (IGARSS)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information measure for hyperspectral image classification,"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Remote Sensing Symposium (IGARSS)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,Vancouver, Canada, pp. 1720-1723, Jul. 2011.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      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"/>
    </mc:Choice>
    <mc:Fallback xmlns=""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Acquisition of information about an object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9" y="662609"/>
            <a:ext cx="5486401" cy="566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4914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in geography, land surveying, military,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8169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3"/>
    </mc:Choice>
    <mc:Fallback xmlns="">
      <p:transition spd="slow" advTm="29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807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and infrared range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wavelengths represents only part of the story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78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dimensional projection </a:t>
            </a:r>
          </a:p>
          <a:p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           of Hyperspectral</a:t>
            </a:r>
            <a:r>
              <a:rPr lang="en-US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cube [5]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2173" y="5193850"/>
            <a:ext cx="371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Figure: Technical characteristics of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1"/>
    </mc:Choice>
    <mc:Fallback xmlns="">
      <p:transition spd="slow" advTm="534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with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6339266" y="616268"/>
            <a:ext cx="5120639" cy="4178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285737" indent="-285737"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08841" y="2366332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3474" y="5135293"/>
            <a:ext cx="407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Figure: Curse of dimensionality [4]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841" y="2851671"/>
            <a:ext cx="367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Arial"/>
                <a:cs typeface="Arial"/>
              </a:rPr>
              <a:t>High correlation </a:t>
            </a:r>
            <a:r>
              <a:rPr lang="en-US" sz="2000" spc="-11" dirty="0">
                <a:latin typeface="Arial"/>
                <a:cs typeface="Arial"/>
              </a:rPr>
              <a:t>among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841" y="3337010"/>
            <a:ext cx="492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Arial"/>
                <a:cs typeface="Arial"/>
              </a:rPr>
              <a:t>All the </a:t>
            </a:r>
            <a:r>
              <a:rPr lang="en-US" sz="2000" spc="-11" dirty="0">
                <a:latin typeface="Arial"/>
                <a:cs typeface="Arial"/>
              </a:rPr>
              <a:t>feature </a:t>
            </a:r>
            <a:r>
              <a:rPr lang="en-US" sz="2000" spc="-5" dirty="0">
                <a:latin typeface="Arial"/>
                <a:cs typeface="Arial"/>
              </a:rPr>
              <a:t>are not equally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4"/>
    </mc:Choice>
    <mc:Fallback xmlns="">
      <p:transition spd="slow" advTm="550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1212" y="2220549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Extract only relevant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212" y="2705956"/>
            <a:ext cx="4092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212" y="3269100"/>
            <a:ext cx="402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spd="slow" advTm="150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544" y="1517335"/>
            <a:ext cx="987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of feature mining through feature extraction and 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6858" y="2120351"/>
            <a:ext cx="55309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Arial"/>
                <a:cs typeface="Arial"/>
              </a:rPr>
              <a:t>Feature Extraction:</a:t>
            </a:r>
          </a:p>
          <a:p>
            <a:r>
              <a:rPr lang="en-US" sz="2000" spc="-5" dirty="0">
                <a:latin typeface="Arial"/>
                <a:cs typeface="Arial"/>
              </a:rPr>
              <a:t>	Principal Component  Analysis(PCA)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Arial"/>
                <a:cs typeface="Arial"/>
              </a:rPr>
              <a:t>Feature Selection:</a:t>
            </a:r>
          </a:p>
          <a:p>
            <a:r>
              <a:rPr lang="en-US" sz="2000" spc="-5" dirty="0">
                <a:latin typeface="Arial"/>
                <a:cs typeface="Arial"/>
              </a:rPr>
              <a:t>	Normalized Mutual Information(</a:t>
            </a:r>
            <a:r>
              <a:rPr lang="en-US" sz="2000" spc="-5" dirty="0" err="1">
                <a:latin typeface="Arial"/>
                <a:cs typeface="Arial"/>
              </a:rPr>
              <a:t>nMI</a:t>
            </a:r>
            <a:r>
              <a:rPr lang="en-US" sz="2000" spc="-5" dirty="0">
                <a:latin typeface="Arial"/>
                <a:cs typeface="Arial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Arial"/>
                <a:cs typeface="Arial"/>
              </a:rPr>
              <a:t>Classification:</a:t>
            </a:r>
          </a:p>
          <a:p>
            <a:r>
              <a:rPr lang="en-US" sz="2000" spc="-5" dirty="0">
                <a:latin typeface="Arial"/>
                <a:cs typeface="Arial"/>
              </a:rPr>
              <a:t>	Kernel Support Vector Machine(KSVM)</a:t>
            </a:r>
          </a:p>
          <a:p>
            <a:pPr marL="342882" indent="-342882">
              <a:buAutoNum type="arabicParenR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0"/>
    </mc:Choice>
    <mc:Fallback xmlns="">
      <p:transition spd="slow" advTm="28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Arial"/>
                <a:cs typeface="Arial"/>
              </a:rPr>
              <a:t>Dataset: </a:t>
            </a:r>
            <a:r>
              <a:rPr spc="-20" dirty="0">
                <a:latin typeface="Arial"/>
                <a:cs typeface="Arial"/>
              </a:rPr>
              <a:t>AVIRIS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92AV3C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Arial"/>
                <a:cs typeface="Arial"/>
              </a:rPr>
              <a:t>Spectral</a:t>
            </a:r>
            <a:r>
              <a:rPr lang="en-US" b="1" spc="-11" dirty="0">
                <a:latin typeface="Arial"/>
                <a:cs typeface="Arial"/>
              </a:rPr>
              <a:t> Resolution</a:t>
            </a:r>
            <a:r>
              <a:rPr b="1" spc="-11" dirty="0">
                <a:latin typeface="Arial"/>
                <a:cs typeface="Arial"/>
              </a:rPr>
              <a:t>:</a:t>
            </a:r>
            <a:endParaRPr lang="en-US" b="1" spc="-11" dirty="0">
              <a:latin typeface="Arial"/>
              <a:cs typeface="Arial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Arial"/>
                <a:cs typeface="Arial"/>
              </a:rPr>
              <a:t>		</a:t>
            </a:r>
            <a:r>
              <a:rPr spc="71"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0.4</a:t>
            </a:r>
            <a:r>
              <a:rPr i="1" spc="-11" dirty="0">
                <a:latin typeface="Lucida Sans Typewriter"/>
                <a:cs typeface="Lucida Sans Typewriter"/>
              </a:rPr>
              <a:t>µ</a:t>
            </a:r>
            <a:r>
              <a:rPr i="1" spc="-340" dirty="0">
                <a:latin typeface="Lucida Sans Typewriter"/>
                <a:cs typeface="Lucida Sans Typewriter"/>
              </a:rPr>
              <a:t> </a:t>
            </a:r>
            <a:r>
              <a:rPr spc="-5" dirty="0">
                <a:latin typeface="Arial"/>
                <a:cs typeface="Arial"/>
              </a:rPr>
              <a:t>m-2.5</a:t>
            </a:r>
            <a:r>
              <a:rPr dirty="0">
                <a:latin typeface="Arial"/>
                <a:cs typeface="Arial"/>
              </a:rPr>
              <a:t> </a:t>
            </a:r>
            <a:r>
              <a:rPr i="1" spc="-11" dirty="0">
                <a:latin typeface="Lucida Sans Typewriter"/>
                <a:cs typeface="Lucida Sans Typewriter"/>
              </a:rPr>
              <a:t>µ</a:t>
            </a:r>
            <a:r>
              <a:rPr i="1" spc="-340" dirty="0">
                <a:latin typeface="Lucida Sans Typewriter"/>
                <a:cs typeface="Lucida Sans Typewriter"/>
              </a:rPr>
              <a:t> </a:t>
            </a:r>
            <a:r>
              <a:rPr spc="-11" dirty="0">
                <a:latin typeface="Arial"/>
                <a:cs typeface="Arial"/>
              </a:rPr>
              <a:t>m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Arial"/>
                <a:cs typeface="Arial"/>
              </a:rPr>
              <a:t>Spatial</a:t>
            </a:r>
            <a:r>
              <a:rPr lang="en-US" b="1" spc="-5" dirty="0">
                <a:latin typeface="Arial"/>
                <a:cs typeface="Arial"/>
              </a:rPr>
              <a:t> Resolution</a:t>
            </a:r>
            <a:r>
              <a:rPr b="1" spc="-5" dirty="0"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30m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Arial"/>
                <a:cs typeface="Arial"/>
              </a:rPr>
              <a:t>Band: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220</a:t>
            </a:r>
            <a:endParaRPr dirty="0">
              <a:latin typeface="Arial"/>
              <a:cs typeface="Arial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Arial"/>
                <a:cs typeface="Arial"/>
              </a:rPr>
              <a:t>Classes:</a:t>
            </a:r>
            <a:r>
              <a:rPr spc="-5" dirty="0">
                <a:latin typeface="Arial"/>
                <a:cs typeface="Arial"/>
              </a:rPr>
              <a:t>16</a:t>
            </a:r>
            <a:endParaRPr lang="en-US" spc="-5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2"/>
            <a:ext cx="31728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Captured Date: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12, 1992 Indian Pine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Site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1.0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220 Band AVIRIS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Hyperspectral Image </a:t>
            </a:r>
          </a:p>
          <a:p>
            <a:r>
              <a:rPr lang="en-US" spc="-5" dirty="0">
                <a:latin typeface="Arial"/>
                <a:cs typeface="Arial"/>
              </a:rPr>
              <a:t>Each band has 145 x 145 =21025 pixel</a:t>
            </a:r>
            <a:endParaRPr lang="en-US" dirty="0">
              <a:latin typeface="Arial"/>
              <a:cs typeface="Arial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Feature Mining for Effective Subspace Detection of Hyperspectral Image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3"/>
    </mc:Choice>
    <mc:Fallback xmlns="">
      <p:transition spd="slow" advTm="2086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7215</TotalTime>
  <Words>948</Words>
  <Application>Microsoft Office PowerPoint</Application>
  <PresentationFormat>Widescreen</PresentationFormat>
  <Paragraphs>326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Lucida Sans Typewriter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125</cp:revision>
  <cp:lastPrinted>2017-07-07T04:41:36Z</cp:lastPrinted>
  <dcterms:created xsi:type="dcterms:W3CDTF">2017-07-06T13:55:46Z</dcterms:created>
  <dcterms:modified xsi:type="dcterms:W3CDTF">2017-08-26T08:01:21Z</dcterms:modified>
</cp:coreProperties>
</file>