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g"/>
  <Override PartName="/ppt/media/image8.jpg" ContentType="image/jpg"/>
  <Override PartName="/ppt/media/image10.jpg" ContentType="image/jpg"/>
  <Override PartName="/ppt/media/image11.jpg" ContentType="image/jpg"/>
  <Override PartName="/ppt/tags/tag1.xml" ContentType="application/vnd.openxmlformats-officedocument.presentationml.tags+xml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57" r:id="rId4"/>
    <p:sldId id="258" r:id="rId5"/>
    <p:sldId id="259" r:id="rId6"/>
    <p:sldId id="264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3" r:id="rId17"/>
    <p:sldId id="269" r:id="rId18"/>
    <p:sldId id="268" r:id="rId19"/>
    <p:sldId id="278" r:id="rId20"/>
    <p:sldId id="26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3F05-A61A-4FCB-A5C1-9FB22A0236E1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A13E-CD6D-456E-9676-CC2D9A6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          					Hyperspectral Image Classification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Arial"/>
                <a:cs typeface="Arial"/>
              </a:rPr>
              <a:t>                                 Supervised</a:t>
            </a:r>
            <a:r>
              <a:rPr lang="en-US" b="1" spc="-75" dirty="0">
                <a:latin typeface="Arial"/>
                <a:cs typeface="Arial"/>
              </a:rPr>
              <a:t> </a:t>
            </a:r>
            <a:r>
              <a:rPr lang="en-US" b="1" spc="-20" dirty="0">
                <a:latin typeface="Arial"/>
                <a:cs typeface="Arial"/>
              </a:rPr>
              <a:t>by</a:t>
            </a:r>
            <a:endParaRPr lang="en-US" dirty="0">
              <a:latin typeface="Arial"/>
              <a:cs typeface="Arial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Arial"/>
                <a:cs typeface="Arial"/>
              </a:rPr>
              <a:t>                                  Dr. </a:t>
            </a:r>
            <a:r>
              <a:rPr lang="en-US" spc="-5" dirty="0">
                <a:latin typeface="Arial"/>
                <a:cs typeface="Arial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Arial"/>
                <a:cs typeface="Arial"/>
              </a:rPr>
              <a:t>                                Assistant </a:t>
            </a:r>
            <a:r>
              <a:rPr lang="en-US" spc="-11" dirty="0">
                <a:latin typeface="Arial"/>
                <a:cs typeface="Arial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Arial"/>
                <a:cs typeface="Arial"/>
              </a:rPr>
              <a:t>		          Department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en-US" spc="-11" dirty="0">
                <a:latin typeface="Arial"/>
                <a:cs typeface="Arial"/>
              </a:rPr>
              <a:t>CSE</a:t>
            </a:r>
            <a:r>
              <a:rPr lang="en-US" spc="-15" dirty="0">
                <a:latin typeface="Arial"/>
                <a:cs typeface="Arial"/>
              </a:rPr>
              <a:t>           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Rajshahi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			 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Arial"/>
                <a:cs typeface="Arial"/>
              </a:rPr>
              <a:t> Presented </a:t>
            </a:r>
            <a:r>
              <a:rPr lang="en-US" b="1" spc="-11" dirty="0">
                <a:latin typeface="Arial"/>
                <a:cs typeface="Arial"/>
              </a:rPr>
              <a:t>By </a:t>
            </a:r>
            <a:r>
              <a:rPr lang="en-US" spc="-11" dirty="0">
                <a:latin typeface="Arial"/>
                <a:cs typeface="Arial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Arial"/>
                <a:cs typeface="Arial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Arial"/>
                <a:cs typeface="Arial"/>
              </a:rPr>
              <a:t>  </a:t>
            </a:r>
            <a:r>
              <a:rPr lang="en-US" spc="-5" dirty="0">
                <a:latin typeface="Arial"/>
                <a:cs typeface="Arial"/>
              </a:rPr>
              <a:t>Roll: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123086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0246" y="5277363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Arial"/>
                <a:cs typeface="Arial"/>
              </a:rPr>
              <a:t>July </a:t>
            </a:r>
            <a:r>
              <a:rPr lang="en-US" spc="-5" dirty="0">
                <a:latin typeface="Arial"/>
                <a:cs typeface="Arial"/>
              </a:rPr>
              <a:t>15,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67"/>
    </mc:Choice>
    <mc:Fallback>
      <p:transition spd="slow" advTm="2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5185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9645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means unique measurable characteristics of an  image/observed object.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681481"/>
            <a:ext cx="4474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relevant features are obtained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6"/>
    </mc:Choice>
    <mc:Fallback>
      <p:transition spd="slow" advTm="8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608159"/>
            <a:ext cx="642849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 Analysis (PCA) is a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process of reduction input  dimensionality.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Transformed data is a set of orthogonal uncorrelated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variables called principal components(PC)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4"/>
    </mc:Choice>
    <mc:Fallback>
      <p:transition spd="slow" advTm="150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Feature extraction using Principal Component Analysis(PCA)(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059" y="1559756"/>
            <a:ext cx="936346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the steps we need to perform  Principal Component  Analysis[1]: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Subtract the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the eigenvectors and eigenvalues of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Choose components and forming a feature vector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FeatureVector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(eig1 eig2 eig3…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6: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Derive the new data set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RowFeatureVector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RowDataAdjust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21"/>
    </mc:Choice>
    <mc:Fallback>
      <p:transition spd="slow" advTm="16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4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18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60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Band</a:t>
            </a:r>
          </a:p>
        </p:txBody>
      </p:sp>
      <p:sp>
        <p:nvSpPr>
          <p:cNvPr id="21" name="Arrow: Up-Down 20"/>
          <p:cNvSpPr/>
          <p:nvPr/>
        </p:nvSpPr>
        <p:spPr>
          <a:xfrm>
            <a:off x="482035" y="2546252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/>
          <p:cNvSpPr/>
          <p:nvPr/>
        </p:nvSpPr>
        <p:spPr>
          <a:xfrm>
            <a:off x="3628963" y="2498096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/>
          <p:cNvSpPr/>
          <p:nvPr/>
        </p:nvSpPr>
        <p:spPr>
          <a:xfrm>
            <a:off x="6669172" y="2527927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/>
          <p:cNvSpPr/>
          <p:nvPr/>
        </p:nvSpPr>
        <p:spPr>
          <a:xfrm>
            <a:off x="9542442" y="2556017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26"/>
    </mc:Choice>
    <mc:Fallback>
      <p:transition spd="slow" advTm="50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Result Principal Component Analysis(PCA)</a:t>
            </a:r>
          </a:p>
        </p:txBody>
      </p:sp>
      <p:sp>
        <p:nvSpPr>
          <p:cNvPr id="24" name="object 3"/>
          <p:cNvSpPr/>
          <p:nvPr/>
        </p:nvSpPr>
        <p:spPr>
          <a:xfrm>
            <a:off x="1131292" y="770377"/>
            <a:ext cx="5761878" cy="453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4653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principal component analysis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 band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component has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99.80%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variance of the dataset. </a:t>
            </a:r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11"/>
    </mc:Choice>
    <mc:Fallback>
      <p:transition spd="slow" advTm="101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Limitations Principal Component Analysis(PCA)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93" y="3523321"/>
            <a:ext cx="3502856" cy="2340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303602" cy="319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PCA assumes that data is  normal distributed</a:t>
            </a:r>
          </a:p>
          <a:p>
            <a:pPr marL="144780" marR="5080">
              <a:lnSpc>
                <a:spcPct val="1026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and high variance data contains  more information.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though PC 8 has high variance but it contains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less information of image contents.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the other hand PC 9 has low variance but it contains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more information 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the problem that I want to address in my future work.</a:t>
            </a:r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62"/>
    </mc:Choice>
    <mc:Fallback>
      <p:transition spd="slow" advTm="195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9750"/>
              </p:ext>
            </p:extLst>
          </p:nvPr>
        </p:nvGraphicFramePr>
        <p:xfrm>
          <a:off x="6499274" y="461669"/>
          <a:ext cx="5430132" cy="5548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6419">
                  <a:extLst>
                    <a:ext uri="{9D8B030D-6E8A-4147-A177-3AD203B41FA5}">
                      <a16:colId xmlns:a16="http://schemas.microsoft.com/office/drawing/2014/main" val="184789706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3217085806"/>
                    </a:ext>
                  </a:extLst>
                </a:gridCol>
                <a:gridCol w="1280163">
                  <a:extLst>
                    <a:ext uri="{9D8B030D-6E8A-4147-A177-3AD203B41FA5}">
                      <a16:colId xmlns:a16="http://schemas.microsoft.com/office/drawing/2014/main" val="601381458"/>
                    </a:ext>
                  </a:extLst>
                </a:gridCol>
              </a:tblGrid>
              <a:tr h="3454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917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Alfalfa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1969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619773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41028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0840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4577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Grass/Trees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0366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95755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Soybeans-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726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Soybeans-min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26935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27444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1207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82728"/>
                  </a:ext>
                </a:extLst>
              </a:tr>
              <a:tr h="4275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Bldg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-Grass-Tree-Drives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9926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Stone-steel towers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6447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74856" y="6102233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Table: Data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371" y="1274567"/>
            <a:ext cx="58785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One-against-one support vector machine (SVM)[3]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classifier to classify 14 classes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Steps of classification: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train and test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 data set into 0 to 1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Calculate best c and gamma for RBF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kernel of SVM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 fold cross validation was used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 and Test SVM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Radial basis function (RBF) kernel 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6"/>
    </mc:Choice>
    <mc:Fallback>
      <p:transition spd="slow" advTm="977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810" y="885152"/>
            <a:ext cx="5043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class is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first 14 features after applying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PCA   gives 80.40%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5914" y="5826753"/>
            <a:ext cx="5301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Comparison of classification result of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original data and PCA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63492"/>
              </p:ext>
            </p:extLst>
          </p:nvPr>
        </p:nvGraphicFramePr>
        <p:xfrm>
          <a:off x="329811" y="4126195"/>
          <a:ext cx="4833031" cy="185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948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851083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57555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First 14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57555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51.08%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57555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51202"/>
              </p:ext>
            </p:extLst>
          </p:nvPr>
        </p:nvGraphicFramePr>
        <p:xfrm>
          <a:off x="407961" y="2525962"/>
          <a:ext cx="475488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814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22364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78" y="380576"/>
            <a:ext cx="6514286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0"/>
    </mc:Choice>
    <mc:Fallback>
      <p:transition spd="slow" advTm="196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  	  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9436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Subset features are selected after PCA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 feature selection technique can be applied for better classification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accuracy like mutual information(MI)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8"/>
    </mc:Choice>
    <mc:Fallback>
      <p:transition spd="slow" advTm="212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6167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Special thanks to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Professor Dr. David 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Landgrebe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Purdue 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57"/>
    </mc:Choice>
    <mc:Fallback>
      <p:transition spd="slow" advTm="76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3" y="1736230"/>
            <a:ext cx="3139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07"/>
    </mc:Choice>
    <mc:Fallback>
      <p:transition spd="slow" advTm="272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280" y="1322363"/>
            <a:ext cx="11634339" cy="425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Lindsay I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John A. Richards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Xiuping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-Wei Hsu,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-Chung Chang,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-Jen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Lin,Department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Computer Science,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National Taiwan  University, Taipei 106,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Taiwan,"A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Practical Guide to Support  Vector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Initial version: 2003, Last updated:  May 19, 2016.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Md. Ali Hossain,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Xiuping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Jia, Senior Member, IEEE, and  Mark Pickering, Member, IEEE,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”Subspace Detection Using  a Mutual Information Measure for Hyperspectral Image  Classification”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1"/>
    </mc:Choice>
    <mc:Fallback>
      <p:transition spd="slow" advTm="472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      The End</a:t>
            </a:r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2"/>
    </mc:Choice>
    <mc:Fallback>
      <p:transition spd="slow" advTm="1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Acquisition of information about an object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9" y="662609"/>
            <a:ext cx="5486401" cy="566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4914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in geography, land surveying, military,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43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23"/>
    </mc:Choice>
    <mc:Fallback>
      <p:transition spd="slow" advTm="29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12702" y="2831998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Survilence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807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 and infrared range of wavelengths represents only part of the story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63"/>
    </mc:Choice>
    <mc:Fallback>
      <p:transition spd="slow" advTm="23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78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dimensional projection </a:t>
            </a:r>
          </a:p>
          <a:p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           of Hyperspectral</a:t>
            </a:r>
            <a:r>
              <a:rPr lang="en-US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2173" y="5193850"/>
            <a:ext cx="371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Technical characteristics of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digital image data[2]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21"/>
    </mc:Choice>
    <mc:Fallback>
      <p:transition spd="slow" advTm="534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Challenges with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6339266" y="616268"/>
            <a:ext cx="5120639" cy="4178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285737" indent="-285737"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08841" y="2366332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3474" y="5135293"/>
            <a:ext cx="407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Curse of dimensionality [4]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8841" y="2851671"/>
            <a:ext cx="367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Arial"/>
                <a:cs typeface="Arial"/>
              </a:rPr>
              <a:t>High correlation </a:t>
            </a:r>
            <a:r>
              <a:rPr lang="en-US" sz="2000" spc="-11" dirty="0">
                <a:latin typeface="Arial"/>
                <a:cs typeface="Arial"/>
              </a:rPr>
              <a:t>among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8841" y="3337010"/>
            <a:ext cx="492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Arial"/>
                <a:cs typeface="Arial"/>
              </a:rPr>
              <a:t>All the </a:t>
            </a:r>
            <a:r>
              <a:rPr lang="en-US" sz="2000" spc="-11" dirty="0">
                <a:latin typeface="Arial"/>
                <a:cs typeface="Arial"/>
              </a:rPr>
              <a:t>feature </a:t>
            </a:r>
            <a:r>
              <a:rPr lang="en-US" sz="2000" spc="-5" dirty="0">
                <a:latin typeface="Arial"/>
                <a:cs typeface="Arial"/>
              </a:rPr>
              <a:t>are not equally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6314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94"/>
    </mc:Choice>
    <mc:Fallback>
      <p:transition spd="slow" advTm="550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1212" y="2220549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Extract only relevant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1212" y="2705956"/>
            <a:ext cx="4092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212" y="3269100"/>
            <a:ext cx="402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47"/>
    </mc:Choice>
    <mc:Fallback>
      <p:transition spd="slow" advTm="150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6855" y="1368556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Collaboration of feature mining and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6858" y="2120351"/>
            <a:ext cx="52510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Arial"/>
                <a:cs typeface="Arial"/>
              </a:rPr>
              <a:t>Feature Extraction:</a:t>
            </a:r>
          </a:p>
          <a:p>
            <a:r>
              <a:rPr lang="en-US" sz="2000" spc="-5" dirty="0">
                <a:latin typeface="Arial"/>
                <a:cs typeface="Arial"/>
              </a:rPr>
              <a:t>	Principal Component  Analysis(PCA)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Arial"/>
                <a:cs typeface="Arial"/>
              </a:rPr>
              <a:t>Feature Selection:</a:t>
            </a:r>
          </a:p>
          <a:p>
            <a:r>
              <a:rPr lang="en-US" sz="2000" spc="-5" dirty="0">
                <a:latin typeface="Arial"/>
                <a:cs typeface="Arial"/>
              </a:rPr>
              <a:t>	Mutual Information(MI)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Arial"/>
                <a:cs typeface="Arial"/>
              </a:rPr>
              <a:t>Classification:</a:t>
            </a:r>
          </a:p>
          <a:p>
            <a:r>
              <a:rPr lang="en-US" sz="2000" spc="-5" dirty="0">
                <a:latin typeface="Arial"/>
                <a:cs typeface="Arial"/>
              </a:rPr>
              <a:t>	Support Vector Machine(SVM)</a:t>
            </a:r>
          </a:p>
          <a:p>
            <a:pPr marL="342882" indent="-342882">
              <a:buAutoNum type="arabicParenR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00"/>
    </mc:Choice>
    <mc:Fallback>
      <p:transition spd="slow" advTm="28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Data Set for Analysis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124577" y="2944192"/>
            <a:ext cx="2901431" cy="216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spc="-5" dirty="0">
                <a:latin typeface="Arial"/>
                <a:cs typeface="Arial"/>
              </a:rPr>
              <a:t>Dataset: </a:t>
            </a:r>
            <a:r>
              <a:rPr spc="-20" dirty="0">
                <a:latin typeface="Arial"/>
                <a:cs typeface="Arial"/>
              </a:rPr>
              <a:t>AVIRIS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92AV3C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spc="-11" dirty="0">
                <a:latin typeface="Arial"/>
                <a:cs typeface="Arial"/>
              </a:rPr>
              <a:t>Spectral</a:t>
            </a:r>
            <a:r>
              <a:rPr lang="en-US" spc="-11" dirty="0">
                <a:latin typeface="Arial"/>
                <a:cs typeface="Arial"/>
              </a:rPr>
              <a:t> Resolution</a:t>
            </a:r>
            <a:r>
              <a:rPr spc="-11" dirty="0">
                <a:latin typeface="Arial"/>
                <a:cs typeface="Arial"/>
              </a:rPr>
              <a:t>:</a:t>
            </a:r>
            <a:endParaRPr lang="en-US" spc="-11" dirty="0">
              <a:latin typeface="Arial"/>
              <a:cs typeface="Arial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Arial"/>
                <a:cs typeface="Arial"/>
              </a:rPr>
              <a:t>		</a:t>
            </a:r>
            <a:r>
              <a:rPr spc="71" dirty="0">
                <a:latin typeface="Arial"/>
                <a:cs typeface="Arial"/>
              </a:rPr>
              <a:t> </a:t>
            </a:r>
            <a:r>
              <a:rPr spc="-11" dirty="0">
                <a:latin typeface="Arial"/>
                <a:cs typeface="Arial"/>
              </a:rPr>
              <a:t>0.4</a:t>
            </a:r>
            <a:r>
              <a:rPr i="1" spc="-11" dirty="0">
                <a:latin typeface="Lucida Sans Typewriter"/>
                <a:cs typeface="Lucida Sans Typewriter"/>
              </a:rPr>
              <a:t>µ</a:t>
            </a:r>
            <a:r>
              <a:rPr i="1" spc="-340" dirty="0">
                <a:latin typeface="Lucida Sans Typewriter"/>
                <a:cs typeface="Lucida Sans Typewriter"/>
              </a:rPr>
              <a:t> </a:t>
            </a:r>
            <a:r>
              <a:rPr spc="-5" dirty="0">
                <a:latin typeface="Arial"/>
                <a:cs typeface="Arial"/>
              </a:rPr>
              <a:t>m-2.5</a:t>
            </a:r>
            <a:r>
              <a:rPr dirty="0">
                <a:latin typeface="Arial"/>
                <a:cs typeface="Arial"/>
              </a:rPr>
              <a:t> </a:t>
            </a:r>
            <a:r>
              <a:rPr i="1" spc="-11" dirty="0">
                <a:latin typeface="Lucida Sans Typewriter"/>
                <a:cs typeface="Lucida Sans Typewriter"/>
              </a:rPr>
              <a:t>µ</a:t>
            </a:r>
            <a:r>
              <a:rPr i="1" spc="-340" dirty="0">
                <a:latin typeface="Lucida Sans Typewriter"/>
                <a:cs typeface="Lucida Sans Typewriter"/>
              </a:rPr>
              <a:t> </a:t>
            </a:r>
            <a:r>
              <a:rPr spc="-11" dirty="0">
                <a:latin typeface="Arial"/>
                <a:cs typeface="Arial"/>
              </a:rPr>
              <a:t>m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spc="-5" dirty="0">
                <a:latin typeface="Arial"/>
                <a:cs typeface="Arial"/>
              </a:rPr>
              <a:t>Spatial</a:t>
            </a:r>
            <a:r>
              <a:rPr lang="en-US" spc="-5" dirty="0">
                <a:latin typeface="Arial"/>
                <a:cs typeface="Arial"/>
              </a:rPr>
              <a:t> Resolution</a:t>
            </a:r>
            <a:r>
              <a:rPr spc="-5" dirty="0">
                <a:latin typeface="Arial"/>
                <a:cs typeface="Arial"/>
              </a:rPr>
              <a:t>:</a:t>
            </a:r>
            <a:r>
              <a:rPr dirty="0">
                <a:latin typeface="Arial"/>
                <a:cs typeface="Arial"/>
              </a:rPr>
              <a:t> </a:t>
            </a:r>
            <a:r>
              <a:rPr spc="-11" dirty="0">
                <a:latin typeface="Arial"/>
                <a:cs typeface="Arial"/>
              </a:rPr>
              <a:t>30m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spc="-5" dirty="0">
                <a:latin typeface="Arial"/>
                <a:cs typeface="Arial"/>
              </a:rPr>
              <a:t>Band: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220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spc="-5" dirty="0">
                <a:latin typeface="Arial"/>
                <a:cs typeface="Arial"/>
              </a:rPr>
              <a:t>Classes:16</a:t>
            </a:r>
            <a:endParaRPr lang="en-US" spc="-5"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lang="en-US" spc="-5" dirty="0">
                <a:latin typeface="Arial"/>
                <a:cs typeface="Arial"/>
              </a:rPr>
              <a:t>Pixels: 145 x 145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07" y="2384643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53567" y="2296901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4577" y="736507"/>
            <a:ext cx="4284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Data Set: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220 Band AVIRIS Hyperspectral Image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Date: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12, 1992 Indian Pine Test Site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Version 1.0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63"/>
    </mc:Choice>
    <mc:Fallback>
      <p:transition spd="slow" advTm="2086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5682</TotalTime>
  <Words>841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Lucida Sans Typewriter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83</cp:revision>
  <cp:lastPrinted>2017-07-07T04:41:36Z</cp:lastPrinted>
  <dcterms:created xsi:type="dcterms:W3CDTF">2017-07-06T13:55:46Z</dcterms:created>
  <dcterms:modified xsi:type="dcterms:W3CDTF">2017-07-14T19:17:07Z</dcterms:modified>
</cp:coreProperties>
</file>