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68" r:id="rId23"/>
    <p:sldId id="278" r:id="rId24"/>
    <p:sldId id="267" r:id="rId25"/>
    <p:sldId id="28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05-Dec-17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0246" y="5277363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9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7"/>
    </mc:Choice>
    <mc:Fallback xmlns="">
      <p:transition spd="slow" advTm="2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74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488991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"/>
    </mc:Choice>
    <mc:Fallback xmlns="">
      <p:transition spd="slow" advTm="8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4"/>
    </mc:Choice>
    <mc:Fallback xmlns="">
      <p:transition spd="slow" advTm="150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127" y="1559756"/>
            <a:ext cx="83231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steps we need to perform  Principal Component  Analysis[1]: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1"/>
    </mc:Choice>
    <mc:Fallback xmlns="">
      <p:transition spd="slow" advTm="1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1" name="Arrow: Up-Down 20"/>
          <p:cNvSpPr/>
          <p:nvPr/>
        </p:nvSpPr>
        <p:spPr>
          <a:xfrm>
            <a:off x="482035" y="2546252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/>
          <p:cNvSpPr/>
          <p:nvPr/>
        </p:nvSpPr>
        <p:spPr>
          <a:xfrm>
            <a:off x="3655617" y="2560430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/>
          <p:cNvSpPr/>
          <p:nvPr/>
        </p:nvSpPr>
        <p:spPr>
          <a:xfrm>
            <a:off x="6852953" y="2486715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/>
          <p:cNvSpPr/>
          <p:nvPr/>
        </p:nvSpPr>
        <p:spPr>
          <a:xfrm>
            <a:off x="9687317" y="2556621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6"/>
    </mc:Choice>
    <mc:Fallback xmlns="">
      <p:transition spd="slow" advTm="50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99.65%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1"/>
    </mc:Choice>
    <mc:Fallback xmlns="">
      <p:transition spd="slow" advTm="101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3" y="3523321"/>
            <a:ext cx="3502856" cy="2340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though PC 8 has high variance but it contains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PC 9 has low variance 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more information 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2"/>
    </mc:Choice>
    <mc:Fallback xmlns="">
      <p:transition spd="slow" advTm="19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282" y="772833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66687"/>
              </p:ext>
            </p:extLst>
          </p:nvPr>
        </p:nvGraphicFramePr>
        <p:xfrm>
          <a:off x="508000" y="1569030"/>
          <a:ext cx="4719271" cy="95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1569030"/>
                        <a:ext cx="4719271" cy="95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58477"/>
              </p:ext>
            </p:extLst>
          </p:nvPr>
        </p:nvGraphicFramePr>
        <p:xfrm>
          <a:off x="560388" y="2640730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88" y="2640730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13587"/>
              </p:ext>
            </p:extLst>
          </p:nvPr>
        </p:nvGraphicFramePr>
        <p:xfrm>
          <a:off x="560388" y="3825958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1879560" imgH="444240" progId="Equation.3">
                  <p:embed/>
                </p:oleObj>
              </mc:Choice>
              <mc:Fallback>
                <p:oleObj name="Equation" r:id="rId7" imgW="1879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3825958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47140"/>
              </p:ext>
            </p:extLst>
          </p:nvPr>
        </p:nvGraphicFramePr>
        <p:xfrm>
          <a:off x="6739959" y="2573917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1" imgW="1879560" imgH="444240" progId="Equation.3">
                  <p:embed/>
                </p:oleObj>
              </mc:Choice>
              <mc:Fallback>
                <p:oleObj name="Equation" r:id="rId11" imgW="1879560" imgH="4442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9959" y="2573917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98410"/>
              </p:ext>
            </p:extLst>
          </p:nvPr>
        </p:nvGraphicFramePr>
        <p:xfrm>
          <a:off x="6709357" y="1860828"/>
          <a:ext cx="1391475" cy="3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3" imgW="596880" imgH="190440" progId="Equation.3">
                  <p:embed/>
                </p:oleObj>
              </mc:Choice>
              <mc:Fallback>
                <p:oleObj name="Equation" r:id="rId13" imgW="596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9357" y="1860828"/>
                        <a:ext cx="1391475" cy="376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90679"/>
              </p:ext>
            </p:extLst>
          </p:nvPr>
        </p:nvGraphicFramePr>
        <p:xfrm>
          <a:off x="6739959" y="3694938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6" imgW="2565360" imgH="444240" progId="Equation.3">
                  <p:embed/>
                </p:oleObj>
              </mc:Choice>
              <mc:Fallback>
                <p:oleObj name="Equation" r:id="rId16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39959" y="3694938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01742"/>
              </p:ext>
            </p:extLst>
          </p:nvPr>
        </p:nvGraphicFramePr>
        <p:xfrm>
          <a:off x="517525" y="5027613"/>
          <a:ext cx="526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8" imgW="2641320" imgH="444240" progId="Equation.3">
                  <p:embed/>
                </p:oleObj>
              </mc:Choice>
              <mc:Fallback>
                <p:oleObj name="Equation" r:id="rId18" imgW="2641320" imgH="4442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7525" y="5027613"/>
                        <a:ext cx="52673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613" y="2825446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43244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9538" y="397382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7397" y="5194287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20468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2522" y="4536469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32522" y="2720175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31748"/>
              </p:ext>
            </p:extLst>
          </p:nvPr>
        </p:nvGraphicFramePr>
        <p:xfrm>
          <a:off x="2968284" y="4737303"/>
          <a:ext cx="5176908" cy="131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889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813019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5609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560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5215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217796" y="6054233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Component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101" y="3969750"/>
            <a:ext cx="437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7048" y="3989776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	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86" y="36847"/>
            <a:ext cx="3596418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of proposed TCOSD method is summarized as follows: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(7)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		             Experimental Results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Procedure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7"/>
    </mc:Choice>
    <mc:Fallback xmlns="">
      <p:transition spd="slow" advTm="272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9750"/>
              </p:ext>
            </p:extLst>
          </p:nvPr>
        </p:nvGraphicFramePr>
        <p:xfrm>
          <a:off x="6499274" y="461669"/>
          <a:ext cx="5430132" cy="5548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6419">
                  <a:extLst>
                    <a:ext uri="{9D8B030D-6E8A-4147-A177-3AD203B41FA5}">
                      <a16:colId xmlns:a16="http://schemas.microsoft.com/office/drawing/2014/main" val="184789706"/>
                    </a:ext>
                  </a:extLst>
                </a:gridCol>
                <a:gridCol w="1153550">
                  <a:extLst>
                    <a:ext uri="{9D8B030D-6E8A-4147-A177-3AD203B41FA5}">
                      <a16:colId xmlns:a16="http://schemas.microsoft.com/office/drawing/2014/main" val="3217085806"/>
                    </a:ext>
                  </a:extLst>
                </a:gridCol>
                <a:gridCol w="1280163">
                  <a:extLst>
                    <a:ext uri="{9D8B030D-6E8A-4147-A177-3AD203B41FA5}">
                      <a16:colId xmlns:a16="http://schemas.microsoft.com/office/drawing/2014/main" val="601381458"/>
                    </a:ext>
                  </a:extLst>
                </a:gridCol>
              </a:tblGrid>
              <a:tr h="3454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91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Alfalfa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1969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19773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41028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0840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4577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Grass/Trees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0366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95755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7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Soybeans-min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26935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74446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12077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82728"/>
                  </a:ext>
                </a:extLst>
              </a:tr>
              <a:tr h="4275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Bldg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-Grass-Tree-Drives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99269"/>
                  </a:ext>
                </a:extLst>
              </a:tr>
              <a:tr h="3454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Stone-steel towers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6447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4856" y="6102233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Table: Data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2231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  support vector machine (SVM)[3]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classifier to classify 14 classes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Steps of classification: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train and test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 data set into 0 to 1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Calculate best c and g (kernel width)for RBF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kernel of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 fold cross validation was used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Assess the test sample accuracy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Radial basis function (RBF) kernel 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"/>
    </mc:Choice>
    <mc:Fallback xmlns="">
      <p:transition spd="slow" advTm="97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900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class is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first 9 features after applying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PCA-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gives 86.04%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2837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88913"/>
              </p:ext>
            </p:extLst>
          </p:nvPr>
        </p:nvGraphicFramePr>
        <p:xfrm>
          <a:off x="329811" y="3737369"/>
          <a:ext cx="4900701" cy="2072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699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891002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258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First 10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43.91%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PCA-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04214"/>
              </p:ext>
            </p:extLst>
          </p:nvPr>
        </p:nvGraphicFramePr>
        <p:xfrm>
          <a:off x="329811" y="1534737"/>
          <a:ext cx="4900701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370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435413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62918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PCA-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nMI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"/>
    </mc:Choice>
    <mc:Fallback xmlns="">
      <p:transition spd="slow" advTm="196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7908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Subset features are selected after PCA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Selection will be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perfomed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introducing adaptive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"/>
    </mc:Choice>
    <mc:Fallback xmlns="">
      <p:transition spd="slow" advTm="212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6167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thanks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Professor Dr. David 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Landgrebe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Purdue University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dataset and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MUltiSpec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1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1518153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Hsu, C. Chang, and C.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Lin,Department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Computer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Science,National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Taiwan  University,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Taipei 106,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Taiwan,"A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Practical Guide to Support 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Initial version: 2003, Last updated:  May 19, 2016.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vol. 11, no. 2, pp. 424-428, Feb. 2014.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[Online]https://en.wikipedia.org/wiki/Hyperspectral_imaging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434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1"/>
    </mc:Choice>
    <mc:Fallback xmlns="">
      <p:transition spd="slow" advTm="472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494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292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IEEE International Geoscience and Remote Sensing Symposium (IGARSS)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information measure for hyperspectral image classification,"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Remote Sensing Symposium (IGARSS)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,Vancouver, Canada, pp. 1720-1723, Jul. 2011.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      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"/>
    </mc:Choice>
    <mc:Fallback xmlns=""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457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8169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3"/>
    </mc:Choice>
    <mc:Fallback xmlns="">
      <p:transition spd="slow" advTm="29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Class Oriented Subspace Detection for Effective Hyperspectral Image Classification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1"/>
    </mc:Choice>
    <mc:Fallback xmlns="">
      <p:transition spd="slow" advTm="534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1709823"/>
            <a:ext cx="4571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6" y="211563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0795" y="589017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4"/>
    </mc:Choice>
    <mc:Fallback xmlns="">
      <p:transition spd="slow" advTm="550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1212" y="2220549"/>
            <a:ext cx="665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212" y="2705956"/>
            <a:ext cx="377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212" y="3191363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spd="slow" advTm="150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2789" y="2164446"/>
            <a:ext cx="893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of feature mining through feature extraction and 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189" y="2767462"/>
            <a:ext cx="53222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</a:t>
            </a:r>
          </a:p>
          <a:p>
            <a:pPr marL="342882" indent="-342882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0"/>
    </mc:Choice>
    <mc:Fallback xmlns="">
      <p:transition spd="slow" advTm="28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for Effective Hyperspectral Image Classification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3"/>
    </mc:Choice>
    <mc:Fallback xmlns="">
      <p:transition spd="slow" advTm="2086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7544</TotalTime>
  <Words>1101</Words>
  <Application>Microsoft Office PowerPoint</Application>
  <PresentationFormat>Widescreen</PresentationFormat>
  <Paragraphs>338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151</cp:revision>
  <cp:lastPrinted>2017-07-07T04:41:36Z</cp:lastPrinted>
  <dcterms:created xsi:type="dcterms:W3CDTF">2017-07-06T13:55:46Z</dcterms:created>
  <dcterms:modified xsi:type="dcterms:W3CDTF">2017-12-05T20:53:20Z</dcterms:modified>
</cp:coreProperties>
</file>