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4" r:id="rId3"/>
    <p:sldId id="257" r:id="rId4"/>
    <p:sldId id="258" r:id="rId5"/>
    <p:sldId id="259" r:id="rId6"/>
    <p:sldId id="282" r:id="rId7"/>
    <p:sldId id="261" r:id="rId8"/>
    <p:sldId id="265" r:id="rId9"/>
    <p:sldId id="266" r:id="rId10"/>
    <p:sldId id="271" r:id="rId11"/>
    <p:sldId id="270" r:id="rId12"/>
    <p:sldId id="272" r:id="rId13"/>
    <p:sldId id="275" r:id="rId14"/>
    <p:sldId id="276" r:id="rId15"/>
    <p:sldId id="277" r:id="rId16"/>
    <p:sldId id="279" r:id="rId17"/>
    <p:sldId id="280" r:id="rId18"/>
    <p:sldId id="283" r:id="rId19"/>
    <p:sldId id="284" r:id="rId20"/>
    <p:sldId id="273" r:id="rId21"/>
    <p:sldId id="269" r:id="rId22"/>
    <p:sldId id="285" r:id="rId23"/>
    <p:sldId id="268" r:id="rId24"/>
    <p:sldId id="278" r:id="rId25"/>
    <p:sldId id="267" r:id="rId26"/>
    <p:sldId id="281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258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AAE7B-FA3C-426B-AEFD-C10E9B3EE451}" type="datetimeFigureOut">
              <a:rPr lang="en-US" smtClean="0"/>
              <a:pPr/>
              <a:t>08-Dec-17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9FDA5-42F9-4252-8C5D-1933BDC78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87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64948-7428-47B6-8620-371DB3E4515D}" type="datetimeFigureOut">
              <a:rPr lang="en-US" smtClean="0"/>
              <a:pPr/>
              <a:t>08-Dec-17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2CBF3-0317-4A85-B7CB-220142ACE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76B4-9A04-4BF4-BE74-887534C26682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7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E293-4725-499C-8CCB-70609EC552FD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2FDC-97D3-4588-BDCE-A39E3CFC2AE3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E144-1C80-4AA9-9C4E-D75133E23201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6209-75EB-4346-8E49-EB4B4D426504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5540-6AE3-445F-AEC2-BC5B3EA68B41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7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706C-7C11-4E5B-A5B9-721A79083A37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6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0397-5485-471A-83B7-7E03CF085378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9D5-BAB7-45D3-992B-CE2C728A3EBC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6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D1F6-7058-47DF-8DB8-BCD560C6CBE2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6699-B563-43D4-AACA-1DD8F1B43C4D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2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7778-F8FC-4BB2-9BDB-91458683CD95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2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A0CA13E-CD6D-456E-9676-CC2D9A600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6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11" Type="http://schemas.openxmlformats.org/officeDocument/2006/relationships/image" Target="../media/image29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780" y="1804179"/>
            <a:ext cx="11688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Target Class Oriented Subspace Detection for Effective 				               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0246" y="3856384"/>
            <a:ext cx="4883320" cy="122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8773" algn="just">
              <a:spcBef>
                <a:spcPts val="35"/>
              </a:spcBef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Supervised</a:t>
            </a:r>
            <a:r>
              <a:rPr lang="en-US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420349">
              <a:lnSpc>
                <a:spcPct val="102600"/>
              </a:lnSpc>
            </a:pP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Dr.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Ali Hossain</a:t>
            </a:r>
          </a:p>
          <a:p>
            <a:pPr marL="12700" marR="5080" indent="420349">
              <a:lnSpc>
                <a:spcPct val="102600"/>
              </a:lnSpc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Assistant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marL="12700" marR="5080" indent="420349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Department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"/>
            <a:ext cx="12192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Rajshahi University of Engineering &amp; Technology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	                         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Heaven’s Light is Our Guide</a:t>
            </a:r>
          </a:p>
        </p:txBody>
      </p:sp>
      <p:sp>
        <p:nvSpPr>
          <p:cNvPr id="9" name="object 3"/>
          <p:cNvSpPr/>
          <p:nvPr/>
        </p:nvSpPr>
        <p:spPr>
          <a:xfrm>
            <a:off x="0" y="13252"/>
            <a:ext cx="742122" cy="72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8268" y="3856384"/>
            <a:ext cx="4825602" cy="948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597" marR="547978" indent="52067" algn="just">
              <a:lnSpc>
                <a:spcPct val="102600"/>
              </a:lnSpc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Presented </a:t>
            </a:r>
            <a:r>
              <a:rPr lang="en-US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55597" marR="547978" indent="52067" algn="just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Tanvir Ahmed</a:t>
            </a:r>
          </a:p>
          <a:p>
            <a:pPr marL="555597" marR="547978" indent="52067" algn="just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Roll: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123086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1430" y="5277363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10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58250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Feature Extraction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6700" y="3315913"/>
            <a:ext cx="4824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8227" y="1088572"/>
            <a:ext cx="85555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means unique measurable characteristics of an  image/observed object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(e.g., each band)</a:t>
            </a:r>
          </a:p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means creating  new  features  which have  the essence  of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original features.</a:t>
            </a:r>
          </a:p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helps to obtain relevant information from large  dataset.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8227" y="4203537"/>
            <a:ext cx="66944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orthogonal transformation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are ordered based on high variance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reduced by taking only first few components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accuracy Increased from the original set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10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4292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Feature extraction using Principal Component Analysis(PCA) </a:t>
            </a:r>
          </a:p>
        </p:txBody>
      </p:sp>
      <p:sp>
        <p:nvSpPr>
          <p:cNvPr id="4" name="object 10"/>
          <p:cNvSpPr/>
          <p:nvPr/>
        </p:nvSpPr>
        <p:spPr>
          <a:xfrm>
            <a:off x="7964559" y="2358894"/>
            <a:ext cx="3313044" cy="2252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29187" y="2256464"/>
            <a:ext cx="494103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 Analysis (PCA) is a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process of reduction input  dimensionality.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PC2 can be removed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data is uncorrelated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11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65995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Feature extraction using Principal Component Analysis(PCA)(Contd..)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3975" y="1798906"/>
            <a:ext cx="76129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the image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the mean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covariance matrix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eigenvectors and eigenvalues of the covariance matrix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components and form a feature vector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FeatureVector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(eig1, eig2, eig3 ,…,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the new data set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FinalData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RowFeatureVector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RowDataAdjust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12</a:t>
            </a:fld>
            <a:r>
              <a:rPr lang="en-US" dirty="0"/>
              <a:t>/27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80492" y="1094854"/>
            <a:ext cx="458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Principal Component  Analysis: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141318"/>
              </p:ext>
            </p:extLst>
          </p:nvPr>
        </p:nvGraphicFramePr>
        <p:xfrm>
          <a:off x="7372080" y="4038161"/>
          <a:ext cx="294813" cy="259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114120" imgH="126720" progId="Equation.3">
                  <p:embed/>
                </p:oleObj>
              </mc:Choice>
              <mc:Fallback>
                <p:oleObj name="Equation" r:id="rId3" imgW="114120" imgH="126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2080" y="4038161"/>
                        <a:ext cx="294813" cy="259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6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Original Band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" y="3582037"/>
            <a:ext cx="3186182" cy="23845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89" y="3579479"/>
            <a:ext cx="3026321" cy="23896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77" y="3551979"/>
            <a:ext cx="3072905" cy="2424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86" y="3617343"/>
            <a:ext cx="2873270" cy="23139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76918" y="5957558"/>
            <a:ext cx="11169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1			       PC 2			  PC 3			      PC 4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6" y="489168"/>
            <a:ext cx="2983258" cy="22963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12" y="512931"/>
            <a:ext cx="3098430" cy="2248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3" y="437552"/>
            <a:ext cx="3106381" cy="23479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72" y="448841"/>
            <a:ext cx="3058742" cy="233665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02934" y="2770493"/>
            <a:ext cx="10653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 Band 1		          Band 2 		     	     Band 3 		      Band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622" y="3112078"/>
            <a:ext cx="149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 Band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13</a:t>
            </a:fld>
            <a:r>
              <a:rPr lang="en-US" dirty="0"/>
              <a:t>/27</a:t>
            </a:r>
          </a:p>
        </p:txBody>
      </p:sp>
      <p:sp>
        <p:nvSpPr>
          <p:cNvPr id="4" name="Arrow: Curved Right 3"/>
          <p:cNvSpPr/>
          <p:nvPr/>
        </p:nvSpPr>
        <p:spPr>
          <a:xfrm>
            <a:off x="89080" y="2522583"/>
            <a:ext cx="429898" cy="1322363"/>
          </a:xfrm>
          <a:prstGeom prst="curv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5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Cumulative variance of Transformed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3580" y="5498053"/>
            <a:ext cx="3113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Cumulative variance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5712" y="1951674"/>
            <a:ext cx="3852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principal component analysis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have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99.75%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of the total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2" y="741487"/>
            <a:ext cx="6076406" cy="4756566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14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1357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Limitations of PCA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22" y="461668"/>
            <a:ext cx="3514453" cy="245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33" y="3427017"/>
            <a:ext cx="3647016" cy="2436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9446" y="3026907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14257" y="5863358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1520" y="1099437"/>
            <a:ext cx="7413673" cy="348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363220" indent="-342900">
              <a:lnSpc>
                <a:spcPct val="102600"/>
              </a:lnSpc>
              <a:buSzPct val="95238"/>
              <a:buFont typeface="Wingdings" panose="05000000000000000000" pitchFamily="2" charset="2"/>
              <a:buChar char="v"/>
              <a:tabLst>
                <a:tab pos="14541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doesn’t consider the class structure of input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depends solely on the global variance .  Assumes high variance means high information</a:t>
            </a:r>
          </a:p>
          <a:p>
            <a:pPr marL="144780" marR="5080">
              <a:lnSpc>
                <a:spcPct val="1026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variance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contains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less information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image contents.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other hand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9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variance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contains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information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image contents.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15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7962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   Feature Selection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420" y="758766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827812"/>
              </p:ext>
            </p:extLst>
          </p:nvPr>
        </p:nvGraphicFramePr>
        <p:xfrm>
          <a:off x="522377" y="1251773"/>
          <a:ext cx="4604009" cy="93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Equation" r:id="rId3" imgW="2247840" imgH="457200" progId="Equation.3">
                  <p:embed/>
                </p:oleObj>
              </mc:Choice>
              <mc:Fallback>
                <p:oleObj name="Equation" r:id="rId3" imgW="22478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377" y="1251773"/>
                        <a:ext cx="4604009" cy="936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89078"/>
              </p:ext>
            </p:extLst>
          </p:nvPr>
        </p:nvGraphicFramePr>
        <p:xfrm>
          <a:off x="516599" y="2798089"/>
          <a:ext cx="39592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Equation" r:id="rId5" imgW="1917360" imgH="444240" progId="Equation.3">
                  <p:embed/>
                </p:oleObj>
              </mc:Choice>
              <mc:Fallback>
                <p:oleObj name="Equation" r:id="rId5" imgW="19173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6599" y="2798089"/>
                        <a:ext cx="3959225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849549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251644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803844"/>
              </p:ext>
            </p:extLst>
          </p:nvPr>
        </p:nvGraphicFramePr>
        <p:xfrm>
          <a:off x="478420" y="4732591"/>
          <a:ext cx="5114031" cy="88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Equation" r:id="rId10" imgW="2565360" imgH="444240" progId="Equation.3">
                  <p:embed/>
                </p:oleObj>
              </mc:Choice>
              <mc:Fallback>
                <p:oleObj name="Equation" r:id="rId10" imgW="25653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8420" y="4732591"/>
                        <a:ext cx="5114031" cy="886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26386" y="2936064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70211" y="1482550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47855" y="4916053"/>
            <a:ext cx="112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6599" y="2188181"/>
            <a:ext cx="423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Mutual Information: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6599" y="3973828"/>
            <a:ext cx="595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features has been selected as follows:</a:t>
            </a: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16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86589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Normalized Mutual Information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927396"/>
              </p:ext>
            </p:extLst>
          </p:nvPr>
        </p:nvGraphicFramePr>
        <p:xfrm>
          <a:off x="3221504" y="4611604"/>
          <a:ext cx="4849945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1835">
                  <a:extLst>
                    <a:ext uri="{9D8B030D-6E8A-4147-A177-3AD203B41FA5}">
                      <a16:colId xmlns:a16="http://schemas.microsoft.com/office/drawing/2014/main" val="3529900942"/>
                    </a:ext>
                  </a:extLst>
                </a:gridCol>
                <a:gridCol w="3348110">
                  <a:extLst>
                    <a:ext uri="{9D8B030D-6E8A-4147-A177-3AD203B41FA5}">
                      <a16:colId xmlns:a16="http://schemas.microsoft.com/office/drawing/2014/main" val="3569066453"/>
                    </a:ext>
                  </a:extLst>
                </a:gridCol>
              </a:tblGrid>
              <a:tr h="3108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of selected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346241"/>
                  </a:ext>
                </a:extLst>
              </a:tr>
              <a:tr h="310815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Org+NMI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Band: 27,1,167,3,139,14,2,8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569289"/>
                  </a:ext>
                </a:extLst>
              </a:tr>
              <a:tr h="3108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1,2,3,4,5,6,7,8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191383"/>
                  </a:ext>
                </a:extLst>
              </a:tr>
              <a:tr h="3108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1,4,3,5,9,6,2,15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095349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611695" y="6124573"/>
            <a:ext cx="6385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Selected Component of Standard Approaches Studied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" y="461667"/>
            <a:ext cx="5401995" cy="3448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27" y="461668"/>
            <a:ext cx="5756573" cy="35252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1237" y="3941614"/>
            <a:ext cx="442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NMI between Class labels and   Original Image bands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02980" y="3947572"/>
            <a:ext cx="4415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NMI between Class labels and               Principal Components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17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58335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68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Experimental Procedure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630" y="36847"/>
            <a:ext cx="3808950" cy="64263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4745" y="651208"/>
            <a:ext cx="82014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TCOSD method (algorithm and flow chart):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PCA and extract features of the input data set.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training data and training label from the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features.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one class as target at a time,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make a class as target and all other class as background.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NMI between the training labels and the principal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best principal component based on the high value of NMI. List the selected subset.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Eq. (3) for selecting multiple features based on NMI for the target class.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selected features to the KSVM classifier.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 3 to 6 by making another class as target and the remaining as background.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18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311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Selected features for all target class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03984"/>
              </p:ext>
            </p:extLst>
          </p:nvPr>
        </p:nvGraphicFramePr>
        <p:xfrm>
          <a:off x="2700998" y="461668"/>
          <a:ext cx="5401994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203">
                  <a:extLst>
                    <a:ext uri="{9D8B030D-6E8A-4147-A177-3AD203B41FA5}">
                      <a16:colId xmlns:a16="http://schemas.microsoft.com/office/drawing/2014/main" val="2344641753"/>
                    </a:ext>
                  </a:extLst>
                </a:gridCol>
                <a:gridCol w="3554791">
                  <a:extLst>
                    <a:ext uri="{9D8B030D-6E8A-4147-A177-3AD203B41FA5}">
                      <a16:colId xmlns:a16="http://schemas.microsoft.com/office/drawing/2014/main" val="3586585203"/>
                    </a:ext>
                  </a:extLst>
                </a:gridCol>
              </a:tblGrid>
              <a:tr h="319073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of selected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054810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Hay-windrowed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4,1,17,5,12,3,16,2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5624"/>
                  </a:ext>
                </a:extLst>
              </a:tr>
              <a:tr h="34038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1,17,16,11,20,14,13,3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71492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1,16,17,3,15,11,5,20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90121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6,19,17,3,12,16,11,5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89768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Grass/trees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4,9,5,6,16,17,2,1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9845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1,17,16,3,5,12,11,9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89084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1,17,16,5,11,3,20,19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719623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Stone-steel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3,4,1,17,16,10,5,11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62581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Alfalfa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4,17,15,20,3,16,6,12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600750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Grass/Pasture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9,3,17,6,16,11,1,15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49739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1,17,2,16,11,18,20,19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61097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Soybean-clean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1,15,17,3,16,20,12,11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66510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1,19,17,16,18,8,11,3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978428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Bldg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-Grass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15,16,17,3,18,11,19,4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1721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03403" y="6054233"/>
            <a:ext cx="8382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Selected features for all target class applying proposed method (TCOSD)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92307" y="1800665"/>
            <a:ext cx="296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PC: Principal Component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19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8897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Outline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7251" y="1229067"/>
            <a:ext cx="436529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Sensing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Images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Hyperspectral Images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 and Objectives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Reduction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Analysis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02491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813" y="4"/>
            <a:ext cx="6246055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439" y="1274567"/>
            <a:ext cx="61231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procedure: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train and test data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data set into 0 to 1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best C and g (kernel width)for RBF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kernel of SVM. 10 fold cross validation was used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test sample accuracy. Radial basis function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(RBF) kernel	was used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12007"/>
              </p:ext>
            </p:extLst>
          </p:nvPr>
        </p:nvGraphicFramePr>
        <p:xfrm>
          <a:off x="6547617" y="595821"/>
          <a:ext cx="5184837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79">
                  <a:extLst>
                    <a:ext uri="{9D8B030D-6E8A-4147-A177-3AD203B41FA5}">
                      <a16:colId xmlns:a16="http://schemas.microsoft.com/office/drawing/2014/main" val="2344641753"/>
                    </a:ext>
                  </a:extLst>
                </a:gridCol>
                <a:gridCol w="1728279">
                  <a:extLst>
                    <a:ext uri="{9D8B030D-6E8A-4147-A177-3AD203B41FA5}">
                      <a16:colId xmlns:a16="http://schemas.microsoft.com/office/drawing/2014/main" val="2402432909"/>
                    </a:ext>
                  </a:extLst>
                </a:gridCol>
                <a:gridCol w="1728279">
                  <a:extLst>
                    <a:ext uri="{9D8B030D-6E8A-4147-A177-3AD203B41FA5}">
                      <a16:colId xmlns:a16="http://schemas.microsoft.com/office/drawing/2014/main" val="326726252"/>
                    </a:ext>
                  </a:extLst>
                </a:gridCol>
              </a:tblGrid>
              <a:tr h="353236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Train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054810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Hay-windrowed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5624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71492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90121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89768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Grass/trees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9845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89084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719623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Stone-steel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62581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Alfalfa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600750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Grass/Pasture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49739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61097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Soybean-clean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66510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978428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Bldg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-Grass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17216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43846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3895" y="815926"/>
            <a:ext cx="5033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 support vector machine (KSVM)[3]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20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1277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Analysis and Conclusion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7309" y="519074"/>
            <a:ext cx="4246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out of 16 classes are selected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first 8 features for proposed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TCOSD gives 96.57% accuracy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3862" y="5741981"/>
            <a:ext cx="5528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Comparison of classification result of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TCOSD and standard approaches studied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40334"/>
              </p:ext>
            </p:extLst>
          </p:nvPr>
        </p:nvGraphicFramePr>
        <p:xfrm>
          <a:off x="367309" y="3813778"/>
          <a:ext cx="4863203" cy="2455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9620">
                  <a:extLst>
                    <a:ext uri="{9D8B030D-6E8A-4147-A177-3AD203B41FA5}">
                      <a16:colId xmlns:a16="http://schemas.microsoft.com/office/drawing/2014/main" val="3445986276"/>
                    </a:ext>
                  </a:extLst>
                </a:gridCol>
                <a:gridCol w="2543583">
                  <a:extLst>
                    <a:ext uri="{9D8B030D-6E8A-4147-A177-3AD203B41FA5}">
                      <a16:colId xmlns:a16="http://schemas.microsoft.com/office/drawing/2014/main" val="3618705788"/>
                    </a:ext>
                  </a:extLst>
                </a:gridCol>
              </a:tblGrid>
              <a:tr h="6601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Result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First 8 features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040105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Org+NMI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72.26%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828828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038915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93.12%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556453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TCOSD (Proposed)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96.57%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2258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18434"/>
              </p:ext>
            </p:extLst>
          </p:nvPr>
        </p:nvGraphicFramePr>
        <p:xfrm>
          <a:off x="367309" y="1528764"/>
          <a:ext cx="4863203" cy="2065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7403">
                  <a:extLst>
                    <a:ext uri="{9D8B030D-6E8A-4147-A177-3AD203B41FA5}">
                      <a16:colId xmlns:a16="http://schemas.microsoft.com/office/drawing/2014/main" val="3251848491"/>
                    </a:ext>
                  </a:extLst>
                </a:gridCol>
                <a:gridCol w="1283311">
                  <a:extLst>
                    <a:ext uri="{9D8B030D-6E8A-4147-A177-3AD203B41FA5}">
                      <a16:colId xmlns:a16="http://schemas.microsoft.com/office/drawing/2014/main" val="3143817146"/>
                    </a:ext>
                  </a:extLst>
                </a:gridCol>
                <a:gridCol w="1352489">
                  <a:extLst>
                    <a:ext uri="{9D8B030D-6E8A-4147-A177-3AD203B41FA5}">
                      <a16:colId xmlns:a16="http://schemas.microsoft.com/office/drawing/2014/main" val="2680588237"/>
                    </a:ext>
                  </a:extLst>
                </a:gridCol>
              </a:tblGrid>
              <a:tr h="37512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390624"/>
                  </a:ext>
                </a:extLst>
              </a:tr>
              <a:tr h="375129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Org+NMI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659881"/>
                  </a:ext>
                </a:extLst>
              </a:tr>
              <a:tr h="37512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010238"/>
                  </a:ext>
                </a:extLst>
              </a:tr>
              <a:tr h="37512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87156"/>
                  </a:ext>
                </a:extLst>
              </a:tr>
              <a:tr h="48068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TCOSD (Proposed)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216445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269" y="461669"/>
            <a:ext cx="6534879" cy="5162916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258868"/>
              </p:ext>
            </p:extLst>
          </p:nvPr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4" imgW="114120" imgH="164880" progId="Equation.3">
                  <p:embed/>
                </p:oleObj>
              </mc:Choice>
              <mc:Fallback>
                <p:oleObj name="Equation" r:id="rId4" imgW="1141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21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0685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	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22</a:t>
            </a:fld>
            <a:r>
              <a:rPr lang="en-US" dirty="0"/>
              <a:t>/27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3033" y="2021016"/>
            <a:ext cx="5092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subspace is detected than other standard approaches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provide best classification accuracy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19642" y="3559717"/>
            <a:ext cx="6443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is most suitable for ground object detection and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1830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  	Future 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80591" y="2358887"/>
            <a:ext cx="8400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needs some further improvement 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complex class relationships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Subspace detection can be performed by introducing adaptive thresholding 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23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8705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Acknowledgement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7605" y="2222694"/>
            <a:ext cx="56866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 to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Dr. David 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Landgrebe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Purdue University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dataset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MultiSpec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4850" y="6516806"/>
            <a:ext cx="3101673" cy="365125"/>
          </a:xfrm>
        </p:spPr>
        <p:txBody>
          <a:bodyPr/>
          <a:lstStyle/>
          <a:p>
            <a:r>
              <a:rPr lang="en-US" dirty="0"/>
              <a:t>    </a:t>
            </a:r>
            <a:fld id="{0A0CA13E-CD6D-456E-9676-CC2D9A600115}" type="slidenum">
              <a:rPr lang="en-US" smtClean="0"/>
              <a:pPr/>
              <a:t>24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7427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  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483" y="576775"/>
            <a:ext cx="10581999" cy="5486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I. Smith, “A tutorial on Principal Component  Analysis”, February 26,2002.</a:t>
            </a:r>
          </a:p>
          <a:p>
            <a:pPr marL="235585" marR="323850" indent="-223520">
              <a:lnSpc>
                <a:spcPct val="1026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5080" indent="-223520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A. Richards and X. Jia, Remote Sensing Digital Image  Analysis 4th edition, </a:t>
            </a:r>
          </a:p>
          <a:p>
            <a:pPr marL="235585" marR="5080" indent="-223520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Verlag: Springer 2006.</a:t>
            </a:r>
          </a:p>
          <a:p>
            <a:pPr marL="235585" marR="5080" indent="-223520">
              <a:lnSpc>
                <a:spcPct val="102600"/>
              </a:lnSpc>
              <a:spcBef>
                <a:spcPts val="3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Hsu, C. Chang, and C.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Lin,Department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Science,National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Taiwan  University,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Taipei 106,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Taiwan,"A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Guide to Support  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Initial version: 2003, Last updated:  May 19, 2016.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Hossain, X. Jia and M. Pickering, “Subspace detection using a mutual-information measure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hyperspectral image classification,” IEEE Geoscience and Remote Sensing Letters,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vol. 11, no. 2, pp. 424-428, Feb. 2014.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[Online]https://en.wikipedia.org/wiki/Hyperspectral_imaging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08408"/>
            <a:ext cx="3135923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25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59098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  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610600" y="6508408"/>
            <a:ext cx="3135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A13E-CD6D-456E-9676-CC2D9A600115}" type="slidenum">
              <a:rPr lang="en-US" smtClean="0"/>
              <a:pPr/>
              <a:t>26</a:t>
            </a:fld>
            <a:r>
              <a:rPr lang="en-US" dirty="0"/>
              <a:t>/27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9484" y="576775"/>
            <a:ext cx="11662462" cy="325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Hossain,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Jia and M. Pickering, “ Improved feature selection based on a mutual information measure for hyperspectral image classification,"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Geoscience and Remote Sensing Symposium (IGARSS)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Munich, Germany, pp. 3058-3061, Jul. 2012.</a:t>
            </a:r>
          </a:p>
          <a:p>
            <a:pPr marL="235585" marR="323850" indent="-223520">
              <a:lnSpc>
                <a:spcPct val="1026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Hossain, M. Pickering and X. Jia, “ Unsupervised feature extraction based on a mutual </a:t>
            </a:r>
          </a:p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information measure for hyperspectral image classification,"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Geoscience and </a:t>
            </a:r>
          </a:p>
          <a:p>
            <a:pPr marL="235585" marR="323850" indent="-223520">
              <a:lnSpc>
                <a:spcPct val="1026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Remote Sensing Symposium (IGARSS)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,Vancouver, Canada, pp. 1720-1723, Jul. 2011.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Chang and C. Lin, “LIBSVM: A library for support vector machines,” ACM Trans.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 Technol., vol. 2, no. 3, pp. 27:1–27:27, Apr. 2011.</a:t>
            </a:r>
          </a:p>
        </p:txBody>
      </p:sp>
    </p:spTree>
    <p:extLst>
      <p:ext uri="{BB962C8B-B14F-4D97-AF65-F5344CB8AC3E}">
        <p14:creationId xmlns:p14="http://schemas.microsoft.com/office/powerpoint/2010/main" val="119884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46665" y="291201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6806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27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57815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Remote Sensing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136" y="1260254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remote sensing?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3674" y="1779182"/>
            <a:ext cx="5489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 of information about an object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without making physical contact with the object 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182" y="474914"/>
            <a:ext cx="4550888" cy="28698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19200" y="4324771"/>
            <a:ext cx="339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Remote Sensing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9200" y="4739894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Remote Sensing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1035" y="2424254"/>
            <a:ext cx="5019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geography, land surveying, military,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intelligence and planning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136" y="3848093"/>
            <a:ext cx="1346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89" y="3624084"/>
            <a:ext cx="4632181" cy="2798052"/>
          </a:xfrm>
          <a:prstGeom prst="rect">
            <a:avLst/>
          </a:prstGeom>
        </p:spPr>
      </p:pic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3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1073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Remote Sensing (Contd..)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652992"/>
            <a:ext cx="8428383" cy="2477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42" y="621763"/>
            <a:ext cx="3428999" cy="2089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35" y="3322170"/>
            <a:ext cx="3429000" cy="2555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10600" y="2831998"/>
            <a:ext cx="31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Surveillance aircraft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55938" y="6061830"/>
            <a:ext cx="354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Remote sensing satellite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434" y="4348094"/>
            <a:ext cx="7384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 and infrared range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wavelengths represents only part of the story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 remote sensing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3098" y="5299921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image the earth in microwave range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2388" y="3251673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Electromagnetic Spectrum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4</a:t>
            </a:fld>
            <a:r>
              <a:rPr lang="en-US" dirty="0"/>
              <a:t>/27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74" y="1572762"/>
            <a:ext cx="2335237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 µm – 2.5 µm</a:t>
            </a:r>
          </a:p>
        </p:txBody>
      </p:sp>
      <p:cxnSp>
        <p:nvCxnSpPr>
          <p:cNvPr id="5" name="Straight Arrow Connector 4"/>
          <p:cNvCxnSpPr>
            <a:cxnSpLocks/>
            <a:endCxn id="2" idx="0"/>
          </p:cNvCxnSpPr>
          <p:nvPr/>
        </p:nvCxnSpPr>
        <p:spPr>
          <a:xfrm flipH="1">
            <a:off x="1739193" y="1322363"/>
            <a:ext cx="2101288" cy="25039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endCxn id="2" idx="3"/>
          </p:cNvCxnSpPr>
          <p:nvPr/>
        </p:nvCxnSpPr>
        <p:spPr>
          <a:xfrm flipH="1">
            <a:off x="2906811" y="1451926"/>
            <a:ext cx="1805868" cy="30550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34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Hyperspectral Images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596124" y="1214820"/>
            <a:ext cx="2909619" cy="3282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364974" y="5141850"/>
            <a:ext cx="340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3D view of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Hyperspectral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data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 [5]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82" y="724592"/>
            <a:ext cx="7167111" cy="39534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62207" y="5141849"/>
            <a:ext cx="3428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Technical characteristics of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digital image data [2]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5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47784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69098" y="55390"/>
            <a:ext cx="5683624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of Hyperspectral Images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450" y="750278"/>
            <a:ext cx="293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3405" y="5133631"/>
            <a:ext cx="3510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Curse of dimensionality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5450" y="1224484"/>
            <a:ext cx="3386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correlation </a:t>
            </a: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5450" y="2332023"/>
            <a:ext cx="429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equally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862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64" y="750277"/>
            <a:ext cx="5598343" cy="43501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725" y="1856385"/>
            <a:ext cx="4415899" cy="37525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35957" y="5649581"/>
            <a:ext cx="3640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Correlation among bands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81626" y="2142822"/>
            <a:ext cx="2706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White: 100% correlation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08416" y="2501538"/>
            <a:ext cx="246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Black: 0% correlation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6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1112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  <p:bldP spid="17" grpId="0"/>
      <p:bldP spid="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   Motivations and Objectives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8669" y="2293999"/>
            <a:ext cx="677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only relevant features and find an effective subspace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8669" y="2709066"/>
            <a:ext cx="3836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curse of dimensionality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8669" y="3194473"/>
            <a:ext cx="3785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classification accuracy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8669" y="1754626"/>
            <a:ext cx="99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 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7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6153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Proposed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1010" y="1792550"/>
            <a:ext cx="6506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mining: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Feature selection over feature extraction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67766" y="2510629"/>
            <a:ext cx="51155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Principal Component  Analysis (PCA)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Normalized Mutual Information (NMI)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19640" y="1125415"/>
            <a:ext cx="5970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Class Oriented Subspace Detection (TCOSD)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1010" y="4196217"/>
            <a:ext cx="561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lassifier to asses the performance: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Kernel Support Vector Machine (KSVM)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8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39848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	         Dataset Description</a:t>
            </a:r>
          </a:p>
        </p:txBody>
      </p:sp>
      <p:sp>
        <p:nvSpPr>
          <p:cNvPr id="16" name="object 3"/>
          <p:cNvSpPr txBox="1"/>
          <p:nvPr/>
        </p:nvSpPr>
        <p:spPr>
          <a:xfrm>
            <a:off x="418718" y="691073"/>
            <a:ext cx="2901431" cy="1854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35" indent="-285737"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AVIRIS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92AV3C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</a:t>
            </a:r>
            <a:r>
              <a:rPr lang="en-US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Resolution</a:t>
            </a:r>
            <a:r>
              <a:rPr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spc="-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98">
              <a:spcBef>
                <a:spcPts val="331"/>
              </a:spcBef>
              <a:buSzPct val="95238"/>
              <a:tabLst>
                <a:tab pos="145407" algn="l"/>
              </a:tabLst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pc="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i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i="1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m-2.5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i="1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Resolution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Band: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476" y="1467465"/>
            <a:ext cx="3811448" cy="4023093"/>
          </a:xfrm>
          <a:prstGeom prst="rect">
            <a:avLst/>
          </a:prstGeom>
        </p:spPr>
      </p:pic>
      <p:sp>
        <p:nvSpPr>
          <p:cNvPr id="17" name="object 5"/>
          <p:cNvSpPr/>
          <p:nvPr/>
        </p:nvSpPr>
        <p:spPr>
          <a:xfrm>
            <a:off x="3680546" y="1467465"/>
            <a:ext cx="4306956" cy="4015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18718" y="2972213"/>
            <a:ext cx="30700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 Date: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12, 1992 Indian Pine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Site 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1.0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 Band AVIRIS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Image </a:t>
            </a:r>
          </a:p>
          <a:p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band has 145 x 145 =21025 pixel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9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2220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7.7|3.6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9562</TotalTime>
  <Words>1210</Words>
  <Application>Microsoft Office PowerPoint</Application>
  <PresentationFormat>Widescreen</PresentationFormat>
  <Paragraphs>379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Ahmed</dc:creator>
  <cp:lastModifiedBy>Tanvir Ahmed</cp:lastModifiedBy>
  <cp:revision>193</cp:revision>
  <cp:lastPrinted>2017-07-07T04:41:36Z</cp:lastPrinted>
  <dcterms:created xsi:type="dcterms:W3CDTF">2017-07-06T13:55:46Z</dcterms:created>
  <dcterms:modified xsi:type="dcterms:W3CDTF">2017-12-08T09:21:39Z</dcterms:modified>
</cp:coreProperties>
</file>