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274" r:id="rId3"/>
    <p:sldId id="257" r:id="rId4"/>
    <p:sldId id="258" r:id="rId5"/>
    <p:sldId id="259" r:id="rId6"/>
    <p:sldId id="282" r:id="rId7"/>
    <p:sldId id="261" r:id="rId8"/>
    <p:sldId id="265" r:id="rId9"/>
    <p:sldId id="266" r:id="rId10"/>
    <p:sldId id="271" r:id="rId11"/>
    <p:sldId id="270" r:id="rId12"/>
    <p:sldId id="272" r:id="rId13"/>
    <p:sldId id="275" r:id="rId14"/>
    <p:sldId id="276" r:id="rId15"/>
    <p:sldId id="277" r:id="rId16"/>
    <p:sldId id="279" r:id="rId17"/>
    <p:sldId id="280" r:id="rId18"/>
    <p:sldId id="283" r:id="rId19"/>
    <p:sldId id="284" r:id="rId20"/>
    <p:sldId id="273" r:id="rId21"/>
    <p:sldId id="269" r:id="rId22"/>
    <p:sldId id="268" r:id="rId23"/>
    <p:sldId id="278" r:id="rId24"/>
    <p:sldId id="267" r:id="rId25"/>
    <p:sldId id="281" r:id="rId26"/>
    <p:sldId id="262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280" autoAdjust="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image" Target="../media/image27.wmf"/><Relationship Id="rId7" Type="http://schemas.openxmlformats.org/officeDocument/2006/relationships/image" Target="../media/image31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6" Type="http://schemas.openxmlformats.org/officeDocument/2006/relationships/image" Target="../media/image30.wmf"/><Relationship Id="rId5" Type="http://schemas.openxmlformats.org/officeDocument/2006/relationships/image" Target="../media/image29.wmf"/><Relationship Id="rId4" Type="http://schemas.openxmlformats.org/officeDocument/2006/relationships/image" Target="../media/image28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0AAE7B-FA3C-426B-AEFD-C10E9B3EE451}" type="datetimeFigureOut">
              <a:rPr lang="en-US" smtClean="0"/>
              <a:pPr/>
              <a:t>06-Dec-17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39FDA5-42F9-4252-8C5D-1933BDC784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2874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364948-7428-47B6-8620-371DB3E4515D}" type="datetimeFigureOut">
              <a:rPr lang="en-US" smtClean="0"/>
              <a:pPr/>
              <a:t>06-Dec-17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32CBF3-0317-4A85-B7CB-220142ACEB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486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B76B4-9A04-4BF4-BE74-887534C26682}" type="datetime1">
              <a:rPr lang="en-US" smtClean="0"/>
              <a:pPr/>
              <a:t>06-Dec-17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A13E-CD6D-456E-9676-CC2D9A6001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079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9E293-4725-499C-8CCB-70609EC552FD}" type="datetime1">
              <a:rPr lang="en-US" smtClean="0"/>
              <a:pPr/>
              <a:t>06-Dec-17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A13E-CD6D-456E-9676-CC2D9A6001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783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82FDC-97D3-4588-BDCE-A39E3CFC2AE3}" type="datetime1">
              <a:rPr lang="en-US" smtClean="0"/>
              <a:pPr/>
              <a:t>06-Dec-17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A13E-CD6D-456E-9676-CC2D9A6001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469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1E144-1C80-4AA9-9C4E-D75133E23201}" type="datetime1">
              <a:rPr lang="en-US" smtClean="0"/>
              <a:pPr/>
              <a:t>06-Dec-17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6"/>
            <a:ext cx="2743200" cy="365125"/>
          </a:xfrm>
        </p:spPr>
        <p:txBody>
          <a:bodyPr/>
          <a:lstStyle/>
          <a:p>
            <a:fld id="{0A0CA13E-CD6D-456E-9676-CC2D9A6001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42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4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06209-75EB-4346-8E49-EB4B4D426504}" type="datetime1">
              <a:rPr lang="en-US" smtClean="0"/>
              <a:pPr/>
              <a:t>06-Dec-17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A13E-CD6D-456E-9676-CC2D9A6001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059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05540-6AE3-445F-AEC2-BC5B3EA68B41}" type="datetime1">
              <a:rPr lang="en-US" smtClean="0"/>
              <a:pPr/>
              <a:t>06-Dec-17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A13E-CD6D-456E-9676-CC2D9A6001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179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D706C-7C11-4E5B-A5B9-721A79083A37}" type="datetime1">
              <a:rPr lang="en-US" smtClean="0"/>
              <a:pPr/>
              <a:t>06-Dec-17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A13E-CD6D-456E-9676-CC2D9A6001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966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70397-5485-471A-83B7-7E03CF085378}" type="datetime1">
              <a:rPr lang="en-US" smtClean="0"/>
              <a:pPr/>
              <a:t>06-Dec-17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A13E-CD6D-456E-9676-CC2D9A6001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224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6E9D5-BAB7-45D3-992B-CE2C728A3EBC}" type="datetime1">
              <a:rPr lang="en-US" smtClean="0"/>
              <a:pPr/>
              <a:t>06-Dec-17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A13E-CD6D-456E-9676-CC2D9A6001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060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31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FD1F6-7058-47DF-8DB8-BCD560C6CBE2}" type="datetime1">
              <a:rPr lang="en-US" smtClean="0"/>
              <a:pPr/>
              <a:t>06-Dec-17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A13E-CD6D-456E-9676-CC2D9A6001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845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31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36699-B563-43D4-AACA-1DD8F1B43C4D}" type="datetime1">
              <a:rPr lang="en-US" smtClean="0"/>
              <a:pPr/>
              <a:t>06-Dec-17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A13E-CD6D-456E-9676-CC2D9A6001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428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D7778-F8FC-4BB2-9BDB-91458683CD95}" type="datetime1">
              <a:rPr lang="en-US" smtClean="0"/>
              <a:pPr/>
              <a:t>06-Dec-17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48234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A0CA13E-CD6D-456E-9676-CC2D9A6001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966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13" Type="http://schemas.openxmlformats.org/officeDocument/2006/relationships/oleObject" Target="../embeddings/oleObject6.bin"/><Relationship Id="rId18" Type="http://schemas.openxmlformats.org/officeDocument/2006/relationships/oleObject" Target="../embeddings/oleObject9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29.wmf"/><Relationship Id="rId17" Type="http://schemas.openxmlformats.org/officeDocument/2006/relationships/image" Target="../media/image31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8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26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28.wmf"/><Relationship Id="rId19" Type="http://schemas.openxmlformats.org/officeDocument/2006/relationships/image" Target="../media/image32.wmf"/><Relationship Id="rId4" Type="http://schemas.openxmlformats.org/officeDocument/2006/relationships/image" Target="../media/image25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30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3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36.wmf"/><Relationship Id="rId4" Type="http://schemas.openxmlformats.org/officeDocument/2006/relationships/oleObject" Target="../embeddings/oleObject10.bin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5780" y="1804179"/>
            <a:ext cx="116884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Target Class Oriented Subspace Detection for Effective 				    Hyperspectral Image Classification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00246" y="3856384"/>
            <a:ext cx="4883320" cy="1225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58773" algn="just">
              <a:spcBef>
                <a:spcPts val="35"/>
              </a:spcBef>
            </a:pPr>
            <a:r>
              <a:rPr lang="en-US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Supervised</a:t>
            </a:r>
            <a:r>
              <a:rPr lang="en-US" b="1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 indent="420349">
              <a:lnSpc>
                <a:spcPct val="102600"/>
              </a:lnSpc>
            </a:pPr>
            <a:r>
              <a:rPr lang="en-US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Dr.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Md. Ali Hossain</a:t>
            </a:r>
          </a:p>
          <a:p>
            <a:pPr marL="12700" marR="5080" indent="420349">
              <a:lnSpc>
                <a:spcPct val="102600"/>
              </a:lnSpc>
            </a:pP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Assistant </a:t>
            </a:r>
            <a:r>
              <a:rPr lang="en-US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Professor</a:t>
            </a:r>
          </a:p>
          <a:p>
            <a:pPr marL="12700" marR="5080" indent="420349">
              <a:lnSpc>
                <a:spcPct val="102600"/>
              </a:lnSpc>
            </a:pPr>
            <a:r>
              <a:rPr lang="en-US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       Department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CSE</a:t>
            </a:r>
            <a:r>
              <a:rPr lang="en-US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4"/>
            <a:ext cx="12192000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Rajshahi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University of Engineering &amp; Technology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			                          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Heaven’s Light is Our Guide</a:t>
            </a:r>
          </a:p>
        </p:txBody>
      </p:sp>
      <p:sp>
        <p:nvSpPr>
          <p:cNvPr id="9" name="object 3"/>
          <p:cNvSpPr/>
          <p:nvPr/>
        </p:nvSpPr>
        <p:spPr>
          <a:xfrm>
            <a:off x="0" y="13252"/>
            <a:ext cx="742122" cy="7254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0" y="6488670"/>
            <a:ext cx="12192000" cy="40011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Target Class Oriented Subspace Detection for Effective Hyperspectral Image Classification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88268" y="3856384"/>
            <a:ext cx="4825602" cy="9483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55597" marR="547978" indent="52067" algn="just">
              <a:lnSpc>
                <a:spcPct val="102600"/>
              </a:lnSpc>
            </a:pPr>
            <a:r>
              <a:rPr lang="en-US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Presented </a:t>
            </a:r>
            <a:r>
              <a:rPr lang="en-US" b="1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555597" marR="547978" indent="52067" algn="just">
              <a:lnSpc>
                <a:spcPct val="102600"/>
              </a:lnSpc>
            </a:pPr>
            <a:r>
              <a:rPr lang="en-US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Md. Tanvir Ahmed</a:t>
            </a:r>
          </a:p>
          <a:p>
            <a:pPr marL="555597" marR="547978" indent="52067" algn="just">
              <a:lnSpc>
                <a:spcPct val="102600"/>
              </a:lnSpc>
            </a:pPr>
            <a:r>
              <a:rPr lang="en-US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Roll:</a:t>
            </a:r>
            <a:r>
              <a:rPr lang="en-US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123086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900246" y="5277363"/>
            <a:ext cx="1855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December 9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2017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A13E-CD6D-456E-9676-CC2D9A60011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508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867"/>
    </mc:Choice>
    <mc:Fallback xmlns="">
      <p:transition spd="slow" advTm="21867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4"/>
            <a:ext cx="12192000" cy="461665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    Feature Extraction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716700" y="3315913"/>
            <a:ext cx="4747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Principal Component Analysis(PCA)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78227" y="1088572"/>
            <a:ext cx="855554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882" indent="-342882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means unique measurable characteristics of an  image/observed object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(e.g., each band)</a:t>
            </a:r>
          </a:p>
          <a:p>
            <a:pPr marL="342882" indent="-342882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 means creating  new  features  which have  the essence  of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original features.</a:t>
            </a:r>
          </a:p>
          <a:p>
            <a:pPr marL="342882" indent="-342882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 helps to obtain relevant information from large  dataset.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78227" y="4203537"/>
            <a:ext cx="669446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37" indent="-285737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 orthogonal transformation</a:t>
            </a:r>
          </a:p>
          <a:p>
            <a:pPr marL="285737" indent="-285737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are ordered based on high variance</a:t>
            </a:r>
          </a:p>
          <a:p>
            <a:pPr marL="285737" indent="-285737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Dimensionality reduced by taking only first few components</a:t>
            </a:r>
          </a:p>
          <a:p>
            <a:pPr marL="285737" indent="-285737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accuracy Increased from the original set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6488670"/>
            <a:ext cx="12192000" cy="40011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Target Class Oriented Subspace Detection for Effective Hyperspectral Image Classification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599" y="6488991"/>
            <a:ext cx="2743200" cy="365125"/>
          </a:xfrm>
        </p:spPr>
        <p:txBody>
          <a:bodyPr/>
          <a:lstStyle/>
          <a:p>
            <a:fld id="{0A0CA13E-CD6D-456E-9676-CC2D9A60011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263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966"/>
    </mc:Choice>
    <mc:Fallback xmlns="">
      <p:transition spd="slow" advTm="8966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3"/>
            <a:ext cx="12192000" cy="461665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Feature extraction using Principal Component Analysis(PCA) </a:t>
            </a:r>
          </a:p>
        </p:txBody>
      </p:sp>
      <p:sp>
        <p:nvSpPr>
          <p:cNvPr id="4" name="object 10"/>
          <p:cNvSpPr/>
          <p:nvPr/>
        </p:nvSpPr>
        <p:spPr>
          <a:xfrm>
            <a:off x="7964559" y="2358894"/>
            <a:ext cx="3313044" cy="22528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1129187" y="2256464"/>
            <a:ext cx="4941033" cy="1908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37" indent="-285737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Principal Component  Analysis (PCA) is a 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process of reduction input  dimensionality.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PC2 can be removed 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37" indent="-285737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Transformed data is uncorrelated</a:t>
            </a:r>
          </a:p>
          <a:p>
            <a:pPr marL="285737" indent="-285737">
              <a:buFont typeface="Wingdings" panose="05000000000000000000" pitchFamily="2" charset="2"/>
              <a:buChar char="§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6488670"/>
            <a:ext cx="12192000" cy="40011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Target Class Oriented Subspace Detection for Effective Hyperspectral Image Classification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610600" y="6482968"/>
            <a:ext cx="2743200" cy="365125"/>
          </a:xfrm>
        </p:spPr>
        <p:txBody>
          <a:bodyPr/>
          <a:lstStyle/>
          <a:p>
            <a:fld id="{0A0CA13E-CD6D-456E-9676-CC2D9A60011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958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4"/>
    </mc:Choice>
    <mc:Fallback xmlns="">
      <p:transition spd="slow" advTm="15004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6488670"/>
            <a:ext cx="12192000" cy="40011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Target Class Oriented Subspace Detection for Effective Hyperspectral Image Classification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3"/>
            <a:ext cx="12192000" cy="461665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Feature extraction using Principal Component Analysis(PCA)(</a:t>
            </a:r>
            <a:r>
              <a:rPr lang="en-US" sz="2400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Con’t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73127" y="1559756"/>
            <a:ext cx="8323112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the steps we need to perform  Principal Component  Analysis[1]:</a:t>
            </a:r>
          </a:p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the image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Subtract the mean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the covariance matrix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4: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the eigenvectors and eigenvalues of the covariance matrix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5: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Choose components and form a feature vector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FeatureVector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(eig1, eig2, eig3 ,…,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eign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6: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Derive the new data set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FinalData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RowFeatureVector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RowDataAdjust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482968"/>
            <a:ext cx="2743200" cy="365125"/>
          </a:xfrm>
        </p:spPr>
        <p:txBody>
          <a:bodyPr/>
          <a:lstStyle/>
          <a:p>
            <a:fld id="{0A0CA13E-CD6D-456E-9676-CC2D9A60011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672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321"/>
    </mc:Choice>
    <mc:Fallback xmlns="">
      <p:transition spd="slow" advTm="1632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6488670"/>
            <a:ext cx="12192000" cy="40011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Target Class Oriented Subspace Detection for Effective Hyperspectral Image Classification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3"/>
            <a:ext cx="12192000" cy="461665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Original Band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2" y="3582037"/>
            <a:ext cx="3186182" cy="238452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4589" y="3579479"/>
            <a:ext cx="3026321" cy="238963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5377" y="3551979"/>
            <a:ext cx="3072905" cy="2424313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586" y="3617343"/>
            <a:ext cx="2873270" cy="2313908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776918" y="5957558"/>
            <a:ext cx="111697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 1			       PC 2			  PC 3			      PC 4 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86" y="489168"/>
            <a:ext cx="2983258" cy="2296324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2412" y="512931"/>
            <a:ext cx="3098430" cy="2248797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8103" y="437552"/>
            <a:ext cx="3106381" cy="234794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572" y="448841"/>
            <a:ext cx="3058742" cy="2336652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602934" y="2770493"/>
            <a:ext cx="106538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Image  Band 1		          Band 2 		     	     Band 3 		      Band 4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68622" y="3112078"/>
            <a:ext cx="1493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PCA Band</a:t>
            </a:r>
          </a:p>
        </p:txBody>
      </p:sp>
      <p:sp>
        <p:nvSpPr>
          <p:cNvPr id="21" name="Arrow: Up-Down 20"/>
          <p:cNvSpPr/>
          <p:nvPr/>
        </p:nvSpPr>
        <p:spPr>
          <a:xfrm>
            <a:off x="482035" y="2546252"/>
            <a:ext cx="294883" cy="1227964"/>
          </a:xfrm>
          <a:prstGeom prst="upDownArrow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Up-Down 34"/>
          <p:cNvSpPr/>
          <p:nvPr/>
        </p:nvSpPr>
        <p:spPr>
          <a:xfrm>
            <a:off x="3655617" y="2560430"/>
            <a:ext cx="294883" cy="1227964"/>
          </a:xfrm>
          <a:prstGeom prst="upDownArrow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row: Up-Down 35"/>
          <p:cNvSpPr/>
          <p:nvPr/>
        </p:nvSpPr>
        <p:spPr>
          <a:xfrm>
            <a:off x="6852953" y="2486715"/>
            <a:ext cx="294883" cy="1227964"/>
          </a:xfrm>
          <a:prstGeom prst="upDownArrow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row: Up-Down 36"/>
          <p:cNvSpPr/>
          <p:nvPr/>
        </p:nvSpPr>
        <p:spPr>
          <a:xfrm>
            <a:off x="9687317" y="2556621"/>
            <a:ext cx="294883" cy="1227964"/>
          </a:xfrm>
          <a:prstGeom prst="upDownArrow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482968"/>
            <a:ext cx="2743200" cy="365125"/>
          </a:xfrm>
        </p:spPr>
        <p:txBody>
          <a:bodyPr/>
          <a:lstStyle/>
          <a:p>
            <a:fld id="{0A0CA13E-CD6D-456E-9676-CC2D9A600115}" type="slidenum">
              <a:rPr lang="en-US" smtClean="0"/>
              <a:pPr/>
              <a:t>13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2550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326"/>
    </mc:Choice>
    <mc:Fallback xmlns="">
      <p:transition spd="slow" advTm="5032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" grpId="0"/>
      <p:bldP spid="21" grpId="0" animBg="1"/>
      <p:bldP spid="35" grpId="0" animBg="1"/>
      <p:bldP spid="36" grpId="0" animBg="1"/>
      <p:bldP spid="3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6488670"/>
            <a:ext cx="12192000" cy="40011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Target Class Oriented Subspace Detection for Effective Hyperspectral Image Classification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3"/>
            <a:ext cx="12192000" cy="461665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		Cumulative variance of Transformed data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183580" y="5498053"/>
            <a:ext cx="31133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Figure: Cumulative variance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005712" y="1951674"/>
            <a:ext cx="38523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principal component analysis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 have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99.65%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variance of the total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142" y="741487"/>
            <a:ext cx="6076406" cy="475656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82968"/>
            <a:ext cx="2743200" cy="365125"/>
          </a:xfrm>
        </p:spPr>
        <p:txBody>
          <a:bodyPr/>
          <a:lstStyle/>
          <a:p>
            <a:fld id="{0A0CA13E-CD6D-456E-9676-CC2D9A60011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572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111"/>
    </mc:Choice>
    <mc:Fallback xmlns="">
      <p:transition spd="slow" advTm="1011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6488670"/>
            <a:ext cx="12192000" cy="40011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Target Class Oriented Subspace Detection for Effective Hyperspectral Image Classification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3"/>
            <a:ext cx="12192000" cy="461665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		             Limitations of PCA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122" y="461668"/>
            <a:ext cx="3514453" cy="24592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5193" y="3523321"/>
            <a:ext cx="3502856" cy="234003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329446" y="3026907"/>
            <a:ext cx="6912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 8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414257" y="5863358"/>
            <a:ext cx="6912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 9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31520" y="1099437"/>
            <a:ext cx="7413673" cy="3483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5600" marR="363220" indent="-342900">
              <a:lnSpc>
                <a:spcPct val="102600"/>
              </a:lnSpc>
              <a:buSzPct val="95238"/>
              <a:buFont typeface="Wingdings" panose="05000000000000000000" pitchFamily="2" charset="2"/>
              <a:buChar char="v"/>
              <a:tabLst>
                <a:tab pos="145415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PCA doesn’t consider the class structure of input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and depends solely on the global variance .  Assumes high variance means high information</a:t>
            </a:r>
          </a:p>
          <a:p>
            <a:pPr marL="144780" marR="5080">
              <a:lnSpc>
                <a:spcPct val="1026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though PC 8 has high variance but it contains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less information of image contents.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the other hand PC 9 has low variance but it contains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more information of image contents.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8610600" y="6482968"/>
            <a:ext cx="2743200" cy="365125"/>
          </a:xfrm>
        </p:spPr>
        <p:txBody>
          <a:bodyPr/>
          <a:lstStyle/>
          <a:p>
            <a:fld id="{0A0CA13E-CD6D-456E-9676-CC2D9A60011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285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562"/>
    </mc:Choice>
    <mc:Fallback xmlns="">
      <p:transition spd="slow" advTm="19562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6488670"/>
            <a:ext cx="12192000" cy="40011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Target Class Oriented Subspace Detection for Effective Hyperspectral Image Classification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3"/>
            <a:ext cx="12192000" cy="461665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		                Feature Selection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151282" y="772833"/>
            <a:ext cx="41456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Normalized Mutual Information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10600" y="6482968"/>
            <a:ext cx="2743200" cy="365125"/>
          </a:xfrm>
        </p:spPr>
        <p:txBody>
          <a:bodyPr/>
          <a:lstStyle/>
          <a:p>
            <a:fld id="{0A0CA13E-CD6D-456E-9676-CC2D9A600115}" type="slidenum">
              <a:rPr lang="en-US" smtClean="0"/>
              <a:pPr/>
              <a:t>16</a:t>
            </a:fld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2466687"/>
              </p:ext>
            </p:extLst>
          </p:nvPr>
        </p:nvGraphicFramePr>
        <p:xfrm>
          <a:off x="508000" y="1569030"/>
          <a:ext cx="4719271" cy="9598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5" name="Equation" r:id="rId3" imgW="2247840" imgH="457200" progId="Equation.3">
                  <p:embed/>
                </p:oleObj>
              </mc:Choice>
              <mc:Fallback>
                <p:oleObj name="Equation" r:id="rId3" imgW="224784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8000" y="1569030"/>
                        <a:ext cx="4719271" cy="9598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1658477"/>
              </p:ext>
            </p:extLst>
          </p:nvPr>
        </p:nvGraphicFramePr>
        <p:xfrm>
          <a:off x="560388" y="2640730"/>
          <a:ext cx="3959225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" name="Equation" r:id="rId5" imgW="1917360" imgH="444240" progId="Equation.3">
                  <p:embed/>
                </p:oleObj>
              </mc:Choice>
              <mc:Fallback>
                <p:oleObj name="Equation" r:id="rId5" imgW="1917360" imgH="4442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60388" y="2640730"/>
                        <a:ext cx="3959225" cy="917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4013587"/>
              </p:ext>
            </p:extLst>
          </p:nvPr>
        </p:nvGraphicFramePr>
        <p:xfrm>
          <a:off x="560388" y="3825958"/>
          <a:ext cx="4318000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" name="Equation" r:id="rId7" imgW="1879560" imgH="444240" progId="Equation.3">
                  <p:embed/>
                </p:oleObj>
              </mc:Choice>
              <mc:Fallback>
                <p:oleObj name="Equation" r:id="rId7" imgW="1879560" imgH="4442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60388" y="3825958"/>
                        <a:ext cx="4318000" cy="822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5849549"/>
              </p:ext>
            </p:extLst>
          </p:nvPr>
        </p:nvGraphicFramePr>
        <p:xfrm>
          <a:off x="6038850" y="3319463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8" name="Equation" r:id="rId9" imgW="114120" imgH="215640" progId="Equation.3">
                  <p:embed/>
                </p:oleObj>
              </mc:Choice>
              <mc:Fallback>
                <p:oleObj name="Equation" r:id="rId9" imgW="11412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038850" y="3319463"/>
                        <a:ext cx="1143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3647140"/>
              </p:ext>
            </p:extLst>
          </p:nvPr>
        </p:nvGraphicFramePr>
        <p:xfrm>
          <a:off x="6739959" y="2573917"/>
          <a:ext cx="4318000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9" name="Equation" r:id="rId11" imgW="1879560" imgH="444240" progId="Equation.3">
                  <p:embed/>
                </p:oleObj>
              </mc:Choice>
              <mc:Fallback>
                <p:oleObj name="Equation" r:id="rId11" imgW="1879560" imgH="444240" progId="Equation.3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739959" y="2573917"/>
                        <a:ext cx="4318000" cy="822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6198410"/>
              </p:ext>
            </p:extLst>
          </p:nvPr>
        </p:nvGraphicFramePr>
        <p:xfrm>
          <a:off x="6709357" y="1860828"/>
          <a:ext cx="1391475" cy="3762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0" name="Equation" r:id="rId13" imgW="596880" imgH="190440" progId="Equation.3">
                  <p:embed/>
                </p:oleObj>
              </mc:Choice>
              <mc:Fallback>
                <p:oleObj name="Equation" r:id="rId13" imgW="596880" imgH="1904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709357" y="1860828"/>
                        <a:ext cx="1391475" cy="3762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5251644"/>
              </p:ext>
            </p:extLst>
          </p:nvPr>
        </p:nvGraphicFramePr>
        <p:xfrm>
          <a:off x="6038850" y="3319463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1" name="Equation" r:id="rId15" imgW="114120" imgH="215640" progId="Equation.3">
                  <p:embed/>
                </p:oleObj>
              </mc:Choice>
              <mc:Fallback>
                <p:oleObj name="Equation" r:id="rId15" imgW="11412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038850" y="3319463"/>
                        <a:ext cx="1143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0490679"/>
              </p:ext>
            </p:extLst>
          </p:nvPr>
        </p:nvGraphicFramePr>
        <p:xfrm>
          <a:off x="6739959" y="3694938"/>
          <a:ext cx="5114031" cy="8860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2" name="Equation" r:id="rId16" imgW="2565360" imgH="444240" progId="Equation.3">
                  <p:embed/>
                </p:oleObj>
              </mc:Choice>
              <mc:Fallback>
                <p:oleObj name="Equation" r:id="rId16" imgW="2565360" imgH="4442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6739959" y="3694938"/>
                        <a:ext cx="5114031" cy="8860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3501742"/>
              </p:ext>
            </p:extLst>
          </p:nvPr>
        </p:nvGraphicFramePr>
        <p:xfrm>
          <a:off x="517525" y="5027613"/>
          <a:ext cx="5267325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3" name="Equation" r:id="rId18" imgW="2641320" imgH="444240" progId="Equation.3">
                  <p:embed/>
                </p:oleObj>
              </mc:Choice>
              <mc:Fallback>
                <p:oleObj name="Equation" r:id="rId18" imgW="2641320" imgH="444240" progId="Equation.3">
                  <p:embed/>
                  <p:pic>
                    <p:nvPicPr>
                      <p:cNvPr id="16" name="Object 15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517525" y="5027613"/>
                        <a:ext cx="5267325" cy="885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4519613" y="2825446"/>
            <a:ext cx="1083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……..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243244" y="1828302"/>
            <a:ext cx="1083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……..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799538" y="3973820"/>
            <a:ext cx="1083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……..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837397" y="5194287"/>
            <a:ext cx="1083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……..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(4)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120468" y="1828302"/>
            <a:ext cx="1083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……..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(5)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0932522" y="4536469"/>
            <a:ext cx="1123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……..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(7)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932522" y="2720175"/>
            <a:ext cx="1123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……..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(6)</a:t>
            </a:r>
          </a:p>
        </p:txBody>
      </p:sp>
    </p:spTree>
    <p:extLst>
      <p:ext uri="{BB962C8B-B14F-4D97-AF65-F5344CB8AC3E}">
        <p14:creationId xmlns:p14="http://schemas.microsoft.com/office/powerpoint/2010/main" val="8658970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6488670"/>
            <a:ext cx="12192000" cy="40011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Target Class Oriented Subspace Detection for Effective Hyperspectral Image Classification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3"/>
            <a:ext cx="12192000" cy="461665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		             Normalized Mutual Information</a:t>
            </a: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>
          <a:xfrm>
            <a:off x="8610600" y="6482968"/>
            <a:ext cx="2743200" cy="365125"/>
          </a:xfrm>
        </p:spPr>
        <p:txBody>
          <a:bodyPr/>
          <a:lstStyle/>
          <a:p>
            <a:fld id="{0A0CA13E-CD6D-456E-9676-CC2D9A600115}" type="slidenum">
              <a:rPr lang="en-US" smtClean="0"/>
              <a:pPr/>
              <a:t>17</a:t>
            </a:fld>
            <a:endParaRPr lang="en-US" dirty="0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179025"/>
              </p:ext>
            </p:extLst>
          </p:nvPr>
        </p:nvGraphicFramePr>
        <p:xfrm>
          <a:off x="3432520" y="4611604"/>
          <a:ext cx="4849945" cy="1584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01835">
                  <a:extLst>
                    <a:ext uri="{9D8B030D-6E8A-4147-A177-3AD203B41FA5}">
                      <a16:colId xmlns:a16="http://schemas.microsoft.com/office/drawing/2014/main" val="3529900942"/>
                    </a:ext>
                  </a:extLst>
                </a:gridCol>
                <a:gridCol w="3348110">
                  <a:extLst>
                    <a:ext uri="{9D8B030D-6E8A-4147-A177-3AD203B41FA5}">
                      <a16:colId xmlns:a16="http://schemas.microsoft.com/office/drawing/2014/main" val="3569066453"/>
                    </a:ext>
                  </a:extLst>
                </a:gridCol>
              </a:tblGrid>
              <a:tr h="310815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Order of selected features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5346241"/>
                  </a:ext>
                </a:extLst>
              </a:tr>
              <a:tr h="310815"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Org+NMI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Band: 27,1,167,3,139,14,2,8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4569289"/>
                  </a:ext>
                </a:extLst>
              </a:tr>
              <a:tr h="310815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PCA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PC: 1,2,3,4,5,6,7,8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0191383"/>
                  </a:ext>
                </a:extLst>
              </a:tr>
              <a:tr h="310815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PCA+NMI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PC: 1,4,3,5,9,6,2,15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6095349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2611695" y="6124573"/>
            <a:ext cx="63850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Table: Selected Component of Standard Approaches Studied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47" y="461667"/>
            <a:ext cx="5401995" cy="344841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5427" y="461668"/>
            <a:ext cx="5756573" cy="3525257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584965" y="3941614"/>
            <a:ext cx="44231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Figure:  NMI between Class labels and  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	Original Image bands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317048" y="3989776"/>
            <a:ext cx="44154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Figure:  NMI between Class labels and               	Principal Components</a:t>
            </a:r>
          </a:p>
        </p:txBody>
      </p:sp>
    </p:spTree>
    <p:extLst>
      <p:ext uri="{BB962C8B-B14F-4D97-AF65-F5344CB8AC3E}">
        <p14:creationId xmlns:p14="http://schemas.microsoft.com/office/powerpoint/2010/main" val="25833515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6488670"/>
            <a:ext cx="12192000" cy="40011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Target Class Oriented Subspace Detection for Effective Hyperspectral Image Classification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068" y="3"/>
            <a:ext cx="12192000" cy="461665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		             Experimental Procedure</a:t>
            </a: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>
          <a:xfrm>
            <a:off x="8610600" y="6482968"/>
            <a:ext cx="2743200" cy="365125"/>
          </a:xfrm>
        </p:spPr>
        <p:txBody>
          <a:bodyPr/>
          <a:lstStyle/>
          <a:p>
            <a:fld id="{0A0CA13E-CD6D-456E-9676-CC2D9A600115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886" y="36847"/>
            <a:ext cx="3596418" cy="642638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54745" y="651208"/>
            <a:ext cx="820146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algorithm of proposed TCOSD method is summarized as follows:</a:t>
            </a:r>
          </a:p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 PCA and extract features of the input data set.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 the training data and training label from the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PCA features.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one class as target at a time,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i.e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make a class as target and all other class as background. 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4: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 NMI between the training labels and the principal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5: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the best principal component based on the high value of NMI. List the selected subset. 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6: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 the Eq. (7) for selecting multiple features based on NMI for the target class.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7: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 the selected features to the KSVM classifier.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8: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Repeat step 3 to 6 by making another class as target and the remaining as background.</a:t>
            </a:r>
          </a:p>
        </p:txBody>
      </p:sp>
    </p:spTree>
    <p:extLst>
      <p:ext uri="{BB962C8B-B14F-4D97-AF65-F5344CB8AC3E}">
        <p14:creationId xmlns:p14="http://schemas.microsoft.com/office/powerpoint/2010/main" val="10311673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6488670"/>
            <a:ext cx="12192000" cy="40011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Target Class Oriented Subspace Detection for Effective Hyperspectral Image Classification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3"/>
            <a:ext cx="12192000" cy="461665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		             Experimental Results</a:t>
            </a: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>
          <a:xfrm>
            <a:off x="8610600" y="6482968"/>
            <a:ext cx="2743200" cy="365125"/>
          </a:xfrm>
        </p:spPr>
        <p:txBody>
          <a:bodyPr/>
          <a:lstStyle/>
          <a:p>
            <a:fld id="{0A0CA13E-CD6D-456E-9676-CC2D9A600115}" type="slidenum">
              <a:rPr lang="en-US" smtClean="0"/>
              <a:pPr/>
              <a:t>19</a:t>
            </a:fld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6755207"/>
              </p:ext>
            </p:extLst>
          </p:nvPr>
        </p:nvGraphicFramePr>
        <p:xfrm>
          <a:off x="2644726" y="461668"/>
          <a:ext cx="5401994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7203">
                  <a:extLst>
                    <a:ext uri="{9D8B030D-6E8A-4147-A177-3AD203B41FA5}">
                      <a16:colId xmlns:a16="http://schemas.microsoft.com/office/drawing/2014/main" val="2344641753"/>
                    </a:ext>
                  </a:extLst>
                </a:gridCol>
                <a:gridCol w="3554791">
                  <a:extLst>
                    <a:ext uri="{9D8B030D-6E8A-4147-A177-3AD203B41FA5}">
                      <a16:colId xmlns:a16="http://schemas.microsoft.com/office/drawing/2014/main" val="3586585203"/>
                    </a:ext>
                  </a:extLst>
                </a:gridCol>
              </a:tblGrid>
              <a:tr h="319073"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Target class</a:t>
                      </a:r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Order of selected features</a:t>
                      </a:r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5054810"/>
                  </a:ext>
                </a:extLst>
              </a:tr>
              <a:tr h="319073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Hay-windrowed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PC: 4,1,17,5,12,3,16,2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885624"/>
                  </a:ext>
                </a:extLst>
              </a:tr>
              <a:tr h="340386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Soybean-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notil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PC: 1,17,16,11,20,14,13,3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3771492"/>
                  </a:ext>
                </a:extLst>
              </a:tr>
              <a:tr h="319073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Woods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PC: 1,16,17,3,15,11,5,20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2090121"/>
                  </a:ext>
                </a:extLst>
              </a:tr>
              <a:tr h="319073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Wheat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PC: 6,19,17,3,12,16,11,5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5589768"/>
                  </a:ext>
                </a:extLst>
              </a:tr>
              <a:tr h="319073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Grass/trees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PC: 4,9,5,6,16,17,2,1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939845"/>
                  </a:ext>
                </a:extLst>
              </a:tr>
              <a:tr h="319073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Soybean-min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PC: 1,17,16,3,5,12,11,9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1089084"/>
                  </a:ext>
                </a:extLst>
              </a:tr>
              <a:tr h="319073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Corn-min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PC: 1,17,16,5,11,3,20,19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0719623"/>
                  </a:ext>
                </a:extLst>
              </a:tr>
              <a:tr h="319073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Stone-steel 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PC: 3,4,1,17,16,10,5,11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4462581"/>
                  </a:ext>
                </a:extLst>
              </a:tr>
              <a:tr h="319073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Alfalfa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PC: 4,17,15,20,3,16,6,12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3600750"/>
                  </a:ext>
                </a:extLst>
              </a:tr>
              <a:tr h="319073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Grass/Pasture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PC: 9,3,17,6,16,11,1,15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0149739"/>
                  </a:ext>
                </a:extLst>
              </a:tr>
              <a:tr h="319073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Corn-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notill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PC: 1,17,2,16,11,18,20,19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4561097"/>
                  </a:ext>
                </a:extLst>
              </a:tr>
              <a:tr h="319073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Soybean-clean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PC: 1,15,17,3,16,20,12,11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0266510"/>
                  </a:ext>
                </a:extLst>
              </a:tr>
              <a:tr h="319073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Corn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PC: 1,19,17,16,18,8,11,3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9978428"/>
                  </a:ext>
                </a:extLst>
              </a:tr>
              <a:tr h="319073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Bldg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-Grass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PC: 15,16,17,3,18,11,19,4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2517216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20519" y="6054233"/>
            <a:ext cx="8156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Selected features for each target class with proposed method (TCOSD)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9700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Outline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27251" y="1229067"/>
            <a:ext cx="4365298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Remote Sensing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Hyperspectral Images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of Hyperspectral Images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Motivations and Objectives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Selection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Procedure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Results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6488670"/>
            <a:ext cx="12192000" cy="40011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Target Class Oriented Subspace Detection for Effective Hyperspectral Image Classification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A13E-CD6D-456E-9676-CC2D9A60011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912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207"/>
    </mc:Choice>
    <mc:Fallback xmlns="">
      <p:transition spd="slow" advTm="27207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68813" y="4"/>
            <a:ext cx="6246055" cy="461665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 Classification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6488670"/>
            <a:ext cx="12192000" cy="40011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Target Class Oriented Subspace Detection for Effective Hyperspectral Image Classification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4439" y="1274567"/>
            <a:ext cx="5907386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Kernel  support vector machine (KSVM)[3] classifier is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to asses the performance of the proposed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TCOSD method.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 of classification:</a:t>
            </a:r>
          </a:p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train and test data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Scale data set into 0 to 1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Calculate best C and g (kernel width)for RBF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kernel of SVM</a:t>
            </a:r>
          </a:p>
          <a:p>
            <a:pPr marL="1714500" lvl="3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 fold cross validation was used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4: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Assess the test sample accuracy</a:t>
            </a:r>
          </a:p>
          <a:p>
            <a:pPr marL="1714500" lvl="3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Radial basis function (RBF) kernel </a:t>
            </a:r>
          </a:p>
          <a:p>
            <a:pPr lvl="3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was used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497036"/>
            <a:ext cx="2743200" cy="365125"/>
          </a:xfrm>
        </p:spPr>
        <p:txBody>
          <a:bodyPr/>
          <a:lstStyle/>
          <a:p>
            <a:fld id="{0A0CA13E-CD6D-456E-9676-CC2D9A600115}" type="slidenum">
              <a:rPr lang="en-US" smtClean="0"/>
              <a:pPr/>
              <a:t>20</a:t>
            </a:fld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4412007"/>
              </p:ext>
            </p:extLst>
          </p:nvPr>
        </p:nvGraphicFramePr>
        <p:xfrm>
          <a:off x="6547617" y="595821"/>
          <a:ext cx="5184837" cy="585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279">
                  <a:extLst>
                    <a:ext uri="{9D8B030D-6E8A-4147-A177-3AD203B41FA5}">
                      <a16:colId xmlns:a16="http://schemas.microsoft.com/office/drawing/2014/main" val="2344641753"/>
                    </a:ext>
                  </a:extLst>
                </a:gridCol>
                <a:gridCol w="1728279">
                  <a:extLst>
                    <a:ext uri="{9D8B030D-6E8A-4147-A177-3AD203B41FA5}">
                      <a16:colId xmlns:a16="http://schemas.microsoft.com/office/drawing/2014/main" val="2402432909"/>
                    </a:ext>
                  </a:extLst>
                </a:gridCol>
                <a:gridCol w="1728279">
                  <a:extLst>
                    <a:ext uri="{9D8B030D-6E8A-4147-A177-3AD203B41FA5}">
                      <a16:colId xmlns:a16="http://schemas.microsoft.com/office/drawing/2014/main" val="326726252"/>
                    </a:ext>
                  </a:extLst>
                </a:gridCol>
              </a:tblGrid>
              <a:tr h="353236"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 name</a:t>
                      </a:r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Train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Test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5054810"/>
                  </a:ext>
                </a:extLst>
              </a:tr>
              <a:tr h="353236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Hay-windrowed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187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77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885624"/>
                  </a:ext>
                </a:extLst>
              </a:tr>
              <a:tr h="353236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Soybean-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notil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128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105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3771492"/>
                  </a:ext>
                </a:extLst>
              </a:tr>
              <a:tr h="353236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Woods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367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2090121"/>
                  </a:ext>
                </a:extLst>
              </a:tr>
              <a:tr h="353236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Wheat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54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78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5589768"/>
                  </a:ext>
                </a:extLst>
              </a:tr>
              <a:tr h="353236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Grass/trees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249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115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939845"/>
                  </a:ext>
                </a:extLst>
              </a:tr>
              <a:tr h="353236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Soybean-min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253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115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1089084"/>
                  </a:ext>
                </a:extLst>
              </a:tr>
              <a:tr h="353236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Corn-min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253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115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0719623"/>
                  </a:ext>
                </a:extLst>
              </a:tr>
              <a:tr h="353236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Stone-steel 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4462581"/>
                  </a:ext>
                </a:extLst>
              </a:tr>
              <a:tr h="353236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Alfalfa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3600750"/>
                  </a:ext>
                </a:extLst>
              </a:tr>
              <a:tr h="353236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Grass/Pasture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156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92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0149739"/>
                  </a:ext>
                </a:extLst>
              </a:tr>
              <a:tr h="353236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Corn-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notill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172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4561097"/>
                  </a:ext>
                </a:extLst>
              </a:tr>
              <a:tr h="353236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Soybean-clean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78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0266510"/>
                  </a:ext>
                </a:extLst>
              </a:tr>
              <a:tr h="353236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Corn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9978428"/>
                  </a:ext>
                </a:extLst>
              </a:tr>
              <a:tr h="353236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Bldg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-Grass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2517216"/>
                  </a:ext>
                </a:extLst>
              </a:tr>
              <a:tr h="353236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1179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34384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7722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776"/>
    </mc:Choice>
    <mc:Fallback xmlns="">
      <p:transition spd="slow" advTm="9776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4"/>
            <a:ext cx="12192000" cy="461665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    		  Conclusion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67309" y="519074"/>
            <a:ext cx="472918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14 classes are selected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Selecting first 8 features for proposed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TCOSD gives 96.57% accuracy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22837" y="5741981"/>
            <a:ext cx="55286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Figure: Comparison of classification result of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TCOSD and standard approaches studied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6488670"/>
            <a:ext cx="12192000" cy="40011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Target Class Oriented Subspace Detection for Effective Hyperspectral Image Classification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2795340"/>
              </p:ext>
            </p:extLst>
          </p:nvPr>
        </p:nvGraphicFramePr>
        <p:xfrm>
          <a:off x="329811" y="3737369"/>
          <a:ext cx="4900701" cy="25298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02374">
                  <a:extLst>
                    <a:ext uri="{9D8B030D-6E8A-4147-A177-3AD203B41FA5}">
                      <a16:colId xmlns:a16="http://schemas.microsoft.com/office/drawing/2014/main" val="3445986276"/>
                    </a:ext>
                  </a:extLst>
                </a:gridCol>
                <a:gridCol w="2698327">
                  <a:extLst>
                    <a:ext uri="{9D8B030D-6E8A-4147-A177-3AD203B41FA5}">
                      <a16:colId xmlns:a16="http://schemas.microsoft.com/office/drawing/2014/main" val="3618705788"/>
                    </a:ext>
                  </a:extLst>
                </a:gridCol>
              </a:tblGrid>
              <a:tr h="625825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set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Classification Result</a:t>
                      </a:r>
                    </a:p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 First 8 features only)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0040105"/>
                  </a:ext>
                </a:extLst>
              </a:tr>
              <a:tr h="457207"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Org+NMI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72.26%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6828828"/>
                  </a:ext>
                </a:extLst>
              </a:tr>
              <a:tr h="457207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PCA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89.90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0038915"/>
                  </a:ext>
                </a:extLst>
              </a:tr>
              <a:tr h="457207">
                <a:tc>
                  <a:txBody>
                    <a:bodyPr/>
                    <a:lstStyle/>
                    <a:p>
                      <a:pPr marL="0" marR="0" lvl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PCA+NMI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93.12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2556453"/>
                  </a:ext>
                </a:extLst>
              </a:tr>
              <a:tr h="457207">
                <a:tc>
                  <a:txBody>
                    <a:bodyPr/>
                    <a:lstStyle/>
                    <a:p>
                      <a:pPr marL="0" marR="0" lvl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TCOSD (Proposed)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96.57%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822586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7923973"/>
              </p:ext>
            </p:extLst>
          </p:nvPr>
        </p:nvGraphicFramePr>
        <p:xfrm>
          <a:off x="329811" y="1534737"/>
          <a:ext cx="4900701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44577">
                  <a:extLst>
                    <a:ext uri="{9D8B030D-6E8A-4147-A177-3AD203B41FA5}">
                      <a16:colId xmlns:a16="http://schemas.microsoft.com/office/drawing/2014/main" val="3251848491"/>
                    </a:ext>
                  </a:extLst>
                </a:gridCol>
                <a:gridCol w="1293206">
                  <a:extLst>
                    <a:ext uri="{9D8B030D-6E8A-4147-A177-3AD203B41FA5}">
                      <a16:colId xmlns:a16="http://schemas.microsoft.com/office/drawing/2014/main" val="3143817146"/>
                    </a:ext>
                  </a:extLst>
                </a:gridCol>
                <a:gridCol w="1362918">
                  <a:extLst>
                    <a:ext uri="{9D8B030D-6E8A-4147-A177-3AD203B41FA5}">
                      <a16:colId xmlns:a16="http://schemas.microsoft.com/office/drawing/2014/main" val="2680588237"/>
                    </a:ext>
                  </a:extLst>
                </a:gridCol>
              </a:tblGrid>
              <a:tr h="343009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set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7390624"/>
                  </a:ext>
                </a:extLst>
              </a:tr>
              <a:tr h="343009"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Org+NMI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2.85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5659881"/>
                  </a:ext>
                </a:extLst>
              </a:tr>
              <a:tr h="343009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PCA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2.40 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8010238"/>
                  </a:ext>
                </a:extLst>
              </a:tr>
              <a:tr h="343009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PCA+NMI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987156"/>
                  </a:ext>
                </a:extLst>
              </a:tr>
              <a:tr h="343009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TCOSD (Proposed)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0.75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6216445"/>
                  </a:ext>
                </a:extLst>
              </a:tr>
            </a:tbl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610600" y="6497036"/>
            <a:ext cx="2743200" cy="365125"/>
          </a:xfrm>
        </p:spPr>
        <p:txBody>
          <a:bodyPr/>
          <a:lstStyle/>
          <a:p>
            <a:fld id="{0A0CA13E-CD6D-456E-9676-CC2D9A600115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9269" y="461669"/>
            <a:ext cx="6534879" cy="5162916"/>
          </a:xfrm>
          <a:prstGeom prst="rect">
            <a:avLst/>
          </a:prstGeom>
        </p:spPr>
      </p:pic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4258868"/>
              </p:ext>
            </p:extLst>
          </p:nvPr>
        </p:nvGraphicFramePr>
        <p:xfrm>
          <a:off x="6038850" y="3344863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Equation" r:id="rId4" imgW="114120" imgH="164880" progId="Equation.3">
                  <p:embed/>
                </p:oleObj>
              </mc:Choice>
              <mc:Fallback>
                <p:oleObj name="Equation" r:id="rId4" imgW="114120" imgH="1648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038850" y="3344863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3972953"/>
              </p:ext>
            </p:extLst>
          </p:nvPr>
        </p:nvGraphicFramePr>
        <p:xfrm>
          <a:off x="6038850" y="3344863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Equation" r:id="rId6" imgW="114120" imgH="164880" progId="Equation.3">
                  <p:embed/>
                </p:oleObj>
              </mc:Choice>
              <mc:Fallback>
                <p:oleObj name="Equation" r:id="rId6" imgW="114120" imgH="1648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038850" y="3344863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68538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60"/>
    </mc:Choice>
    <mc:Fallback xmlns="">
      <p:transition spd="slow" advTm="196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4"/>
            <a:ext cx="12192000" cy="461665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    	  	  Future Work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080591" y="2358887"/>
            <a:ext cx="828303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method needs some further improvement to handle the complex class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relationships where only a few feature may not capable to complete the task.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Selection will be performed by introducing adaptive thresholding T.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6488670"/>
            <a:ext cx="12192000" cy="40011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Target Class Oriented Subspace Detection for Effective Hyperspectral Image Classification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482968"/>
            <a:ext cx="2743200" cy="365125"/>
          </a:xfrm>
        </p:spPr>
        <p:txBody>
          <a:bodyPr/>
          <a:lstStyle/>
          <a:p>
            <a:fld id="{0A0CA13E-CD6D-456E-9676-CC2D9A60011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555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28"/>
    </mc:Choice>
    <mc:Fallback xmlns="">
      <p:transition spd="slow" advTm="2128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4"/>
            <a:ext cx="12192000" cy="461665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     Acknowledgement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6488670"/>
            <a:ext cx="12192000" cy="40011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Target Class Oriented Subspace Detection for Effective Hyperspectral Image Classification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47605" y="2222694"/>
            <a:ext cx="568668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Special thanks to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Professor Dr. David A.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Landgrebe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Purdue University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 dataset and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MUltiSpec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44851" y="6488670"/>
            <a:ext cx="2743200" cy="365125"/>
          </a:xfrm>
        </p:spPr>
        <p:txBody>
          <a:bodyPr/>
          <a:lstStyle/>
          <a:p>
            <a:fld id="{0A0CA13E-CD6D-456E-9676-CC2D9A60011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274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657"/>
    </mc:Choice>
    <mc:Fallback xmlns="">
      <p:transition spd="slow" advTm="7657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4"/>
            <a:ext cx="12192000" cy="461665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    		  References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6488670"/>
            <a:ext cx="12192000" cy="40011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Target Class Oriented Subspace Detection for Effective Hyperspectral Image Classification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9483" y="576775"/>
            <a:ext cx="10581999" cy="54861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35585" marR="323850" indent="-223520">
              <a:lnSpc>
                <a:spcPct val="102600"/>
              </a:lnSpc>
            </a:pPr>
            <a:r>
              <a:rPr lang="en-US" sz="20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L. I. Smith, “A tutorial on Principal Component  Analysis”, February 26,2002.</a:t>
            </a:r>
          </a:p>
          <a:p>
            <a:pPr marL="235585" marR="323850" indent="-223520">
              <a:lnSpc>
                <a:spcPct val="1026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35585" marR="5080" indent="-223520">
              <a:lnSpc>
                <a:spcPct val="102600"/>
              </a:lnSpc>
              <a:spcBef>
                <a:spcPts val="300"/>
              </a:spcBef>
            </a:pPr>
            <a:r>
              <a:rPr lang="en-US" sz="20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[2]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J. A. Richards and X. Jia, Remote Sensing Digital Image  Analysis 4th edition, </a:t>
            </a:r>
          </a:p>
          <a:p>
            <a:pPr marL="235585" marR="5080" indent="-223520">
              <a:lnSpc>
                <a:spcPct val="102600"/>
              </a:lnSpc>
              <a:spcBef>
                <a:spcPts val="30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Verlag: Springer 2006.</a:t>
            </a:r>
          </a:p>
          <a:p>
            <a:pPr marL="235585" marR="5080" indent="-223520">
              <a:lnSpc>
                <a:spcPct val="102600"/>
              </a:lnSpc>
              <a:spcBef>
                <a:spcPts val="300"/>
              </a:spcBef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[3]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 Hsu, C. Chang, and C.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Lin,Department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Computer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Science,National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Taiwan  University,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Taipei 106,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Taiwan,"A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Practical Guide to Support  Vector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Classication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Initial version: 2003, Last updated:  May 19, 2016.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[4]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M. A. Hossain, X. Jia and M. Pickering, “Subspace detection using a mutual-information measure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for hyperspectral image classification,” IEEE Geoscience and Remote Sensing Letters,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vol. 11, no. 2, pp. 424-428, Feb. 2014.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[5]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[Online]https://en.wikipedia.org/wiki/Hyperspectral_imaging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494340"/>
            <a:ext cx="2743200" cy="365125"/>
          </a:xfrm>
        </p:spPr>
        <p:txBody>
          <a:bodyPr/>
          <a:lstStyle/>
          <a:p>
            <a:fld id="{0A0CA13E-CD6D-456E-9676-CC2D9A600115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982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21"/>
    </mc:Choice>
    <mc:Fallback xmlns="">
      <p:transition spd="slow" advTm="4721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A13E-CD6D-456E-9676-CC2D9A600115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4"/>
            <a:ext cx="12192000" cy="461665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    		  References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6488670"/>
            <a:ext cx="12192000" cy="40011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Target Class Oriented Subspace Detection for Effective Hyperspectral Image Classification</a:t>
            </a:r>
          </a:p>
        </p:txBody>
      </p:sp>
      <p:sp>
        <p:nvSpPr>
          <p:cNvPr id="7" name="Slide Number Placeholder 4"/>
          <p:cNvSpPr txBox="1">
            <a:spLocks/>
          </p:cNvSpPr>
          <p:nvPr/>
        </p:nvSpPr>
        <p:spPr>
          <a:xfrm>
            <a:off x="8610600" y="649434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A0CA13E-CD6D-456E-9676-CC2D9A600115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79484" y="576775"/>
            <a:ext cx="11662462" cy="292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5585" marR="323850" indent="-223520">
              <a:lnSpc>
                <a:spcPct val="102600"/>
              </a:lnSpc>
            </a:pPr>
            <a:r>
              <a:rPr lang="en-US" sz="20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[6]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M. A. Hossain,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X. Jia and M. Pickering, “ Improved feature selection based on a mutual information measure for hyperspectral image classification," 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 International Geoscience and Remote Sensing Symposium (IGARSS)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Munich, Germany, pp. 3058-3061, Jul. 2012.</a:t>
            </a:r>
          </a:p>
          <a:p>
            <a:pPr marL="235585" marR="323850" indent="-223520">
              <a:lnSpc>
                <a:spcPct val="1026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35585" marR="323850" indent="-223520">
              <a:lnSpc>
                <a:spcPct val="102600"/>
              </a:lnSpc>
            </a:pPr>
            <a:r>
              <a:rPr lang="en-US" sz="20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[7]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M. A. Hossain, M. Pickering and X. Jia, “ Unsupervised feature extraction based on a mutual </a:t>
            </a:r>
          </a:p>
          <a:p>
            <a:pPr marL="235585" marR="323850" indent="-223520">
              <a:lnSpc>
                <a:spcPct val="1026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information measure for hyperspectral image classification," 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 International Geoscience and </a:t>
            </a:r>
          </a:p>
          <a:p>
            <a:pPr marL="235585" marR="323850" indent="-223520">
              <a:lnSpc>
                <a:spcPct val="102600"/>
              </a:lnSpc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Remote Sensing Symposium (IGARSS)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,Vancouver, Canada, pp. 1720-1723, Jul. 2011.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88460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6488670"/>
            <a:ext cx="12192000" cy="40011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Target Class Oriented Subspace Detection for Effective Hyperspectral Image Classification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46665" y="2912013"/>
            <a:ext cx="28862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4"/>
            <a:ext cx="12192000" cy="461665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    		          The End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488670"/>
            <a:ext cx="2743200" cy="365125"/>
          </a:xfrm>
        </p:spPr>
        <p:txBody>
          <a:bodyPr/>
          <a:lstStyle/>
          <a:p>
            <a:fld id="{0A0CA13E-CD6D-456E-9676-CC2D9A600115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157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52"/>
    </mc:Choice>
    <mc:Fallback xmlns="">
      <p:transition spd="slow" advTm="1152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4"/>
            <a:ext cx="12192000" cy="461665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Remote Sensing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95136" y="1260254"/>
            <a:ext cx="35445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882" indent="-342882"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remote sensing?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33674" y="1779182"/>
            <a:ext cx="49680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37" indent="-285737"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Acquisition of information about an object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without making physical contact with the object 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1182" y="474914"/>
            <a:ext cx="4550888" cy="2869809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219200" y="4324771"/>
            <a:ext cx="3397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2" indent="-342882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Passive Remote Sensing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19200" y="4739894"/>
            <a:ext cx="29498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882" indent="-342882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Active Remote Sensing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51035" y="2424254"/>
            <a:ext cx="45725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37" indent="-285737"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in geography, land surveying, military,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intelligence and planning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0" y="6488670"/>
            <a:ext cx="12192000" cy="40011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Target Class Oriented Subspace Detection for Effective Hyperspectral Image Classification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95136" y="3848093"/>
            <a:ext cx="1437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Types: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498169"/>
            <a:ext cx="2743200" cy="365125"/>
          </a:xfrm>
        </p:spPr>
        <p:txBody>
          <a:bodyPr/>
          <a:lstStyle/>
          <a:p>
            <a:fld id="{0A0CA13E-CD6D-456E-9676-CC2D9A60011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9889" y="3624084"/>
            <a:ext cx="4632181" cy="2798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734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923"/>
    </mc:Choice>
    <mc:Fallback xmlns="">
      <p:transition spd="slow" advTm="29923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4"/>
            <a:ext cx="12192000" cy="461665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Remote Sensing (</a:t>
            </a:r>
            <a:r>
              <a:rPr lang="en-US" sz="2400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Con’t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" y="652992"/>
            <a:ext cx="8428383" cy="247784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5942" y="621763"/>
            <a:ext cx="3428999" cy="208940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5935" y="3322170"/>
            <a:ext cx="3429000" cy="25555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8610600" y="2831998"/>
            <a:ext cx="3144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Figure: Surveillance aircraft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555938" y="6061830"/>
            <a:ext cx="3543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Figure: Remote sensing satellite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97434" y="4348094"/>
            <a:ext cx="73843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37" indent="-285737"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Visible and infrared range of wavelengths represents only part of the story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in remote sensing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83098" y="5299921"/>
            <a:ext cx="4647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37" indent="-285737"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also image the earth in microwave range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332388" y="3251673"/>
            <a:ext cx="3365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Figure: Electromagnetic Spectrum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0" y="6488670"/>
            <a:ext cx="12192000" cy="40011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Target Class Oriented Subspace Detection for Effective Hyperspectral Image Classification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497036"/>
            <a:ext cx="2743200" cy="365125"/>
          </a:xfrm>
        </p:spPr>
        <p:txBody>
          <a:bodyPr/>
          <a:lstStyle/>
          <a:p>
            <a:fld id="{0A0CA13E-CD6D-456E-9676-CC2D9A60011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345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563"/>
    </mc:Choice>
    <mc:Fallback xmlns="">
      <p:transition spd="slow" advTm="23563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4"/>
            <a:ext cx="12192000" cy="461665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Hyperspectral Images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3"/>
          <p:cNvSpPr/>
          <p:nvPr/>
        </p:nvSpPr>
        <p:spPr>
          <a:xfrm>
            <a:off x="1596124" y="1214820"/>
            <a:ext cx="2909619" cy="32824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1364974" y="5141850"/>
            <a:ext cx="34099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Figure: 3D view of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Hyperspectral</a:t>
            </a:r>
            <a:r>
              <a:rPr lang="en-US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data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cube [5]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1482" y="724592"/>
            <a:ext cx="7167111" cy="395342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262207" y="5141849"/>
            <a:ext cx="34281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Figure: Technical characteristics of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digital image data [2]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6488670"/>
            <a:ext cx="12192000" cy="40011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Target Class Oriented Subspace Detection for Effective Hyperspectral Image Classification</a:t>
            </a:r>
          </a:p>
        </p:txBody>
      </p:sp>
      <p:sp>
        <p:nvSpPr>
          <p:cNvPr id="1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497036"/>
            <a:ext cx="2743200" cy="365125"/>
          </a:xfrm>
        </p:spPr>
        <p:txBody>
          <a:bodyPr/>
          <a:lstStyle/>
          <a:p>
            <a:fld id="{0A0CA13E-CD6D-456E-9676-CC2D9A60011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840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3421"/>
    </mc:Choice>
    <mc:Fallback xmlns="">
      <p:transition spd="slow" advTm="5342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469098" y="55390"/>
            <a:ext cx="5683624" cy="461665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Challenges of Hyperspectral Images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35450" y="750278"/>
            <a:ext cx="29322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37" indent="-285737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Curse of dimensionality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003405" y="5133631"/>
            <a:ext cx="35108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Figure: Curse of dimensionality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35450" y="1224484"/>
            <a:ext cx="33868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37" indent="-285737">
              <a:buFont typeface="Wingdings" panose="05000000000000000000" pitchFamily="2" charset="2"/>
              <a:buChar char="v"/>
            </a:pP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correlation </a:t>
            </a:r>
            <a:r>
              <a:rPr lang="en-US" sz="20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among</a:t>
            </a:r>
            <a:r>
              <a:rPr lang="en-US"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35450" y="1709823"/>
            <a:ext cx="45710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37" indent="-285737">
              <a:buFont typeface="Wingdings" panose="05000000000000000000" pitchFamily="2" charset="2"/>
              <a:buChar char="v"/>
            </a:pP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the </a:t>
            </a:r>
            <a:r>
              <a:rPr lang="en-US" sz="20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not equally</a:t>
            </a:r>
            <a:r>
              <a:rPr lang="en-US" sz="20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-3862" y="6488670"/>
            <a:ext cx="12192000" cy="40011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Target Class Oriented Subspace Detection for Effective Hyperspectral Image Classification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482968"/>
            <a:ext cx="2743200" cy="365125"/>
          </a:xfrm>
        </p:spPr>
        <p:txBody>
          <a:bodyPr/>
          <a:lstStyle/>
          <a:p>
            <a:fld id="{0A0CA13E-CD6D-456E-9676-CC2D9A60011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5964" y="750277"/>
            <a:ext cx="5598343" cy="435018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466" y="2115635"/>
            <a:ext cx="4415899" cy="3752509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530795" y="5890171"/>
            <a:ext cx="36407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Figure: Correlation among bands </a:t>
            </a:r>
          </a:p>
        </p:txBody>
      </p:sp>
    </p:spTree>
    <p:extLst>
      <p:ext uri="{BB962C8B-B14F-4D97-AF65-F5344CB8AC3E}">
        <p14:creationId xmlns:p14="http://schemas.microsoft.com/office/powerpoint/2010/main" val="4111217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094"/>
    </mc:Choice>
    <mc:Fallback xmlns="">
      <p:transition spd="slow" advTm="55094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4"/>
            <a:ext cx="12192000" cy="461665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    		Motivations and Objectives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21212" y="2220549"/>
            <a:ext cx="66529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37" indent="-285737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 only relevant features and find an effective subspace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421212" y="2705956"/>
            <a:ext cx="37785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37" indent="-285737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 curse of dimensionality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421212" y="3191363"/>
            <a:ext cx="37273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37" indent="-285737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 classification accuracy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6488670"/>
            <a:ext cx="12192000" cy="40011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Target Class Oriented Subspace Detection for Effective Hyperspectral Image Classification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482968"/>
            <a:ext cx="2743200" cy="365125"/>
          </a:xfrm>
        </p:spPr>
        <p:txBody>
          <a:bodyPr/>
          <a:lstStyle/>
          <a:p>
            <a:fld id="{0A0CA13E-CD6D-456E-9676-CC2D9A60011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347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47"/>
    </mc:Choice>
    <mc:Fallback xmlns="">
      <p:transition spd="slow" advTm="15047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4"/>
            <a:ext cx="12192000" cy="461665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    		Proposed Method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02789" y="2164446"/>
            <a:ext cx="89378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Collaboration of feature mining through feature extraction and feature selection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7189" y="2767462"/>
            <a:ext cx="5322291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Extraction:</a:t>
            </a:r>
          </a:p>
          <a:p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Principal Component  Analysis (PCA)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Selection:</a:t>
            </a:r>
          </a:p>
          <a:p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	Normalized Mutual Information (NMI)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Classification:</a:t>
            </a:r>
          </a:p>
          <a:p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	Kernel Support Vector Machine (KSVM)</a:t>
            </a:r>
          </a:p>
          <a:p>
            <a:pPr marL="342882" indent="-342882">
              <a:buAutoNum type="arabicParenR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6488670"/>
            <a:ext cx="12192000" cy="40011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Target Class Oriented Subspace Detection for Effective Hyperspectral Image Classification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610600" y="6482968"/>
            <a:ext cx="2743200" cy="365125"/>
          </a:xfrm>
        </p:spPr>
        <p:txBody>
          <a:bodyPr/>
          <a:lstStyle/>
          <a:p>
            <a:fld id="{0A0CA13E-CD6D-456E-9676-CC2D9A60011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419640" y="1125415"/>
            <a:ext cx="59704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 Class Oriented Subspace Detection (TCOSD)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8488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700"/>
    </mc:Choice>
    <mc:Fallback xmlns="">
      <p:transition spd="slow" advTm="287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4"/>
            <a:ext cx="12192000" cy="461665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        	         Dataset Description</a:t>
            </a:r>
          </a:p>
        </p:txBody>
      </p:sp>
      <p:sp>
        <p:nvSpPr>
          <p:cNvPr id="16" name="object 3"/>
          <p:cNvSpPr txBox="1"/>
          <p:nvPr/>
        </p:nvSpPr>
        <p:spPr>
          <a:xfrm>
            <a:off x="418718" y="691073"/>
            <a:ext cx="2901431" cy="18543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35" indent="-285737">
              <a:buSzPct val="95238"/>
              <a:buFont typeface="Wingdings" panose="05000000000000000000" pitchFamily="2" charset="2"/>
              <a:buChar char="v"/>
              <a:tabLst>
                <a:tab pos="145407" algn="l"/>
              </a:tabLst>
            </a:pP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Dataset: 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AVIRIS</a:t>
            </a:r>
            <a:r>
              <a:rPr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92AV3C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8435" indent="-285737">
              <a:spcBef>
                <a:spcPts val="331"/>
              </a:spcBef>
              <a:buSzPct val="95238"/>
              <a:buFont typeface="Wingdings" panose="05000000000000000000" pitchFamily="2" charset="2"/>
              <a:buChar char="v"/>
              <a:tabLst>
                <a:tab pos="145407" algn="l"/>
              </a:tabLst>
            </a:pPr>
            <a:r>
              <a:rPr b="1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Spectral</a:t>
            </a:r>
            <a:r>
              <a:rPr lang="en-US" b="1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Resolution</a:t>
            </a:r>
            <a:r>
              <a:rPr b="1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b="1" spc="-1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698">
              <a:spcBef>
                <a:spcPts val="331"/>
              </a:spcBef>
              <a:buSzPct val="95238"/>
              <a:tabLst>
                <a:tab pos="145407" algn="l"/>
              </a:tabLst>
            </a:pPr>
            <a:r>
              <a:rPr lang="en-US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spc="7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0.4</a:t>
            </a:r>
            <a:r>
              <a:rPr i="1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µ</a:t>
            </a:r>
            <a:r>
              <a:rPr i="1" spc="-3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m-2.5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i="1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µ</a:t>
            </a:r>
            <a:r>
              <a:rPr i="1" spc="-3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8435" indent="-285737">
              <a:spcBef>
                <a:spcPts val="331"/>
              </a:spcBef>
              <a:buSzPct val="95238"/>
              <a:buFont typeface="Wingdings" panose="05000000000000000000" pitchFamily="2" charset="2"/>
              <a:buChar char="v"/>
              <a:tabLst>
                <a:tab pos="145407" algn="l"/>
              </a:tabLst>
            </a:pP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Spatial</a:t>
            </a:r>
            <a:r>
              <a:rPr lang="en-US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Resolution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30m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8435" indent="-285737">
              <a:spcBef>
                <a:spcPts val="331"/>
              </a:spcBef>
              <a:buSzPct val="95238"/>
              <a:buFont typeface="Wingdings" panose="05000000000000000000" pitchFamily="2" charset="2"/>
              <a:buChar char="v"/>
              <a:tabLst>
                <a:tab pos="145407" algn="l"/>
              </a:tabLst>
            </a:pP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Band:</a:t>
            </a:r>
            <a:r>
              <a:rPr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220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8435" indent="-285737">
              <a:spcBef>
                <a:spcPts val="331"/>
              </a:spcBef>
              <a:buSzPct val="95238"/>
              <a:buFont typeface="Wingdings" panose="05000000000000000000" pitchFamily="2" charset="2"/>
              <a:buChar char="v"/>
              <a:tabLst>
                <a:tab pos="145407" algn="l"/>
              </a:tabLst>
            </a:pP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Classes: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endParaRPr lang="en-US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6476" y="1467465"/>
            <a:ext cx="3811448" cy="4023093"/>
          </a:xfrm>
          <a:prstGeom prst="rect">
            <a:avLst/>
          </a:prstGeom>
        </p:spPr>
      </p:pic>
      <p:sp>
        <p:nvSpPr>
          <p:cNvPr id="17" name="object 5"/>
          <p:cNvSpPr/>
          <p:nvPr/>
        </p:nvSpPr>
        <p:spPr>
          <a:xfrm>
            <a:off x="3680546" y="1467465"/>
            <a:ext cx="4306956" cy="40154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418718" y="2972213"/>
            <a:ext cx="307007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Set: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Captured Date: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June 12, 1992 Indian Pine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Site 3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Version 1.0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220 Band AVIRIS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Hyperspectral Image </a:t>
            </a:r>
          </a:p>
          <a:p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band has 145 x 145 =21025 pixel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6488670"/>
            <a:ext cx="12192000" cy="40011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Target Class Oriented Subspace Detection for Effective Hyperspectral Image Classification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482968"/>
            <a:ext cx="2743200" cy="365125"/>
          </a:xfrm>
        </p:spPr>
        <p:txBody>
          <a:bodyPr/>
          <a:lstStyle/>
          <a:p>
            <a:fld id="{0A0CA13E-CD6D-456E-9676-CC2D9A60011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065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863"/>
    </mc:Choice>
    <mc:Fallback xmlns="">
      <p:transition spd="slow" advTm="20863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3|17.7|3.6|0.8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7617</TotalTime>
  <Words>1227</Words>
  <Application>Microsoft Office PowerPoint</Application>
  <PresentationFormat>Widescreen</PresentationFormat>
  <Paragraphs>380</Paragraphs>
  <Slides>26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Calibri</vt:lpstr>
      <vt:lpstr>Calibri Light</vt:lpstr>
      <vt:lpstr>Times New Roman</vt:lpstr>
      <vt:lpstr>Wingdings</vt:lpstr>
      <vt:lpstr>Office Theme</vt:lpstr>
      <vt:lpstr>Equation</vt:lpstr>
      <vt:lpstr>Microsoft Equation 3.0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Tanvir Ahmed</dc:creator>
  <cp:lastModifiedBy>Tanvir Ahmed</cp:lastModifiedBy>
  <cp:revision>159</cp:revision>
  <cp:lastPrinted>2017-07-07T04:41:36Z</cp:lastPrinted>
  <dcterms:created xsi:type="dcterms:W3CDTF">2017-07-06T13:55:46Z</dcterms:created>
  <dcterms:modified xsi:type="dcterms:W3CDTF">2017-12-06T07:07:18Z</dcterms:modified>
</cp:coreProperties>
</file>