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325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</a:t>
            </a:r>
            <a:r>
              <a:rPr lang="en-US" sz="1200" dirty="0" smtClean="0"/>
              <a:t>9/2/</a:t>
            </a:r>
            <a:r>
              <a:rPr lang="en-US" sz="1200" dirty="0" smtClean="0"/>
              <a:t>13</a:t>
            </a:r>
          </a:p>
          <a:p>
            <a:r>
              <a:rPr lang="en-US" sz="1200" dirty="0" smtClean="0"/>
              <a:t>Trichromats: </a:t>
            </a:r>
            <a:r>
              <a:rPr lang="en-US" sz="1200" dirty="0" smtClean="0"/>
              <a:t>4 </a:t>
            </a:r>
            <a:r>
              <a:rPr lang="en-US" sz="1200" dirty="0" smtClean="0"/>
              <a:t>L, </a:t>
            </a:r>
            <a:r>
              <a:rPr lang="en-US" sz="1200" dirty="0" smtClean="0"/>
              <a:t> 2 M</a:t>
            </a:r>
            <a:r>
              <a:rPr lang="en-US" sz="1200" dirty="0" smtClean="0"/>
              <a:t>, </a:t>
            </a:r>
            <a:r>
              <a:rPr lang="en-US" sz="1200" dirty="0" smtClean="0"/>
              <a:t>1 S </a:t>
            </a:r>
            <a:r>
              <a:rPr lang="en-US" sz="1200" dirty="0" smtClean="0"/>
              <a:t>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6 </a:t>
            </a:r>
            <a:r>
              <a:rPr lang="en-US" sz="1200" dirty="0" smtClean="0"/>
              <a:t>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</a:t>
            </a:r>
            <a:r>
              <a:rPr lang="en-US" sz="1200" dirty="0" smtClean="0"/>
              <a:t>6 L</a:t>
            </a:r>
            <a:r>
              <a:rPr lang="en-US" sz="1200" dirty="0" smtClean="0"/>
              <a:t>, </a:t>
            </a:r>
            <a:r>
              <a:rPr lang="en-US" sz="1200" dirty="0" smtClean="0"/>
              <a:t>1 S </a:t>
            </a:r>
            <a:r>
              <a:rPr lang="en-US" sz="1200" dirty="0" smtClean="0"/>
              <a:t>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This </a:t>
            </a:r>
            <a:r>
              <a:rPr lang="en-US" sz="1200" dirty="0" smtClean="0"/>
              <a:t>should lead </a:t>
            </a:r>
            <a:r>
              <a:rPr lang="en-US" sz="1200" dirty="0" smtClean="0"/>
              <a:t>to slightly higher dichromatic sensitivity in the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relevant isolating direction.  </a:t>
            </a:r>
            <a:r>
              <a:rPr lang="en-US" sz="1200" dirty="0" smtClean="0"/>
              <a:t>Yes for M, not so much for L (?)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14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Cones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1990" y="1734732"/>
            <a:ext cx="5577912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8" name="Picture 7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1" name="Picture 10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469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</a:t>
            </a:r>
            <a:r>
              <a:rPr lang="en-US" sz="1200" dirty="0" smtClean="0"/>
              <a:t>9/2/</a:t>
            </a:r>
            <a:r>
              <a:rPr lang="en-US" sz="1200" dirty="0" smtClean="0"/>
              <a:t>13</a:t>
            </a:r>
          </a:p>
          <a:p>
            <a:r>
              <a:rPr lang="en-US" sz="1200" dirty="0" smtClean="0"/>
              <a:t>Trichromats: </a:t>
            </a:r>
            <a:r>
              <a:rPr lang="en-US" sz="1200" dirty="0" smtClean="0"/>
              <a:t>4 </a:t>
            </a:r>
            <a:r>
              <a:rPr lang="en-US" sz="1200" dirty="0" smtClean="0"/>
              <a:t>L, </a:t>
            </a:r>
            <a:r>
              <a:rPr lang="en-US" sz="1200" dirty="0" smtClean="0"/>
              <a:t> 2 M</a:t>
            </a:r>
            <a:r>
              <a:rPr lang="en-US" sz="1200" dirty="0" smtClean="0"/>
              <a:t>, </a:t>
            </a:r>
            <a:r>
              <a:rPr lang="en-US" sz="1200" dirty="0" smtClean="0"/>
              <a:t>1 S </a:t>
            </a:r>
            <a:r>
              <a:rPr lang="en-US" sz="1200" dirty="0" smtClean="0"/>
              <a:t>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</a:t>
            </a:r>
            <a:r>
              <a:rPr lang="en-US" sz="1200" dirty="0" smtClean="0"/>
              <a:t>luminance</a:t>
            </a:r>
          </a:p>
          <a:p>
            <a:r>
              <a:rPr lang="en-US" sz="1200" dirty="0" smtClean="0"/>
              <a:t>Upper right panel, SVM at cones.</a:t>
            </a:r>
          </a:p>
          <a:p>
            <a:r>
              <a:rPr lang="en-US" sz="1200" dirty="0" smtClean="0"/>
              <a:t>Upper left and lower right panels (both same), SVM at opponent site.</a:t>
            </a:r>
            <a:endParaRPr lang="en-US" sz="1200" dirty="0" smtClean="0"/>
          </a:p>
          <a:p>
            <a:r>
              <a:rPr lang="en-US" sz="1200" dirty="0" smtClean="0"/>
              <a:t>This has little if any effect.  That is as it should be.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463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Opponent Site, No Opponent Site Noise</a:t>
            </a:r>
            <a:endParaRPr lang="en-US" dirty="0"/>
          </a:p>
        </p:txBody>
      </p: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15" name="Picture 14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6" name="Picture 15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9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20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</a:t>
            </a:r>
            <a:r>
              <a:rPr lang="en-US" sz="1200" dirty="0" smtClean="0"/>
              <a:t>9/2/</a:t>
            </a:r>
            <a:r>
              <a:rPr lang="en-US" sz="1200" dirty="0" smtClean="0"/>
              <a:t>13</a:t>
            </a:r>
          </a:p>
          <a:p>
            <a:r>
              <a:rPr lang="en-US" sz="1200" dirty="0" smtClean="0"/>
              <a:t>Trichromats: </a:t>
            </a:r>
            <a:r>
              <a:rPr lang="en-US" sz="1200" dirty="0" smtClean="0"/>
              <a:t>4 </a:t>
            </a:r>
            <a:r>
              <a:rPr lang="en-US" sz="1200" dirty="0" smtClean="0"/>
              <a:t>L, </a:t>
            </a:r>
            <a:r>
              <a:rPr lang="en-US" sz="1200" dirty="0" smtClean="0"/>
              <a:t> 2 M</a:t>
            </a:r>
            <a:r>
              <a:rPr lang="en-US" sz="1200" dirty="0" smtClean="0"/>
              <a:t>, </a:t>
            </a:r>
            <a:r>
              <a:rPr lang="en-US" sz="1200" dirty="0" smtClean="0"/>
              <a:t>1 S </a:t>
            </a:r>
            <a:r>
              <a:rPr lang="en-US" sz="1200" dirty="0" smtClean="0"/>
              <a:t>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</a:t>
            </a:r>
            <a:r>
              <a:rPr lang="en-US" sz="1200" dirty="0" smtClean="0"/>
              <a:t>luminance</a:t>
            </a:r>
          </a:p>
          <a:p>
            <a:r>
              <a:rPr lang="en-US" sz="1200" smtClean="0"/>
              <a:t>Cone specific L</a:t>
            </a:r>
            <a:r>
              <a:rPr lang="en-US" sz="1200" dirty="0" smtClean="0"/>
              <a:t>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1.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6 </a:t>
            </a:r>
            <a:r>
              <a:rPr lang="en-US" sz="1200" dirty="0" smtClean="0"/>
              <a:t>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</a:t>
            </a:r>
            <a:r>
              <a:rPr lang="en-US" sz="1200" dirty="0" smtClean="0"/>
              <a:t>6 L</a:t>
            </a:r>
            <a:r>
              <a:rPr lang="en-US" sz="1200" dirty="0" smtClean="0"/>
              <a:t>, </a:t>
            </a:r>
            <a:r>
              <a:rPr lang="en-US" sz="1200" dirty="0" smtClean="0"/>
              <a:t>1 S </a:t>
            </a:r>
            <a:r>
              <a:rPr lang="en-US" sz="1200" dirty="0" smtClean="0"/>
              <a:t>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Second Site Noise, Cone Specific Surrounds</a:t>
            </a:r>
            <a:endParaRPr lang="en-US" dirty="0"/>
          </a:p>
        </p:txBody>
      </p:sp>
      <p:pic>
        <p:nvPicPr>
          <p:cNvPr id="23" name="Picture 2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25" name="Picture 2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01630"/>
            <a:ext cx="3657357" cy="2743017"/>
          </a:xfrm>
          <a:prstGeom prst="rect">
            <a:avLst/>
          </a:prstGeom>
        </p:spPr>
      </p:pic>
      <p:pic>
        <p:nvPicPr>
          <p:cNvPr id="27" name="Picture 2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502540" y="135292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35706" y="1405315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3783416" y="-753093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803737" y="9351"/>
            <a:ext cx="0" cy="5121193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303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21</cp:revision>
  <dcterms:created xsi:type="dcterms:W3CDTF">2013-08-14T12:31:52Z</dcterms:created>
  <dcterms:modified xsi:type="dcterms:W3CDTF">2013-09-02T13:09:41Z</dcterms:modified>
</cp:coreProperties>
</file>