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7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8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4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1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9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1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7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5167513"/>
            <a:ext cx="439743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9/2/13</a:t>
            </a:r>
          </a:p>
          <a:p>
            <a:r>
              <a:rPr lang="en-US" sz="1200" dirty="0" smtClean="0"/>
              <a:t>Trichromats: 4 L,  2 M, 1 S 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These are replacement dichromats, so the have: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6 M, 1S (</a:t>
            </a:r>
            <a:r>
              <a:rPr lang="en-US" sz="1200" dirty="0" err="1" smtClean="0"/>
              <a:t>protanope</a:t>
            </a:r>
            <a:r>
              <a:rPr lang="en-US" sz="1200" dirty="0" smtClean="0"/>
              <a:t>), 6 L, 1 S (</a:t>
            </a:r>
            <a:r>
              <a:rPr lang="en-US" sz="1200" dirty="0" err="1" smtClean="0"/>
              <a:t>deuteranope</a:t>
            </a:r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This should lead to slightly higher dichromatic sensitivity in the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relevant isolating direction.  Yes for M, not so much for </a:t>
            </a:r>
            <a:r>
              <a:rPr lang="en-US" sz="1200" dirty="0" smtClean="0">
                <a:solidFill>
                  <a:srgbClr val="FF0000"/>
                </a:solidFill>
              </a:rPr>
              <a:t>L.  The </a:t>
            </a:r>
            <a:r>
              <a:rPr lang="en-US" sz="1200" dirty="0" err="1" smtClean="0">
                <a:solidFill>
                  <a:srgbClr val="FF0000"/>
                </a:solidFill>
              </a:rPr>
              <a:t>sqrt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of 1.5 is less than the </a:t>
            </a:r>
            <a:r>
              <a:rPr lang="en-US" sz="1200" dirty="0" err="1" smtClean="0">
                <a:solidFill>
                  <a:srgbClr val="FF0000"/>
                </a:solidFill>
              </a:rPr>
              <a:t>sqrt</a:t>
            </a:r>
            <a:r>
              <a:rPr lang="en-US" sz="1200" dirty="0" smtClean="0">
                <a:solidFill>
                  <a:srgbClr val="FF0000"/>
                </a:solidFill>
              </a:rPr>
              <a:t> of 2.  That might be some of it.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148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Cones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01990" y="1734732"/>
            <a:ext cx="5577912" cy="0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871931"/>
            <a:ext cx="3657357" cy="2743017"/>
          </a:xfrm>
          <a:prstGeom prst="rect">
            <a:avLst/>
          </a:prstGeom>
        </p:spPr>
      </p:pic>
      <p:pic>
        <p:nvPicPr>
          <p:cNvPr id="8" name="Picture 7" descr="colorContour_LSonly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3941288"/>
            <a:ext cx="3657357" cy="2743017"/>
          </a:xfrm>
          <a:prstGeom prst="rect">
            <a:avLst/>
          </a:prstGeom>
        </p:spPr>
      </p:pic>
      <p:pic>
        <p:nvPicPr>
          <p:cNvPr id="11" name="Picture 10" descr="colorContour_MSonly_TAFC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92" y="871931"/>
            <a:ext cx="3657357" cy="27430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407680" y="135292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40080" y="140531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942434" y="-692452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3962434" y="-1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0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4722985"/>
            <a:ext cx="420259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9/2/13</a:t>
            </a:r>
          </a:p>
          <a:p>
            <a:r>
              <a:rPr lang="en-US" sz="1200" dirty="0" smtClean="0"/>
              <a:t>Trichromats: 4 L,  2 M, 1 S 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Cone specific L/M surrounds, 0.7 surround weight.</a:t>
            </a:r>
          </a:p>
          <a:p>
            <a:r>
              <a:rPr lang="en-US" sz="1200" dirty="0" smtClean="0"/>
              <a:t>Gaussian noise at second site, </a:t>
            </a:r>
            <a:r>
              <a:rPr lang="en-US" sz="1200" dirty="0" err="1" smtClean="0"/>
              <a:t>Fano</a:t>
            </a:r>
            <a:r>
              <a:rPr lang="en-US" sz="1200" dirty="0" smtClean="0"/>
              <a:t> factor </a:t>
            </a:r>
            <a:r>
              <a:rPr lang="en-US" sz="1200" dirty="0" smtClean="0"/>
              <a:t>4.</a:t>
            </a:r>
            <a:endParaRPr lang="en-US" sz="1200" dirty="0" smtClean="0"/>
          </a:p>
          <a:p>
            <a:r>
              <a:rPr lang="en-US" sz="1200" dirty="0" smtClean="0"/>
              <a:t>These are replacement dichromats, so the have: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6 M, 1S (</a:t>
            </a:r>
            <a:r>
              <a:rPr lang="en-US" sz="1200" dirty="0" err="1" smtClean="0"/>
              <a:t>protanope</a:t>
            </a:r>
            <a:r>
              <a:rPr lang="en-US" sz="1200" dirty="0" smtClean="0"/>
              <a:t>), 6 L, 1 S (</a:t>
            </a:r>
            <a:r>
              <a:rPr lang="en-US" sz="1200" dirty="0" err="1" smtClean="0"/>
              <a:t>deuteranope</a:t>
            </a:r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For this model, the dichromats are less sensitive than the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trichromats in all color directions.  I think this makes sense,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although I don’t yet have a clean formal argument.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Second Site, </a:t>
            </a:r>
            <a:r>
              <a:rPr lang="en-US" dirty="0" smtClean="0"/>
              <a:t>Second </a:t>
            </a:r>
            <a:r>
              <a:rPr lang="en-US" dirty="0" smtClean="0"/>
              <a:t>Site Noise, Cone Specific Surrounds</a:t>
            </a:r>
            <a:endParaRPr lang="en-US" dirty="0"/>
          </a:p>
        </p:txBody>
      </p:sp>
      <p:pic>
        <p:nvPicPr>
          <p:cNvPr id="13" name="Picture 12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85" y="814451"/>
            <a:ext cx="3658616" cy="2743962"/>
          </a:xfrm>
          <a:prstGeom prst="rect">
            <a:avLst/>
          </a:prstGeom>
        </p:spPr>
      </p:pic>
      <p:pic>
        <p:nvPicPr>
          <p:cNvPr id="15" name="Picture 14" descr="colorContour_LSonly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85" y="3875070"/>
            <a:ext cx="3658616" cy="2743962"/>
          </a:xfrm>
          <a:prstGeom prst="rect">
            <a:avLst/>
          </a:prstGeom>
        </p:spPr>
      </p:pic>
      <p:pic>
        <p:nvPicPr>
          <p:cNvPr id="17" name="Picture 16" descr="colorContour_MSonly_TAFC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9" y="814451"/>
            <a:ext cx="3658616" cy="274396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756556" y="135292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53132" y="1357687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381580" y="1561425"/>
            <a:ext cx="5374978" cy="1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401902" y="2744584"/>
            <a:ext cx="5354654" cy="0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7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4802388"/>
            <a:ext cx="42627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9/2/13</a:t>
            </a:r>
          </a:p>
          <a:p>
            <a:r>
              <a:rPr lang="en-US" sz="1200" dirty="0" smtClean="0"/>
              <a:t>Trichromats: 4 L,  2 M, 1 S 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Cone specific L/M surrounds, 0.7 surround weight.</a:t>
            </a:r>
          </a:p>
          <a:p>
            <a:r>
              <a:rPr lang="en-US" sz="1200" dirty="0" smtClean="0"/>
              <a:t>Gaussian noise at second site, </a:t>
            </a:r>
            <a:r>
              <a:rPr lang="en-US" sz="1200" dirty="0" err="1" smtClean="0"/>
              <a:t>Fano</a:t>
            </a:r>
            <a:r>
              <a:rPr lang="en-US" sz="1200" dirty="0" smtClean="0"/>
              <a:t> factor 1.</a:t>
            </a:r>
          </a:p>
          <a:p>
            <a:r>
              <a:rPr lang="en-US" sz="1200" dirty="0" smtClean="0"/>
              <a:t>These are replacement dichromats, so the have: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6 M, 1S (</a:t>
            </a:r>
            <a:r>
              <a:rPr lang="en-US" sz="1200" dirty="0" err="1" smtClean="0"/>
              <a:t>protanope</a:t>
            </a:r>
            <a:r>
              <a:rPr lang="en-US" sz="1200" dirty="0" smtClean="0"/>
              <a:t>), 6 L, 1 S (</a:t>
            </a:r>
            <a:r>
              <a:rPr lang="en-US" sz="1200" dirty="0" err="1" smtClean="0"/>
              <a:t>deuteranope</a:t>
            </a:r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Perhaps not surprisingly, this seems in between the SVM at the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cones and the case where there is more noise at the second site.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65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Second Site, </a:t>
            </a:r>
            <a:r>
              <a:rPr lang="en-US" dirty="0" smtClean="0"/>
              <a:t>Less Second </a:t>
            </a:r>
            <a:r>
              <a:rPr lang="en-US" dirty="0" smtClean="0"/>
              <a:t>Site Noise, Cone Specific Surrounds</a:t>
            </a:r>
            <a:endParaRPr lang="en-US" dirty="0"/>
          </a:p>
        </p:txBody>
      </p:sp>
      <p:pic>
        <p:nvPicPr>
          <p:cNvPr id="23" name="Picture 22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871931"/>
            <a:ext cx="3657357" cy="2743017"/>
          </a:xfrm>
          <a:prstGeom prst="rect">
            <a:avLst/>
          </a:prstGeom>
        </p:spPr>
      </p:pic>
      <p:pic>
        <p:nvPicPr>
          <p:cNvPr id="25" name="Picture 24" descr="colorContour_LSonly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3901630"/>
            <a:ext cx="3657357" cy="2743017"/>
          </a:xfrm>
          <a:prstGeom prst="rect">
            <a:avLst/>
          </a:prstGeom>
        </p:spPr>
      </p:pic>
      <p:pic>
        <p:nvPicPr>
          <p:cNvPr id="27" name="Picture 26" descr="colorContour_MSonly_TAFC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8" y="871931"/>
            <a:ext cx="3657357" cy="27430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502540" y="135292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967458" y="140531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V="1">
            <a:off x="3783416" y="-697527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803737" y="-14463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9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4532473"/>
            <a:ext cx="47243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9/2/13</a:t>
            </a:r>
          </a:p>
          <a:p>
            <a:r>
              <a:rPr lang="en-US" sz="1200" dirty="0" smtClean="0"/>
              <a:t>Trichromats: 4 L,  2 M, 1 S 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Cone specific L/M surrounds, 0.7 surround weight.</a:t>
            </a:r>
          </a:p>
          <a:p>
            <a:r>
              <a:rPr lang="en-US" sz="1200" dirty="0" smtClean="0"/>
              <a:t>Gaussian noise at second site, </a:t>
            </a:r>
            <a:r>
              <a:rPr lang="en-US" sz="1200" dirty="0" err="1" smtClean="0"/>
              <a:t>Fano</a:t>
            </a:r>
            <a:r>
              <a:rPr lang="en-US" sz="1200" dirty="0" smtClean="0"/>
              <a:t> factor </a:t>
            </a:r>
            <a:r>
              <a:rPr lang="en-US" sz="1200" dirty="0" smtClean="0"/>
              <a:t>4.</a:t>
            </a:r>
            <a:endParaRPr lang="en-US" sz="1200" dirty="0" smtClean="0"/>
          </a:p>
          <a:p>
            <a:r>
              <a:rPr lang="en-US" sz="1200" dirty="0" smtClean="0"/>
              <a:t>These are replacement dichromats, so the have: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6 M, 1S (</a:t>
            </a:r>
            <a:r>
              <a:rPr lang="en-US" sz="1200" dirty="0" err="1" smtClean="0"/>
              <a:t>protanope</a:t>
            </a:r>
            <a:r>
              <a:rPr lang="en-US" sz="1200" dirty="0" smtClean="0"/>
              <a:t>), 6 L, 1 S (</a:t>
            </a:r>
            <a:r>
              <a:rPr lang="en-US" sz="1200" dirty="0" err="1" smtClean="0"/>
              <a:t>deuteranope</a:t>
            </a:r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This looks pretty much like the cone specific picture, but with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 slightly higher thresholds.  I don’t understand why the dichromats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differ, because with just one LM cone type I think the model is the same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with random and cone selective surrounds.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62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Second Site, </a:t>
            </a:r>
            <a:r>
              <a:rPr lang="en-US" dirty="0" smtClean="0"/>
              <a:t>Second </a:t>
            </a:r>
            <a:r>
              <a:rPr lang="en-US" dirty="0" smtClean="0"/>
              <a:t>Site Noise, Cone </a:t>
            </a:r>
            <a:r>
              <a:rPr lang="en-US" dirty="0" smtClean="0"/>
              <a:t>Random </a:t>
            </a:r>
            <a:r>
              <a:rPr lang="en-US" dirty="0" smtClean="0"/>
              <a:t>Surrounds</a:t>
            </a:r>
            <a:endParaRPr lang="en-US" dirty="0"/>
          </a:p>
        </p:txBody>
      </p:sp>
      <p:pic>
        <p:nvPicPr>
          <p:cNvPr id="14" name="Picture 13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85" y="814451"/>
            <a:ext cx="3658616" cy="2743962"/>
          </a:xfrm>
          <a:prstGeom prst="rect">
            <a:avLst/>
          </a:prstGeom>
        </p:spPr>
      </p:pic>
      <p:pic>
        <p:nvPicPr>
          <p:cNvPr id="16" name="Picture 15" descr="colorContour_LSonly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125" y="3875070"/>
            <a:ext cx="3658616" cy="2743962"/>
          </a:xfrm>
          <a:prstGeom prst="rect">
            <a:avLst/>
          </a:prstGeom>
        </p:spPr>
      </p:pic>
      <p:pic>
        <p:nvPicPr>
          <p:cNvPr id="18" name="Picture 17" descr="colorContour_MSonly_TAFC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97" y="814451"/>
            <a:ext cx="3658616" cy="274396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867688" y="135292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673752" y="1357687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381580" y="1474107"/>
            <a:ext cx="5374978" cy="1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401902" y="2903344"/>
            <a:ext cx="5354654" cy="0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2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5167513"/>
            <a:ext cx="45087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9/2/13</a:t>
            </a:r>
          </a:p>
          <a:p>
            <a:r>
              <a:rPr lang="en-US" sz="1200" dirty="0" smtClean="0"/>
              <a:t>Trichromats: 4 L,  2 M, 1 S 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Upper right panel, SVM at cones.</a:t>
            </a:r>
          </a:p>
          <a:p>
            <a:r>
              <a:rPr lang="en-US" sz="1200" dirty="0" smtClean="0"/>
              <a:t>Upper left and lower right panels (both same), SVM at opponent site.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This </a:t>
            </a:r>
            <a:r>
              <a:rPr lang="en-US" sz="1200" dirty="0" smtClean="0">
                <a:solidFill>
                  <a:srgbClr val="FF0000"/>
                </a:solidFill>
              </a:rPr>
              <a:t>looks like putting the SVM at the cones, which is should since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without second site noise the information </a:t>
            </a:r>
            <a:r>
              <a:rPr lang="en-US" sz="1200" smtClean="0">
                <a:solidFill>
                  <a:srgbClr val="FF0000"/>
                </a:solidFill>
              </a:rPr>
              <a:t>is unchanged.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409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</a:t>
            </a:r>
            <a:r>
              <a:rPr lang="en-US" dirty="0" smtClean="0"/>
              <a:t>Second </a:t>
            </a:r>
            <a:r>
              <a:rPr lang="en-US" dirty="0" smtClean="0"/>
              <a:t>Site, No </a:t>
            </a:r>
            <a:r>
              <a:rPr lang="en-US" dirty="0" smtClean="0"/>
              <a:t>Second </a:t>
            </a:r>
            <a:r>
              <a:rPr lang="en-US" dirty="0" smtClean="0"/>
              <a:t>Site Noise</a:t>
            </a:r>
            <a:endParaRPr lang="en-US" dirty="0"/>
          </a:p>
        </p:txBody>
      </p:sp>
      <p:pic>
        <p:nvPicPr>
          <p:cNvPr id="5" name="Picture 4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871931"/>
            <a:ext cx="3657357" cy="2743017"/>
          </a:xfrm>
          <a:prstGeom prst="rect">
            <a:avLst/>
          </a:prstGeom>
        </p:spPr>
      </p:pic>
      <p:pic>
        <p:nvPicPr>
          <p:cNvPr id="15" name="Picture 14" descr="colorContour_LMandS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3941288"/>
            <a:ext cx="3657357" cy="2743017"/>
          </a:xfrm>
          <a:prstGeom prst="rect">
            <a:avLst/>
          </a:prstGeom>
        </p:spPr>
      </p:pic>
      <p:pic>
        <p:nvPicPr>
          <p:cNvPr id="16" name="Picture 15" descr="colorContour_LMandS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9" y="871931"/>
            <a:ext cx="3657357" cy="27430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407680" y="135292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40080" y="140531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942434" y="-692452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3962434" y="-1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5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654</Words>
  <Application>Microsoft Macintosh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30</cp:revision>
  <dcterms:created xsi:type="dcterms:W3CDTF">2013-08-14T12:31:52Z</dcterms:created>
  <dcterms:modified xsi:type="dcterms:W3CDTF">2013-09-02T15:17:15Z</dcterms:modified>
</cp:coreProperties>
</file>