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B9360A-FD59-4F74-92EB-A2B6C92DB7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EF51D11-FC47-4BF2-A417-7A7551760E41}" type="datetimeFigureOut">
              <a:rPr lang="en-US" smtClean="0"/>
              <a:t>1/7/2014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Midsummer Night’s Dream Analysis Act 2!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Presentation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Xavier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Nakari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Landon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Nick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Corey</a:t>
            </a:r>
          </a:p>
        </p:txBody>
      </p:sp>
    </p:spTree>
    <p:extLst>
      <p:ext uri="{BB962C8B-B14F-4D97-AF65-F5344CB8AC3E}">
        <p14:creationId xmlns:p14="http://schemas.microsoft.com/office/powerpoint/2010/main" val="366079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Theme of Act 2 with Concrete Details!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i="1" dirty="0" smtClean="0"/>
              <a:t>“These are the forgeries of jealousy.”</a:t>
            </a:r>
          </a:p>
          <a:p>
            <a:pPr marL="0" indent="0">
              <a:buNone/>
            </a:pPr>
            <a:r>
              <a:rPr lang="en-US" sz="4000" i="1" dirty="0" smtClean="0"/>
              <a:t>(A.2,S.1,L.81)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>
              <a:buNone/>
            </a:pPr>
            <a:r>
              <a:rPr lang="en-US" sz="4000" i="1" dirty="0" smtClean="0"/>
              <a:t>“As in revenge have sucked up from the sea.”</a:t>
            </a:r>
          </a:p>
          <a:p>
            <a:pPr marL="0" indent="0">
              <a:buNone/>
            </a:pPr>
            <a:r>
              <a:rPr lang="en-US" sz="4000" i="1" dirty="0" smtClean="0"/>
              <a:t>(A.2,S.1,L.89)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>
              <a:buNone/>
            </a:pPr>
            <a:r>
              <a:rPr lang="en-US" sz="4000" i="1" dirty="0" smtClean="0"/>
              <a:t>“The fold stands empty in the drowned field.”</a:t>
            </a:r>
          </a:p>
          <a:p>
            <a:pPr marL="0" indent="0">
              <a:buNone/>
            </a:pPr>
            <a:r>
              <a:rPr lang="en-US" sz="4000" i="1" dirty="0" smtClean="0"/>
              <a:t>(A.2,S.1,L.96)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>
              <a:buNone/>
            </a:pPr>
            <a:r>
              <a:rPr lang="en-US" sz="4000" i="1" dirty="0" smtClean="0"/>
              <a:t>“And this same progeny of evils…parents and originals.” </a:t>
            </a:r>
          </a:p>
          <a:p>
            <a:pPr marL="0" indent="0">
              <a:buNone/>
            </a:pPr>
            <a:r>
              <a:rPr lang="en-US" sz="4000" i="1" dirty="0" smtClean="0"/>
              <a:t>(A.2,S.1,L.115-117)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>
              <a:buNone/>
            </a:pPr>
            <a:r>
              <a:rPr lang="en-US" sz="4000" i="1" dirty="0" smtClean="0"/>
              <a:t>“I do but beg a little changeling boy.”</a:t>
            </a:r>
          </a:p>
          <a:p>
            <a:pPr marL="0" indent="0">
              <a:buNone/>
            </a:pPr>
            <a:r>
              <a:rPr lang="en-US" sz="4000" i="1" dirty="0" smtClean="0"/>
              <a:t>(A.2,S.1,L.120)</a:t>
            </a:r>
          </a:p>
        </p:txBody>
      </p:sp>
    </p:spTree>
    <p:extLst>
      <p:ext uri="{BB962C8B-B14F-4D97-AF65-F5344CB8AC3E}">
        <p14:creationId xmlns:p14="http://schemas.microsoft.com/office/powerpoint/2010/main" val="40334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Structure </a:t>
            </a:r>
            <a:br>
              <a:rPr lang="en-US" dirty="0" smtClean="0"/>
            </a:br>
            <a:r>
              <a:rPr lang="en-US" dirty="0" smtClean="0"/>
              <a:t>Identification in Act 2!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story was told in a very dramatic way. It had the form of a poem, but is performed and shown as a play.</a:t>
            </a:r>
          </a:p>
          <a:p>
            <a:pPr marL="114300" indent="0">
              <a:buNone/>
            </a:pPr>
            <a:r>
              <a:rPr lang="en-US" u="sng" dirty="0" smtClean="0"/>
              <a:t>Main Characters:</a:t>
            </a:r>
          </a:p>
          <a:p>
            <a:pPr marL="571500" indent="-457200">
              <a:buAutoNum type="arabicPeriod"/>
            </a:pPr>
            <a:r>
              <a:rPr lang="en-US" dirty="0" smtClean="0"/>
              <a:t>Oberon</a:t>
            </a:r>
          </a:p>
          <a:p>
            <a:pPr marL="571500" indent="-457200">
              <a:buAutoNum type="arabicPeriod"/>
            </a:pPr>
            <a:r>
              <a:rPr lang="en-US" dirty="0" smtClean="0"/>
              <a:t>Titania</a:t>
            </a:r>
          </a:p>
          <a:p>
            <a:pPr marL="571500" indent="-457200">
              <a:buAutoNum type="arabicPeriod"/>
            </a:pPr>
            <a:r>
              <a:rPr lang="en-US" dirty="0" smtClean="0"/>
              <a:t>Robin</a:t>
            </a:r>
          </a:p>
          <a:p>
            <a:pPr marL="571500" indent="-457200">
              <a:buAutoNum type="arabicPeriod"/>
            </a:pPr>
            <a:r>
              <a:rPr lang="en-US" dirty="0" smtClean="0"/>
              <a:t>Fairy</a:t>
            </a:r>
          </a:p>
          <a:p>
            <a:pPr marL="114300" indent="0">
              <a:buNone/>
            </a:pPr>
            <a:r>
              <a:rPr lang="en-US" u="sng" dirty="0" smtClean="0"/>
              <a:t>Supporting Characters:</a:t>
            </a:r>
          </a:p>
          <a:p>
            <a:pPr marL="571500" indent="-457200">
              <a:buAutoNum type="arabicPeriod"/>
            </a:pPr>
            <a:r>
              <a:rPr lang="en-US" dirty="0" smtClean="0"/>
              <a:t>Demetrius</a:t>
            </a:r>
          </a:p>
          <a:p>
            <a:pPr marL="571500" indent="-457200">
              <a:buAutoNum type="arabicPeriod"/>
            </a:pPr>
            <a:r>
              <a:rPr lang="en-US" dirty="0" smtClean="0"/>
              <a:t>Helena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4134" y="2362200"/>
            <a:ext cx="4744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Stage Direction Examples:</a:t>
            </a:r>
          </a:p>
          <a:p>
            <a:r>
              <a:rPr lang="en-US" sz="2200" dirty="0" smtClean="0"/>
              <a:t>[Enter a fairy at one door </a:t>
            </a:r>
          </a:p>
          <a:p>
            <a:r>
              <a:rPr lang="en-US" sz="2200" dirty="0" smtClean="0"/>
              <a:t>and Robin </a:t>
            </a:r>
            <a:r>
              <a:rPr lang="en-US" sz="2200" dirty="0" err="1" smtClean="0"/>
              <a:t>Goodfellow</a:t>
            </a:r>
            <a:r>
              <a:rPr lang="en-US" sz="2200" dirty="0" smtClean="0"/>
              <a:t> at another]</a:t>
            </a:r>
          </a:p>
          <a:p>
            <a:endParaRPr lang="en-US" sz="2200" dirty="0"/>
          </a:p>
          <a:p>
            <a:r>
              <a:rPr lang="en-US" sz="2200" dirty="0" smtClean="0"/>
              <a:t>[Titania and her fairies exit]</a:t>
            </a:r>
          </a:p>
          <a:p>
            <a:endParaRPr lang="en-US" sz="2200" dirty="0"/>
          </a:p>
          <a:p>
            <a:r>
              <a:rPr lang="en-US" sz="2200" dirty="0" smtClean="0"/>
              <a:t>[Helena exits]</a:t>
            </a:r>
          </a:p>
          <a:p>
            <a:endParaRPr lang="en-US" sz="2200" dirty="0"/>
          </a:p>
          <a:p>
            <a:r>
              <a:rPr lang="en-US" sz="2200" dirty="0" smtClean="0"/>
              <a:t>[Robin gives him the flower]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9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pPr algn="ctr"/>
            <a:r>
              <a:rPr lang="en-US" sz="19900" i="1" dirty="0" smtClean="0"/>
              <a:t>fin</a:t>
            </a:r>
            <a:endParaRPr lang="en-US" sz="19900" i="1" dirty="0"/>
          </a:p>
        </p:txBody>
      </p:sp>
    </p:spTree>
    <p:extLst>
      <p:ext uri="{BB962C8B-B14F-4D97-AF65-F5344CB8AC3E}">
        <p14:creationId xmlns:p14="http://schemas.microsoft.com/office/powerpoint/2010/main" val="374801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Illustrations of Important </a:t>
            </a:r>
            <a:br>
              <a:rPr lang="en-US" dirty="0" smtClean="0"/>
            </a:br>
            <a:r>
              <a:rPr lang="en-US" dirty="0" smtClean="0"/>
              <a:t>Events in Act 2!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015"/>
            <a:ext cx="3657600" cy="2390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(A.2,S.1,L.188-242)</a:t>
            </a:r>
          </a:p>
          <a:p>
            <a:pPr marL="0" indent="0">
              <a:buNone/>
            </a:pPr>
            <a:r>
              <a:rPr lang="en-US" dirty="0" smtClean="0"/>
              <a:t>Takes place in:</a:t>
            </a:r>
          </a:p>
          <a:p>
            <a:pPr marL="0" indent="0">
              <a:buNone/>
            </a:pPr>
            <a:r>
              <a:rPr lang="en-US" dirty="0" smtClean="0"/>
              <a:t>Rising Action</a:t>
            </a:r>
          </a:p>
          <a:p>
            <a:pPr marL="0" indent="0">
              <a:buNone/>
            </a:pPr>
            <a:r>
              <a:rPr lang="en-US" dirty="0" smtClean="0"/>
              <a:t>Speaker:</a:t>
            </a:r>
          </a:p>
          <a:p>
            <a:pPr marL="0" indent="0">
              <a:buNone/>
            </a:pPr>
            <a:r>
              <a:rPr lang="en-US" dirty="0" smtClean="0"/>
              <a:t>Helena and Demetrius </a:t>
            </a:r>
          </a:p>
          <a:p>
            <a:pPr marL="0" indent="0">
              <a:buNone/>
            </a:pPr>
            <a:r>
              <a:rPr lang="en-US" i="1" dirty="0" smtClean="0"/>
              <a:t>“I love thee not…I’ll follow thee and make a heaven of hell.”</a:t>
            </a:r>
          </a:p>
        </p:txBody>
      </p:sp>
    </p:spTree>
    <p:extLst>
      <p:ext uri="{BB962C8B-B14F-4D97-AF65-F5344CB8AC3E}">
        <p14:creationId xmlns:p14="http://schemas.microsoft.com/office/powerpoint/2010/main" val="343151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Illustrations of Important </a:t>
            </a:r>
            <a:br>
              <a:rPr lang="en-US" dirty="0" smtClean="0"/>
            </a:br>
            <a:r>
              <a:rPr lang="en-US" dirty="0" smtClean="0"/>
              <a:t>Events in Act 2!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0971"/>
            <a:ext cx="3657600" cy="2400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(A.2,S.1,L.245-249)</a:t>
            </a:r>
          </a:p>
          <a:p>
            <a:pPr marL="0" indent="0">
              <a:buNone/>
            </a:pPr>
            <a:r>
              <a:rPr lang="en-US" dirty="0" smtClean="0"/>
              <a:t>Takes place in:</a:t>
            </a:r>
          </a:p>
          <a:p>
            <a:pPr marL="0" indent="0">
              <a:buNone/>
            </a:pPr>
            <a:r>
              <a:rPr lang="en-US" dirty="0" smtClean="0"/>
              <a:t>Conclusion </a:t>
            </a:r>
          </a:p>
          <a:p>
            <a:pPr marL="0" indent="0">
              <a:buNone/>
            </a:pPr>
            <a:r>
              <a:rPr lang="en-US" dirty="0" smtClean="0"/>
              <a:t>Speaker:</a:t>
            </a:r>
          </a:p>
          <a:p>
            <a:pPr marL="0" indent="0">
              <a:buNone/>
            </a:pPr>
            <a:r>
              <a:rPr lang="en-US" dirty="0" smtClean="0"/>
              <a:t>Oberon to Robin</a:t>
            </a:r>
          </a:p>
          <a:p>
            <a:pPr marL="0" indent="0">
              <a:buNone/>
            </a:pPr>
            <a:r>
              <a:rPr lang="en-US" i="1" dirty="0" smtClean="0"/>
              <a:t>“Fare thee well nymph…I pray thee give it me.”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004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Illustrations of Important </a:t>
            </a:r>
            <a:br>
              <a:rPr lang="en-US" dirty="0" smtClean="0"/>
            </a:br>
            <a:r>
              <a:rPr lang="en-US" dirty="0" smtClean="0"/>
              <a:t>Events in Act 2!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6492"/>
            <a:ext cx="3657600" cy="2249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(A.2,S.1,L.108-117)</a:t>
            </a:r>
          </a:p>
          <a:p>
            <a:pPr marL="0" indent="0">
              <a:buNone/>
            </a:pPr>
            <a:r>
              <a:rPr lang="en-US" dirty="0" smtClean="0"/>
              <a:t>Takes place in:</a:t>
            </a:r>
          </a:p>
          <a:p>
            <a:pPr marL="0" indent="0">
              <a:buNone/>
            </a:pPr>
            <a:r>
              <a:rPr lang="en-US" dirty="0" smtClean="0"/>
              <a:t>Climax</a:t>
            </a:r>
          </a:p>
          <a:p>
            <a:pPr marL="0" indent="0">
              <a:buNone/>
            </a:pPr>
            <a:r>
              <a:rPr lang="en-US" dirty="0" smtClean="0"/>
              <a:t>Speaker:</a:t>
            </a:r>
          </a:p>
          <a:p>
            <a:pPr marL="0" indent="0">
              <a:buNone/>
            </a:pPr>
            <a:r>
              <a:rPr lang="en-US" dirty="0" smtClean="0"/>
              <a:t>Lysander and Helena</a:t>
            </a:r>
          </a:p>
          <a:p>
            <a:pPr marL="0" indent="0">
              <a:buNone/>
            </a:pPr>
            <a:r>
              <a:rPr lang="en-US" i="1" dirty="0" smtClean="0"/>
              <a:t>“Lysander, if you live…Yet Hermia still loves you. Then be content.”</a:t>
            </a:r>
          </a:p>
        </p:txBody>
      </p:sp>
    </p:spTree>
    <p:extLst>
      <p:ext uri="{BB962C8B-B14F-4D97-AF65-F5344CB8AC3E}">
        <p14:creationId xmlns:p14="http://schemas.microsoft.com/office/powerpoint/2010/main" val="157549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Illustrations of Important </a:t>
            </a:r>
            <a:br>
              <a:rPr lang="en-US" dirty="0" smtClean="0"/>
            </a:br>
            <a:r>
              <a:rPr lang="en-US" dirty="0" smtClean="0"/>
              <a:t>Events in Act 2!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0788"/>
            <a:ext cx="3657600" cy="2281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(A.2,S.1,L.33-40)</a:t>
            </a:r>
          </a:p>
          <a:p>
            <a:pPr marL="0" indent="0">
              <a:buNone/>
            </a:pPr>
            <a:r>
              <a:rPr lang="en-US" dirty="0" smtClean="0"/>
              <a:t>Takes place in:</a:t>
            </a:r>
          </a:p>
          <a:p>
            <a:pPr marL="0" indent="0">
              <a:buNone/>
            </a:pPr>
            <a:r>
              <a:rPr lang="en-US" dirty="0" smtClean="0"/>
              <a:t>Exposition</a:t>
            </a:r>
          </a:p>
          <a:p>
            <a:pPr marL="0" indent="0">
              <a:buNone/>
            </a:pPr>
            <a:r>
              <a:rPr lang="en-US" dirty="0" smtClean="0"/>
              <a:t>Speaker:</a:t>
            </a:r>
          </a:p>
          <a:p>
            <a:pPr marL="0" indent="0">
              <a:buNone/>
            </a:pPr>
            <a:r>
              <a:rPr lang="en-US" dirty="0" smtClean="0"/>
              <a:t>Oberon to Titania</a:t>
            </a:r>
          </a:p>
          <a:p>
            <a:pPr marL="0" indent="0">
              <a:buNone/>
            </a:pPr>
            <a:r>
              <a:rPr lang="en-US" i="1" dirty="0" smtClean="0"/>
              <a:t>“What thou </a:t>
            </a:r>
            <a:r>
              <a:rPr lang="en-US" i="1" dirty="0" err="1" smtClean="0"/>
              <a:t>seest</a:t>
            </a:r>
            <a:r>
              <a:rPr lang="en-US" i="1" dirty="0" smtClean="0"/>
              <a:t> when thou </a:t>
            </a:r>
            <a:r>
              <a:rPr lang="en-US" i="1" dirty="0" err="1" smtClean="0"/>
              <a:t>dost</a:t>
            </a:r>
            <a:r>
              <a:rPr lang="en-US" i="1" dirty="0" smtClean="0"/>
              <a:t> wake…some vile thing is near.”</a:t>
            </a:r>
          </a:p>
        </p:txBody>
      </p:sp>
    </p:spTree>
    <p:extLst>
      <p:ext uri="{BB962C8B-B14F-4D97-AF65-F5344CB8AC3E}">
        <p14:creationId xmlns:p14="http://schemas.microsoft.com/office/powerpoint/2010/main" val="157549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Dramatic Literary Terms </a:t>
            </a:r>
            <a:br>
              <a:rPr lang="en-US" dirty="0" smtClean="0"/>
            </a:br>
            <a:r>
              <a:rPr lang="en-US" dirty="0" smtClean="0"/>
              <a:t>Used in Act 2!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u="sng" dirty="0" smtClean="0"/>
              <a:t>Stage Left: </a:t>
            </a:r>
            <a:r>
              <a:rPr lang="en-US" dirty="0" smtClean="0"/>
              <a:t> [</a:t>
            </a:r>
            <a:r>
              <a:rPr lang="en-US" i="1" dirty="0" smtClean="0"/>
              <a:t>Titania and her fairies exit.</a:t>
            </a:r>
            <a:r>
              <a:rPr lang="en-US" dirty="0" smtClean="0"/>
              <a:t>]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u="sng" dirty="0" smtClean="0"/>
              <a:t>Dialogue: </a:t>
            </a:r>
            <a:r>
              <a:rPr lang="en-US" i="1" dirty="0" smtClean="0"/>
              <a:t>Helena- “You draw me, you hard-hearted adamant!” Demetrius- “Do I entice you?”</a:t>
            </a:r>
          </a:p>
          <a:p>
            <a:pPr marL="514350" indent="-514350">
              <a:buAutoNum type="arabicPeriod"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u="sng" dirty="0" smtClean="0"/>
              <a:t>Figurative Language: </a:t>
            </a:r>
            <a:r>
              <a:rPr lang="en-US" i="1" dirty="0" smtClean="0"/>
              <a:t>“And I am sick when I        look not on you.”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u="sng" dirty="0" smtClean="0"/>
              <a:t>Scene: </a:t>
            </a:r>
            <a:r>
              <a:rPr lang="en-US" i="1" dirty="0" smtClean="0"/>
              <a:t>Egeus- “Happy be Theseus, our renowned duke!” Theseus- “Thanks, good Egeus. What’s the news with thee?”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u="sng" dirty="0" smtClean="0"/>
              <a:t>Set: </a:t>
            </a:r>
            <a:r>
              <a:rPr lang="en-US" dirty="0" smtClean="0"/>
              <a:t>The woods which the scene takes place. </a:t>
            </a:r>
          </a:p>
        </p:txBody>
      </p:sp>
    </p:spTree>
    <p:extLst>
      <p:ext uri="{BB962C8B-B14F-4D97-AF65-F5344CB8AC3E}">
        <p14:creationId xmlns:p14="http://schemas.microsoft.com/office/powerpoint/2010/main" val="7319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Dramatic Literary Terms </a:t>
            </a:r>
            <a:br>
              <a:rPr lang="en-US" dirty="0" smtClean="0"/>
            </a:br>
            <a:r>
              <a:rPr lang="en-US" dirty="0" smtClean="0"/>
              <a:t>Used in Act 2!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u="sng" dirty="0" smtClean="0"/>
              <a:t>Act: </a:t>
            </a:r>
            <a:r>
              <a:rPr lang="en-US" i="1" dirty="0" smtClean="0"/>
              <a:t>Hermia- “With half that with the wisher’s eye be pressed.”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u="sng" dirty="0" smtClean="0"/>
              <a:t>Logos: </a:t>
            </a:r>
            <a:r>
              <a:rPr lang="en-US" i="1" dirty="0" smtClean="0"/>
              <a:t>Helena- “O, wilt thou darkling leave me? Do not so.” Demetrius- “Stay on thy peril. I alone will go.”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u="sng" dirty="0" smtClean="0"/>
              <a:t>Tragedy: </a:t>
            </a:r>
            <a:r>
              <a:rPr lang="en-US" i="1" dirty="0" smtClean="0"/>
              <a:t>They couldn’t find the Indian boy.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9. </a:t>
            </a:r>
            <a:r>
              <a:rPr lang="en-US" u="sng" dirty="0" smtClean="0"/>
              <a:t>Tragic Flaw: </a:t>
            </a:r>
            <a:r>
              <a:rPr lang="en-US" i="1" dirty="0" smtClean="0"/>
              <a:t>The last scene they lost the boy and couldn’t find him.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10. </a:t>
            </a:r>
            <a:r>
              <a:rPr lang="en-US" u="sng" dirty="0" smtClean="0"/>
              <a:t>Pathos: </a:t>
            </a:r>
            <a:r>
              <a:rPr lang="en-US" i="1" dirty="0" smtClean="0"/>
              <a:t>Hermia- “Yet Hermia still loves you. Then be content.”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1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554724"/>
              </p:ext>
            </p:extLst>
          </p:nvPr>
        </p:nvGraphicFramePr>
        <p:xfrm>
          <a:off x="228600" y="152400"/>
          <a:ext cx="8229600" cy="603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/>
                <a:gridCol w="2514600"/>
                <a:gridCol w="23622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STEAL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does the character say? How does the character speak?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“Give me that boy</a:t>
                      </a:r>
                      <a:r>
                        <a:rPr lang="en-US" baseline="0" dirty="0" smtClean="0"/>
                        <a:t> and I will go thee.”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speaks this</a:t>
                      </a:r>
                      <a:r>
                        <a:rPr lang="en-US" baseline="0" dirty="0" smtClean="0"/>
                        <a:t> way to express his dominance over the  boy.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revealed through the character’s private thoughts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expresses how badly he wants</a:t>
                      </a:r>
                      <a:r>
                        <a:rPr lang="en-US" baseline="0" dirty="0" smtClean="0"/>
                        <a:t> the boy.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way he thinks shows that</a:t>
                      </a:r>
                      <a:r>
                        <a:rPr lang="en-US" baseline="0" dirty="0" smtClean="0"/>
                        <a:t> he really cares inside.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Effects on</a:t>
                      </a:r>
                      <a:r>
                        <a:rPr lang="en-US" baseline="0" dirty="0" smtClean="0"/>
                        <a:t>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revealed through</a:t>
                      </a:r>
                      <a:r>
                        <a:rPr lang="en-US" baseline="0" dirty="0" smtClean="0"/>
                        <a:t> the character’s effect on people?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“Not for</a:t>
                      </a:r>
                      <a:r>
                        <a:rPr lang="en-US" baseline="0" dirty="0" smtClean="0"/>
                        <a:t> thy fairy kingdom. Fairies, away.”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refuse to give him the boy.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does the character do?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“Well,</a:t>
                      </a:r>
                      <a:r>
                        <a:rPr lang="en-US" baseline="0" dirty="0" smtClean="0"/>
                        <a:t> go thy way. Thou shalt not from this grove. Till I torment thee for this injury.”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threatens them for the boy.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does</a:t>
                      </a:r>
                      <a:r>
                        <a:rPr lang="en-US" baseline="0" dirty="0" smtClean="0"/>
                        <a:t> the character look like?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editor</a:t>
                      </a:r>
                      <a:r>
                        <a:rPr lang="en-US" baseline="0" dirty="0" smtClean="0"/>
                        <a:t> says that he’s a king.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character might look like a general king.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70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Theme of Act 2 with Concrete Details!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4400" u="sng" dirty="0" smtClean="0"/>
              <a:t>Theme: Taking something that does not belong to you often results in an bad manner. </a:t>
            </a:r>
          </a:p>
          <a:p>
            <a:pPr marL="0" indent="0">
              <a:buNone/>
            </a:pPr>
            <a:r>
              <a:rPr lang="en-US" sz="4000" i="1" dirty="0" smtClean="0"/>
              <a:t>“For Oberon is passing fell and wrath Because that she, as her attendant, hath a lovely boy stolen from an Indian king.” </a:t>
            </a:r>
          </a:p>
          <a:p>
            <a:pPr marL="0" indent="0">
              <a:buNone/>
            </a:pPr>
            <a:r>
              <a:rPr lang="en-US" sz="4000" i="1" dirty="0" smtClean="0"/>
              <a:t>(A.2,S.1,L.20-23)</a:t>
            </a:r>
          </a:p>
          <a:p>
            <a:pPr marL="0" indent="0">
              <a:buNone/>
            </a:pPr>
            <a:endParaRPr lang="en-US" sz="4000" i="1" dirty="0" smtClean="0"/>
          </a:p>
          <a:p>
            <a:pPr marL="0" indent="0">
              <a:buNone/>
            </a:pPr>
            <a:r>
              <a:rPr lang="en-US" sz="4000" i="1" dirty="0" smtClean="0"/>
              <a:t>“Jealous Oberon would have the child knight of his train.” </a:t>
            </a:r>
          </a:p>
          <a:p>
            <a:pPr marL="0" indent="0">
              <a:buNone/>
            </a:pPr>
            <a:r>
              <a:rPr lang="en-US" sz="4000" i="1" dirty="0" smtClean="0"/>
              <a:t>(A.2,S.1,L.24-25)</a:t>
            </a:r>
          </a:p>
          <a:p>
            <a:pPr marL="0" indent="0">
              <a:buNone/>
            </a:pPr>
            <a:endParaRPr lang="en-US" sz="4000" i="1" dirty="0" smtClean="0"/>
          </a:p>
          <a:p>
            <a:pPr marL="0" indent="0">
              <a:buNone/>
            </a:pPr>
            <a:r>
              <a:rPr lang="en-US" sz="4000" i="1" dirty="0" smtClean="0"/>
              <a:t>“She perforce withholds the loved boy.” </a:t>
            </a:r>
            <a:r>
              <a:rPr lang="en-US" sz="4000" i="1" dirty="0" smtClean="0"/>
              <a:t>(A.2,S.1,L.26)</a:t>
            </a:r>
          </a:p>
          <a:p>
            <a:pPr marL="0" indent="0">
              <a:buNone/>
            </a:pPr>
            <a:endParaRPr lang="en-US" sz="4000" i="1" dirty="0" smtClean="0"/>
          </a:p>
          <a:p>
            <a:pPr marL="0" indent="0">
              <a:buNone/>
            </a:pPr>
            <a:r>
              <a:rPr lang="en-US" sz="4000" i="1" dirty="0" smtClean="0"/>
              <a:t>“When thou hast stolen away from fairyland.”</a:t>
            </a:r>
            <a:r>
              <a:rPr lang="en-US" sz="4000" i="1" dirty="0" smtClean="0"/>
              <a:t> (A.2,S.1,L.65)</a:t>
            </a:r>
          </a:p>
          <a:p>
            <a:pPr marL="0" indent="0">
              <a:buNone/>
            </a:pPr>
            <a:endParaRPr lang="en-US" sz="4000" i="1" dirty="0" smtClean="0"/>
          </a:p>
          <a:p>
            <a:pPr marL="0" indent="0">
              <a:buNone/>
            </a:pPr>
            <a:r>
              <a:rPr lang="en-US" sz="4000" i="1" dirty="0" smtClean="0"/>
              <a:t>“Didst not thou lead him through the glimmering night?”</a:t>
            </a:r>
          </a:p>
          <a:p>
            <a:pPr marL="0" indent="0">
              <a:buNone/>
            </a:pPr>
            <a:r>
              <a:rPr lang="en-US" sz="4000" i="1" dirty="0" smtClean="0"/>
              <a:t>(A.2,S.1,L.77-78)</a:t>
            </a:r>
          </a:p>
        </p:txBody>
      </p:sp>
    </p:spTree>
    <p:extLst>
      <p:ext uri="{BB962C8B-B14F-4D97-AF65-F5344CB8AC3E}">
        <p14:creationId xmlns:p14="http://schemas.microsoft.com/office/powerpoint/2010/main" val="425176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128</TotalTime>
  <Words>735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A Midsummer Night’s Dream Analysis Act 2!</vt:lpstr>
      <vt:lpstr>Illustrations of Important  Events in Act 2! </vt:lpstr>
      <vt:lpstr>Illustrations of Important  Events in Act 2! (cont.)</vt:lpstr>
      <vt:lpstr>Illustrations of Important  Events in Act 2! (cont.)</vt:lpstr>
      <vt:lpstr>Illustrations of Important  Events in Act 2! (cont.)</vt:lpstr>
      <vt:lpstr>Dramatic Literary Terms  Used in Act 2!</vt:lpstr>
      <vt:lpstr>Dramatic Literary Terms  Used in Act 2! (cont.)</vt:lpstr>
      <vt:lpstr>PowerPoint Presentation</vt:lpstr>
      <vt:lpstr>Theme of Act 2 with Concrete Details!</vt:lpstr>
      <vt:lpstr>Theme of Act 2 with Concrete Details!</vt:lpstr>
      <vt:lpstr>Text Structure  Identification in Act 2!</vt:lpstr>
      <vt:lpstr>fin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Midsummer Night’s Dream Analysis Act 2!</dc:title>
  <dc:creator>X-Factor99</dc:creator>
  <cp:lastModifiedBy>X-Factor99</cp:lastModifiedBy>
  <cp:revision>12</cp:revision>
  <dcterms:created xsi:type="dcterms:W3CDTF">2014-01-08T04:08:40Z</dcterms:created>
  <dcterms:modified xsi:type="dcterms:W3CDTF">2014-01-08T06:17:34Z</dcterms:modified>
</cp:coreProperties>
</file>