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25"/>
  </p:notesMasterIdLst>
  <p:sldIdLst>
    <p:sldId id="256" r:id="rId2"/>
    <p:sldId id="257" r:id="rId3"/>
    <p:sldId id="260" r:id="rId4"/>
    <p:sldId id="258" r:id="rId5"/>
    <p:sldId id="279" r:id="rId6"/>
    <p:sldId id="280" r:id="rId7"/>
    <p:sldId id="281" r:id="rId8"/>
    <p:sldId id="273" r:id="rId9"/>
    <p:sldId id="259" r:id="rId10"/>
    <p:sldId id="274" r:id="rId11"/>
    <p:sldId id="261" r:id="rId12"/>
    <p:sldId id="264" r:id="rId13"/>
    <p:sldId id="282" r:id="rId14"/>
    <p:sldId id="265" r:id="rId15"/>
    <p:sldId id="266" r:id="rId16"/>
    <p:sldId id="267" r:id="rId17"/>
    <p:sldId id="268" r:id="rId18"/>
    <p:sldId id="276" r:id="rId19"/>
    <p:sldId id="269" r:id="rId20"/>
    <p:sldId id="271" r:id="rId21"/>
    <p:sldId id="278" r:id="rId22"/>
    <p:sldId id="277" r:id="rId23"/>
    <p:sldId id="270" r:id="rId24"/>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C377"/>
    <a:srgbClr val="FF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406" autoAdjust="0"/>
  </p:normalViewPr>
  <p:slideViewPr>
    <p:cSldViewPr>
      <p:cViewPr>
        <p:scale>
          <a:sx n="80" d="100"/>
          <a:sy n="80" d="100"/>
        </p:scale>
        <p:origin x="-167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9075" tIns="49538" rIns="99075" bIns="49538" rtlCol="0"/>
          <a:lstStyle>
            <a:lvl1pPr algn="l">
              <a:defRPr sz="1300"/>
            </a:lvl1pPr>
          </a:lstStyle>
          <a:p>
            <a:endParaRPr lang="en-GB"/>
          </a:p>
        </p:txBody>
      </p:sp>
      <p:sp>
        <p:nvSpPr>
          <p:cNvPr id="3" name="Date Placeholder 2"/>
          <p:cNvSpPr>
            <a:spLocks noGrp="1"/>
          </p:cNvSpPr>
          <p:nvPr>
            <p:ph type="dt" idx="1"/>
          </p:nvPr>
        </p:nvSpPr>
        <p:spPr>
          <a:xfrm>
            <a:off x="4021295" y="1"/>
            <a:ext cx="3076363" cy="511731"/>
          </a:xfrm>
          <a:prstGeom prst="rect">
            <a:avLst/>
          </a:prstGeom>
        </p:spPr>
        <p:txBody>
          <a:bodyPr vert="horz" lIns="99075" tIns="49538" rIns="99075" bIns="49538" rtlCol="0"/>
          <a:lstStyle>
            <a:lvl1pPr algn="r">
              <a:defRPr sz="1300"/>
            </a:lvl1pPr>
          </a:lstStyle>
          <a:p>
            <a:fld id="{F1700BC2-B439-4D7C-B2FF-ABF7933BC2ED}" type="datetimeFigureOut">
              <a:rPr lang="en-GB" smtClean="0"/>
              <a:pPr/>
              <a:t>25/02/2014</a:t>
            </a:fld>
            <a:endParaRPr lang="en-GB"/>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75" tIns="49538" rIns="99075" bIns="49538" rtlCol="0" anchor="ctr"/>
          <a:lstStyle/>
          <a:p>
            <a:endParaRPr lang="en-GB"/>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75" tIns="49538" rIns="99075" bIns="4953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1" y="9721107"/>
            <a:ext cx="3076363" cy="511731"/>
          </a:xfrm>
          <a:prstGeom prst="rect">
            <a:avLst/>
          </a:prstGeom>
        </p:spPr>
        <p:txBody>
          <a:bodyPr vert="horz" lIns="99075" tIns="49538" rIns="99075" bIns="49538" rtlCol="0" anchor="b"/>
          <a:lstStyle>
            <a:lvl1pPr algn="l">
              <a:defRPr sz="1300"/>
            </a:lvl1pPr>
          </a:lstStyle>
          <a:p>
            <a:endParaRPr lang="en-GB"/>
          </a:p>
        </p:txBody>
      </p:sp>
      <p:sp>
        <p:nvSpPr>
          <p:cNvPr id="7" name="Slide Number Placeholder 6"/>
          <p:cNvSpPr>
            <a:spLocks noGrp="1"/>
          </p:cNvSpPr>
          <p:nvPr>
            <p:ph type="sldNum" sz="quarter" idx="5"/>
          </p:nvPr>
        </p:nvSpPr>
        <p:spPr>
          <a:xfrm>
            <a:off x="4021295" y="9721107"/>
            <a:ext cx="3076363" cy="511731"/>
          </a:xfrm>
          <a:prstGeom prst="rect">
            <a:avLst/>
          </a:prstGeom>
        </p:spPr>
        <p:txBody>
          <a:bodyPr vert="horz" lIns="99075" tIns="49538" rIns="99075" bIns="49538" rtlCol="0" anchor="b"/>
          <a:lstStyle>
            <a:lvl1pPr algn="r">
              <a:defRPr sz="1300"/>
            </a:lvl1pPr>
          </a:lstStyle>
          <a:p>
            <a:fld id="{E00A59AA-C9F1-4BB3-8616-298119C43B6B}"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We need a wrapper general method to create an augmented data set, and a separate method for determining how applicable</a:t>
            </a:r>
            <a:r>
              <a:rPr lang="en-GB" baseline="0" dirty="0" smtClean="0"/>
              <a:t> the constructed augmented data sets are (i.e. by How much they improve classification accuracy!)</a:t>
            </a:r>
          </a:p>
          <a:p>
            <a:r>
              <a:rPr lang="en-GB" baseline="0" dirty="0" smtClean="0"/>
              <a:t>In this work, we fixed on an SVM as the benchmark classifier. The final part of this talk will discuss a better way to do this based on my current research project. </a:t>
            </a:r>
          </a:p>
          <a:p>
            <a:r>
              <a:rPr lang="en-GB" baseline="0" dirty="0" smtClean="0"/>
              <a:t> </a:t>
            </a:r>
            <a:endParaRPr lang="en-GB" dirty="0"/>
          </a:p>
        </p:txBody>
      </p:sp>
      <p:sp>
        <p:nvSpPr>
          <p:cNvPr id="4" name="Slide Number Placeholder 3"/>
          <p:cNvSpPr>
            <a:spLocks noGrp="1"/>
          </p:cNvSpPr>
          <p:nvPr>
            <p:ph type="sldNum" sz="quarter" idx="10"/>
          </p:nvPr>
        </p:nvSpPr>
        <p:spPr/>
        <p:txBody>
          <a:bodyPr/>
          <a:lstStyle/>
          <a:p>
            <a:fld id="{E00A59AA-C9F1-4BB3-8616-298119C43B6B}" type="slidenum">
              <a:rPr lang="en-GB" smtClean="0"/>
              <a:pPr/>
              <a:t>2</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Error bars?</a:t>
            </a:r>
            <a:endParaRPr lang="en-GB" dirty="0"/>
          </a:p>
        </p:txBody>
      </p:sp>
      <p:sp>
        <p:nvSpPr>
          <p:cNvPr id="4" name="Slide Number Placeholder 3"/>
          <p:cNvSpPr>
            <a:spLocks noGrp="1"/>
          </p:cNvSpPr>
          <p:nvPr>
            <p:ph type="sldNum" sz="quarter" idx="10"/>
          </p:nvPr>
        </p:nvSpPr>
        <p:spPr/>
        <p:txBody>
          <a:bodyPr/>
          <a:lstStyle/>
          <a:p>
            <a:fld id="{E00A59AA-C9F1-4BB3-8616-298119C43B6B}" type="slidenum">
              <a:rPr lang="en-GB" smtClean="0"/>
              <a:pPr/>
              <a:t>17</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E00A59AA-C9F1-4BB3-8616-298119C43B6B}" type="slidenum">
              <a:rPr lang="en-GB" smtClean="0"/>
              <a:pPr/>
              <a:t>19</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752">
              <a:defRPr/>
            </a:pPr>
            <a:r>
              <a:rPr lang="en-GB" sz="1300" dirty="0" smtClean="0"/>
              <a:t>First thing: we get a tailored classifier. </a:t>
            </a:r>
          </a:p>
          <a:p>
            <a:pPr defTabSz="990752">
              <a:defRPr/>
            </a:pPr>
            <a:r>
              <a:rPr lang="en-GB" sz="1300" dirty="0" smtClean="0"/>
              <a:t>Second thing: use BIC criteria for guidance in data augmentation (how many examples we can introduce before data loses consistency)</a:t>
            </a:r>
          </a:p>
        </p:txBody>
      </p:sp>
      <p:sp>
        <p:nvSpPr>
          <p:cNvPr id="4" name="Slide Number Placeholder 3"/>
          <p:cNvSpPr>
            <a:spLocks noGrp="1"/>
          </p:cNvSpPr>
          <p:nvPr>
            <p:ph type="sldNum" sz="quarter" idx="10"/>
          </p:nvPr>
        </p:nvSpPr>
        <p:spPr/>
        <p:txBody>
          <a:bodyPr/>
          <a:lstStyle/>
          <a:p>
            <a:fld id="{E00A59AA-C9F1-4BB3-8616-298119C43B6B}" type="slidenum">
              <a:rPr lang="en-GB" smtClean="0"/>
              <a:pPr/>
              <a:t>20</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Could</a:t>
            </a:r>
            <a:r>
              <a:rPr lang="en-GB" baseline="0" dirty="0" smtClean="0"/>
              <a:t> be treated as an independent problem, but we are interested not just in the purity of the extracted set, but mostly on the impact on data augmentation...</a:t>
            </a:r>
            <a:endParaRPr lang="en-GB" dirty="0"/>
          </a:p>
        </p:txBody>
      </p:sp>
      <p:sp>
        <p:nvSpPr>
          <p:cNvPr id="4" name="Slide Number Placeholder 3"/>
          <p:cNvSpPr>
            <a:spLocks noGrp="1"/>
          </p:cNvSpPr>
          <p:nvPr>
            <p:ph type="sldNum" sz="quarter" idx="10"/>
          </p:nvPr>
        </p:nvSpPr>
        <p:spPr/>
        <p:txBody>
          <a:bodyPr/>
          <a:lstStyle/>
          <a:p>
            <a:fld id="{E00A59AA-C9F1-4BB3-8616-298119C43B6B}" type="slidenum">
              <a:rPr lang="en-GB" smtClean="0"/>
              <a:pPr/>
              <a:t>4</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Here, we choose to disregard knowledge of the negative classes, that</a:t>
            </a:r>
            <a:r>
              <a:rPr lang="en-GB" baseline="0" dirty="0" smtClean="0"/>
              <a:t> is the fact that we have instances of all classes available. </a:t>
            </a:r>
          </a:p>
          <a:p>
            <a:r>
              <a:rPr lang="en-GB" baseline="0" dirty="0" smtClean="0"/>
              <a:t>Reason 1: Entity Expansion schemes as general as possible.</a:t>
            </a:r>
          </a:p>
          <a:p>
            <a:r>
              <a:rPr lang="en-GB" baseline="0" dirty="0" smtClean="0"/>
              <a:t>Reason 2: We can utilise this knowledge during the final data augmentation steps. </a:t>
            </a:r>
            <a:endParaRPr lang="en-GB" dirty="0" smtClean="0"/>
          </a:p>
          <a:p>
            <a:r>
              <a:rPr lang="en-GB" dirty="0" smtClean="0"/>
              <a:t>No negatives. CLT, PAC framework,</a:t>
            </a:r>
            <a:r>
              <a:rPr lang="en-GB" baseline="0" dirty="0" smtClean="0"/>
              <a:t> shown that Precision and Recall on P grow to 1 as the size of the positive and unlabelled sets increases. No negative examples need to be introduced at any point.  Ensures most general approach.</a:t>
            </a:r>
            <a:endParaRPr lang="en-GB" dirty="0" smtClean="0"/>
          </a:p>
          <a:p>
            <a:r>
              <a:rPr lang="en-GB" dirty="0" smtClean="0"/>
              <a:t>Sampling</a:t>
            </a:r>
            <a:r>
              <a:rPr lang="en-GB" baseline="0" dirty="0" smtClean="0"/>
              <a:t> bias -&gt; use of negative data can harm classification. (Li et al. , 2010)</a:t>
            </a:r>
          </a:p>
          <a:p>
            <a:r>
              <a:rPr lang="en-GB" baseline="0" dirty="0" smtClean="0"/>
              <a:t>Can delay the use of knowledge of negative sets to the data augmentation step. The purification step removes any elements which belong to more than one augmented class. </a:t>
            </a:r>
            <a:endParaRPr lang="en-GB" dirty="0"/>
          </a:p>
        </p:txBody>
      </p:sp>
      <p:sp>
        <p:nvSpPr>
          <p:cNvPr id="4" name="Slide Number Placeholder 3"/>
          <p:cNvSpPr>
            <a:spLocks noGrp="1"/>
          </p:cNvSpPr>
          <p:nvPr>
            <p:ph type="sldNum" sz="quarter" idx="10"/>
          </p:nvPr>
        </p:nvSpPr>
        <p:spPr/>
        <p:txBody>
          <a:bodyPr/>
          <a:lstStyle/>
          <a:p>
            <a:fld id="{E00A59AA-C9F1-4BB3-8616-298119C43B6B}" type="slidenum">
              <a:rPr lang="en-GB" smtClean="0"/>
              <a:pPr/>
              <a:t>8</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In each iteration, P and RN grow until there are no</a:t>
            </a:r>
            <a:r>
              <a:rPr lang="en-GB" baseline="0" dirty="0" smtClean="0"/>
              <a:t> elements left in U. Posteriors for N are allowed to change, posteriors for P are not. </a:t>
            </a:r>
            <a:endParaRPr lang="en-GB" dirty="0"/>
          </a:p>
        </p:txBody>
      </p:sp>
      <p:sp>
        <p:nvSpPr>
          <p:cNvPr id="4" name="Slide Number Placeholder 3"/>
          <p:cNvSpPr>
            <a:spLocks noGrp="1"/>
          </p:cNvSpPr>
          <p:nvPr>
            <p:ph type="sldNum" sz="quarter" idx="10"/>
          </p:nvPr>
        </p:nvSpPr>
        <p:spPr/>
        <p:txBody>
          <a:bodyPr/>
          <a:lstStyle/>
          <a:p>
            <a:fld id="{E00A59AA-C9F1-4BB3-8616-298119C43B6B}" type="slidenum">
              <a:rPr lang="en-GB" smtClean="0"/>
              <a:pPr/>
              <a:t>9</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752">
              <a:defRPr/>
            </a:pPr>
            <a:r>
              <a:rPr lang="en-GB" dirty="0" smtClean="0"/>
              <a:t>This was necessary</a:t>
            </a:r>
            <a:r>
              <a:rPr lang="en-GB" baseline="0" dirty="0" smtClean="0"/>
              <a:t> as this procedure was much more susceptible to noise</a:t>
            </a:r>
            <a:endParaRPr lang="en-GB" dirty="0"/>
          </a:p>
        </p:txBody>
      </p:sp>
      <p:sp>
        <p:nvSpPr>
          <p:cNvPr id="4" name="Slide Number Placeholder 3"/>
          <p:cNvSpPr>
            <a:spLocks noGrp="1"/>
          </p:cNvSpPr>
          <p:nvPr>
            <p:ph type="sldNum" sz="quarter" idx="10"/>
          </p:nvPr>
        </p:nvSpPr>
        <p:spPr/>
        <p:txBody>
          <a:bodyPr/>
          <a:lstStyle/>
          <a:p>
            <a:fld id="{E00A59AA-C9F1-4BB3-8616-298119C43B6B}" type="slidenum">
              <a:rPr lang="en-GB" smtClean="0"/>
              <a:pPr/>
              <a:t>10</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Explain tha</a:t>
            </a:r>
            <a:r>
              <a:rPr lang="en-GB" baseline="0" dirty="0" smtClean="0"/>
              <a:t>t this leaves the hidden positives in RN, thus completely ruining the RN extraction process.</a:t>
            </a:r>
            <a:endParaRPr lang="en-GB" dirty="0"/>
          </a:p>
        </p:txBody>
      </p:sp>
      <p:sp>
        <p:nvSpPr>
          <p:cNvPr id="4" name="Slide Number Placeholder 3"/>
          <p:cNvSpPr>
            <a:spLocks noGrp="1"/>
          </p:cNvSpPr>
          <p:nvPr>
            <p:ph type="sldNum" sz="quarter" idx="10"/>
          </p:nvPr>
        </p:nvSpPr>
        <p:spPr/>
        <p:txBody>
          <a:bodyPr/>
          <a:lstStyle/>
          <a:p>
            <a:fld id="{E00A59AA-C9F1-4BB3-8616-298119C43B6B}" type="slidenum">
              <a:rPr lang="en-GB" smtClean="0"/>
              <a:pPr/>
              <a:t>11</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Given</a:t>
            </a:r>
            <a:r>
              <a:rPr lang="en-GB" baseline="0" dirty="0" smtClean="0"/>
              <a:t> an arbitrary data set, how do we deem if we can use unlabelled data to reduce classification error? Different rates of learning etc</a:t>
            </a:r>
            <a:r>
              <a:rPr lang="en-GB" baseline="0" dirty="0" smtClean="0"/>
              <a:t>. – how much data do we need?</a:t>
            </a:r>
            <a:endParaRPr lang="en-GB" baseline="0" dirty="0" smtClean="0"/>
          </a:p>
          <a:p>
            <a:r>
              <a:rPr lang="en-GB" baseline="0" dirty="0" smtClean="0"/>
              <a:t>The creation of this fake Unlabelled Set allows us to later compare and determine whether the actual Unlabelled set has the same effect as the mock one. </a:t>
            </a:r>
          </a:p>
          <a:p>
            <a:r>
              <a:rPr lang="en-GB" dirty="0" smtClean="0"/>
              <a:t>Say what</a:t>
            </a:r>
            <a:r>
              <a:rPr lang="en-GB" baseline="0" dirty="0" smtClean="0"/>
              <a:t> the baseline is, say what the ceiling performance is. Baseline is training just using the sampled </a:t>
            </a:r>
            <a:r>
              <a:rPr lang="en-GB" baseline="0" dirty="0" err="1" smtClean="0"/>
              <a:t>T_r</a:t>
            </a:r>
            <a:r>
              <a:rPr lang="en-GB" baseline="0" dirty="0" smtClean="0"/>
              <a:t>, the ceiling is when trained using all of the training data T. </a:t>
            </a:r>
            <a:endParaRPr lang="en-GB" dirty="0"/>
          </a:p>
        </p:txBody>
      </p:sp>
      <p:sp>
        <p:nvSpPr>
          <p:cNvPr id="4" name="Slide Number Placeholder 3"/>
          <p:cNvSpPr>
            <a:spLocks noGrp="1"/>
          </p:cNvSpPr>
          <p:nvPr>
            <p:ph type="sldNum" sz="quarter" idx="10"/>
          </p:nvPr>
        </p:nvSpPr>
        <p:spPr/>
        <p:txBody>
          <a:bodyPr/>
          <a:lstStyle/>
          <a:p>
            <a:fld id="{E00A59AA-C9F1-4BB3-8616-298119C43B6B}" type="slidenum">
              <a:rPr lang="en-GB" smtClean="0"/>
              <a:pPr/>
              <a:t>12</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E00A59AA-C9F1-4BB3-8616-298119C43B6B}" type="slidenum">
              <a:rPr lang="en-GB" smtClean="0"/>
              <a:pPr/>
              <a:t>14</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Say that accuracy is no longer most important... Due to low number of positives.</a:t>
            </a:r>
          </a:p>
          <a:p>
            <a:r>
              <a:rPr lang="en-GB" dirty="0" smtClean="0"/>
              <a:t>Pathetic</a:t>
            </a:r>
            <a:r>
              <a:rPr lang="en-GB" baseline="0" dirty="0" smtClean="0"/>
              <a:t> baseline, not enough training data, </a:t>
            </a:r>
          </a:p>
          <a:p>
            <a:r>
              <a:rPr lang="en-GB" baseline="0" dirty="0" smtClean="0"/>
              <a:t>Wrongly labelled examples introduced into a small </a:t>
            </a:r>
            <a:r>
              <a:rPr lang="en-GB" baseline="0" dirty="0" err="1" smtClean="0"/>
              <a:t>Tr</a:t>
            </a:r>
            <a:r>
              <a:rPr lang="en-GB" baseline="0" dirty="0" smtClean="0"/>
              <a:t> set can completely ruin SVM performance (</a:t>
            </a:r>
            <a:r>
              <a:rPr lang="en-GB" baseline="0" dirty="0" err="1" smtClean="0"/>
              <a:t>SpyEM</a:t>
            </a:r>
            <a:r>
              <a:rPr lang="en-GB" baseline="0" dirty="0" smtClean="0"/>
              <a:t> 10% case)</a:t>
            </a:r>
            <a:endParaRPr lang="en-GB" dirty="0"/>
          </a:p>
        </p:txBody>
      </p:sp>
      <p:sp>
        <p:nvSpPr>
          <p:cNvPr id="4" name="Slide Number Placeholder 3"/>
          <p:cNvSpPr>
            <a:spLocks noGrp="1"/>
          </p:cNvSpPr>
          <p:nvPr>
            <p:ph type="sldNum" sz="quarter" idx="10"/>
          </p:nvPr>
        </p:nvSpPr>
        <p:spPr/>
        <p:txBody>
          <a:bodyPr/>
          <a:lstStyle/>
          <a:p>
            <a:fld id="{E00A59AA-C9F1-4BB3-8616-298119C43B6B}" type="slidenum">
              <a:rPr lang="en-GB" smtClean="0"/>
              <a:pPr/>
              <a:t>16</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76E5428B-FE37-4A76-B135-DA64DD94BB09}" type="datetimeFigureOut">
              <a:rPr lang="en-GB" smtClean="0"/>
              <a:pPr/>
              <a:t>25/02/2014</a:t>
            </a:fld>
            <a:endParaRPr lang="en-GB"/>
          </a:p>
        </p:txBody>
      </p:sp>
      <p:sp>
        <p:nvSpPr>
          <p:cNvPr id="17" name="Footer Placeholder 16"/>
          <p:cNvSpPr>
            <a:spLocks noGrp="1"/>
          </p:cNvSpPr>
          <p:nvPr>
            <p:ph type="ftr" sz="quarter" idx="11"/>
          </p:nvPr>
        </p:nvSpPr>
        <p:spPr>
          <a:xfrm>
            <a:off x="5410200" y="4205288"/>
            <a:ext cx="1295400" cy="457200"/>
          </a:xfrm>
        </p:spPr>
        <p:txBody>
          <a:bodyPr/>
          <a:lstStyle/>
          <a:p>
            <a:endParaRPr lang="en-GB"/>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9CC7A2A5-160C-4F47-8858-6FF883B11A98}"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E5428B-FE37-4A76-B135-DA64DD94BB09}" type="datetimeFigureOut">
              <a:rPr lang="en-GB" smtClean="0"/>
              <a:pPr/>
              <a:t>25/02/2014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C7A2A5-160C-4F47-8858-6FF883B11A98}"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E5428B-FE37-4A76-B135-DA64DD94BB09}" type="datetimeFigureOut">
              <a:rPr lang="en-GB" smtClean="0"/>
              <a:pPr/>
              <a:t>25/02/2014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C7A2A5-160C-4F47-8858-6FF883B11A98}"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E5428B-FE37-4A76-B135-DA64DD94BB09}" type="datetimeFigureOut">
              <a:rPr lang="en-GB" smtClean="0"/>
              <a:pPr/>
              <a:t>25/02/2014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C7A2A5-160C-4F47-8858-6FF883B11A98}"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6E5428B-FE37-4A76-B135-DA64DD94BB09}" type="datetimeFigureOut">
              <a:rPr lang="en-GB" smtClean="0"/>
              <a:pPr/>
              <a:t>25/02/2014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C7A2A5-160C-4F47-8858-6FF883B11A98}"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6E5428B-FE37-4A76-B135-DA64DD94BB09}" type="datetimeFigureOut">
              <a:rPr lang="en-GB" smtClean="0"/>
              <a:pPr/>
              <a:t>25/02/2014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C7A2A5-160C-4F47-8858-6FF883B11A98}"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76E5428B-FE37-4A76-B135-DA64DD94BB09}" type="datetimeFigureOut">
              <a:rPr lang="en-GB" smtClean="0"/>
              <a:pPr/>
              <a:t>25/02/2014</a:t>
            </a:fld>
            <a:endParaRPr lang="en-GB"/>
          </a:p>
        </p:txBody>
      </p:sp>
      <p:sp>
        <p:nvSpPr>
          <p:cNvPr id="27" name="Slide Number Placeholder 26"/>
          <p:cNvSpPr>
            <a:spLocks noGrp="1"/>
          </p:cNvSpPr>
          <p:nvPr>
            <p:ph type="sldNum" sz="quarter" idx="11"/>
          </p:nvPr>
        </p:nvSpPr>
        <p:spPr/>
        <p:txBody>
          <a:bodyPr rtlCol="0"/>
          <a:lstStyle/>
          <a:p>
            <a:fld id="{9CC7A2A5-160C-4F47-8858-6FF883B11A98}" type="slidenum">
              <a:rPr lang="en-GB" smtClean="0"/>
              <a:pPr/>
              <a:t>‹#›</a:t>
            </a:fld>
            <a:endParaRPr lang="en-GB"/>
          </a:p>
        </p:txBody>
      </p:sp>
      <p:sp>
        <p:nvSpPr>
          <p:cNvPr id="28" name="Footer Placeholder 27"/>
          <p:cNvSpPr>
            <a:spLocks noGrp="1"/>
          </p:cNvSpPr>
          <p:nvPr>
            <p:ph type="ftr" sz="quarter" idx="12"/>
          </p:nvPr>
        </p:nvSpPr>
        <p:spPr/>
        <p:txBody>
          <a:bodyPr rtlCol="0"/>
          <a:lstStyle/>
          <a:p>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76E5428B-FE37-4A76-B135-DA64DD94BB09}" type="datetimeFigureOut">
              <a:rPr lang="en-GB" smtClean="0"/>
              <a:pPr/>
              <a:t>25/02/2014</a:t>
            </a:fld>
            <a:endParaRPr lang="en-GB"/>
          </a:p>
        </p:txBody>
      </p:sp>
      <p:sp>
        <p:nvSpPr>
          <p:cNvPr id="4" name="Footer Placeholder 3"/>
          <p:cNvSpPr>
            <a:spLocks noGrp="1"/>
          </p:cNvSpPr>
          <p:nvPr>
            <p:ph type="ftr" sz="quarter" idx="11"/>
          </p:nvPr>
        </p:nvSpPr>
        <p:spPr>
          <a:xfrm>
            <a:off x="5257800" y="612648"/>
            <a:ext cx="1325880" cy="457200"/>
          </a:xfrm>
        </p:spPr>
        <p:txBody>
          <a:bodyPr/>
          <a:lstStyle/>
          <a:p>
            <a:endParaRPr lang="en-GB"/>
          </a:p>
        </p:txBody>
      </p:sp>
      <p:sp>
        <p:nvSpPr>
          <p:cNvPr id="5" name="Slide Number Placeholder 4"/>
          <p:cNvSpPr>
            <a:spLocks noGrp="1"/>
          </p:cNvSpPr>
          <p:nvPr>
            <p:ph type="sldNum" sz="quarter" idx="12"/>
          </p:nvPr>
        </p:nvSpPr>
        <p:spPr>
          <a:xfrm>
            <a:off x="8174736" y="2272"/>
            <a:ext cx="762000" cy="365760"/>
          </a:xfrm>
        </p:spPr>
        <p:txBody>
          <a:bodyPr/>
          <a:lstStyle/>
          <a:p>
            <a:fld id="{9CC7A2A5-160C-4F47-8858-6FF883B11A98}"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5428B-FE37-4A76-B135-DA64DD94BB09}" type="datetimeFigureOut">
              <a:rPr lang="en-GB" smtClean="0"/>
              <a:pPr/>
              <a:t>25/02/2014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CC7A2A5-160C-4F47-8858-6FF883B11A98}"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6E5428B-FE37-4A76-B135-DA64DD94BB09}" type="datetimeFigureOut">
              <a:rPr lang="en-GB" smtClean="0"/>
              <a:pPr/>
              <a:t>25/02/2014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C7A2A5-160C-4F47-8858-6FF883B11A98}"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E5428B-FE37-4A76-B135-DA64DD94BB09}" type="datetimeFigureOut">
              <a:rPr lang="en-GB" smtClean="0"/>
              <a:pPr/>
              <a:t>25/02/2014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C7A2A5-160C-4F47-8858-6FF883B11A98}"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76E5428B-FE37-4A76-B135-DA64DD94BB09}" type="datetimeFigureOut">
              <a:rPr lang="en-GB" smtClean="0"/>
              <a:pPr/>
              <a:t>25/02/2014</a:t>
            </a:fld>
            <a:endParaRPr lang="en-GB"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GB"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9CC7A2A5-160C-4F47-8858-6FF883B11A98}"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Office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Office_Excel_Worksheet2.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package" Target="../embeddings/Microsoft_Office_Excel_Worksheet3.xlsx"/></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GB" sz="4000" dirty="0" smtClean="0">
                <a:latin typeface="Times New Roman" pitchFamily="18" charset="0"/>
                <a:cs typeface="Times New Roman" pitchFamily="18" charset="0"/>
              </a:rPr>
              <a:t>Semi-supervised Learning for Data Augmentation</a:t>
            </a:r>
            <a:endParaRPr lang="en-GB" sz="4000" dirty="0">
              <a:latin typeface="Times New Roman" pitchFamily="18" charset="0"/>
              <a:cs typeface="Times New Roman" pitchFamily="18" charset="0"/>
            </a:endParaRPr>
          </a:p>
        </p:txBody>
      </p:sp>
      <p:sp>
        <p:nvSpPr>
          <p:cNvPr id="3" name="Subtitle 2"/>
          <p:cNvSpPr>
            <a:spLocks noGrp="1"/>
          </p:cNvSpPr>
          <p:nvPr>
            <p:ph type="subTitle" idx="1"/>
          </p:nvPr>
        </p:nvSpPr>
        <p:spPr>
          <a:xfrm>
            <a:off x="457200" y="3899938"/>
            <a:ext cx="5626968" cy="1752600"/>
          </a:xfrm>
        </p:spPr>
        <p:txBody>
          <a:bodyPr>
            <a:normAutofit/>
          </a:bodyPr>
          <a:lstStyle/>
          <a:p>
            <a:r>
              <a:rPr lang="en-GB" dirty="0" smtClean="0">
                <a:solidFill>
                  <a:schemeClr val="tx1"/>
                </a:solidFill>
                <a:latin typeface="Times New Roman" pitchFamily="18" charset="0"/>
                <a:cs typeface="Times New Roman" pitchFamily="18" charset="0"/>
              </a:rPr>
              <a:t>Nikola </a:t>
            </a:r>
            <a:r>
              <a:rPr lang="sr-Latn-RS" dirty="0" smtClean="0">
                <a:solidFill>
                  <a:schemeClr val="tx1"/>
                </a:solidFill>
                <a:latin typeface="Times New Roman" pitchFamily="18" charset="0"/>
                <a:cs typeface="Times New Roman" pitchFamily="18" charset="0"/>
              </a:rPr>
              <a:t>Mrkšić</a:t>
            </a:r>
            <a:r>
              <a:rPr lang="en-GB" dirty="0" smtClean="0">
                <a:solidFill>
                  <a:schemeClr val="tx1"/>
                </a:solidFill>
                <a:latin typeface="Times New Roman" pitchFamily="18" charset="0"/>
                <a:cs typeface="Times New Roman" pitchFamily="18" charset="0"/>
              </a:rPr>
              <a:t/>
            </a:r>
            <a:br>
              <a:rPr lang="en-GB" dirty="0" smtClean="0">
                <a:solidFill>
                  <a:schemeClr val="tx1"/>
                </a:solidFill>
                <a:latin typeface="Times New Roman" pitchFamily="18" charset="0"/>
                <a:cs typeface="Times New Roman" pitchFamily="18" charset="0"/>
              </a:rPr>
            </a:br>
            <a:r>
              <a:rPr lang="en-GB" dirty="0" smtClean="0">
                <a:solidFill>
                  <a:schemeClr val="tx1"/>
                </a:solidFill>
                <a:latin typeface="Times New Roman" pitchFamily="18" charset="0"/>
                <a:cs typeface="Times New Roman" pitchFamily="18" charset="0"/>
              </a:rPr>
              <a:t>Trinity College, University of Cambridge</a:t>
            </a:r>
            <a:br>
              <a:rPr lang="en-GB" dirty="0" smtClean="0">
                <a:solidFill>
                  <a:schemeClr val="tx1"/>
                </a:solidFill>
                <a:latin typeface="Times New Roman" pitchFamily="18" charset="0"/>
                <a:cs typeface="Times New Roman" pitchFamily="18" charset="0"/>
              </a:rPr>
            </a:br>
            <a:r>
              <a:rPr lang="en-GB" dirty="0" smtClean="0">
                <a:solidFill>
                  <a:schemeClr val="tx1"/>
                </a:solidFill>
                <a:latin typeface="Times New Roman" pitchFamily="18" charset="0"/>
                <a:cs typeface="Times New Roman" pitchFamily="18" charset="0"/>
              </a:rPr>
              <a:t>nm480@cam.ac.uk</a:t>
            </a:r>
          </a:p>
          <a:p>
            <a:endParaRPr lang="en-GB" dirty="0">
              <a:solidFill>
                <a:schemeClr val="tx1"/>
              </a:solidFill>
              <a:latin typeface="Times New Roman" pitchFamily="18" charset="0"/>
              <a:cs typeface="Times New Roman" pitchFamily="18" charset="0"/>
            </a:endParaRPr>
          </a:p>
        </p:txBody>
      </p:sp>
      <p:sp>
        <p:nvSpPr>
          <p:cNvPr id="4" name="Title 1"/>
          <p:cNvSpPr txBox="1">
            <a:spLocks/>
          </p:cNvSpPr>
          <p:nvPr/>
        </p:nvSpPr>
        <p:spPr>
          <a:xfrm>
            <a:off x="1658416" y="44624"/>
            <a:ext cx="8458200" cy="533921"/>
          </a:xfrm>
          <a:prstGeom prst="rect">
            <a:avLst/>
          </a:prstGeom>
        </p:spPr>
        <p:txBody>
          <a:bodyPr vert="horz"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GB" sz="2800" noProof="0" dirty="0" smtClean="0">
                <a:solidFill>
                  <a:schemeClr val="bg1"/>
                </a:solidFill>
                <a:latin typeface="Times New Roman" pitchFamily="18" charset="0"/>
                <a:ea typeface="+mj-ea"/>
                <a:cs typeface="Times New Roman" pitchFamily="18" charset="0"/>
              </a:rPr>
              <a:t>Bachelor’s project (supervised by Dr Sean Holden)</a:t>
            </a:r>
            <a:endParaRPr kumimoji="0" lang="en-GB" sz="28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11560" y="1628800"/>
            <a:ext cx="7848872" cy="7200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endParaRPr lang="en-GB" sz="2400" b="1" baseline="30000" dirty="0" smtClean="0"/>
          </a:p>
        </p:txBody>
      </p:sp>
      <p:sp>
        <p:nvSpPr>
          <p:cNvPr id="2" name="Title 1"/>
          <p:cNvSpPr>
            <a:spLocks noGrp="1"/>
          </p:cNvSpPr>
          <p:nvPr>
            <p:ph type="title"/>
          </p:nvPr>
        </p:nvSpPr>
        <p:spPr>
          <a:xfrm>
            <a:off x="457200" y="620688"/>
            <a:ext cx="8229600" cy="1066800"/>
          </a:xfrm>
        </p:spPr>
        <p:txBody>
          <a:bodyPr/>
          <a:lstStyle/>
          <a:p>
            <a:r>
              <a:rPr lang="en-GB" dirty="0" err="1" smtClean="0">
                <a:solidFill>
                  <a:schemeClr val="tx1"/>
                </a:solidFill>
                <a:latin typeface="Times New Roman" pitchFamily="18" charset="0"/>
                <a:cs typeface="Times New Roman" pitchFamily="18" charset="0"/>
              </a:rPr>
              <a:t>Rocchio</a:t>
            </a:r>
            <a:r>
              <a:rPr lang="en-GB" dirty="0" smtClean="0">
                <a:solidFill>
                  <a:schemeClr val="tx1"/>
                </a:solidFill>
                <a:latin typeface="Times New Roman" pitchFamily="18" charset="0"/>
                <a:cs typeface="Times New Roman" pitchFamily="18" charset="0"/>
              </a:rPr>
              <a:t> SVM: continuous features</a:t>
            </a:r>
            <a:endParaRPr lang="en-GB" dirty="0">
              <a:solidFill>
                <a:schemeClr val="tx1"/>
              </a:solidFill>
              <a:latin typeface="Times New Roman" pitchFamily="18" charset="0"/>
              <a:cs typeface="Times New Roman" pitchFamily="18" charset="0"/>
            </a:endParaRPr>
          </a:p>
        </p:txBody>
      </p:sp>
      <p:sp>
        <p:nvSpPr>
          <p:cNvPr id="5" name="Content Placeholder 2"/>
          <p:cNvSpPr>
            <a:spLocks noGrp="1"/>
          </p:cNvSpPr>
          <p:nvPr>
            <p:ph idx="1"/>
          </p:nvPr>
        </p:nvSpPr>
        <p:spPr>
          <a:xfrm>
            <a:off x="457200" y="1844824"/>
            <a:ext cx="8229600" cy="4536504"/>
          </a:xfrm>
        </p:spPr>
        <p:txBody>
          <a:bodyPr>
            <a:normAutofit fontScale="77500" lnSpcReduction="20000"/>
          </a:bodyPr>
          <a:lstStyle/>
          <a:p>
            <a:pPr>
              <a:buNone/>
            </a:pPr>
            <a:r>
              <a:rPr lang="en-GB" dirty="0" smtClean="0">
                <a:latin typeface="Times New Roman" pitchFamily="18" charset="0"/>
                <a:cs typeface="Times New Roman" pitchFamily="18" charset="0"/>
              </a:rPr>
              <a:t>    Naive </a:t>
            </a:r>
            <a:r>
              <a:rPr lang="en-GB" dirty="0" err="1" smtClean="0">
                <a:latin typeface="Times New Roman" pitchFamily="18" charset="0"/>
                <a:cs typeface="Times New Roman" pitchFamily="18" charset="0"/>
              </a:rPr>
              <a:t>Bayes</a:t>
            </a:r>
            <a:r>
              <a:rPr lang="en-GB" dirty="0" smtClean="0">
                <a:latin typeface="Times New Roman" pitchFamily="18" charset="0"/>
                <a:cs typeface="Times New Roman" pitchFamily="18" charset="0"/>
              </a:rPr>
              <a:t> classifiers are replaced by Support Vector Machines</a:t>
            </a:r>
          </a:p>
          <a:p>
            <a:endParaRPr lang="en-GB" i="1" dirty="0" smtClean="0">
              <a:latin typeface="Times New Roman" pitchFamily="18" charset="0"/>
              <a:cs typeface="Times New Roman" pitchFamily="18" charset="0"/>
            </a:endParaRPr>
          </a:p>
          <a:p>
            <a:endParaRPr lang="en-GB" sz="1300"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SVMs iteratively trained using </a:t>
            </a:r>
            <a:r>
              <a:rPr lang="en-GB" b="1" dirty="0" smtClean="0">
                <a:latin typeface="Times New Roman" pitchFamily="18" charset="0"/>
                <a:cs typeface="Times New Roman" pitchFamily="18" charset="0"/>
              </a:rPr>
              <a:t>P </a:t>
            </a:r>
            <a:r>
              <a:rPr lang="en-GB" dirty="0" smtClean="0">
                <a:latin typeface="Times New Roman" pitchFamily="18" charset="0"/>
                <a:cs typeface="Times New Roman" pitchFamily="18" charset="0"/>
              </a:rPr>
              <a:t>and</a:t>
            </a:r>
            <a:r>
              <a:rPr lang="en-GB" b="1" dirty="0" smtClean="0">
                <a:latin typeface="Times New Roman" pitchFamily="18" charset="0"/>
                <a:cs typeface="Times New Roman" pitchFamily="18" charset="0"/>
              </a:rPr>
              <a:t> </a:t>
            </a:r>
            <a:r>
              <a:rPr lang="en-GB" dirty="0" smtClean="0">
                <a:latin typeface="Times New Roman" pitchFamily="18" charset="0"/>
                <a:cs typeface="Times New Roman" pitchFamily="18" charset="0"/>
              </a:rPr>
              <a:t>the reliable negatives set </a:t>
            </a:r>
            <a:r>
              <a:rPr lang="en-GB" b="1" dirty="0" smtClean="0">
                <a:latin typeface="Times New Roman" pitchFamily="18" charset="0"/>
                <a:cs typeface="Times New Roman" pitchFamily="18" charset="0"/>
              </a:rPr>
              <a:t>RN</a:t>
            </a:r>
            <a:endParaRPr lang="en-GB" dirty="0" smtClean="0">
              <a:latin typeface="Times New Roman" pitchFamily="18" charset="0"/>
              <a:cs typeface="Times New Roman" pitchFamily="18" charset="0"/>
            </a:endParaRPr>
          </a:p>
          <a:p>
            <a:pPr lvl="1"/>
            <a:r>
              <a:rPr lang="en-GB" dirty="0" smtClean="0">
                <a:solidFill>
                  <a:schemeClr val="tx1"/>
                </a:solidFill>
                <a:latin typeface="Times New Roman" pitchFamily="18" charset="0"/>
                <a:cs typeface="Times New Roman" pitchFamily="18" charset="0"/>
              </a:rPr>
              <a:t>Each subsequent SVM tries to extract more negatives from </a:t>
            </a:r>
            <a:r>
              <a:rPr lang="en-GB" b="1" dirty="0" smtClean="0">
                <a:solidFill>
                  <a:schemeClr val="tx1"/>
                </a:solidFill>
                <a:latin typeface="Times New Roman" pitchFamily="18" charset="0"/>
                <a:cs typeface="Times New Roman" pitchFamily="18" charset="0"/>
              </a:rPr>
              <a:t>U</a:t>
            </a:r>
          </a:p>
          <a:p>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The Reliable Negatives set extracted using </a:t>
            </a:r>
            <a:r>
              <a:rPr lang="en-GB" dirty="0" err="1" smtClean="0">
                <a:latin typeface="Times New Roman" pitchFamily="18" charset="0"/>
                <a:cs typeface="Times New Roman" pitchFamily="18" charset="0"/>
              </a:rPr>
              <a:t>Rocchio</a:t>
            </a:r>
            <a:r>
              <a:rPr lang="en-GB" dirty="0" smtClean="0">
                <a:latin typeface="Times New Roman" pitchFamily="18" charset="0"/>
                <a:cs typeface="Times New Roman" pitchFamily="18" charset="0"/>
              </a:rPr>
              <a:t> clustering</a:t>
            </a:r>
          </a:p>
          <a:p>
            <a:pPr lvl="1"/>
            <a:r>
              <a:rPr lang="en-GB" i="1" dirty="0" smtClean="0">
                <a:solidFill>
                  <a:schemeClr val="tx1"/>
                </a:solidFill>
                <a:latin typeface="Times New Roman" pitchFamily="18" charset="0"/>
                <a:cs typeface="Times New Roman" pitchFamily="18" charset="0"/>
              </a:rPr>
              <a:t>k-means clustering </a:t>
            </a:r>
            <a:r>
              <a:rPr lang="en-GB" dirty="0" smtClean="0">
                <a:solidFill>
                  <a:schemeClr val="tx1"/>
                </a:solidFill>
                <a:latin typeface="Times New Roman" pitchFamily="18" charset="0"/>
                <a:cs typeface="Times New Roman" pitchFamily="18" charset="0"/>
              </a:rPr>
              <a:t>to find </a:t>
            </a:r>
            <a:r>
              <a:rPr lang="en-GB" dirty="0" err="1" smtClean="0">
                <a:solidFill>
                  <a:schemeClr val="tx1"/>
                </a:solidFill>
                <a:latin typeface="Times New Roman" pitchFamily="18" charset="0"/>
                <a:cs typeface="Times New Roman" pitchFamily="18" charset="0"/>
              </a:rPr>
              <a:t>centroid</a:t>
            </a:r>
            <a:r>
              <a:rPr lang="en-GB" dirty="0" smtClean="0">
                <a:solidFill>
                  <a:schemeClr val="tx1"/>
                </a:solidFill>
                <a:latin typeface="Times New Roman" pitchFamily="18" charset="0"/>
                <a:cs typeface="Times New Roman" pitchFamily="18" charset="0"/>
              </a:rPr>
              <a:t> vectors</a:t>
            </a:r>
            <a:r>
              <a:rPr lang="en-GB" b="1" i="1" dirty="0" smtClean="0">
                <a:solidFill>
                  <a:schemeClr val="tx1"/>
                </a:solidFill>
                <a:latin typeface="Times New Roman" pitchFamily="18" charset="0"/>
                <a:cs typeface="Times New Roman" pitchFamily="18" charset="0"/>
              </a:rPr>
              <a:t> </a:t>
            </a:r>
            <a:r>
              <a:rPr lang="en-GB" dirty="0" smtClean="0">
                <a:solidFill>
                  <a:schemeClr val="tx1"/>
                </a:solidFill>
                <a:latin typeface="Times New Roman" pitchFamily="18" charset="0"/>
                <a:cs typeface="Times New Roman" pitchFamily="18" charset="0"/>
              </a:rPr>
              <a:t>of </a:t>
            </a:r>
            <a:r>
              <a:rPr lang="en-GB" i="1" dirty="0" smtClean="0">
                <a:solidFill>
                  <a:schemeClr val="tx1"/>
                </a:solidFill>
                <a:latin typeface="Times New Roman" pitchFamily="18" charset="0"/>
                <a:cs typeface="Times New Roman" pitchFamily="18" charset="0"/>
              </a:rPr>
              <a:t>all negative classes </a:t>
            </a:r>
            <a:r>
              <a:rPr lang="en-GB" dirty="0" smtClean="0">
                <a:solidFill>
                  <a:schemeClr val="tx1"/>
                </a:solidFill>
                <a:latin typeface="Times New Roman" pitchFamily="18" charset="0"/>
                <a:cs typeface="Times New Roman" pitchFamily="18" charset="0"/>
              </a:rPr>
              <a:t>in </a:t>
            </a:r>
            <a:r>
              <a:rPr lang="en-GB" b="1" dirty="0" smtClean="0">
                <a:solidFill>
                  <a:schemeClr val="tx1"/>
                </a:solidFill>
                <a:latin typeface="Times New Roman" pitchFamily="18" charset="0"/>
                <a:cs typeface="Times New Roman" pitchFamily="18" charset="0"/>
              </a:rPr>
              <a:t>U </a:t>
            </a:r>
          </a:p>
          <a:p>
            <a:pPr lvl="1"/>
            <a:endParaRPr lang="en-GB" dirty="0" smtClean="0">
              <a:solidFill>
                <a:schemeClr val="tx1"/>
              </a:solidFill>
              <a:latin typeface="Times New Roman" pitchFamily="18" charset="0"/>
              <a:cs typeface="Times New Roman" pitchFamily="18" charset="0"/>
            </a:endParaRPr>
          </a:p>
          <a:p>
            <a:r>
              <a:rPr lang="en-GB" dirty="0" smtClean="0">
                <a:latin typeface="Times New Roman" pitchFamily="18" charset="0"/>
                <a:cs typeface="Times New Roman" pitchFamily="18" charset="0"/>
              </a:rPr>
              <a:t>K-means </a:t>
            </a:r>
            <a:r>
              <a:rPr lang="en-GB" dirty="0" err="1" smtClean="0">
                <a:latin typeface="Times New Roman" pitchFamily="18" charset="0"/>
                <a:cs typeface="Times New Roman" pitchFamily="18" charset="0"/>
              </a:rPr>
              <a:t>Rocchio</a:t>
            </a:r>
            <a:r>
              <a:rPr lang="en-GB" dirty="0" smtClean="0">
                <a:latin typeface="Times New Roman" pitchFamily="18" charset="0"/>
                <a:cs typeface="Times New Roman" pitchFamily="18" charset="0"/>
              </a:rPr>
              <a:t> clustering substantially raises the purity of the </a:t>
            </a:r>
            <a:r>
              <a:rPr lang="en-GB" b="1" dirty="0" smtClean="0">
                <a:latin typeface="Times New Roman" pitchFamily="18" charset="0"/>
                <a:cs typeface="Times New Roman" pitchFamily="18" charset="0"/>
              </a:rPr>
              <a:t>RN</a:t>
            </a:r>
            <a:r>
              <a:rPr lang="en-GB" dirty="0" smtClean="0">
                <a:latin typeface="Times New Roman" pitchFamily="18" charset="0"/>
                <a:cs typeface="Times New Roman" pitchFamily="18" charset="0"/>
              </a:rPr>
              <a:t> set constructed and reduces the noise introduced during the subsequent iterative training process augmenting set </a:t>
            </a:r>
            <a:r>
              <a:rPr lang="en-GB" b="1" dirty="0" smtClean="0">
                <a:latin typeface="Times New Roman" pitchFamily="18" charset="0"/>
                <a:cs typeface="Times New Roman" pitchFamily="18" charset="0"/>
              </a:rPr>
              <a:t>P</a:t>
            </a:r>
          </a:p>
          <a:p>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Improvements in accuracy come at the price of time complexity</a:t>
            </a:r>
          </a:p>
          <a:p>
            <a:pPr lvl="1"/>
            <a:r>
              <a:rPr lang="en-GB" dirty="0" smtClean="0">
                <a:solidFill>
                  <a:schemeClr val="tx1"/>
                </a:solidFill>
                <a:latin typeface="Times New Roman" pitchFamily="18" charset="0"/>
                <a:cs typeface="Times New Roman" pitchFamily="18" charset="0"/>
              </a:rPr>
              <a:t>Naive </a:t>
            </a:r>
            <a:r>
              <a:rPr lang="en-GB" dirty="0" err="1" smtClean="0">
                <a:solidFill>
                  <a:schemeClr val="tx1"/>
                </a:solidFill>
                <a:latin typeface="Times New Roman" pitchFamily="18" charset="0"/>
                <a:cs typeface="Times New Roman" pitchFamily="18" charset="0"/>
              </a:rPr>
              <a:t>Bayes</a:t>
            </a:r>
            <a:r>
              <a:rPr lang="en-GB" dirty="0" smtClean="0">
                <a:solidFill>
                  <a:schemeClr val="tx1"/>
                </a:solidFill>
                <a:latin typeface="Times New Roman" pitchFamily="18" charset="0"/>
                <a:cs typeface="Times New Roman" pitchFamily="18" charset="0"/>
              </a:rPr>
              <a:t> is linear, but SVM training goes up to cubic time</a:t>
            </a:r>
            <a:endParaRPr lang="en-GB"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1066800"/>
          </a:xfrm>
        </p:spPr>
        <p:txBody>
          <a:bodyPr>
            <a:normAutofit fontScale="90000"/>
          </a:bodyPr>
          <a:lstStyle/>
          <a:p>
            <a:r>
              <a:rPr lang="en-GB" dirty="0" err="1" smtClean="0">
                <a:solidFill>
                  <a:schemeClr val="tx1"/>
                </a:solidFill>
                <a:latin typeface="Times New Roman" pitchFamily="18" charset="0"/>
                <a:cs typeface="Times New Roman" pitchFamily="18" charset="0"/>
              </a:rPr>
              <a:t>Rocchio</a:t>
            </a:r>
            <a:r>
              <a:rPr lang="en-GB" dirty="0" smtClean="0">
                <a:solidFill>
                  <a:schemeClr val="tx1"/>
                </a:solidFill>
                <a:latin typeface="Times New Roman" pitchFamily="18" charset="0"/>
                <a:cs typeface="Times New Roman" pitchFamily="18" charset="0"/>
              </a:rPr>
              <a:t> SVM: increase the purity of RN</a:t>
            </a:r>
            <a:endParaRPr lang="en-GB" dirty="0">
              <a:solidFill>
                <a:schemeClr val="tx1"/>
              </a:solidFill>
              <a:latin typeface="Times New Roman" pitchFamily="18" charset="0"/>
              <a:cs typeface="Times New Roman" pitchFamily="18" charset="0"/>
            </a:endParaRPr>
          </a:p>
        </p:txBody>
      </p:sp>
      <p:pic>
        <p:nvPicPr>
          <p:cNvPr id="3074" name="Picture 2" descr="F:\PhD presentation\rocsvm.png"/>
          <p:cNvPicPr>
            <a:picLocks noChangeAspect="1" noChangeArrowheads="1"/>
          </p:cNvPicPr>
          <p:nvPr/>
        </p:nvPicPr>
        <p:blipFill>
          <a:blip r:embed="rId3" cstate="print"/>
          <a:srcRect/>
          <a:stretch>
            <a:fillRect/>
          </a:stretch>
        </p:blipFill>
        <p:spPr bwMode="auto">
          <a:xfrm>
            <a:off x="1115616" y="1916832"/>
            <a:ext cx="6888712" cy="3729530"/>
          </a:xfrm>
          <a:prstGeom prst="rect">
            <a:avLst/>
          </a:prstGeom>
          <a:noFill/>
        </p:spPr>
      </p:pic>
      <p:sp>
        <p:nvSpPr>
          <p:cNvPr id="6" name="Rectangle 5"/>
          <p:cNvSpPr/>
          <p:nvPr/>
        </p:nvSpPr>
        <p:spPr>
          <a:xfrm>
            <a:off x="251520" y="6093296"/>
            <a:ext cx="8676456" cy="3600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smtClean="0"/>
              <a:t>There may be more than one negative class in the unlabelled set </a:t>
            </a:r>
            <a:r>
              <a:rPr lang="en-GB" b="1" dirty="0" smtClean="0"/>
              <a:t>U</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1066800"/>
          </a:xfrm>
        </p:spPr>
        <p:txBody>
          <a:bodyPr>
            <a:normAutofit fontScale="90000"/>
          </a:bodyPr>
          <a:lstStyle/>
          <a:p>
            <a:r>
              <a:rPr lang="en-GB" dirty="0" smtClean="0">
                <a:solidFill>
                  <a:schemeClr val="tx1"/>
                </a:solidFill>
                <a:latin typeface="Times New Roman" pitchFamily="18" charset="0"/>
                <a:cs typeface="Times New Roman" pitchFamily="18" charset="0"/>
              </a:rPr>
              <a:t>Data augmentation: Evaluation Framework</a:t>
            </a:r>
            <a:endParaRPr lang="en-GB" dirty="0">
              <a:solidFill>
                <a:schemeClr val="tx1"/>
              </a:solidFill>
              <a:latin typeface="Times New Roman" pitchFamily="18" charset="0"/>
              <a:cs typeface="Times New Roman" pitchFamily="18" charset="0"/>
            </a:endParaRPr>
          </a:p>
        </p:txBody>
      </p:sp>
      <p:pic>
        <p:nvPicPr>
          <p:cNvPr id="6146" name="Picture 2" descr="F:\PhD presentation\eval.png"/>
          <p:cNvPicPr>
            <a:picLocks noChangeAspect="1" noChangeArrowheads="1"/>
          </p:cNvPicPr>
          <p:nvPr/>
        </p:nvPicPr>
        <p:blipFill>
          <a:blip r:embed="rId3" cstate="print"/>
          <a:srcRect/>
          <a:stretch>
            <a:fillRect/>
          </a:stretch>
        </p:blipFill>
        <p:spPr bwMode="auto">
          <a:xfrm>
            <a:off x="344288" y="1628800"/>
            <a:ext cx="8692208" cy="4217648"/>
          </a:xfrm>
          <a:prstGeom prst="rect">
            <a:avLst/>
          </a:prstGeom>
          <a:noFill/>
        </p:spPr>
      </p:pic>
      <p:sp>
        <p:nvSpPr>
          <p:cNvPr id="4" name="Rectangle 3"/>
          <p:cNvSpPr/>
          <p:nvPr/>
        </p:nvSpPr>
        <p:spPr>
          <a:xfrm>
            <a:off x="251520" y="6093296"/>
            <a:ext cx="8676456" cy="3600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smtClean="0"/>
              <a:t>Different sampling ratios = different amounts of unlabelled data available </a:t>
            </a: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1066800"/>
          </a:xfrm>
        </p:spPr>
        <p:txBody>
          <a:bodyPr>
            <a:normAutofit/>
          </a:bodyPr>
          <a:lstStyle/>
          <a:p>
            <a:r>
              <a:rPr lang="en-GB" sz="3600" dirty="0" smtClean="0">
                <a:solidFill>
                  <a:schemeClr val="tx1"/>
                </a:solidFill>
                <a:latin typeface="Times New Roman" pitchFamily="18" charset="0"/>
                <a:cs typeface="Times New Roman" pitchFamily="18" charset="0"/>
              </a:rPr>
              <a:t>Data augmentation: application areas</a:t>
            </a:r>
            <a:endParaRPr lang="en-GB"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772816"/>
            <a:ext cx="8229600" cy="4680520"/>
          </a:xfrm>
        </p:spPr>
        <p:txBody>
          <a:bodyPr>
            <a:normAutofit fontScale="92500" lnSpcReduction="10000"/>
          </a:bodyPr>
          <a:lstStyle/>
          <a:p>
            <a:r>
              <a:rPr lang="en-GB" sz="2600" u="sng" dirty="0" smtClean="0">
                <a:latin typeface="Times New Roman" pitchFamily="18" charset="0"/>
                <a:cs typeface="Times New Roman" pitchFamily="18" charset="0"/>
              </a:rPr>
              <a:t>Text classification</a:t>
            </a:r>
            <a:r>
              <a:rPr lang="en-GB" sz="2600" dirty="0" smtClean="0">
                <a:latin typeface="Times New Roman" pitchFamily="18" charset="0"/>
                <a:cs typeface="Times New Roman" pitchFamily="18" charset="0"/>
              </a:rPr>
              <a:t> (</a:t>
            </a:r>
            <a:r>
              <a:rPr lang="en-GB" sz="2600" i="1" dirty="0" smtClean="0">
                <a:latin typeface="Times New Roman" pitchFamily="18" charset="0"/>
                <a:cs typeface="Times New Roman" pitchFamily="18" charset="0"/>
              </a:rPr>
              <a:t>Reuters21578, </a:t>
            </a:r>
            <a:r>
              <a:rPr lang="en-GB" sz="2600" i="1" dirty="0" err="1" smtClean="0">
                <a:latin typeface="Times New Roman" pitchFamily="18" charset="0"/>
                <a:cs typeface="Times New Roman" pitchFamily="18" charset="0"/>
              </a:rPr>
              <a:t>MovieLens</a:t>
            </a:r>
            <a:r>
              <a:rPr lang="en-GB" sz="2600" dirty="0" smtClean="0">
                <a:latin typeface="Times New Roman" pitchFamily="18" charset="0"/>
                <a:cs typeface="Times New Roman" pitchFamily="18" charset="0"/>
              </a:rPr>
              <a:t>)</a:t>
            </a:r>
          </a:p>
          <a:p>
            <a:pPr lvl="1"/>
            <a:r>
              <a:rPr lang="en-GB" sz="2400" dirty="0" smtClean="0">
                <a:solidFill>
                  <a:schemeClr val="tx1"/>
                </a:solidFill>
                <a:latin typeface="Times New Roman" pitchFamily="18" charset="0"/>
                <a:cs typeface="Times New Roman" pitchFamily="18" charset="0"/>
              </a:rPr>
              <a:t>Binary classification; 18933 binary features </a:t>
            </a:r>
          </a:p>
          <a:p>
            <a:pPr lvl="1"/>
            <a:r>
              <a:rPr lang="en-GB" sz="2400" dirty="0" smtClean="0">
                <a:solidFill>
                  <a:schemeClr val="tx1"/>
                </a:solidFill>
                <a:latin typeface="Times New Roman" pitchFamily="18" charset="0"/>
                <a:cs typeface="Times New Roman" pitchFamily="18" charset="0"/>
              </a:rPr>
              <a:t>Same </a:t>
            </a:r>
            <a:r>
              <a:rPr lang="en-GB" sz="2400" b="1" dirty="0" err="1" smtClean="0">
                <a:solidFill>
                  <a:schemeClr val="tx1"/>
                </a:solidFill>
                <a:latin typeface="Times New Roman" pitchFamily="18" charset="0"/>
                <a:cs typeface="Times New Roman" pitchFamily="18" charset="0"/>
              </a:rPr>
              <a:t>T</a:t>
            </a:r>
            <a:r>
              <a:rPr lang="en-GB" sz="2400" b="1" baseline="-25000" dirty="0" err="1" smtClean="0">
                <a:solidFill>
                  <a:schemeClr val="tx1"/>
                </a:solidFill>
                <a:latin typeface="Times New Roman" pitchFamily="18" charset="0"/>
                <a:cs typeface="Times New Roman" pitchFamily="18" charset="0"/>
              </a:rPr>
              <a:t>r</a:t>
            </a:r>
            <a:r>
              <a:rPr lang="en-GB" sz="2400" dirty="0" smtClean="0">
                <a:solidFill>
                  <a:schemeClr val="tx1"/>
                </a:solidFill>
                <a:latin typeface="Times New Roman" pitchFamily="18" charset="0"/>
                <a:cs typeface="Times New Roman" pitchFamily="18" charset="0"/>
              </a:rPr>
              <a:t> and </a:t>
            </a:r>
            <a:r>
              <a:rPr lang="en-GB" sz="2400" b="1" dirty="0" smtClean="0">
                <a:solidFill>
                  <a:schemeClr val="tx1"/>
                </a:solidFill>
                <a:latin typeface="Times New Roman" pitchFamily="18" charset="0"/>
                <a:cs typeface="Times New Roman" pitchFamily="18" charset="0"/>
              </a:rPr>
              <a:t>T</a:t>
            </a:r>
            <a:r>
              <a:rPr lang="en-GB" sz="2400" b="1" baseline="-25000" dirty="0" smtClean="0">
                <a:solidFill>
                  <a:schemeClr val="tx1"/>
                </a:solidFill>
                <a:latin typeface="Times New Roman" pitchFamily="18" charset="0"/>
                <a:cs typeface="Times New Roman" pitchFamily="18" charset="0"/>
              </a:rPr>
              <a:t>s</a:t>
            </a:r>
            <a:r>
              <a:rPr lang="en-GB" sz="2400" dirty="0" smtClean="0">
                <a:solidFill>
                  <a:schemeClr val="tx1"/>
                </a:solidFill>
                <a:latin typeface="Times New Roman" pitchFamily="18" charset="0"/>
                <a:cs typeface="Times New Roman" pitchFamily="18" charset="0"/>
              </a:rPr>
              <a:t> class distributions</a:t>
            </a:r>
            <a:r>
              <a:rPr lang="en-GB" sz="2400" dirty="0" smtClean="0">
                <a:latin typeface="Times New Roman" pitchFamily="18" charset="0"/>
                <a:cs typeface="Times New Roman" pitchFamily="18" charset="0"/>
              </a:rPr>
              <a:t> </a:t>
            </a:r>
          </a:p>
          <a:p>
            <a:endParaRPr lang="en-GB" sz="2600" u="sng" dirty="0" smtClean="0">
              <a:latin typeface="Times New Roman" pitchFamily="18" charset="0"/>
              <a:cs typeface="Times New Roman" pitchFamily="18" charset="0"/>
            </a:endParaRPr>
          </a:p>
          <a:p>
            <a:r>
              <a:rPr lang="en-GB" sz="2600" u="sng" dirty="0" smtClean="0">
                <a:latin typeface="Times New Roman" pitchFamily="18" charset="0"/>
                <a:cs typeface="Times New Roman" pitchFamily="18" charset="0"/>
              </a:rPr>
              <a:t>Bio-molecular activity prediction</a:t>
            </a:r>
            <a:r>
              <a:rPr lang="en-GB" sz="2600" dirty="0" smtClean="0">
                <a:latin typeface="Times New Roman" pitchFamily="18" charset="0"/>
                <a:cs typeface="Times New Roman" pitchFamily="18" charset="0"/>
              </a:rPr>
              <a:t> (</a:t>
            </a:r>
            <a:r>
              <a:rPr lang="en-GB" sz="2600" i="1" dirty="0" smtClean="0">
                <a:latin typeface="Times New Roman" pitchFamily="18" charset="0"/>
                <a:cs typeface="Times New Roman" pitchFamily="18" charset="0"/>
              </a:rPr>
              <a:t>KDD Cup 2001</a:t>
            </a:r>
            <a:r>
              <a:rPr lang="en-GB" sz="2600" dirty="0" smtClean="0">
                <a:latin typeface="Times New Roman" pitchFamily="18" charset="0"/>
                <a:cs typeface="Times New Roman" pitchFamily="18" charset="0"/>
              </a:rPr>
              <a:t>)</a:t>
            </a:r>
          </a:p>
          <a:p>
            <a:pPr lvl="1"/>
            <a:r>
              <a:rPr lang="en-GB" sz="2400" dirty="0" smtClean="0">
                <a:solidFill>
                  <a:schemeClr val="tx1"/>
                </a:solidFill>
                <a:latin typeface="Times New Roman" pitchFamily="18" charset="0"/>
                <a:cs typeface="Times New Roman" pitchFamily="18" charset="0"/>
              </a:rPr>
              <a:t>Binary classification; 139351 features</a:t>
            </a:r>
          </a:p>
          <a:p>
            <a:pPr lvl="1"/>
            <a:r>
              <a:rPr lang="en-GB" sz="2400" dirty="0" smtClean="0">
                <a:solidFill>
                  <a:schemeClr val="tx1"/>
                </a:solidFill>
                <a:latin typeface="Times New Roman" pitchFamily="18" charset="0"/>
                <a:cs typeface="Times New Roman" pitchFamily="18" charset="0"/>
              </a:rPr>
              <a:t>Few positives in </a:t>
            </a:r>
            <a:r>
              <a:rPr lang="en-GB" sz="2200" b="1" dirty="0" err="1" smtClean="0">
                <a:solidFill>
                  <a:schemeClr val="tx1"/>
                </a:solidFill>
                <a:latin typeface="Times New Roman" pitchFamily="18" charset="0"/>
                <a:cs typeface="Times New Roman" pitchFamily="18" charset="0"/>
              </a:rPr>
              <a:t>T</a:t>
            </a:r>
            <a:r>
              <a:rPr lang="en-GB" sz="2200" b="1" baseline="-25000" dirty="0" err="1" smtClean="0">
                <a:solidFill>
                  <a:schemeClr val="tx1"/>
                </a:solidFill>
                <a:latin typeface="Times New Roman" pitchFamily="18" charset="0"/>
                <a:cs typeface="Times New Roman" pitchFamily="18" charset="0"/>
              </a:rPr>
              <a:t>r</a:t>
            </a:r>
            <a:r>
              <a:rPr lang="en-GB" sz="2200" b="1" baseline="-25000" dirty="0" smtClean="0">
                <a:solidFill>
                  <a:schemeClr val="tx1"/>
                </a:solidFill>
                <a:latin typeface="Times New Roman" pitchFamily="18" charset="0"/>
                <a:cs typeface="Times New Roman" pitchFamily="18" charset="0"/>
              </a:rPr>
              <a:t> </a:t>
            </a:r>
            <a:r>
              <a:rPr lang="en-GB" sz="2200" dirty="0" smtClean="0">
                <a:solidFill>
                  <a:schemeClr val="tx1"/>
                </a:solidFill>
                <a:latin typeface="Times New Roman" pitchFamily="18" charset="0"/>
                <a:cs typeface="Times New Roman" pitchFamily="18" charset="0"/>
              </a:rPr>
              <a:t>(42/1909), sampling bias between </a:t>
            </a:r>
            <a:r>
              <a:rPr lang="en-GB" sz="2200" b="1" dirty="0" err="1" smtClean="0">
                <a:solidFill>
                  <a:schemeClr val="tx1"/>
                </a:solidFill>
                <a:latin typeface="Times New Roman" pitchFamily="18" charset="0"/>
                <a:cs typeface="Times New Roman" pitchFamily="18" charset="0"/>
              </a:rPr>
              <a:t>T</a:t>
            </a:r>
            <a:r>
              <a:rPr lang="en-GB" sz="2200" b="1" baseline="-25000" dirty="0" err="1" smtClean="0">
                <a:solidFill>
                  <a:schemeClr val="tx1"/>
                </a:solidFill>
                <a:latin typeface="Times New Roman" pitchFamily="18" charset="0"/>
                <a:cs typeface="Times New Roman" pitchFamily="18" charset="0"/>
              </a:rPr>
              <a:t>r</a:t>
            </a:r>
            <a:r>
              <a:rPr lang="en-GB" sz="2200" dirty="0" smtClean="0">
                <a:solidFill>
                  <a:schemeClr val="tx1"/>
                </a:solidFill>
                <a:latin typeface="Times New Roman" pitchFamily="18" charset="0"/>
                <a:cs typeface="Times New Roman" pitchFamily="18" charset="0"/>
              </a:rPr>
              <a:t> and </a:t>
            </a:r>
            <a:r>
              <a:rPr lang="en-GB" sz="2200" b="1" dirty="0" smtClean="0">
                <a:solidFill>
                  <a:schemeClr val="tx1"/>
                </a:solidFill>
                <a:latin typeface="Times New Roman" pitchFamily="18" charset="0"/>
                <a:cs typeface="Times New Roman" pitchFamily="18" charset="0"/>
              </a:rPr>
              <a:t>T</a:t>
            </a:r>
            <a:r>
              <a:rPr lang="en-GB" sz="2200" b="1" baseline="-25000" dirty="0" smtClean="0">
                <a:solidFill>
                  <a:schemeClr val="tx1"/>
                </a:solidFill>
                <a:latin typeface="Times New Roman" pitchFamily="18" charset="0"/>
                <a:cs typeface="Times New Roman" pitchFamily="18" charset="0"/>
              </a:rPr>
              <a:t>s</a:t>
            </a:r>
            <a:r>
              <a:rPr lang="en-GB" sz="2200" dirty="0" smtClean="0">
                <a:solidFill>
                  <a:schemeClr val="tx1"/>
                </a:solidFill>
                <a:latin typeface="Times New Roman" pitchFamily="18" charset="0"/>
                <a:cs typeface="Times New Roman" pitchFamily="18" charset="0"/>
              </a:rPr>
              <a:t> </a:t>
            </a:r>
            <a:endParaRPr lang="en-GB" sz="2400" dirty="0" smtClean="0">
              <a:solidFill>
                <a:schemeClr val="tx1"/>
              </a:solidFill>
              <a:latin typeface="Times New Roman" pitchFamily="18" charset="0"/>
              <a:cs typeface="Times New Roman" pitchFamily="18" charset="0"/>
            </a:endParaRPr>
          </a:p>
          <a:p>
            <a:endParaRPr lang="en-GB" sz="2600" u="sng" dirty="0" smtClean="0">
              <a:latin typeface="Times New Roman" pitchFamily="18" charset="0"/>
              <a:cs typeface="Times New Roman" pitchFamily="18" charset="0"/>
            </a:endParaRPr>
          </a:p>
          <a:p>
            <a:r>
              <a:rPr lang="en-GB" sz="2600" u="sng" dirty="0" smtClean="0">
                <a:latin typeface="Times New Roman" pitchFamily="18" charset="0"/>
                <a:cs typeface="Times New Roman" pitchFamily="18" charset="0"/>
              </a:rPr>
              <a:t>Supervised theorem proving</a:t>
            </a:r>
            <a:r>
              <a:rPr lang="en-GB" sz="2600" dirty="0" smtClean="0">
                <a:latin typeface="Times New Roman" pitchFamily="18" charset="0"/>
                <a:cs typeface="Times New Roman" pitchFamily="18" charset="0"/>
              </a:rPr>
              <a:t> (Bridge et. al, 2013)</a:t>
            </a:r>
          </a:p>
          <a:p>
            <a:pPr lvl="1"/>
            <a:r>
              <a:rPr lang="en-GB" sz="2400" dirty="0" smtClean="0">
                <a:solidFill>
                  <a:schemeClr val="tx1"/>
                </a:solidFill>
                <a:latin typeface="Times New Roman" pitchFamily="18" charset="0"/>
                <a:cs typeface="Times New Roman" pitchFamily="18" charset="0"/>
              </a:rPr>
              <a:t>Multi-class (five different ATP heuristics)</a:t>
            </a:r>
          </a:p>
          <a:p>
            <a:pPr lvl="1"/>
            <a:r>
              <a:rPr lang="en-GB" sz="2400" dirty="0" smtClean="0">
                <a:solidFill>
                  <a:schemeClr val="tx1"/>
                </a:solidFill>
                <a:latin typeface="Times New Roman" pitchFamily="18" charset="0"/>
                <a:cs typeface="Times New Roman" pitchFamily="18" charset="0"/>
              </a:rPr>
              <a:t>51 real-valued features representing properties of formulae </a:t>
            </a:r>
          </a:p>
          <a:p>
            <a:pPr lvl="1"/>
            <a:r>
              <a:rPr lang="en-GB" sz="2400" dirty="0" smtClean="0">
                <a:solidFill>
                  <a:schemeClr val="tx1"/>
                </a:solidFill>
                <a:latin typeface="Times New Roman" pitchFamily="18" charset="0"/>
                <a:cs typeface="Times New Roman" pitchFamily="18" charset="0"/>
              </a:rPr>
              <a:t>Body of actual unlabelled data from the original project</a:t>
            </a:r>
            <a:endParaRPr lang="en-GB" sz="24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1066800"/>
          </a:xfrm>
        </p:spPr>
        <p:txBody>
          <a:bodyPr/>
          <a:lstStyle/>
          <a:p>
            <a:r>
              <a:rPr lang="en-GB" dirty="0" smtClean="0">
                <a:solidFill>
                  <a:schemeClr val="tx1"/>
                </a:solidFill>
                <a:latin typeface="Times New Roman" pitchFamily="18" charset="0"/>
                <a:cs typeface="Times New Roman" pitchFamily="18" charset="0"/>
              </a:rPr>
              <a:t>Text classification (Reuters 21578)</a:t>
            </a:r>
            <a:endParaRPr lang="en-GB" dirty="0">
              <a:solidFill>
                <a:schemeClr val="tx1"/>
              </a:solidFill>
              <a:latin typeface="Times New Roman" pitchFamily="18" charset="0"/>
              <a:cs typeface="Times New Roman" pitchFamily="18" charset="0"/>
            </a:endParaRPr>
          </a:p>
        </p:txBody>
      </p:sp>
      <p:pic>
        <p:nvPicPr>
          <p:cNvPr id="7171" name="Picture 3"/>
          <p:cNvPicPr>
            <a:picLocks noChangeAspect="1" noChangeArrowheads="1"/>
          </p:cNvPicPr>
          <p:nvPr/>
        </p:nvPicPr>
        <p:blipFill>
          <a:blip r:embed="rId3" cstate="print"/>
          <a:srcRect/>
          <a:stretch>
            <a:fillRect/>
          </a:stretch>
        </p:blipFill>
        <p:spPr bwMode="auto">
          <a:xfrm>
            <a:off x="539552" y="2912214"/>
            <a:ext cx="8064896" cy="2316986"/>
          </a:xfrm>
          <a:prstGeom prst="rect">
            <a:avLst/>
          </a:prstGeom>
          <a:noFill/>
          <a:ln w="9525">
            <a:noFill/>
            <a:miter lim="800000"/>
            <a:headEnd/>
            <a:tailEnd/>
          </a:ln>
        </p:spPr>
      </p:pic>
      <p:sp>
        <p:nvSpPr>
          <p:cNvPr id="6" name="Content Placeholder 2"/>
          <p:cNvSpPr>
            <a:spLocks noGrp="1"/>
          </p:cNvSpPr>
          <p:nvPr>
            <p:ph idx="1"/>
          </p:nvPr>
        </p:nvSpPr>
        <p:spPr>
          <a:xfrm>
            <a:off x="457200" y="1651616"/>
            <a:ext cx="8229600" cy="2209432"/>
          </a:xfrm>
        </p:spPr>
        <p:txBody>
          <a:bodyPr>
            <a:normAutofit/>
          </a:bodyPr>
          <a:lstStyle/>
          <a:p>
            <a:r>
              <a:rPr lang="en-GB" dirty="0" smtClean="0">
                <a:latin typeface="Times New Roman" pitchFamily="18" charset="0"/>
                <a:cs typeface="Times New Roman" pitchFamily="18" charset="0"/>
              </a:rPr>
              <a:t>18933 binary features, binary classification</a:t>
            </a:r>
          </a:p>
          <a:p>
            <a:r>
              <a:rPr lang="en-GB" dirty="0" smtClean="0">
                <a:solidFill>
                  <a:schemeClr val="tx1"/>
                </a:solidFill>
                <a:latin typeface="Times New Roman" pitchFamily="18" charset="0"/>
                <a:cs typeface="Times New Roman" pitchFamily="18" charset="0"/>
              </a:rPr>
              <a:t>Bayesian Sets use the same cut-off as Spy-EM</a:t>
            </a:r>
          </a:p>
        </p:txBody>
      </p:sp>
      <p:sp>
        <p:nvSpPr>
          <p:cNvPr id="5" name="Rectangle 4"/>
          <p:cNvSpPr/>
          <p:nvPr/>
        </p:nvSpPr>
        <p:spPr>
          <a:xfrm>
            <a:off x="179512" y="5589240"/>
            <a:ext cx="8856984" cy="7200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defRPr/>
            </a:pPr>
            <a:r>
              <a:rPr lang="en-GB" sz="2000" dirty="0" smtClean="0"/>
              <a:t>PU Learning achieves </a:t>
            </a:r>
            <a:r>
              <a:rPr lang="en-GB" sz="2000" i="1" dirty="0" smtClean="0"/>
              <a:t>consistent</a:t>
            </a:r>
            <a:r>
              <a:rPr lang="en-GB" sz="2000" dirty="0" smtClean="0"/>
              <a:t> improvements in classification performance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a:stretch>
            <a:fillRect/>
          </a:stretch>
        </p:blipFill>
        <p:spPr bwMode="auto">
          <a:xfrm>
            <a:off x="467544" y="3619028"/>
            <a:ext cx="8011480" cy="2114228"/>
          </a:xfrm>
          <a:prstGeom prst="rect">
            <a:avLst/>
          </a:prstGeom>
          <a:noFill/>
          <a:ln w="9525">
            <a:noFill/>
            <a:miter lim="800000"/>
            <a:headEnd/>
            <a:tailEnd/>
          </a:ln>
        </p:spPr>
      </p:pic>
      <p:sp>
        <p:nvSpPr>
          <p:cNvPr id="3" name="Title 1"/>
          <p:cNvSpPr>
            <a:spLocks noGrp="1"/>
          </p:cNvSpPr>
          <p:nvPr>
            <p:ph type="title"/>
          </p:nvPr>
        </p:nvSpPr>
        <p:spPr>
          <a:xfrm>
            <a:off x="457200" y="620688"/>
            <a:ext cx="8229600" cy="1066800"/>
          </a:xfrm>
        </p:spPr>
        <p:txBody>
          <a:bodyPr>
            <a:normAutofit/>
          </a:bodyPr>
          <a:lstStyle/>
          <a:p>
            <a:r>
              <a:rPr lang="en-GB" dirty="0" smtClean="0">
                <a:solidFill>
                  <a:schemeClr val="tx1"/>
                </a:solidFill>
                <a:latin typeface="Times New Roman" pitchFamily="18" charset="0"/>
                <a:cs typeface="Times New Roman" pitchFamily="18" charset="0"/>
              </a:rPr>
              <a:t>Iterative (bootstrapped) Bayesian Sets</a:t>
            </a:r>
            <a:endParaRPr lang="en-GB" dirty="0">
              <a:solidFill>
                <a:schemeClr val="tx1"/>
              </a:solidFill>
              <a:latin typeface="Times New Roman" pitchFamily="18" charset="0"/>
              <a:cs typeface="Times New Roman" pitchFamily="18" charset="0"/>
            </a:endParaRPr>
          </a:p>
        </p:txBody>
      </p:sp>
      <p:sp>
        <p:nvSpPr>
          <p:cNvPr id="7" name="Rectangle 6"/>
          <p:cNvSpPr/>
          <p:nvPr/>
        </p:nvSpPr>
        <p:spPr>
          <a:xfrm>
            <a:off x="539552" y="1916832"/>
            <a:ext cx="7992888" cy="129614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defRPr/>
            </a:pPr>
            <a:r>
              <a:rPr lang="en-GB" sz="2400" dirty="0" smtClean="0"/>
              <a:t>Blind relevance feedback repeatedly expands the input query with top results obtained using the previous query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28800"/>
            <a:ext cx="8229600" cy="4325112"/>
          </a:xfrm>
        </p:spPr>
        <p:txBody>
          <a:bodyPr>
            <a:normAutofit/>
          </a:bodyPr>
          <a:lstStyle/>
          <a:p>
            <a:r>
              <a:rPr lang="en-GB" dirty="0" smtClean="0">
                <a:latin typeface="Times New Roman" pitchFamily="18" charset="0"/>
                <a:cs typeface="Times New Roman" pitchFamily="18" charset="0"/>
              </a:rPr>
              <a:t>KDD Cup 2001; Task 1: ‘Binding to Thrombin’</a:t>
            </a:r>
          </a:p>
          <a:p>
            <a:r>
              <a:rPr lang="en-GB" dirty="0" smtClean="0">
                <a:solidFill>
                  <a:schemeClr val="tx1"/>
                </a:solidFill>
                <a:latin typeface="Times New Roman" pitchFamily="18" charset="0"/>
                <a:cs typeface="Times New Roman" pitchFamily="18" charset="0"/>
              </a:rPr>
              <a:t>139351 features, </a:t>
            </a:r>
            <a:r>
              <a:rPr lang="en-GB" u="sng" dirty="0" smtClean="0">
                <a:solidFill>
                  <a:schemeClr val="tx1"/>
                </a:solidFill>
                <a:latin typeface="Times New Roman" pitchFamily="18" charset="0"/>
                <a:cs typeface="Times New Roman" pitchFamily="18" charset="0"/>
              </a:rPr>
              <a:t>sampling bias</a:t>
            </a:r>
            <a:r>
              <a:rPr lang="en-GB" dirty="0" smtClean="0">
                <a:solidFill>
                  <a:schemeClr val="tx1"/>
                </a:solidFill>
                <a:latin typeface="Times New Roman" pitchFamily="18" charset="0"/>
                <a:cs typeface="Times New Roman" pitchFamily="18" charset="0"/>
              </a:rPr>
              <a:t> (2.2% vs. 23.6%)</a:t>
            </a:r>
          </a:p>
        </p:txBody>
      </p:sp>
      <p:pic>
        <p:nvPicPr>
          <p:cNvPr id="2050" name="Picture 2"/>
          <p:cNvPicPr>
            <a:picLocks noChangeAspect="1" noChangeArrowheads="1"/>
          </p:cNvPicPr>
          <p:nvPr/>
        </p:nvPicPr>
        <p:blipFill>
          <a:blip r:embed="rId3" cstate="print"/>
          <a:srcRect/>
          <a:stretch>
            <a:fillRect/>
          </a:stretch>
        </p:blipFill>
        <p:spPr bwMode="auto">
          <a:xfrm>
            <a:off x="351160" y="2716242"/>
            <a:ext cx="8253288" cy="2368942"/>
          </a:xfrm>
          <a:prstGeom prst="rect">
            <a:avLst/>
          </a:prstGeom>
          <a:noFill/>
          <a:ln w="9525">
            <a:noFill/>
            <a:miter lim="800000"/>
            <a:headEnd/>
            <a:tailEnd/>
          </a:ln>
        </p:spPr>
      </p:pic>
      <p:sp>
        <p:nvSpPr>
          <p:cNvPr id="5" name="Title 1"/>
          <p:cNvSpPr>
            <a:spLocks noGrp="1"/>
          </p:cNvSpPr>
          <p:nvPr>
            <p:ph type="title"/>
          </p:nvPr>
        </p:nvSpPr>
        <p:spPr>
          <a:xfrm>
            <a:off x="457200" y="620688"/>
            <a:ext cx="8229600" cy="1066800"/>
          </a:xfrm>
        </p:spPr>
        <p:txBody>
          <a:bodyPr>
            <a:normAutofit/>
          </a:bodyPr>
          <a:lstStyle/>
          <a:p>
            <a:r>
              <a:rPr lang="en-GB" dirty="0" smtClean="0">
                <a:solidFill>
                  <a:schemeClr val="tx1"/>
                </a:solidFill>
                <a:latin typeface="Times New Roman" pitchFamily="18" charset="0"/>
                <a:cs typeface="Times New Roman" pitchFamily="18" charset="0"/>
              </a:rPr>
              <a:t>Bio-molecular activity prediction</a:t>
            </a:r>
            <a:endParaRPr lang="en-GB" dirty="0">
              <a:solidFill>
                <a:schemeClr val="tx1"/>
              </a:solidFill>
              <a:latin typeface="Times New Roman" pitchFamily="18" charset="0"/>
              <a:cs typeface="Times New Roman" pitchFamily="18" charset="0"/>
            </a:endParaRPr>
          </a:p>
        </p:txBody>
      </p:sp>
      <p:sp>
        <p:nvSpPr>
          <p:cNvPr id="6" name="Rectangle 5"/>
          <p:cNvSpPr/>
          <p:nvPr/>
        </p:nvSpPr>
        <p:spPr>
          <a:xfrm>
            <a:off x="251520" y="5229200"/>
            <a:ext cx="8424936" cy="129614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457200" indent="-457200">
              <a:buFont typeface="Arial" pitchFamily="34" charset="0"/>
              <a:buChar char="•"/>
              <a:defRPr/>
            </a:pPr>
            <a:r>
              <a:rPr lang="en-GB" sz="2400" dirty="0" smtClean="0">
                <a:latin typeface="Times New Roman" pitchFamily="18" charset="0"/>
                <a:cs typeface="Times New Roman" pitchFamily="18" charset="0"/>
              </a:rPr>
              <a:t>Both methods boost performance above the ‘ceiling’ by raising recall figures (almost) by an order of magnitude</a:t>
            </a:r>
          </a:p>
          <a:p>
            <a:pPr marL="457200" indent="-457200">
              <a:buFont typeface="Arial" pitchFamily="34" charset="0"/>
              <a:buChar char="•"/>
              <a:defRPr/>
            </a:pPr>
            <a:r>
              <a:rPr lang="en-GB" sz="2400" dirty="0" smtClean="0">
                <a:latin typeface="Times New Roman" pitchFamily="18" charset="0"/>
                <a:cs typeface="Times New Roman" pitchFamily="18" charset="0"/>
              </a:rPr>
              <a:t>Bayesian Sets outperform Spy-EM (fails for small training sets)</a:t>
            </a:r>
          </a:p>
        </p:txBody>
      </p:sp>
      <p:cxnSp>
        <p:nvCxnSpPr>
          <p:cNvPr id="10" name="Straight Connector 9"/>
          <p:cNvCxnSpPr/>
          <p:nvPr/>
        </p:nvCxnSpPr>
        <p:spPr>
          <a:xfrm>
            <a:off x="2339752" y="2708920"/>
            <a:ext cx="40324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1547664" y="3339902"/>
            <a:ext cx="5665130" cy="3257450"/>
          </a:xfrm>
          <a:prstGeom prst="rect">
            <a:avLst/>
          </a:prstGeom>
          <a:noFill/>
          <a:ln w="9525">
            <a:noFill/>
            <a:miter lim="800000"/>
            <a:headEnd/>
            <a:tailEnd/>
          </a:ln>
        </p:spPr>
      </p:pic>
      <p:sp>
        <p:nvSpPr>
          <p:cNvPr id="6" name="Title 1"/>
          <p:cNvSpPr>
            <a:spLocks noGrp="1"/>
          </p:cNvSpPr>
          <p:nvPr>
            <p:ph type="title"/>
          </p:nvPr>
        </p:nvSpPr>
        <p:spPr>
          <a:xfrm>
            <a:off x="457200" y="620688"/>
            <a:ext cx="8229600" cy="1066800"/>
          </a:xfrm>
        </p:spPr>
        <p:txBody>
          <a:bodyPr>
            <a:normAutofit/>
          </a:bodyPr>
          <a:lstStyle/>
          <a:p>
            <a:r>
              <a:rPr lang="en-GB" dirty="0" smtClean="0">
                <a:solidFill>
                  <a:schemeClr val="tx1"/>
                </a:solidFill>
                <a:latin typeface="Times New Roman" pitchFamily="18" charset="0"/>
                <a:cs typeface="Times New Roman" pitchFamily="18" charset="0"/>
              </a:rPr>
              <a:t>Supervised Theorem Proving</a:t>
            </a:r>
            <a:endParaRPr lang="en-GB" dirty="0">
              <a:solidFill>
                <a:schemeClr val="tx1"/>
              </a:solidFill>
              <a:latin typeface="Times New Roman" pitchFamily="18" charset="0"/>
              <a:cs typeface="Times New Roman" pitchFamily="18" charset="0"/>
            </a:endParaRPr>
          </a:p>
        </p:txBody>
      </p:sp>
      <p:sp>
        <p:nvSpPr>
          <p:cNvPr id="8" name="Content Placeholder 2"/>
          <p:cNvSpPr>
            <a:spLocks noGrp="1"/>
          </p:cNvSpPr>
          <p:nvPr>
            <p:ph idx="1"/>
          </p:nvPr>
        </p:nvSpPr>
        <p:spPr>
          <a:xfrm>
            <a:off x="457200" y="1696176"/>
            <a:ext cx="8229600" cy="4325112"/>
          </a:xfrm>
        </p:spPr>
        <p:txBody>
          <a:bodyPr>
            <a:normAutofit/>
          </a:bodyPr>
          <a:lstStyle/>
          <a:p>
            <a:r>
              <a:rPr lang="en-GB" dirty="0" smtClean="0">
                <a:latin typeface="Times New Roman" pitchFamily="18" charset="0"/>
                <a:cs typeface="Times New Roman" pitchFamily="18" charset="0"/>
              </a:rPr>
              <a:t>Bridge, Holden and Paulson, Journal of AR, 2014</a:t>
            </a:r>
          </a:p>
          <a:p>
            <a:r>
              <a:rPr lang="en-GB" dirty="0" smtClean="0">
                <a:solidFill>
                  <a:schemeClr val="tx1"/>
                </a:solidFill>
                <a:latin typeface="Times New Roman" pitchFamily="18" charset="0"/>
                <a:cs typeface="Times New Roman" pitchFamily="18" charset="0"/>
              </a:rPr>
              <a:t>5 classes, 51 real-valued features represent statements</a:t>
            </a:r>
          </a:p>
          <a:p>
            <a:r>
              <a:rPr lang="en-GB" dirty="0" smtClean="0">
                <a:latin typeface="Times New Roman" pitchFamily="18" charset="0"/>
                <a:cs typeface="Times New Roman" pitchFamily="18" charset="0"/>
              </a:rPr>
              <a:t>Acute lack of training data</a:t>
            </a:r>
            <a:endParaRPr lang="en-GB" dirty="0" smtClean="0">
              <a:solidFill>
                <a:schemeClr val="tx1"/>
              </a:solidFill>
              <a:latin typeface="Times New Roman" pitchFamily="18" charset="0"/>
              <a:cs typeface="Times New Roman" pitchFamily="18" charset="0"/>
            </a:endParaRPr>
          </a:p>
          <a:p>
            <a:pPr>
              <a:buNone/>
            </a:pPr>
            <a:endParaRPr lang="en-GB"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620688"/>
            <a:ext cx="8229600" cy="1066800"/>
          </a:xfrm>
        </p:spPr>
        <p:txBody>
          <a:bodyPr>
            <a:normAutofit/>
          </a:bodyPr>
          <a:lstStyle/>
          <a:p>
            <a:r>
              <a:rPr lang="en-GB" dirty="0" smtClean="0">
                <a:solidFill>
                  <a:schemeClr val="tx1"/>
                </a:solidFill>
                <a:latin typeface="Times New Roman" pitchFamily="18" charset="0"/>
                <a:cs typeface="Times New Roman" pitchFamily="18" charset="0"/>
              </a:rPr>
              <a:t>Supervised Theorem Proving</a:t>
            </a:r>
            <a:endParaRPr lang="en-GB" dirty="0">
              <a:solidFill>
                <a:schemeClr val="tx1"/>
              </a:solidFill>
              <a:latin typeface="Times New Roman" pitchFamily="18" charset="0"/>
              <a:cs typeface="Times New Roman" pitchFamily="18" charset="0"/>
            </a:endParaRPr>
          </a:p>
        </p:txBody>
      </p:sp>
      <p:sp>
        <p:nvSpPr>
          <p:cNvPr id="8" name="Content Placeholder 2"/>
          <p:cNvSpPr>
            <a:spLocks noGrp="1"/>
          </p:cNvSpPr>
          <p:nvPr>
            <p:ph idx="1"/>
          </p:nvPr>
        </p:nvSpPr>
        <p:spPr>
          <a:xfrm>
            <a:off x="457200" y="1624168"/>
            <a:ext cx="8229600" cy="4325112"/>
          </a:xfrm>
        </p:spPr>
        <p:txBody>
          <a:bodyPr>
            <a:normAutofit/>
          </a:bodyPr>
          <a:lstStyle/>
          <a:p>
            <a:r>
              <a:rPr lang="en-GB" dirty="0" smtClean="0">
                <a:latin typeface="Times New Roman" pitchFamily="18" charset="0"/>
                <a:cs typeface="Times New Roman" pitchFamily="18" charset="0"/>
              </a:rPr>
              <a:t>Given a body of unlabelled data </a:t>
            </a:r>
            <a:r>
              <a:rPr lang="en-GB" b="1" dirty="0" smtClean="0">
                <a:latin typeface="Times New Roman" pitchFamily="18" charset="0"/>
                <a:cs typeface="Times New Roman" pitchFamily="18" charset="0"/>
              </a:rPr>
              <a:t>U’</a:t>
            </a:r>
            <a:r>
              <a:rPr lang="en-GB" dirty="0" smtClean="0">
                <a:latin typeface="Times New Roman" pitchFamily="18" charset="0"/>
                <a:cs typeface="Times New Roman" pitchFamily="18" charset="0"/>
              </a:rPr>
              <a:t> that no heuristic managed to prove (different nature to training data):</a:t>
            </a:r>
            <a:endParaRPr lang="en-GB" dirty="0" smtClean="0">
              <a:solidFill>
                <a:schemeClr val="tx1"/>
              </a:solidFill>
              <a:latin typeface="Times New Roman" pitchFamily="18" charset="0"/>
              <a:cs typeface="Times New Roman" pitchFamily="18" charset="0"/>
            </a:endParaRPr>
          </a:p>
        </p:txBody>
      </p:sp>
      <p:sp>
        <p:nvSpPr>
          <p:cNvPr id="10" name="Rectangle 9"/>
          <p:cNvSpPr/>
          <p:nvPr/>
        </p:nvSpPr>
        <p:spPr>
          <a:xfrm>
            <a:off x="539552" y="5301208"/>
            <a:ext cx="7992888" cy="129614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defRPr/>
            </a:pPr>
            <a:r>
              <a:rPr lang="en-GB" sz="2400" b="1" dirty="0" smtClean="0">
                <a:latin typeface="Times New Roman" pitchFamily="18" charset="0"/>
                <a:cs typeface="Times New Roman" pitchFamily="18" charset="0"/>
              </a:rPr>
              <a:t>Hypothesis</a:t>
            </a:r>
            <a:r>
              <a:rPr lang="en-GB" sz="2400" dirty="0" smtClean="0">
                <a:latin typeface="Times New Roman" pitchFamily="18" charset="0"/>
                <a:cs typeface="Times New Roman" pitchFamily="18" charset="0"/>
              </a:rPr>
              <a:t>: given the absence of even minuscule improvements formerly observed with (fake) unlabelled data, we conclude that </a:t>
            </a:r>
            <a:r>
              <a:rPr lang="en-GB" sz="2400" b="1" dirty="0" smtClean="0">
                <a:latin typeface="Times New Roman" pitchFamily="18" charset="0"/>
                <a:cs typeface="Times New Roman" pitchFamily="18" charset="0"/>
              </a:rPr>
              <a:t>U’ </a:t>
            </a:r>
            <a:r>
              <a:rPr lang="en-GB" sz="2400" dirty="0" smtClean="0">
                <a:latin typeface="Times New Roman" pitchFamily="18" charset="0"/>
                <a:cs typeface="Times New Roman" pitchFamily="18" charset="0"/>
              </a:rPr>
              <a:t>can not be used to raise accuracy</a:t>
            </a:r>
          </a:p>
        </p:txBody>
      </p:sp>
      <p:pic>
        <p:nvPicPr>
          <p:cNvPr id="1026" name="Picture 2"/>
          <p:cNvPicPr>
            <a:picLocks noChangeAspect="1" noChangeArrowheads="1"/>
          </p:cNvPicPr>
          <p:nvPr/>
        </p:nvPicPr>
        <p:blipFill>
          <a:blip r:embed="rId2" cstate="print"/>
          <a:srcRect/>
          <a:stretch>
            <a:fillRect/>
          </a:stretch>
        </p:blipFill>
        <p:spPr bwMode="auto">
          <a:xfrm>
            <a:off x="1547664" y="2660470"/>
            <a:ext cx="5904656" cy="24967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28800"/>
            <a:ext cx="8435280" cy="2448272"/>
          </a:xfrm>
          <a:ln>
            <a:solidFill>
              <a:schemeClr val="accent3">
                <a:lumMod val="60000"/>
                <a:lumOff val="40000"/>
              </a:schemeClr>
            </a:solidFill>
          </a:ln>
        </p:spPr>
        <p:txBody>
          <a:bodyPr>
            <a:normAutofit/>
          </a:bodyPr>
          <a:lstStyle/>
          <a:p>
            <a:pPr marL="624078" indent="-514350">
              <a:buFont typeface="Wingdings" pitchFamily="2" charset="2"/>
              <a:buChar char="Ø"/>
            </a:pPr>
            <a:r>
              <a:rPr lang="en-GB" sz="2400" dirty="0" smtClean="0">
                <a:latin typeface="Times New Roman" pitchFamily="18" charset="0"/>
                <a:cs typeface="Times New Roman" pitchFamily="18" charset="0"/>
              </a:rPr>
              <a:t>A ‘wrapper’ method for improving classification performance by creating augmented data sets in arbitrary application areas</a:t>
            </a:r>
          </a:p>
          <a:p>
            <a:pPr marL="624078" indent="-514350">
              <a:buFont typeface="Wingdings" pitchFamily="2" charset="2"/>
              <a:buChar char="Ø"/>
            </a:pPr>
            <a:r>
              <a:rPr lang="en-GB" sz="2400" dirty="0" smtClean="0">
                <a:latin typeface="Times New Roman" pitchFamily="18" charset="0"/>
                <a:cs typeface="Times New Roman" pitchFamily="18" charset="0"/>
              </a:rPr>
              <a:t>An evaluation framework deciding (a priori) whether the method will be successful at raising classifier performance</a:t>
            </a:r>
          </a:p>
          <a:p>
            <a:pPr marL="624078" indent="-514350">
              <a:buFont typeface="Wingdings" pitchFamily="2" charset="2"/>
              <a:buChar char="Ø"/>
            </a:pPr>
            <a:r>
              <a:rPr lang="en-GB" sz="2400" dirty="0" smtClean="0">
                <a:latin typeface="Times New Roman" pitchFamily="18" charset="0"/>
                <a:cs typeface="Times New Roman" pitchFamily="18" charset="0"/>
              </a:rPr>
              <a:t>Successfully raised classification performance in text classification and drug-design related application areas</a:t>
            </a:r>
          </a:p>
        </p:txBody>
      </p:sp>
      <p:sp>
        <p:nvSpPr>
          <p:cNvPr id="5" name="Title 1"/>
          <p:cNvSpPr>
            <a:spLocks noGrp="1"/>
          </p:cNvSpPr>
          <p:nvPr>
            <p:ph type="title"/>
          </p:nvPr>
        </p:nvSpPr>
        <p:spPr>
          <a:xfrm>
            <a:off x="457200" y="620688"/>
            <a:ext cx="8229600" cy="1066800"/>
          </a:xfrm>
        </p:spPr>
        <p:txBody>
          <a:bodyPr>
            <a:normAutofit/>
          </a:bodyPr>
          <a:lstStyle/>
          <a:p>
            <a:r>
              <a:rPr lang="en-GB" dirty="0" smtClean="0">
                <a:solidFill>
                  <a:schemeClr val="tx1"/>
                </a:solidFill>
                <a:latin typeface="Times New Roman" pitchFamily="18" charset="0"/>
                <a:cs typeface="Times New Roman" pitchFamily="18" charset="0"/>
              </a:rPr>
              <a:t>Summary: results and conclusions</a:t>
            </a:r>
            <a:endParaRPr lang="en-GB" dirty="0">
              <a:solidFill>
                <a:schemeClr val="tx1"/>
              </a:solidFill>
              <a:latin typeface="Times New Roman" pitchFamily="18" charset="0"/>
              <a:cs typeface="Times New Roman" pitchFamily="18" charset="0"/>
            </a:endParaRPr>
          </a:p>
        </p:txBody>
      </p:sp>
      <p:sp>
        <p:nvSpPr>
          <p:cNvPr id="7" name="Rectangle 6"/>
          <p:cNvSpPr/>
          <p:nvPr/>
        </p:nvSpPr>
        <p:spPr>
          <a:xfrm>
            <a:off x="467544" y="4077072"/>
            <a:ext cx="8424936" cy="25202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624078" indent="-514350">
              <a:buFont typeface="Wingdings" pitchFamily="2" charset="2"/>
              <a:buChar char="v"/>
            </a:pPr>
            <a:r>
              <a:rPr lang="en-GB" sz="2400" dirty="0" smtClean="0">
                <a:latin typeface="Times New Roman" pitchFamily="18" charset="0"/>
                <a:cs typeface="Times New Roman" pitchFamily="18" charset="0"/>
              </a:rPr>
              <a:t> PU Learning Algorithms are capable of raising classification performance even though they ignore negative labels</a:t>
            </a:r>
          </a:p>
          <a:p>
            <a:pPr marL="624078" indent="-514350">
              <a:buFont typeface="Wingdings" pitchFamily="2" charset="2"/>
              <a:buChar char="v"/>
            </a:pPr>
            <a:r>
              <a:rPr lang="en-GB" sz="2400" dirty="0" smtClean="0">
                <a:latin typeface="Times New Roman" pitchFamily="18" charset="0"/>
                <a:cs typeface="Times New Roman" pitchFamily="18" charset="0"/>
              </a:rPr>
              <a:t> Bayesian Sets have shown limited potential due to the absence of a clear cut-off criterion for the rankings produced</a:t>
            </a:r>
          </a:p>
          <a:p>
            <a:pPr marL="624078" indent="-514350">
              <a:buFont typeface="Wingdings" pitchFamily="2" charset="2"/>
              <a:buChar char="v"/>
            </a:pPr>
            <a:r>
              <a:rPr lang="en-GB" sz="2400" dirty="0" smtClean="0">
                <a:latin typeface="Times New Roman" pitchFamily="18" charset="0"/>
                <a:cs typeface="Times New Roman" pitchFamily="18" charset="0"/>
              </a:rPr>
              <a:t>The unlabelled data set available from the supervised theorem proving project is of no use for improving classification</a:t>
            </a:r>
            <a:endParaRPr lang="en-GB"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57200" y="634008"/>
            <a:ext cx="8229600" cy="1066800"/>
          </a:xfrm>
        </p:spPr>
        <p:txBody>
          <a:bodyPr>
            <a:normAutofit/>
          </a:bodyPr>
          <a:lstStyle/>
          <a:p>
            <a:r>
              <a:rPr lang="en-GB" dirty="0" smtClean="0">
                <a:solidFill>
                  <a:schemeClr val="tx1"/>
                </a:solidFill>
                <a:latin typeface="Times New Roman" pitchFamily="18" charset="0"/>
                <a:cs typeface="Times New Roman" pitchFamily="18" charset="0"/>
              </a:rPr>
              <a:t>Data Augmentation</a:t>
            </a:r>
            <a:endParaRPr lang="en-GB"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700808"/>
            <a:ext cx="8229600" cy="5017744"/>
          </a:xfrm>
        </p:spPr>
        <p:txBody>
          <a:bodyPr>
            <a:normAutofit lnSpcReduction="10000"/>
          </a:bodyPr>
          <a:lstStyle/>
          <a:p>
            <a:r>
              <a:rPr lang="en-GB" dirty="0" smtClean="0">
                <a:latin typeface="Times New Roman" pitchFamily="18" charset="0"/>
                <a:cs typeface="Times New Roman" pitchFamily="18" charset="0"/>
              </a:rPr>
              <a:t>Input: training set </a:t>
            </a:r>
            <a:r>
              <a:rPr lang="en-GB" b="1" dirty="0" err="1" smtClean="0">
                <a:latin typeface="Times New Roman" pitchFamily="18" charset="0"/>
                <a:cs typeface="Times New Roman" pitchFamily="18" charset="0"/>
              </a:rPr>
              <a:t>T</a:t>
            </a:r>
            <a:r>
              <a:rPr lang="en-GB" b="1" baseline="-25000" dirty="0" err="1" smtClean="0">
                <a:latin typeface="Times New Roman" pitchFamily="18" charset="0"/>
                <a:cs typeface="Times New Roman" pitchFamily="18" charset="0"/>
              </a:rPr>
              <a:t>r</a:t>
            </a:r>
            <a:r>
              <a:rPr lang="en-GB" dirty="0" smtClean="0">
                <a:latin typeface="Times New Roman" pitchFamily="18" charset="0"/>
                <a:cs typeface="Times New Roman" pitchFamily="18" charset="0"/>
              </a:rPr>
              <a:t> and unlabelled set </a:t>
            </a:r>
            <a:r>
              <a:rPr lang="en-GB" b="1" dirty="0" smtClean="0">
                <a:latin typeface="Times New Roman" pitchFamily="18" charset="0"/>
                <a:cs typeface="Times New Roman" pitchFamily="18" charset="0"/>
              </a:rPr>
              <a:t>U</a:t>
            </a:r>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Output: Augmented training set</a:t>
            </a:r>
            <a:r>
              <a:rPr lang="en-GB" b="1" dirty="0" smtClean="0">
                <a:latin typeface="Times New Roman" pitchFamily="18" charset="0"/>
                <a:cs typeface="Times New Roman" pitchFamily="18" charset="0"/>
              </a:rPr>
              <a:t> </a:t>
            </a:r>
            <a:r>
              <a:rPr lang="en-GB" b="1" dirty="0" err="1" smtClean="0">
                <a:latin typeface="Times New Roman" pitchFamily="18" charset="0"/>
                <a:cs typeface="Times New Roman" pitchFamily="18" charset="0"/>
              </a:rPr>
              <a:t>T</a:t>
            </a:r>
            <a:r>
              <a:rPr lang="en-GB" b="1" baseline="-25000" dirty="0" err="1" smtClean="0">
                <a:latin typeface="Times New Roman" pitchFamily="18" charset="0"/>
                <a:cs typeface="Times New Roman" pitchFamily="18" charset="0"/>
              </a:rPr>
              <a:t>r</a:t>
            </a:r>
            <a:r>
              <a:rPr lang="en-GB" b="1" baseline="30000" dirty="0" smtClean="0">
                <a:latin typeface="Times New Roman" pitchFamily="18" charset="0"/>
                <a:cs typeface="Times New Roman" pitchFamily="18" charset="0"/>
              </a:rPr>
              <a:t>+ </a:t>
            </a:r>
            <a:endParaRPr lang="en-GB" b="1"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Three-fold problem:</a:t>
            </a:r>
          </a:p>
          <a:p>
            <a:pPr marL="925830" lvl="1" indent="-514350">
              <a:buFont typeface="+mj-lt"/>
              <a:buAutoNum type="arabicPeriod"/>
            </a:pPr>
            <a:r>
              <a:rPr lang="en-GB" dirty="0" smtClean="0">
                <a:solidFill>
                  <a:schemeClr val="tx1"/>
                </a:solidFill>
                <a:latin typeface="Times New Roman" pitchFamily="18" charset="0"/>
                <a:cs typeface="Times New Roman" pitchFamily="18" charset="0"/>
              </a:rPr>
              <a:t>Choose the benchmark classifier, whose performance the procedure is trying to improve</a:t>
            </a:r>
          </a:p>
          <a:p>
            <a:pPr marL="925830" lvl="1" indent="-514350">
              <a:buFont typeface="+mj-lt"/>
              <a:buAutoNum type="arabicPeriod"/>
            </a:pPr>
            <a:r>
              <a:rPr lang="en-GB" dirty="0" smtClean="0">
                <a:solidFill>
                  <a:schemeClr val="tx1"/>
                </a:solidFill>
                <a:latin typeface="Times New Roman" pitchFamily="18" charset="0"/>
                <a:cs typeface="Times New Roman" pitchFamily="18" charset="0"/>
              </a:rPr>
              <a:t>Identify application areas (data sets to augment)</a:t>
            </a:r>
          </a:p>
          <a:p>
            <a:pPr marL="925830" lvl="1" indent="-514350">
              <a:buFont typeface="+mj-lt"/>
              <a:buAutoNum type="arabicPeriod"/>
            </a:pPr>
            <a:r>
              <a:rPr lang="en-GB" dirty="0" smtClean="0">
                <a:solidFill>
                  <a:schemeClr val="tx1"/>
                </a:solidFill>
                <a:latin typeface="Times New Roman" pitchFamily="18" charset="0"/>
                <a:cs typeface="Times New Roman" pitchFamily="18" charset="0"/>
              </a:rPr>
              <a:t>Create the augmented data set for the classifier by finding hidden elements of each class in </a:t>
            </a:r>
            <a:r>
              <a:rPr lang="en-GB" b="1" dirty="0" smtClean="0">
                <a:solidFill>
                  <a:schemeClr val="tx1"/>
                </a:solidFill>
                <a:latin typeface="Times New Roman" pitchFamily="18" charset="0"/>
                <a:cs typeface="Times New Roman" pitchFamily="18" charset="0"/>
              </a:rPr>
              <a:t>U</a:t>
            </a:r>
          </a:p>
          <a:p>
            <a:endParaRPr lang="en-GB" sz="2000"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Support Vector Machine as benchmark classifier</a:t>
            </a:r>
          </a:p>
          <a:p>
            <a:pPr lvl="1"/>
            <a:r>
              <a:rPr lang="en-GB" dirty="0" smtClean="0">
                <a:solidFill>
                  <a:schemeClr val="tx1"/>
                </a:solidFill>
                <a:latin typeface="Times New Roman" pitchFamily="18" charset="0"/>
                <a:cs typeface="Times New Roman" pitchFamily="18" charset="0"/>
              </a:rPr>
              <a:t>Comparability between different application areas</a:t>
            </a:r>
            <a:endParaRPr lang="en-GB" dirty="0">
              <a:solidFill>
                <a:schemeClr val="tx1"/>
              </a:solidFill>
              <a:latin typeface="Times New Roman" pitchFamily="18" charset="0"/>
              <a:cs typeface="Times New Roman" pitchFamily="18" charset="0"/>
            </a:endParaRPr>
          </a:p>
        </p:txBody>
      </p:sp>
      <p:sp>
        <p:nvSpPr>
          <p:cNvPr id="8" name="Title 5"/>
          <p:cNvSpPr txBox="1">
            <a:spLocks/>
          </p:cNvSpPr>
          <p:nvPr/>
        </p:nvSpPr>
        <p:spPr>
          <a:xfrm>
            <a:off x="3995936" y="908720"/>
            <a:ext cx="8229600" cy="10668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GB" sz="4000" b="0" i="0" u="none" strike="noStrike" kern="1200" cap="none" spc="0" normalizeH="0" baseline="0" noProof="0" dirty="0">
              <a:ln>
                <a:noFill/>
              </a:ln>
              <a:solidFill>
                <a:schemeClr val="tx2"/>
              </a:solidFill>
              <a:effectLst/>
              <a:uLnTx/>
              <a:uFillTx/>
              <a:latin typeface="Times New Roman" pitchFamily="18" charset="0"/>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1066800"/>
          </a:xfrm>
        </p:spPr>
        <p:txBody>
          <a:bodyPr>
            <a:normAutofit/>
          </a:bodyPr>
          <a:lstStyle/>
          <a:p>
            <a:r>
              <a:rPr lang="en-GB" dirty="0" smtClean="0">
                <a:solidFill>
                  <a:schemeClr val="tx1"/>
                </a:solidFill>
                <a:latin typeface="Times New Roman" pitchFamily="18" charset="0"/>
                <a:cs typeface="Times New Roman" pitchFamily="18" charset="0"/>
              </a:rPr>
              <a:t>Idea 1: Automated Statistician?</a:t>
            </a:r>
            <a:endParaRPr lang="en-GB"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95536" y="2520280"/>
            <a:ext cx="8363272" cy="4293096"/>
          </a:xfrm>
        </p:spPr>
        <p:txBody>
          <a:bodyPr>
            <a:normAutofit fontScale="92500" lnSpcReduction="10000"/>
          </a:bodyPr>
          <a:lstStyle/>
          <a:p>
            <a:r>
              <a:rPr lang="en-GB" sz="2400" dirty="0" smtClean="0">
                <a:latin typeface="Times New Roman" pitchFamily="18" charset="0"/>
                <a:cs typeface="Times New Roman" pitchFamily="18" charset="0"/>
              </a:rPr>
              <a:t>The </a:t>
            </a:r>
            <a:r>
              <a:rPr lang="en-GB" sz="2400" i="1" dirty="0" smtClean="0">
                <a:latin typeface="Times New Roman" pitchFamily="18" charset="0"/>
                <a:cs typeface="Times New Roman" pitchFamily="18" charset="0"/>
              </a:rPr>
              <a:t>kernel structure discovery </a:t>
            </a:r>
            <a:r>
              <a:rPr lang="en-GB" sz="2400" dirty="0" smtClean="0">
                <a:latin typeface="Times New Roman" pitchFamily="18" charset="0"/>
                <a:cs typeface="Times New Roman" pitchFamily="18" charset="0"/>
              </a:rPr>
              <a:t>procedure for regression (</a:t>
            </a:r>
            <a:r>
              <a:rPr lang="en-GB" sz="2400" dirty="0" err="1" smtClean="0">
                <a:latin typeface="Times New Roman" pitchFamily="18" charset="0"/>
                <a:cs typeface="Times New Roman" pitchFamily="18" charset="0"/>
              </a:rPr>
              <a:t>Duvenaud</a:t>
            </a:r>
            <a:r>
              <a:rPr lang="en-GB" sz="2400" dirty="0" smtClean="0">
                <a:latin typeface="Times New Roman" pitchFamily="18" charset="0"/>
                <a:cs typeface="Times New Roman" pitchFamily="18" charset="0"/>
              </a:rPr>
              <a:t>, Lloyd et al, 2013) evaluates kernels using their marginal likelihood</a:t>
            </a:r>
          </a:p>
          <a:p>
            <a:pPr>
              <a:buNone/>
            </a:pPr>
            <a:endParaRPr lang="en-GB" sz="6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Bayesian Information Criterion (BIC)</a:t>
            </a:r>
          </a:p>
          <a:p>
            <a:pPr lvl="1"/>
            <a:r>
              <a:rPr lang="en-GB" sz="2000" dirty="0" smtClean="0">
                <a:solidFill>
                  <a:schemeClr val="tx1"/>
                </a:solidFill>
                <a:latin typeface="Times New Roman" pitchFamily="18" charset="0"/>
                <a:cs typeface="Times New Roman" pitchFamily="18" charset="0"/>
              </a:rPr>
              <a:t>Approximates marginal likelihood for </a:t>
            </a:r>
            <a:r>
              <a:rPr lang="en-GB" sz="2000" dirty="0" err="1" smtClean="0">
                <a:solidFill>
                  <a:schemeClr val="tx1"/>
                </a:solidFill>
                <a:latin typeface="Times New Roman" pitchFamily="18" charset="0"/>
                <a:cs typeface="Times New Roman" pitchFamily="18" charset="0"/>
              </a:rPr>
              <a:t>probit</a:t>
            </a:r>
            <a:r>
              <a:rPr lang="en-GB" sz="2000" dirty="0" smtClean="0">
                <a:solidFill>
                  <a:schemeClr val="tx1"/>
                </a:solidFill>
                <a:latin typeface="Times New Roman" pitchFamily="18" charset="0"/>
                <a:cs typeface="Times New Roman" pitchFamily="18" charset="0"/>
              </a:rPr>
              <a:t> likelihood functions, to express how well that GP kernel captures the underlying structure of the data</a:t>
            </a:r>
          </a:p>
          <a:p>
            <a:pPr>
              <a:buNone/>
            </a:pPr>
            <a:endParaRPr lang="en-GB" sz="600" b="1"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Changes in the BIC value of the final kernel returned by the structure discovery procedure could be used to guide the augmentation, as the BIC reflects the consistency of the new, augmented data set</a:t>
            </a:r>
          </a:p>
          <a:p>
            <a:pPr lvl="1"/>
            <a:r>
              <a:rPr lang="en-GB" sz="2000" dirty="0" smtClean="0">
                <a:solidFill>
                  <a:schemeClr val="tx1"/>
                </a:solidFill>
                <a:latin typeface="Times New Roman" pitchFamily="18" charset="0"/>
                <a:cs typeface="Times New Roman" pitchFamily="18" charset="0"/>
              </a:rPr>
              <a:t>Couple structure discovery and data augmentation </a:t>
            </a:r>
          </a:p>
          <a:p>
            <a:pPr lvl="1"/>
            <a:r>
              <a:rPr lang="en-GB" sz="2000" dirty="0" smtClean="0">
                <a:solidFill>
                  <a:schemeClr val="tx1"/>
                </a:solidFill>
                <a:latin typeface="Times New Roman" pitchFamily="18" charset="0"/>
                <a:cs typeface="Times New Roman" pitchFamily="18" charset="0"/>
              </a:rPr>
              <a:t>Extract as many examples from </a:t>
            </a:r>
            <a:r>
              <a:rPr lang="en-GB" sz="2000" b="1" dirty="0" smtClean="0">
                <a:solidFill>
                  <a:schemeClr val="tx1"/>
                </a:solidFill>
                <a:latin typeface="Times New Roman" pitchFamily="18" charset="0"/>
                <a:cs typeface="Times New Roman" pitchFamily="18" charset="0"/>
              </a:rPr>
              <a:t>U</a:t>
            </a:r>
            <a:r>
              <a:rPr lang="en-GB" sz="2000" dirty="0" smtClean="0">
                <a:solidFill>
                  <a:schemeClr val="tx1"/>
                </a:solidFill>
                <a:latin typeface="Times New Roman" pitchFamily="18" charset="0"/>
                <a:cs typeface="Times New Roman" pitchFamily="18" charset="0"/>
              </a:rPr>
              <a:t>, while introducing as little noise as possible into </a:t>
            </a:r>
            <a:r>
              <a:rPr lang="en-GB" sz="2000" b="1" dirty="0" smtClean="0">
                <a:solidFill>
                  <a:schemeClr val="tx1"/>
                </a:solidFill>
                <a:latin typeface="Times New Roman" pitchFamily="18" charset="0"/>
                <a:cs typeface="Times New Roman" pitchFamily="18" charset="0"/>
              </a:rPr>
              <a:t>P</a:t>
            </a:r>
            <a:r>
              <a:rPr lang="en-GB" sz="2000" dirty="0" smtClean="0">
                <a:solidFill>
                  <a:schemeClr val="tx1"/>
                </a:solidFill>
                <a:latin typeface="Times New Roman" pitchFamily="18" charset="0"/>
                <a:cs typeface="Times New Roman" pitchFamily="18" charset="0"/>
              </a:rPr>
              <a:t> (maintain consistency / marginal likelihood)</a:t>
            </a:r>
          </a:p>
          <a:p>
            <a:pPr lvl="1"/>
            <a:r>
              <a:rPr lang="en-GB" sz="2000" dirty="0" smtClean="0">
                <a:solidFill>
                  <a:schemeClr val="tx1"/>
                </a:solidFill>
                <a:latin typeface="Times New Roman" pitchFamily="18" charset="0"/>
                <a:cs typeface="Times New Roman" pitchFamily="18" charset="0"/>
              </a:rPr>
              <a:t>Issue: the BIC value scales with the size of the training set used</a:t>
            </a:r>
            <a:endParaRPr lang="en-GB" sz="2000" dirty="0">
              <a:solidFill>
                <a:schemeClr val="tx1"/>
              </a:solidFill>
              <a:latin typeface="Times New Roman" pitchFamily="18" charset="0"/>
              <a:cs typeface="Times New Roman" pitchFamily="18" charset="0"/>
            </a:endParaRPr>
          </a:p>
        </p:txBody>
      </p:sp>
      <p:sp>
        <p:nvSpPr>
          <p:cNvPr id="4" name="Rectangle 3"/>
          <p:cNvSpPr/>
          <p:nvPr/>
        </p:nvSpPr>
        <p:spPr>
          <a:xfrm>
            <a:off x="539552" y="1484784"/>
            <a:ext cx="7992888" cy="93610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defRPr/>
            </a:pPr>
            <a:r>
              <a:rPr lang="en-GB" sz="2800" dirty="0" smtClean="0">
                <a:cs typeface="Times New Roman" pitchFamily="18" charset="0"/>
              </a:rPr>
              <a:t>Kernel Structure Discovery for GP classification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908720"/>
            <a:ext cx="7992888" cy="7200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defRPr/>
            </a:pPr>
            <a:r>
              <a:rPr lang="en-GB" sz="3000" dirty="0" smtClean="0">
                <a:latin typeface="Times New Roman" pitchFamily="18" charset="0"/>
                <a:cs typeface="Times New Roman" pitchFamily="18" charset="0"/>
              </a:rPr>
              <a:t>Synthetic data: 4 dimensions; different SNR ratios</a:t>
            </a:r>
          </a:p>
        </p:txBody>
      </p:sp>
      <p:graphicFrame>
        <p:nvGraphicFramePr>
          <p:cNvPr id="48131" name="Object 3"/>
          <p:cNvGraphicFramePr>
            <a:graphicFrameLocks noChangeAspect="1"/>
          </p:cNvGraphicFramePr>
          <p:nvPr/>
        </p:nvGraphicFramePr>
        <p:xfrm>
          <a:off x="1547664" y="2213444"/>
          <a:ext cx="6002482" cy="3744540"/>
        </p:xfrm>
        <a:graphic>
          <a:graphicData uri="http://schemas.openxmlformats.org/presentationml/2006/ole">
            <p:oleObj spid="_x0000_s48131" name="Worksheet" r:id="rId3" imgW="4076700" imgH="2543175" progId="Excel.Sheet.12">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3" name="Object 9"/>
          <p:cNvGraphicFramePr>
            <a:graphicFrameLocks noChangeAspect="1"/>
          </p:cNvGraphicFramePr>
          <p:nvPr/>
        </p:nvGraphicFramePr>
        <p:xfrm>
          <a:off x="1547664" y="1365723"/>
          <a:ext cx="5904656" cy="2046288"/>
        </p:xfrm>
        <a:graphic>
          <a:graphicData uri="http://schemas.openxmlformats.org/presentationml/2006/ole">
            <p:oleObj spid="_x0000_s1033" name="Worksheet" r:id="rId3" imgW="4562543" imgH="1581060" progId="Excel.Sheet.12">
              <p:embed/>
            </p:oleObj>
          </a:graphicData>
        </a:graphic>
      </p:graphicFrame>
      <p:graphicFrame>
        <p:nvGraphicFramePr>
          <p:cNvPr id="1034" name="Object 10"/>
          <p:cNvGraphicFramePr>
            <a:graphicFrameLocks noChangeAspect="1"/>
          </p:cNvGraphicFramePr>
          <p:nvPr/>
        </p:nvGraphicFramePr>
        <p:xfrm>
          <a:off x="1542935" y="3645024"/>
          <a:ext cx="5909385" cy="3059068"/>
        </p:xfrm>
        <a:graphic>
          <a:graphicData uri="http://schemas.openxmlformats.org/presentationml/2006/ole">
            <p:oleObj spid="_x0000_s1034" name="Worksheet" r:id="rId4" imgW="4562543" imgH="2362290" progId="Excel.Sheet.12">
              <p:embed/>
            </p:oleObj>
          </a:graphicData>
        </a:graphic>
      </p:graphicFrame>
      <p:sp>
        <p:nvSpPr>
          <p:cNvPr id="5" name="Rectangle 4"/>
          <p:cNvSpPr/>
          <p:nvPr/>
        </p:nvSpPr>
        <p:spPr>
          <a:xfrm>
            <a:off x="251520" y="692696"/>
            <a:ext cx="8676456"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smtClean="0"/>
              <a:t>Increasing noise levels leads to choice of simpler covariance functions</a:t>
            </a:r>
            <a:endParaRPr 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1066800"/>
          </a:xfrm>
        </p:spPr>
        <p:txBody>
          <a:bodyPr/>
          <a:lstStyle/>
          <a:p>
            <a:r>
              <a:rPr lang="en-GB" dirty="0" smtClean="0">
                <a:solidFill>
                  <a:schemeClr val="tx1"/>
                </a:solidFill>
                <a:latin typeface="Times New Roman" pitchFamily="18" charset="0"/>
                <a:cs typeface="Times New Roman" pitchFamily="18" charset="0"/>
              </a:rPr>
              <a:t>Idea 2: Spy (Iterative) Bayesian Sets</a:t>
            </a:r>
            <a:endParaRPr lang="en-GB"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700808"/>
            <a:ext cx="8229600" cy="4680520"/>
          </a:xfrm>
        </p:spPr>
        <p:txBody>
          <a:bodyPr>
            <a:normAutofit/>
          </a:bodyPr>
          <a:lstStyle/>
          <a:p>
            <a:r>
              <a:rPr lang="en-GB" sz="2400" dirty="0" smtClean="0">
                <a:latin typeface="Times New Roman" pitchFamily="18" charset="0"/>
                <a:cs typeface="Times New Roman" pitchFamily="18" charset="0"/>
              </a:rPr>
              <a:t>Bayesian Sets are (by far) the fastest method implemented</a:t>
            </a:r>
          </a:p>
          <a:p>
            <a:r>
              <a:rPr lang="en-GB" sz="2400" dirty="0" smtClean="0">
                <a:latin typeface="Times New Roman" pitchFamily="18" charset="0"/>
                <a:cs typeface="Times New Roman" pitchFamily="18" charset="0"/>
              </a:rPr>
              <a:t>Separate experiments on independent entity expansion tasks show that they have comparable performance to PU Learning</a:t>
            </a:r>
          </a:p>
          <a:p>
            <a:r>
              <a:rPr lang="en-GB" sz="2400" dirty="0" smtClean="0">
                <a:latin typeface="Times New Roman" pitchFamily="18" charset="0"/>
                <a:cs typeface="Times New Roman" pitchFamily="18" charset="0"/>
              </a:rPr>
              <a:t>Use Bayesian Sets as the driving force for a PU algorithm?</a:t>
            </a:r>
          </a:p>
          <a:p>
            <a:pPr lvl="1"/>
            <a:r>
              <a:rPr lang="en-GB" sz="2200" dirty="0" smtClean="0">
                <a:solidFill>
                  <a:schemeClr val="tx1"/>
                </a:solidFill>
                <a:latin typeface="Times New Roman" pitchFamily="18" charset="0"/>
                <a:cs typeface="Times New Roman" pitchFamily="18" charset="0"/>
              </a:rPr>
              <a:t>More sophisticated than Naive </a:t>
            </a:r>
            <a:r>
              <a:rPr lang="en-GB" sz="2200" dirty="0" err="1" smtClean="0">
                <a:solidFill>
                  <a:schemeClr val="tx1"/>
                </a:solidFill>
                <a:latin typeface="Times New Roman" pitchFamily="18" charset="0"/>
                <a:cs typeface="Times New Roman" pitchFamily="18" charset="0"/>
              </a:rPr>
              <a:t>Bayes</a:t>
            </a:r>
            <a:endParaRPr lang="en-GB" sz="2200" dirty="0" smtClean="0">
              <a:solidFill>
                <a:schemeClr val="tx1"/>
              </a:solidFill>
              <a:latin typeface="Times New Roman" pitchFamily="18" charset="0"/>
              <a:cs typeface="Times New Roman" pitchFamily="18" charset="0"/>
            </a:endParaRPr>
          </a:p>
          <a:p>
            <a:pPr lvl="1"/>
            <a:r>
              <a:rPr lang="en-GB" sz="2200" dirty="0" smtClean="0">
                <a:solidFill>
                  <a:schemeClr val="tx1"/>
                </a:solidFill>
                <a:latin typeface="Times New Roman" pitchFamily="18" charset="0"/>
                <a:cs typeface="Times New Roman" pitchFamily="18" charset="0"/>
              </a:rPr>
              <a:t>More efficient than (the training of) Support Vector Machines</a:t>
            </a:r>
          </a:p>
          <a:p>
            <a:pPr lvl="1"/>
            <a:endParaRPr lang="en-GB" sz="1200" dirty="0" smtClean="0">
              <a:solidFill>
                <a:schemeClr val="tx1"/>
              </a:solidFill>
              <a:latin typeface="Times New Roman" pitchFamily="18" charset="0"/>
              <a:cs typeface="Times New Roman" pitchFamily="18" charset="0"/>
            </a:endParaRPr>
          </a:p>
          <a:p>
            <a:r>
              <a:rPr lang="en-GB" sz="2400" dirty="0" smtClean="0">
                <a:latin typeface="Times New Roman" pitchFamily="18" charset="0"/>
                <a:cs typeface="Times New Roman" pitchFamily="18" charset="0"/>
              </a:rPr>
              <a:t>Lack of a clear cut-off criterion in the rankings</a:t>
            </a:r>
          </a:p>
          <a:p>
            <a:r>
              <a:rPr lang="en-GB" sz="2400" dirty="0" smtClean="0">
                <a:latin typeface="Times New Roman" pitchFamily="18" charset="0"/>
                <a:cs typeface="Times New Roman" pitchFamily="18" charset="0"/>
              </a:rPr>
              <a:t>The use of spy positives was instrumental for the performance of Spy-EM: identifying the RNs and thus separating the data</a:t>
            </a:r>
          </a:p>
          <a:p>
            <a:r>
              <a:rPr lang="en-GB" sz="2400" dirty="0" smtClean="0">
                <a:latin typeface="Times New Roman" pitchFamily="18" charset="0"/>
                <a:cs typeface="Times New Roman" pitchFamily="18" charset="0"/>
              </a:rPr>
              <a:t>A similar approach could be used to tackle Bayesian Sets</a:t>
            </a:r>
          </a:p>
          <a:p>
            <a:pPr lvl="1"/>
            <a:r>
              <a:rPr lang="en-GB" sz="2200" dirty="0" smtClean="0">
                <a:solidFill>
                  <a:schemeClr val="tx1"/>
                </a:solidFill>
                <a:latin typeface="Times New Roman" pitchFamily="18" charset="0"/>
                <a:cs typeface="Times New Roman" pitchFamily="18" charset="0"/>
              </a:rPr>
              <a:t>Observe the spy positives in the rankings to draw the final line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PhD presentation\augmentationdiagram.png"/>
          <p:cNvPicPr>
            <a:picLocks noChangeAspect="1" noChangeArrowheads="1"/>
          </p:cNvPicPr>
          <p:nvPr/>
        </p:nvPicPr>
        <p:blipFill>
          <a:blip r:embed="rId2" cstate="print"/>
          <a:srcRect/>
          <a:stretch>
            <a:fillRect/>
          </a:stretch>
        </p:blipFill>
        <p:spPr bwMode="auto">
          <a:xfrm>
            <a:off x="35496" y="1196752"/>
            <a:ext cx="6084168" cy="5633488"/>
          </a:xfrm>
          <a:prstGeom prst="rect">
            <a:avLst/>
          </a:prstGeom>
          <a:noFill/>
        </p:spPr>
      </p:pic>
      <p:sp>
        <p:nvSpPr>
          <p:cNvPr id="8" name="Title 1"/>
          <p:cNvSpPr txBox="1">
            <a:spLocks/>
          </p:cNvSpPr>
          <p:nvPr/>
        </p:nvSpPr>
        <p:spPr>
          <a:xfrm>
            <a:off x="457200" y="548680"/>
            <a:ext cx="8229600" cy="720080"/>
          </a:xfrm>
          <a:prstGeom prst="rect">
            <a:avLst/>
          </a:prstGeom>
          <a:solidFill>
            <a:schemeClr val="bg1"/>
          </a:solidFill>
        </p:spPr>
        <p:txBody>
          <a:bodyPr vert="horz" anchor="ctr">
            <a:normAutofit fontScale="85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40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Data Augmentation via </a:t>
            </a:r>
            <a:r>
              <a:rPr kumimoji="0" lang="en-GB" sz="40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Entity Set Expansion</a:t>
            </a:r>
            <a:endParaRPr kumimoji="0" lang="en-GB" sz="40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9" name="Rectangle 8"/>
          <p:cNvSpPr/>
          <p:nvPr/>
        </p:nvSpPr>
        <p:spPr>
          <a:xfrm>
            <a:off x="0" y="1052736"/>
            <a:ext cx="539552"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6012160" y="1052736"/>
            <a:ext cx="144016" cy="5805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6120680" y="1556792"/>
            <a:ext cx="2915816" cy="22322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u="sng" dirty="0" smtClean="0">
                <a:latin typeface="Times New Roman" pitchFamily="18" charset="0"/>
                <a:cs typeface="Times New Roman" pitchFamily="18" charset="0"/>
              </a:rPr>
              <a:t> </a:t>
            </a:r>
            <a:r>
              <a:rPr lang="en-GB" b="1" u="sng" dirty="0" smtClean="0">
                <a:latin typeface="Times New Roman" pitchFamily="18" charset="0"/>
                <a:cs typeface="Times New Roman" pitchFamily="18" charset="0"/>
              </a:rPr>
              <a:t>Goal 1 </a:t>
            </a:r>
          </a:p>
          <a:p>
            <a:pPr algn="ctr"/>
            <a:r>
              <a:rPr lang="en-GB" b="1" dirty="0" smtClean="0">
                <a:latin typeface="Times New Roman" pitchFamily="18" charset="0"/>
                <a:cs typeface="Times New Roman" pitchFamily="18" charset="0"/>
              </a:rPr>
              <a:t>(Entity Set Expansion)</a:t>
            </a:r>
            <a:r>
              <a:rPr lang="en-GB" dirty="0" smtClean="0">
                <a:latin typeface="Times New Roman" pitchFamily="18" charset="0"/>
                <a:cs typeface="Times New Roman" pitchFamily="18" charset="0"/>
              </a:rPr>
              <a:t> </a:t>
            </a:r>
          </a:p>
          <a:p>
            <a:pPr algn="ctr"/>
            <a:r>
              <a:rPr lang="en-GB" dirty="0" smtClean="0">
                <a:latin typeface="Times New Roman" pitchFamily="18" charset="0"/>
                <a:cs typeface="Times New Roman" pitchFamily="18" charset="0"/>
              </a:rPr>
              <a:t>A ‘wrapper’ data augmentation procedure capable of producing augmented data sets for arbitrary application areas</a:t>
            </a:r>
            <a:endParaRPr lang="en-GB" dirty="0"/>
          </a:p>
        </p:txBody>
      </p:sp>
      <p:sp>
        <p:nvSpPr>
          <p:cNvPr id="13" name="Rectangle 12"/>
          <p:cNvSpPr/>
          <p:nvPr/>
        </p:nvSpPr>
        <p:spPr>
          <a:xfrm>
            <a:off x="6120680" y="4221088"/>
            <a:ext cx="2915816" cy="22322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b="1" u="sng" dirty="0" smtClean="0">
                <a:latin typeface="Times New Roman" pitchFamily="18" charset="0"/>
                <a:cs typeface="Times New Roman" pitchFamily="18" charset="0"/>
              </a:rPr>
              <a:t>Goal 2</a:t>
            </a:r>
          </a:p>
          <a:p>
            <a:pPr algn="ctr"/>
            <a:r>
              <a:rPr lang="en-GB" b="1" dirty="0" smtClean="0">
                <a:latin typeface="Times New Roman" pitchFamily="18" charset="0"/>
                <a:cs typeface="Times New Roman" pitchFamily="18" charset="0"/>
              </a:rPr>
              <a:t>(Data Augmentation</a:t>
            </a:r>
            <a:r>
              <a:rPr lang="en-GB" dirty="0" smtClean="0">
                <a:latin typeface="Times New Roman" pitchFamily="18" charset="0"/>
                <a:cs typeface="Times New Roman" pitchFamily="18" charset="0"/>
              </a:rPr>
              <a:t>)</a:t>
            </a:r>
          </a:p>
          <a:p>
            <a:pPr algn="ctr"/>
            <a:r>
              <a:rPr lang="en-GB" dirty="0" smtClean="0">
                <a:latin typeface="Times New Roman" pitchFamily="18" charset="0"/>
                <a:cs typeface="Times New Roman" pitchFamily="18" charset="0"/>
              </a:rPr>
              <a:t>A framework for assessing the potential for data augmentation in the specific application area prior to trying data augmentation</a:t>
            </a:r>
            <a:endParaRPr lang="en-GB" dirty="0"/>
          </a:p>
        </p:txBody>
      </p:sp>
      <p:sp>
        <p:nvSpPr>
          <p:cNvPr id="11" name="Rectangle 10"/>
          <p:cNvSpPr/>
          <p:nvPr/>
        </p:nvSpPr>
        <p:spPr>
          <a:xfrm>
            <a:off x="683568" y="2852936"/>
            <a:ext cx="2232248" cy="57606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t>Entity Set Expansion</a:t>
            </a:r>
            <a:endParaRPr lang="en-GB" sz="14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1066800"/>
          </a:xfrm>
        </p:spPr>
        <p:txBody>
          <a:bodyPr>
            <a:normAutofit/>
          </a:bodyPr>
          <a:lstStyle/>
          <a:p>
            <a:r>
              <a:rPr lang="en-GB" dirty="0" smtClean="0">
                <a:solidFill>
                  <a:schemeClr val="tx1"/>
                </a:solidFill>
                <a:latin typeface="Times New Roman" pitchFamily="18" charset="0"/>
                <a:cs typeface="Times New Roman" pitchFamily="18" charset="0"/>
              </a:rPr>
              <a:t>Entity Set Expansion</a:t>
            </a:r>
            <a:endParaRPr lang="en-GB"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3284984"/>
            <a:ext cx="8291264" cy="3172984"/>
          </a:xfrm>
        </p:spPr>
        <p:txBody>
          <a:bodyPr>
            <a:normAutofit/>
          </a:bodyPr>
          <a:lstStyle/>
          <a:p>
            <a:r>
              <a:rPr lang="en-GB" u="sng" dirty="0" smtClean="0">
                <a:latin typeface="Times New Roman" pitchFamily="18" charset="0"/>
                <a:cs typeface="Times New Roman" pitchFamily="18" charset="0"/>
              </a:rPr>
              <a:t>Ranking method</a:t>
            </a:r>
            <a:r>
              <a:rPr lang="en-GB" dirty="0" smtClean="0">
                <a:latin typeface="Times New Roman" pitchFamily="18" charset="0"/>
                <a:cs typeface="Times New Roman" pitchFamily="18" charset="0"/>
              </a:rPr>
              <a:t>: Bayesian Sets</a:t>
            </a:r>
          </a:p>
          <a:p>
            <a:pPr lvl="1"/>
            <a:r>
              <a:rPr lang="en-GB" dirty="0" smtClean="0">
                <a:solidFill>
                  <a:schemeClr val="tx1"/>
                </a:solidFill>
                <a:latin typeface="Times New Roman" pitchFamily="18" charset="0"/>
                <a:cs typeface="Times New Roman" pitchFamily="18" charset="0"/>
              </a:rPr>
              <a:t>Sort elements of </a:t>
            </a:r>
            <a:r>
              <a:rPr lang="en-GB" b="1" dirty="0" smtClean="0">
                <a:solidFill>
                  <a:schemeClr val="tx1"/>
                </a:solidFill>
                <a:latin typeface="Times New Roman" pitchFamily="18" charset="0"/>
                <a:cs typeface="Times New Roman" pitchFamily="18" charset="0"/>
              </a:rPr>
              <a:t>U </a:t>
            </a:r>
            <a:r>
              <a:rPr lang="en-GB" dirty="0" smtClean="0">
                <a:solidFill>
                  <a:schemeClr val="tx1"/>
                </a:solidFill>
                <a:latin typeface="Times New Roman" pitchFamily="18" charset="0"/>
                <a:cs typeface="Times New Roman" pitchFamily="18" charset="0"/>
              </a:rPr>
              <a:t>by their likelihood of belonging to </a:t>
            </a:r>
            <a:r>
              <a:rPr lang="en-GB" b="1" dirty="0" smtClean="0">
                <a:solidFill>
                  <a:schemeClr val="tx1"/>
                </a:solidFill>
                <a:latin typeface="Times New Roman" pitchFamily="18" charset="0"/>
                <a:cs typeface="Times New Roman" pitchFamily="18" charset="0"/>
              </a:rPr>
              <a:t>P</a:t>
            </a:r>
          </a:p>
          <a:p>
            <a:endParaRPr lang="en-GB" u="sng" dirty="0" smtClean="0">
              <a:latin typeface="Times New Roman" pitchFamily="18" charset="0"/>
              <a:cs typeface="Times New Roman" pitchFamily="18" charset="0"/>
            </a:endParaRPr>
          </a:p>
          <a:p>
            <a:r>
              <a:rPr lang="en-GB" u="sng" dirty="0" smtClean="0">
                <a:latin typeface="Times New Roman" pitchFamily="18" charset="0"/>
                <a:cs typeface="Times New Roman" pitchFamily="18" charset="0"/>
              </a:rPr>
              <a:t>Classification</a:t>
            </a:r>
            <a:r>
              <a:rPr lang="en-GB" dirty="0" smtClean="0">
                <a:latin typeface="Times New Roman" pitchFamily="18" charset="0"/>
                <a:cs typeface="Times New Roman" pitchFamily="18" charset="0"/>
              </a:rPr>
              <a:t>: Partially Supervised (PU) Learning </a:t>
            </a:r>
          </a:p>
          <a:p>
            <a:pPr lvl="1"/>
            <a:r>
              <a:rPr lang="en-GB" dirty="0" smtClean="0">
                <a:solidFill>
                  <a:schemeClr val="tx1"/>
                </a:solidFill>
                <a:latin typeface="Times New Roman" pitchFamily="18" charset="0"/>
                <a:cs typeface="Times New Roman" pitchFamily="18" charset="0"/>
              </a:rPr>
              <a:t>Spy Expectation Maximisation (</a:t>
            </a:r>
            <a:r>
              <a:rPr lang="en-GB" i="1" dirty="0" smtClean="0">
                <a:solidFill>
                  <a:schemeClr val="tx1"/>
                </a:solidFill>
                <a:latin typeface="Times New Roman" pitchFamily="18" charset="0"/>
                <a:cs typeface="Times New Roman" pitchFamily="18" charset="0"/>
              </a:rPr>
              <a:t>Spy-EM</a:t>
            </a:r>
            <a:r>
              <a:rPr lang="en-GB" dirty="0" smtClean="0">
                <a:solidFill>
                  <a:schemeClr val="tx1"/>
                </a:solidFill>
                <a:latin typeface="Times New Roman" pitchFamily="18" charset="0"/>
                <a:cs typeface="Times New Roman" pitchFamily="18" charset="0"/>
              </a:rPr>
              <a:t>)</a:t>
            </a:r>
          </a:p>
          <a:p>
            <a:pPr lvl="1"/>
            <a:r>
              <a:rPr lang="en-GB" dirty="0" err="1" smtClean="0">
                <a:solidFill>
                  <a:schemeClr val="tx1"/>
                </a:solidFill>
                <a:latin typeface="Times New Roman" pitchFamily="18" charset="0"/>
                <a:cs typeface="Times New Roman" pitchFamily="18" charset="0"/>
              </a:rPr>
              <a:t>Rocchio</a:t>
            </a:r>
            <a:r>
              <a:rPr lang="en-GB" dirty="0" smtClean="0">
                <a:solidFill>
                  <a:schemeClr val="tx1"/>
                </a:solidFill>
                <a:latin typeface="Times New Roman" pitchFamily="18" charset="0"/>
                <a:cs typeface="Times New Roman" pitchFamily="18" charset="0"/>
              </a:rPr>
              <a:t>-SVM (</a:t>
            </a:r>
            <a:r>
              <a:rPr lang="en-GB" i="1" dirty="0" smtClean="0">
                <a:solidFill>
                  <a:schemeClr val="tx1"/>
                </a:solidFill>
                <a:latin typeface="Times New Roman" pitchFamily="18" charset="0"/>
                <a:cs typeface="Times New Roman" pitchFamily="18" charset="0"/>
              </a:rPr>
              <a:t>Roc-SVM</a:t>
            </a:r>
            <a:r>
              <a:rPr lang="en-GB" dirty="0" smtClean="0">
                <a:solidFill>
                  <a:schemeClr val="tx1"/>
                </a:solidFill>
                <a:latin typeface="Times New Roman" pitchFamily="18" charset="0"/>
                <a:cs typeface="Times New Roman" pitchFamily="18" charset="0"/>
              </a:rPr>
              <a:t>)</a:t>
            </a:r>
          </a:p>
          <a:p>
            <a:endParaRPr lang="en-GB" dirty="0" smtClean="0">
              <a:latin typeface="Times New Roman" pitchFamily="18" charset="0"/>
              <a:cs typeface="Times New Roman" pitchFamily="18" charset="0"/>
            </a:endParaRPr>
          </a:p>
        </p:txBody>
      </p:sp>
      <p:sp>
        <p:nvSpPr>
          <p:cNvPr id="4" name="Rectangle 3"/>
          <p:cNvSpPr/>
          <p:nvPr/>
        </p:nvSpPr>
        <p:spPr>
          <a:xfrm>
            <a:off x="611560" y="1844824"/>
            <a:ext cx="7848872" cy="122413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GB" sz="2400" dirty="0" smtClean="0"/>
              <a:t>Given positives’ set </a:t>
            </a:r>
            <a:r>
              <a:rPr lang="en-GB" sz="2400" b="1" dirty="0" smtClean="0"/>
              <a:t>P </a:t>
            </a:r>
            <a:r>
              <a:rPr lang="en-GB" sz="2400" dirty="0" smtClean="0"/>
              <a:t>and an unlabelled set </a:t>
            </a:r>
            <a:r>
              <a:rPr lang="en-GB" sz="2400" b="1" dirty="0" smtClean="0"/>
              <a:t>U</a:t>
            </a:r>
            <a:r>
              <a:rPr lang="en-GB" sz="2400" dirty="0" smtClean="0"/>
              <a:t>, create an expanded  set </a:t>
            </a:r>
            <a:r>
              <a:rPr lang="en-GB" sz="2400" b="1" dirty="0" smtClean="0"/>
              <a:t>P</a:t>
            </a:r>
            <a:r>
              <a:rPr lang="en-GB" sz="2400" b="1" baseline="30000" dirty="0" smtClean="0"/>
              <a:t>+ </a:t>
            </a:r>
            <a:r>
              <a:rPr lang="en-GB" sz="2400" dirty="0" smtClean="0"/>
              <a:t>by extracting hidden positives from </a:t>
            </a:r>
            <a:r>
              <a:rPr lang="en-GB" sz="2400" b="1" dirty="0" smtClean="0"/>
              <a:t>U</a:t>
            </a:r>
            <a:r>
              <a:rPr lang="en-GB" sz="2400" baseline="30000" dirty="0" smtClean="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4008"/>
            <a:ext cx="8229600" cy="1066800"/>
          </a:xfrm>
        </p:spPr>
        <p:txBody>
          <a:bodyPr/>
          <a:lstStyle/>
          <a:p>
            <a:r>
              <a:rPr lang="en-GB" dirty="0" smtClean="0">
                <a:solidFill>
                  <a:schemeClr val="tx1"/>
                </a:solidFill>
                <a:latin typeface="Times New Roman" pitchFamily="18" charset="0"/>
                <a:cs typeface="Times New Roman" pitchFamily="18" charset="0"/>
              </a:rPr>
              <a:t>Bayesian Sets: a ranking method</a:t>
            </a:r>
            <a:endParaRPr lang="en-GB" dirty="0">
              <a:solidFill>
                <a:schemeClr val="tx1"/>
              </a:solidFill>
              <a:latin typeface="Times New Roman" pitchFamily="18" charset="0"/>
              <a:cs typeface="Times New Roman" pitchFamily="18" charset="0"/>
            </a:endParaRPr>
          </a:p>
        </p:txBody>
      </p:sp>
      <p:pic>
        <p:nvPicPr>
          <p:cNvPr id="4099" name="Picture 3" descr="F:\PhD presentation\bayes.png"/>
          <p:cNvPicPr>
            <a:picLocks noChangeAspect="1" noChangeArrowheads="1"/>
          </p:cNvPicPr>
          <p:nvPr/>
        </p:nvPicPr>
        <p:blipFill>
          <a:blip r:embed="rId2" cstate="print"/>
          <a:srcRect/>
          <a:stretch>
            <a:fillRect/>
          </a:stretch>
        </p:blipFill>
        <p:spPr bwMode="auto">
          <a:xfrm>
            <a:off x="3131840" y="3501008"/>
            <a:ext cx="5976664" cy="2664950"/>
          </a:xfrm>
          <a:prstGeom prst="rect">
            <a:avLst/>
          </a:prstGeom>
          <a:noFill/>
        </p:spPr>
      </p:pic>
      <p:sp>
        <p:nvSpPr>
          <p:cNvPr id="6" name="Rectangle 5"/>
          <p:cNvSpPr/>
          <p:nvPr/>
        </p:nvSpPr>
        <p:spPr>
          <a:xfrm>
            <a:off x="611560" y="1772816"/>
            <a:ext cx="8136904" cy="129614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just">
              <a:defRPr/>
            </a:pPr>
            <a:r>
              <a:rPr lang="en-GB" sz="2400" dirty="0" smtClean="0">
                <a:solidFill>
                  <a:schemeClr val="tx1"/>
                </a:solidFill>
                <a:latin typeface="Times New Roman" pitchFamily="18" charset="0"/>
                <a:cs typeface="Times New Roman" pitchFamily="18" charset="0"/>
              </a:rPr>
              <a:t>Assume all examples are drawn </a:t>
            </a:r>
            <a:r>
              <a:rPr lang="en-GB" sz="2400" dirty="0" err="1" smtClean="0">
                <a:solidFill>
                  <a:schemeClr val="tx1"/>
                </a:solidFill>
                <a:latin typeface="Times New Roman" pitchFamily="18" charset="0"/>
                <a:cs typeface="Times New Roman" pitchFamily="18" charset="0"/>
              </a:rPr>
              <a:t>i.i.d</a:t>
            </a:r>
            <a:r>
              <a:rPr lang="en-GB" sz="2400" dirty="0" smtClean="0">
                <a:solidFill>
                  <a:schemeClr val="tx1"/>
                </a:solidFill>
                <a:latin typeface="Times New Roman" pitchFamily="18" charset="0"/>
                <a:cs typeface="Times New Roman" pitchFamily="18" charset="0"/>
              </a:rPr>
              <a:t>. from the same model P(</a:t>
            </a:r>
            <a:r>
              <a:rPr lang="en-GB" sz="2400" dirty="0" err="1" smtClean="0">
                <a:solidFill>
                  <a:schemeClr val="tx1"/>
                </a:solidFill>
                <a:latin typeface="Times New Roman" pitchFamily="18" charset="0"/>
                <a:cs typeface="Times New Roman" pitchFamily="18" charset="0"/>
              </a:rPr>
              <a:t>x|</a:t>
            </a:r>
            <a:r>
              <a:rPr lang="en-GB" sz="2400" dirty="0" err="1" smtClean="0">
                <a:solidFill>
                  <a:schemeClr val="tx1"/>
                </a:solidFill>
                <a:latin typeface="Times New Roman" pitchFamily="18" charset="0"/>
                <a:ea typeface="Cambria Math"/>
                <a:cs typeface="Times New Roman" pitchFamily="18" charset="0"/>
              </a:rPr>
              <a:t>Ɵ</a:t>
            </a:r>
            <a:r>
              <a:rPr lang="en-GB" sz="2400" dirty="0" smtClean="0">
                <a:solidFill>
                  <a:schemeClr val="tx1"/>
                </a:solidFill>
                <a:latin typeface="Times New Roman" pitchFamily="18" charset="0"/>
                <a:ea typeface="Cambria Math"/>
                <a:cs typeface="Times New Roman" pitchFamily="18" charset="0"/>
              </a:rPr>
              <a:t>), and that instances from the same class Q are always generated by the same set of parameters </a:t>
            </a:r>
            <a:r>
              <a:rPr lang="en-GB" sz="2000" dirty="0" smtClean="0">
                <a:latin typeface="Times New Roman" pitchFamily="18" charset="0"/>
                <a:ea typeface="Cambria Math"/>
                <a:cs typeface="Times New Roman" pitchFamily="18" charset="0"/>
              </a:rPr>
              <a:t>Ɵ</a:t>
            </a:r>
            <a:r>
              <a:rPr lang="en-GB" sz="2000" baseline="-25000" dirty="0" smtClean="0">
                <a:latin typeface="Times New Roman" pitchFamily="18" charset="0"/>
                <a:ea typeface="Cambria Math"/>
                <a:cs typeface="Times New Roman" pitchFamily="18" charset="0"/>
              </a:rPr>
              <a:t>Q</a:t>
            </a:r>
            <a:endParaRPr lang="en-GB" sz="2400" dirty="0" smtClean="0">
              <a:solidFill>
                <a:schemeClr val="accent2"/>
              </a:solidFill>
              <a:latin typeface="Times New Roman" pitchFamily="18" charset="0"/>
              <a:cs typeface="Times New Roman" pitchFamily="18" charset="0"/>
            </a:endParaRPr>
          </a:p>
        </p:txBody>
      </p:sp>
      <p:sp>
        <p:nvSpPr>
          <p:cNvPr id="7" name="Content Placeholder 6"/>
          <p:cNvSpPr>
            <a:spLocks noGrp="1"/>
          </p:cNvSpPr>
          <p:nvPr>
            <p:ph idx="1"/>
          </p:nvPr>
        </p:nvSpPr>
        <p:spPr>
          <a:xfrm>
            <a:off x="457200" y="3284984"/>
            <a:ext cx="3106688" cy="3289552"/>
          </a:xfrm>
        </p:spPr>
        <p:txBody>
          <a:bodyPr>
            <a:normAutofit lnSpcReduction="10000"/>
          </a:bodyPr>
          <a:lstStyle/>
          <a:p>
            <a:r>
              <a:rPr lang="en-GB" dirty="0" smtClean="0">
                <a:latin typeface="Times New Roman" pitchFamily="18" charset="0"/>
                <a:cs typeface="Times New Roman" pitchFamily="18" charset="0"/>
              </a:rPr>
              <a:t>Given a ‘query’ consisting of an ‘entity set’ Q, we want to rank all the examples by their probability of belonging to the class Q</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34008"/>
            <a:ext cx="8229600" cy="1066800"/>
          </a:xfrm>
        </p:spPr>
        <p:txBody>
          <a:bodyPr>
            <a:normAutofit fontScale="90000"/>
          </a:bodyPr>
          <a:lstStyle/>
          <a:p>
            <a:r>
              <a:rPr lang="en-GB" dirty="0" smtClean="0">
                <a:solidFill>
                  <a:schemeClr val="tx1"/>
                </a:solidFill>
                <a:latin typeface="Times New Roman" pitchFamily="18" charset="0"/>
                <a:cs typeface="Times New Roman" pitchFamily="18" charset="0"/>
              </a:rPr>
              <a:t>Bayesian Sets: likelihoods vs. probabilities</a:t>
            </a:r>
            <a:endParaRPr lang="en-GB"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79512" y="2564904"/>
            <a:ext cx="8424936" cy="2088232"/>
          </a:xfrm>
        </p:spPr>
        <p:txBody>
          <a:bodyPr>
            <a:noAutofit/>
          </a:bodyPr>
          <a:lstStyle/>
          <a:p>
            <a:r>
              <a:rPr lang="en-GB" sz="2400" dirty="0" smtClean="0">
                <a:latin typeface="Times New Roman" pitchFamily="18" charset="0"/>
                <a:cs typeface="Times New Roman" pitchFamily="18" charset="0"/>
              </a:rPr>
              <a:t>With sparse binary data, model the marginal probability with the Bernoulli distribution, and the prior with the Beta distribution (its conjugate prior) to allow </a:t>
            </a:r>
            <a:r>
              <a:rPr lang="en-GB" sz="2400" i="1" dirty="0" smtClean="0">
                <a:latin typeface="Times New Roman" pitchFamily="18" charset="0"/>
                <a:cs typeface="Times New Roman" pitchFamily="18" charset="0"/>
              </a:rPr>
              <a:t>exact inference</a:t>
            </a:r>
          </a:p>
          <a:p>
            <a:r>
              <a:rPr lang="en-GB" sz="2400" dirty="0" smtClean="0">
                <a:latin typeface="Times New Roman" pitchFamily="18" charset="0"/>
                <a:cs typeface="Times New Roman" pitchFamily="18" charset="0"/>
              </a:rPr>
              <a:t>Not only do we calculate the score exactly, but we can do it very efficiently, with a single sparse matrix multiplication</a:t>
            </a:r>
          </a:p>
          <a:p>
            <a:endParaRPr lang="en-GB" sz="2400" dirty="0" smtClean="0">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cstate="print"/>
          <a:srcRect/>
          <a:stretch>
            <a:fillRect/>
          </a:stretch>
        </p:blipFill>
        <p:spPr bwMode="auto">
          <a:xfrm>
            <a:off x="2113930" y="1660834"/>
            <a:ext cx="4690318" cy="832062"/>
          </a:xfrm>
          <a:prstGeom prst="rect">
            <a:avLst/>
          </a:prstGeom>
          <a:noFill/>
          <a:ln w="9525">
            <a:noFill/>
            <a:miter lim="800000"/>
            <a:headEnd/>
            <a:tailEnd/>
          </a:ln>
        </p:spPr>
      </p:pic>
      <p:sp>
        <p:nvSpPr>
          <p:cNvPr id="8" name="Rectangle 7"/>
          <p:cNvSpPr/>
          <p:nvPr/>
        </p:nvSpPr>
        <p:spPr>
          <a:xfrm>
            <a:off x="611560" y="4725144"/>
            <a:ext cx="8136904" cy="165618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defRPr/>
            </a:pPr>
            <a:r>
              <a:rPr lang="en-GB" sz="2400" dirty="0" smtClean="0">
                <a:solidFill>
                  <a:schemeClr val="tx1"/>
                </a:solidFill>
                <a:latin typeface="Times New Roman" pitchFamily="18" charset="0"/>
                <a:cs typeface="Times New Roman" pitchFamily="18" charset="0"/>
              </a:rPr>
              <a:t>The scores represent the </a:t>
            </a:r>
            <a:r>
              <a:rPr lang="en-GB" sz="2400" i="1" dirty="0" smtClean="0">
                <a:solidFill>
                  <a:schemeClr val="tx1"/>
                </a:solidFill>
                <a:latin typeface="Times New Roman" pitchFamily="18" charset="0"/>
                <a:cs typeface="Times New Roman" pitchFamily="18" charset="0"/>
              </a:rPr>
              <a:t>likelihoods</a:t>
            </a:r>
            <a:r>
              <a:rPr lang="en-GB" sz="2400" dirty="0" smtClean="0">
                <a:solidFill>
                  <a:schemeClr val="tx1"/>
                </a:solidFill>
                <a:latin typeface="Times New Roman" pitchFamily="18" charset="0"/>
                <a:cs typeface="Times New Roman" pitchFamily="18" charset="0"/>
              </a:rPr>
              <a:t> that each instance belongs to the input ‘concept class’. These scores can be used to order the elements, but not to find a set expansion cut-off point directly; there is no simple way to convert the scores into probabilities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34008"/>
            <a:ext cx="8229600" cy="1066800"/>
          </a:xfrm>
        </p:spPr>
        <p:txBody>
          <a:bodyPr>
            <a:normAutofit/>
          </a:bodyPr>
          <a:lstStyle/>
          <a:p>
            <a:r>
              <a:rPr lang="en-GB" dirty="0" smtClean="0">
                <a:solidFill>
                  <a:schemeClr val="tx1"/>
                </a:solidFill>
                <a:latin typeface="Times New Roman" pitchFamily="18" charset="0"/>
                <a:cs typeface="Times New Roman" pitchFamily="18" charset="0"/>
              </a:rPr>
              <a:t>Bayesian Sets: example (</a:t>
            </a:r>
            <a:r>
              <a:rPr lang="en-GB" dirty="0" err="1" smtClean="0">
                <a:solidFill>
                  <a:schemeClr val="tx1"/>
                </a:solidFill>
                <a:latin typeface="Times New Roman" pitchFamily="18" charset="0"/>
                <a:cs typeface="Times New Roman" pitchFamily="18" charset="0"/>
              </a:rPr>
              <a:t>MovieLens</a:t>
            </a:r>
            <a:r>
              <a:rPr lang="en-GB" dirty="0" smtClean="0">
                <a:solidFill>
                  <a:schemeClr val="tx1"/>
                </a:solidFill>
                <a:latin typeface="Times New Roman" pitchFamily="18" charset="0"/>
                <a:cs typeface="Times New Roman" pitchFamily="18" charset="0"/>
              </a:rPr>
              <a:t>)</a:t>
            </a:r>
            <a:endParaRPr lang="en-GB"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79512" y="1700808"/>
            <a:ext cx="2664296" cy="3312368"/>
          </a:xfrm>
        </p:spPr>
        <p:txBody>
          <a:bodyPr>
            <a:noAutofit/>
          </a:bodyPr>
          <a:lstStyle/>
          <a:p>
            <a:r>
              <a:rPr lang="en-GB" sz="2400" dirty="0" smtClean="0">
                <a:latin typeface="Times New Roman" pitchFamily="18" charset="0"/>
                <a:cs typeface="Times New Roman" pitchFamily="18" charset="0"/>
              </a:rPr>
              <a:t>IR inspired algorithm</a:t>
            </a:r>
          </a:p>
          <a:p>
            <a:endParaRPr lang="en-GB" sz="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2 Star Wars and 1 Indiana Jones film as input</a:t>
            </a:r>
          </a:p>
        </p:txBody>
      </p:sp>
      <p:pic>
        <p:nvPicPr>
          <p:cNvPr id="5" name="Picture 2"/>
          <p:cNvPicPr>
            <a:picLocks noChangeAspect="1" noChangeArrowheads="1"/>
          </p:cNvPicPr>
          <p:nvPr/>
        </p:nvPicPr>
        <p:blipFill>
          <a:blip r:embed="rId2" cstate="print"/>
          <a:srcRect/>
          <a:stretch>
            <a:fillRect/>
          </a:stretch>
        </p:blipFill>
        <p:spPr bwMode="auto">
          <a:xfrm>
            <a:off x="3203848" y="1628800"/>
            <a:ext cx="5329634" cy="4968552"/>
          </a:xfrm>
          <a:prstGeom prst="rect">
            <a:avLst/>
          </a:prstGeom>
          <a:noFill/>
          <a:ln w="9525">
            <a:noFill/>
            <a:miter lim="800000"/>
            <a:headEnd/>
            <a:tailEnd/>
          </a:ln>
        </p:spPr>
      </p:pic>
      <p:sp>
        <p:nvSpPr>
          <p:cNvPr id="8" name="Rectangle 7"/>
          <p:cNvSpPr/>
          <p:nvPr/>
        </p:nvSpPr>
        <p:spPr>
          <a:xfrm>
            <a:off x="323528" y="4149080"/>
            <a:ext cx="2736304" cy="19442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defRPr/>
            </a:pPr>
            <a:r>
              <a:rPr lang="en-GB" sz="2400" dirty="0" smtClean="0">
                <a:solidFill>
                  <a:schemeClr val="tx1"/>
                </a:solidFill>
                <a:latin typeface="Times New Roman" pitchFamily="18" charset="0"/>
                <a:cs typeface="Times New Roman" pitchFamily="18" charset="0"/>
              </a:rPr>
              <a:t>Other IR tricks? </a:t>
            </a:r>
            <a:br>
              <a:rPr lang="en-GB" sz="2400" dirty="0" smtClean="0">
                <a:solidFill>
                  <a:schemeClr val="tx1"/>
                </a:solidFill>
                <a:latin typeface="Times New Roman" pitchFamily="18" charset="0"/>
                <a:cs typeface="Times New Roman" pitchFamily="18" charset="0"/>
              </a:rPr>
            </a:br>
            <a:r>
              <a:rPr lang="en-GB" sz="2400" dirty="0" smtClean="0">
                <a:solidFill>
                  <a:schemeClr val="tx1"/>
                </a:solidFill>
                <a:latin typeface="Times New Roman" pitchFamily="18" charset="0"/>
                <a:cs typeface="Times New Roman" pitchFamily="18" charset="0"/>
              </a:rPr>
              <a:t>Pseudo (blind) relevance feedback to allow automatic query expansion?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1066800"/>
          </a:xfrm>
        </p:spPr>
        <p:txBody>
          <a:bodyPr/>
          <a:lstStyle/>
          <a:p>
            <a:r>
              <a:rPr lang="en-GB" dirty="0" smtClean="0">
                <a:solidFill>
                  <a:schemeClr val="tx1"/>
                </a:solidFill>
                <a:latin typeface="Times New Roman" pitchFamily="18" charset="0"/>
                <a:cs typeface="Times New Roman" pitchFamily="18" charset="0"/>
              </a:rPr>
              <a:t>Positive Unlabelled (PU) Learning</a:t>
            </a:r>
            <a:endParaRPr lang="en-GB" dirty="0">
              <a:solidFill>
                <a:schemeClr val="tx1"/>
              </a:solidFill>
              <a:latin typeface="Times New Roman" pitchFamily="18" charset="0"/>
              <a:cs typeface="Times New Roman" pitchFamily="18" charset="0"/>
            </a:endParaRPr>
          </a:p>
        </p:txBody>
      </p:sp>
      <p:sp>
        <p:nvSpPr>
          <p:cNvPr id="4" name="Rectangle 3"/>
          <p:cNvSpPr/>
          <p:nvPr/>
        </p:nvSpPr>
        <p:spPr>
          <a:xfrm>
            <a:off x="467544" y="3429000"/>
            <a:ext cx="8280920" cy="93610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buNone/>
            </a:pPr>
            <a:r>
              <a:rPr lang="en-GB" sz="2400" b="1" dirty="0" smtClean="0">
                <a:latin typeface="Times New Roman" pitchFamily="18" charset="0"/>
                <a:cs typeface="Times New Roman" pitchFamily="18" charset="0"/>
              </a:rPr>
              <a:t>Spy-EM</a:t>
            </a:r>
            <a:r>
              <a:rPr lang="en-GB" sz="2400" dirty="0" smtClean="0">
                <a:latin typeface="Times New Roman" pitchFamily="18" charset="0"/>
                <a:cs typeface="Times New Roman" pitchFamily="18" charset="0"/>
              </a:rPr>
              <a:t>: use a set of </a:t>
            </a:r>
            <a:r>
              <a:rPr lang="en-GB" sz="2400" b="1" dirty="0" smtClean="0">
                <a:latin typeface="Times New Roman" pitchFamily="18" charset="0"/>
                <a:cs typeface="Times New Roman" pitchFamily="18" charset="0"/>
              </a:rPr>
              <a:t>spy positives SP </a:t>
            </a:r>
            <a:r>
              <a:rPr lang="en-GB" sz="2400" dirty="0" smtClean="0">
                <a:latin typeface="Times New Roman" pitchFamily="18" charset="0"/>
                <a:cs typeface="Times New Roman" pitchFamily="18" charset="0"/>
              </a:rPr>
              <a:t>inserted into the mixed set </a:t>
            </a:r>
            <a:r>
              <a:rPr lang="en-GB" sz="2400" b="1" dirty="0" smtClean="0">
                <a:latin typeface="Times New Roman" pitchFamily="18" charset="0"/>
                <a:cs typeface="Times New Roman" pitchFamily="18" charset="0"/>
              </a:rPr>
              <a:t>U </a:t>
            </a:r>
            <a:r>
              <a:rPr lang="en-GB" sz="2400" dirty="0" smtClean="0">
                <a:latin typeface="Times New Roman" pitchFamily="18" charset="0"/>
                <a:cs typeface="Times New Roman" pitchFamily="18" charset="0"/>
              </a:rPr>
              <a:t>to extract a set of </a:t>
            </a:r>
            <a:r>
              <a:rPr lang="en-GB" sz="2400" b="1" dirty="0" smtClean="0">
                <a:latin typeface="Times New Roman" pitchFamily="18" charset="0"/>
                <a:cs typeface="Times New Roman" pitchFamily="18" charset="0"/>
              </a:rPr>
              <a:t>reliable negatives RN </a:t>
            </a:r>
            <a:r>
              <a:rPr lang="en-GB" sz="2400" dirty="0" smtClean="0">
                <a:latin typeface="Times New Roman" pitchFamily="18" charset="0"/>
                <a:cs typeface="Times New Roman" pitchFamily="18" charset="0"/>
              </a:rPr>
              <a:t>from </a:t>
            </a:r>
            <a:r>
              <a:rPr lang="en-GB" sz="2400" b="1" dirty="0" smtClean="0">
                <a:latin typeface="Times New Roman" pitchFamily="18" charset="0"/>
                <a:cs typeface="Times New Roman" pitchFamily="18" charset="0"/>
              </a:rPr>
              <a:t>U</a:t>
            </a:r>
            <a:endParaRPr lang="en-GB" sz="2400" b="1" baseline="30000" dirty="0" smtClean="0">
              <a:latin typeface="Times New Roman" pitchFamily="18" charset="0"/>
              <a:cs typeface="Times New Roman" pitchFamily="18" charset="0"/>
            </a:endParaRPr>
          </a:p>
        </p:txBody>
      </p:sp>
      <p:pic>
        <p:nvPicPr>
          <p:cNvPr id="5" name="Picture 2" descr="F:\PhD presentation\spy-em1.png"/>
          <p:cNvPicPr>
            <a:picLocks noChangeAspect="1" noChangeArrowheads="1"/>
          </p:cNvPicPr>
          <p:nvPr/>
        </p:nvPicPr>
        <p:blipFill>
          <a:blip r:embed="rId3" cstate="print"/>
          <a:srcRect/>
          <a:stretch>
            <a:fillRect/>
          </a:stretch>
        </p:blipFill>
        <p:spPr bwMode="auto">
          <a:xfrm>
            <a:off x="1115616" y="4581128"/>
            <a:ext cx="6870004" cy="1964036"/>
          </a:xfrm>
          <a:prstGeom prst="rect">
            <a:avLst/>
          </a:prstGeom>
          <a:noFill/>
        </p:spPr>
      </p:pic>
      <p:sp>
        <p:nvSpPr>
          <p:cNvPr id="6" name="Content Placeholder 2"/>
          <p:cNvSpPr>
            <a:spLocks noGrp="1"/>
          </p:cNvSpPr>
          <p:nvPr>
            <p:ph idx="1"/>
          </p:nvPr>
        </p:nvSpPr>
        <p:spPr>
          <a:xfrm>
            <a:off x="457200" y="1628800"/>
            <a:ext cx="8291264" cy="1800200"/>
          </a:xfrm>
        </p:spPr>
        <p:txBody>
          <a:bodyPr>
            <a:normAutofit/>
          </a:bodyPr>
          <a:lstStyle/>
          <a:p>
            <a:r>
              <a:rPr lang="en-GB" sz="2400" b="1" dirty="0" smtClean="0">
                <a:latin typeface="Times New Roman" pitchFamily="18" charset="0"/>
                <a:cs typeface="Times New Roman" pitchFamily="18" charset="0"/>
              </a:rPr>
              <a:t>PAC framework</a:t>
            </a:r>
            <a:r>
              <a:rPr lang="en-GB" sz="2400" dirty="0" smtClean="0">
                <a:latin typeface="Times New Roman" pitchFamily="18" charset="0"/>
                <a:cs typeface="Times New Roman" pitchFamily="18" charset="0"/>
              </a:rPr>
              <a:t>: precision and recall of the classifier approach 100% even without any labelled negative examples</a:t>
            </a:r>
          </a:p>
          <a:p>
            <a:r>
              <a:rPr lang="en-GB" sz="2400" dirty="0" smtClean="0">
                <a:latin typeface="Times New Roman" pitchFamily="18" charset="0"/>
                <a:cs typeface="Times New Roman" pitchFamily="18" charset="0"/>
              </a:rPr>
              <a:t>Negative Data can harm classification (Li et al, 2010)</a:t>
            </a:r>
          </a:p>
          <a:p>
            <a:r>
              <a:rPr lang="en-GB" sz="2400" dirty="0" smtClean="0">
                <a:latin typeface="Times New Roman" pitchFamily="18" charset="0"/>
                <a:cs typeface="Times New Roman" pitchFamily="18" charset="0"/>
              </a:rPr>
              <a:t>Too general/weak for the purposes of Data Augmentation?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1066800"/>
          </a:xfrm>
        </p:spPr>
        <p:txBody>
          <a:bodyPr>
            <a:normAutofit/>
          </a:bodyPr>
          <a:lstStyle/>
          <a:p>
            <a:r>
              <a:rPr lang="en-GB" dirty="0" smtClean="0">
                <a:solidFill>
                  <a:schemeClr val="tx1"/>
                </a:solidFill>
                <a:latin typeface="Times New Roman" pitchFamily="18" charset="0"/>
                <a:cs typeface="Times New Roman" pitchFamily="18" charset="0"/>
              </a:rPr>
              <a:t>Spy Expectation Maximisation</a:t>
            </a:r>
            <a:endParaRPr lang="en-GB"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3140968"/>
            <a:ext cx="8229600" cy="3024336"/>
          </a:xfrm>
        </p:spPr>
        <p:txBody>
          <a:bodyPr>
            <a:normAutofit fontScale="85000" lnSpcReduction="20000"/>
          </a:bodyPr>
          <a:lstStyle/>
          <a:p>
            <a:r>
              <a:rPr lang="en-GB" dirty="0" smtClean="0">
                <a:latin typeface="Times New Roman" pitchFamily="18" charset="0"/>
                <a:cs typeface="Times New Roman" pitchFamily="18" charset="0"/>
              </a:rPr>
              <a:t>Naive </a:t>
            </a:r>
            <a:r>
              <a:rPr lang="en-GB" dirty="0" err="1" smtClean="0">
                <a:latin typeface="Times New Roman" pitchFamily="18" charset="0"/>
                <a:cs typeface="Times New Roman" pitchFamily="18" charset="0"/>
              </a:rPr>
              <a:t>Bayes</a:t>
            </a:r>
            <a:r>
              <a:rPr lang="en-GB" dirty="0" smtClean="0">
                <a:latin typeface="Times New Roman" pitchFamily="18" charset="0"/>
                <a:cs typeface="Times New Roman" pitchFamily="18" charset="0"/>
              </a:rPr>
              <a:t> classifiers used to implement EM</a:t>
            </a:r>
          </a:p>
          <a:p>
            <a:pPr lvl="1"/>
            <a:r>
              <a:rPr lang="en-GB" dirty="0" smtClean="0">
                <a:solidFill>
                  <a:schemeClr val="tx1"/>
                </a:solidFill>
                <a:latin typeface="Times New Roman" pitchFamily="18" charset="0"/>
                <a:cs typeface="Times New Roman" pitchFamily="18" charset="0"/>
              </a:rPr>
              <a:t>The iteration is repeated until all the posteriors for </a:t>
            </a:r>
            <a:r>
              <a:rPr lang="en-GB" b="1" dirty="0" smtClean="0">
                <a:solidFill>
                  <a:schemeClr val="tx1"/>
                </a:solidFill>
                <a:latin typeface="Times New Roman" pitchFamily="18" charset="0"/>
                <a:cs typeface="Times New Roman" pitchFamily="18" charset="0"/>
              </a:rPr>
              <a:t>U</a:t>
            </a:r>
            <a:r>
              <a:rPr lang="en-GB" dirty="0" smtClean="0">
                <a:solidFill>
                  <a:schemeClr val="tx1"/>
                </a:solidFill>
                <a:latin typeface="Times New Roman" pitchFamily="18" charset="0"/>
                <a:cs typeface="Times New Roman" pitchFamily="18" charset="0"/>
              </a:rPr>
              <a:t> converge</a:t>
            </a:r>
          </a:p>
          <a:p>
            <a:endParaRPr lang="en-GB" sz="2100"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Posteriors assigned to spy positives resemble the posteriors assigned to the hidden positives</a:t>
            </a:r>
          </a:p>
          <a:p>
            <a:pPr lvl="1"/>
            <a:r>
              <a:rPr lang="en-GB" dirty="0" smtClean="0">
                <a:solidFill>
                  <a:schemeClr val="tx1"/>
                </a:solidFill>
                <a:latin typeface="Times New Roman" pitchFamily="18" charset="0"/>
                <a:cs typeface="Times New Roman" pitchFamily="18" charset="0"/>
              </a:rPr>
              <a:t>Finding the cut-off threshold is non-trivial in the noisy case</a:t>
            </a:r>
          </a:p>
          <a:p>
            <a:endParaRPr lang="en-GB" sz="2100"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Algorithm primarily designed for (binary) text classification</a:t>
            </a:r>
          </a:p>
          <a:p>
            <a:pPr lvl="1"/>
            <a:r>
              <a:rPr lang="en-GB" dirty="0" smtClean="0">
                <a:solidFill>
                  <a:schemeClr val="tx1"/>
                </a:solidFill>
                <a:latin typeface="Times New Roman" pitchFamily="18" charset="0"/>
                <a:cs typeface="Times New Roman" pitchFamily="18" charset="0"/>
              </a:rPr>
              <a:t>No support for continuous features </a:t>
            </a:r>
          </a:p>
        </p:txBody>
      </p:sp>
      <p:sp>
        <p:nvSpPr>
          <p:cNvPr id="5" name="Rectangle 4"/>
          <p:cNvSpPr/>
          <p:nvPr/>
        </p:nvSpPr>
        <p:spPr>
          <a:xfrm>
            <a:off x="611560" y="1700808"/>
            <a:ext cx="7848872" cy="122413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GB" sz="2400" dirty="0" smtClean="0">
                <a:latin typeface="Times New Roman" pitchFamily="18" charset="0"/>
                <a:cs typeface="Times New Roman" pitchFamily="18" charset="0"/>
              </a:rPr>
              <a:t>Iteratively build a </a:t>
            </a:r>
            <a:r>
              <a:rPr lang="en-GB" sz="2400" i="1" dirty="0" smtClean="0">
                <a:latin typeface="Times New Roman" pitchFamily="18" charset="0"/>
                <a:cs typeface="Times New Roman" pitchFamily="18" charset="0"/>
              </a:rPr>
              <a:t>sequence of classifiers </a:t>
            </a:r>
            <a:r>
              <a:rPr lang="en-GB" sz="2400" dirty="0" smtClean="0">
                <a:latin typeface="Times New Roman" pitchFamily="18" charset="0"/>
                <a:cs typeface="Times New Roman" pitchFamily="18" charset="0"/>
              </a:rPr>
              <a:t>that split the data in mixed set </a:t>
            </a:r>
            <a:r>
              <a:rPr lang="en-GB" sz="2400" b="1" dirty="0" smtClean="0">
                <a:latin typeface="Times New Roman" pitchFamily="18" charset="0"/>
                <a:cs typeface="Times New Roman" pitchFamily="18" charset="0"/>
              </a:rPr>
              <a:t>U </a:t>
            </a:r>
            <a:r>
              <a:rPr lang="en-GB" sz="2400" dirty="0" smtClean="0">
                <a:latin typeface="Times New Roman" pitchFamily="18" charset="0"/>
                <a:cs typeface="Times New Roman" pitchFamily="18" charset="0"/>
              </a:rPr>
              <a:t>between </a:t>
            </a:r>
            <a:r>
              <a:rPr lang="en-GB" sz="2400" b="1" dirty="0" smtClean="0">
                <a:latin typeface="Times New Roman" pitchFamily="18" charset="0"/>
                <a:cs typeface="Times New Roman" pitchFamily="18" charset="0"/>
              </a:rPr>
              <a:t>P</a:t>
            </a:r>
            <a:r>
              <a:rPr lang="en-GB" sz="2400" dirty="0" smtClean="0">
                <a:latin typeface="Times New Roman" pitchFamily="18" charset="0"/>
                <a:cs typeface="Times New Roman" pitchFamily="18" charset="0"/>
              </a:rPr>
              <a:t> and reliable negatives’ set </a:t>
            </a:r>
            <a:r>
              <a:rPr lang="en-GB" sz="2400" b="1" dirty="0" smtClean="0">
                <a:latin typeface="Times New Roman" pitchFamily="18" charset="0"/>
                <a:cs typeface="Times New Roman" pitchFamily="18" charset="0"/>
              </a:rPr>
              <a:t>RN</a:t>
            </a:r>
            <a:endParaRPr lang="en-GB" sz="2400" b="1" baseline="30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2332</TotalTime>
  <Words>1853</Words>
  <Application>Microsoft Office PowerPoint</Application>
  <PresentationFormat>On-screen Show (4:3)</PresentationFormat>
  <Paragraphs>171</Paragraphs>
  <Slides>23</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Urban</vt:lpstr>
      <vt:lpstr>Worksheet</vt:lpstr>
      <vt:lpstr>Semi-supervised Learning for Data Augmentation</vt:lpstr>
      <vt:lpstr>Data Augmentation</vt:lpstr>
      <vt:lpstr>Slide 3</vt:lpstr>
      <vt:lpstr>Entity Set Expansion</vt:lpstr>
      <vt:lpstr>Bayesian Sets: a ranking method</vt:lpstr>
      <vt:lpstr>Bayesian Sets: likelihoods vs. probabilities</vt:lpstr>
      <vt:lpstr>Bayesian Sets: example (MovieLens)</vt:lpstr>
      <vt:lpstr>Positive Unlabelled (PU) Learning</vt:lpstr>
      <vt:lpstr>Spy Expectation Maximisation</vt:lpstr>
      <vt:lpstr>Rocchio SVM: continuous features</vt:lpstr>
      <vt:lpstr>Rocchio SVM: increase the purity of RN</vt:lpstr>
      <vt:lpstr>Data augmentation: Evaluation Framework</vt:lpstr>
      <vt:lpstr>Data augmentation: application areas</vt:lpstr>
      <vt:lpstr>Text classification (Reuters 21578)</vt:lpstr>
      <vt:lpstr>Iterative (bootstrapped) Bayesian Sets</vt:lpstr>
      <vt:lpstr>Bio-molecular activity prediction</vt:lpstr>
      <vt:lpstr>Supervised Theorem Proving</vt:lpstr>
      <vt:lpstr>Supervised Theorem Proving</vt:lpstr>
      <vt:lpstr>Summary: results and conclusions</vt:lpstr>
      <vt:lpstr>Idea 1: Automated Statistician?</vt:lpstr>
      <vt:lpstr>Slide 21</vt:lpstr>
      <vt:lpstr>Slide 22</vt:lpstr>
      <vt:lpstr>Idea 2: Spy (Iterative) Bayesian Sets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Semi-supervised Learning for Data Augmentation</dc:title>
  <dc:creator>Nikola</dc:creator>
  <cp:lastModifiedBy>Nikola</cp:lastModifiedBy>
  <cp:revision>964</cp:revision>
  <dcterms:created xsi:type="dcterms:W3CDTF">2014-01-20T14:34:55Z</dcterms:created>
  <dcterms:modified xsi:type="dcterms:W3CDTF">2014-02-24T23:41:32Z</dcterms:modified>
</cp:coreProperties>
</file>