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7" r:id="rId14"/>
    <p:sldId id="263" r:id="rId15"/>
    <p:sldId id="271" r:id="rId16"/>
    <p:sldId id="268" r:id="rId17"/>
    <p:sldId id="269" r:id="rId18"/>
    <p:sldId id="272" r:id="rId19"/>
    <p:sldId id="273" r:id="rId20"/>
    <p:sldId id="275" r:id="rId21"/>
    <p:sldId id="270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8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Favorite Animal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  <a:shade val="80000"/>
                  <a:satMod val="150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86000"/>
                  <a:shade val="80000"/>
                  <a:satMod val="150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tint val="86000"/>
                  <a:shade val="80000"/>
                  <a:satMod val="150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58000"/>
                  <a:shade val="80000"/>
                  <a:satMod val="15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</c:v>
                </c:pt>
                <c:pt idx="1">
                  <c:v>Dog</c:v>
                </c:pt>
                <c:pt idx="2">
                  <c:v>Hamster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9-244B-A2B1-75EE8A80A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Favorite Animal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</c:v>
                </c:pt>
                <c:pt idx="1">
                  <c:v>Dog</c:v>
                </c:pt>
                <c:pt idx="2">
                  <c:v>Hamster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9-244B-A2B1-75EE8A80AE9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 </a:t>
            </a:r>
          </a:p>
        </c:rich>
      </c:tx>
      <c:layout>
        <c:manualLayout>
          <c:xMode val="edge"/>
          <c:yMode val="edge"/>
          <c:x val="0.14447256397637792"/>
          <c:y val="3.978485149479926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Favorite Animal</c:v>
                </c:pt>
              </c:strCache>
            </c:strRef>
          </c:tx>
          <c:dPt>
            <c:idx val="0"/>
            <c:bubble3D val="0"/>
            <c:spPr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25-5248-843B-437263946D07}"/>
              </c:ext>
            </c:extLst>
          </c:dPt>
          <c:dPt>
            <c:idx val="1"/>
            <c:bubble3D val="0"/>
            <c:spPr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25-5248-843B-437263946D07}"/>
              </c:ext>
            </c:extLst>
          </c:dPt>
          <c:dPt>
            <c:idx val="2"/>
            <c:bubble3D val="0"/>
            <c:spPr>
              <a:pattFill prst="pct20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C25-5248-843B-437263946D07}"/>
              </c:ext>
            </c:extLst>
          </c:dPt>
          <c:dPt>
            <c:idx val="3"/>
            <c:bubble3D val="0"/>
            <c:spPr>
              <a:pattFill prst="dkUpDiag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25-5248-843B-437263946D07}"/>
              </c:ext>
            </c:extLst>
          </c:dPt>
          <c:dLbls>
            <c:dLbl>
              <c:idx val="0"/>
              <c:layout>
                <c:manualLayout>
                  <c:x val="-7.399114173228346E-4"/>
                  <c:y val="3.074372350247720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25-5248-843B-437263946D07}"/>
                </c:ext>
              </c:extLst>
            </c:dLbl>
            <c:dLbl>
              <c:idx val="1"/>
              <c:layout>
                <c:manualLayout>
                  <c:x val="1.1749261811023594E-2"/>
                  <c:y val="8.02522096301544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25-5248-843B-437263946D07}"/>
                </c:ext>
              </c:extLst>
            </c:dLbl>
            <c:dLbl>
              <c:idx val="2"/>
              <c:layout>
                <c:manualLayout>
                  <c:x val="3.8949311023622049E-2"/>
                  <c:y val="3.06353942768581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25-5248-843B-437263946D07}"/>
                </c:ext>
              </c:extLst>
            </c:dLbl>
            <c:dLbl>
              <c:idx val="3"/>
              <c:layout>
                <c:manualLayout>
                  <c:x val="2.7999630905511753E-2"/>
                  <c:y val="1.60262931790447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25-5248-843B-437263946D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</c:v>
                </c:pt>
                <c:pt idx="1">
                  <c:v>Dog</c:v>
                </c:pt>
                <c:pt idx="2">
                  <c:v>Hamster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9-244B-A2B1-75EE8A80AE9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7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2053-3022-5549-AC31-D4BE80F68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233352"/>
            <a:ext cx="8162810" cy="270661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Accessibility of Data Visualizations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4203-EC91-FA4D-ADC1-480F569D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5" y="3073418"/>
            <a:ext cx="8070213" cy="311827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 packages that support accessible data visualization with a focus on visual impairments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</a:rPr>
              <a:t>Micaela Lipman </a:t>
            </a:r>
          </a:p>
        </p:txBody>
      </p:sp>
    </p:spTree>
    <p:extLst>
      <p:ext uri="{BB962C8B-B14F-4D97-AF65-F5344CB8AC3E}">
        <p14:creationId xmlns:p14="http://schemas.microsoft.com/office/powerpoint/2010/main" val="218032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Contrast Example with Red-Blind colorblindness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DCF8790-7AFE-0F49-A196-838B7549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6" y="740781"/>
            <a:ext cx="7679611" cy="54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11C9D0-3C0D-4240-B812-C58298F2FC71}"/>
              </a:ext>
            </a:extLst>
          </p:cNvPr>
          <p:cNvSpPr/>
          <p:nvPr/>
        </p:nvSpPr>
        <p:spPr>
          <a:xfrm>
            <a:off x="3559407" y="4490977"/>
            <a:ext cx="7679611" cy="1649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B1B53-34E0-A54A-AE2A-555AD6054340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Rudis</a:t>
            </a:r>
            <a:r>
              <a:rPr lang="en-US" sz="1400" dirty="0">
                <a:solidFill>
                  <a:schemeClr val="tx2"/>
                </a:solidFill>
              </a:rPr>
              <a:t>, B., Ross, N., &amp; Garnier, S. (2021, October 13). </a:t>
            </a:r>
            <a:r>
              <a:rPr lang="en-US" sz="1400" i="1" dirty="0">
                <a:solidFill>
                  <a:schemeClr val="tx2"/>
                </a:solidFill>
              </a:rPr>
              <a:t>Introduction to the </a:t>
            </a:r>
            <a:r>
              <a:rPr lang="en-US" sz="1400" i="1" dirty="0" err="1">
                <a:solidFill>
                  <a:schemeClr val="tx2"/>
                </a:solidFill>
              </a:rPr>
              <a:t>viridis</a:t>
            </a:r>
            <a:r>
              <a:rPr lang="en-US" sz="1400" i="1" dirty="0">
                <a:solidFill>
                  <a:schemeClr val="tx2"/>
                </a:solidFill>
              </a:rPr>
              <a:t> color maps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cran.r-project.org</a:t>
            </a:r>
            <a:r>
              <a:rPr lang="en-US" sz="1400" dirty="0">
                <a:solidFill>
                  <a:schemeClr val="tx2"/>
                </a:solidFill>
              </a:rPr>
              <a:t>/web/packages/</a:t>
            </a:r>
            <a:r>
              <a:rPr lang="en-US" sz="1400" dirty="0" err="1">
                <a:solidFill>
                  <a:schemeClr val="tx2"/>
                </a:solidFill>
              </a:rPr>
              <a:t>viridis</a:t>
            </a:r>
            <a:r>
              <a:rPr lang="en-US" sz="1400" dirty="0">
                <a:solidFill>
                  <a:schemeClr val="tx2"/>
                </a:solidFill>
              </a:rPr>
              <a:t>/vignettes/intro-to-</a:t>
            </a:r>
            <a:r>
              <a:rPr lang="en-US" sz="1400" dirty="0" err="1">
                <a:solidFill>
                  <a:schemeClr val="tx2"/>
                </a:solidFill>
              </a:rPr>
              <a:t>viridis.html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110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Contrast Example with Blue-Blind colorblindness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DCF8790-7AFE-0F49-A196-838B7549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6" y="740781"/>
            <a:ext cx="7679611" cy="54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D5F6E58-0C6D-BC4C-9E56-0D410BD98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5" y="717385"/>
            <a:ext cx="7679611" cy="54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11C9D0-3C0D-4240-B812-C58298F2FC71}"/>
              </a:ext>
            </a:extLst>
          </p:cNvPr>
          <p:cNvSpPr/>
          <p:nvPr/>
        </p:nvSpPr>
        <p:spPr>
          <a:xfrm>
            <a:off x="3559407" y="4490977"/>
            <a:ext cx="7679611" cy="1649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0A9A1-8BA3-FB42-82DC-8988385A9154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Rudis</a:t>
            </a:r>
            <a:r>
              <a:rPr lang="en-US" sz="1400" dirty="0">
                <a:solidFill>
                  <a:schemeClr val="tx2"/>
                </a:solidFill>
              </a:rPr>
              <a:t>, B., Ross, N., &amp; Garnier, S. (2021, October 13). </a:t>
            </a:r>
            <a:r>
              <a:rPr lang="en-US" sz="1400" i="1" dirty="0">
                <a:solidFill>
                  <a:schemeClr val="tx2"/>
                </a:solidFill>
              </a:rPr>
              <a:t>Introduction to the </a:t>
            </a:r>
            <a:r>
              <a:rPr lang="en-US" sz="1400" i="1" dirty="0" err="1">
                <a:solidFill>
                  <a:schemeClr val="tx2"/>
                </a:solidFill>
              </a:rPr>
              <a:t>viridis</a:t>
            </a:r>
            <a:r>
              <a:rPr lang="en-US" sz="1400" i="1" dirty="0">
                <a:solidFill>
                  <a:schemeClr val="tx2"/>
                </a:solidFill>
              </a:rPr>
              <a:t> color maps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cran.r-project.org</a:t>
            </a:r>
            <a:r>
              <a:rPr lang="en-US" sz="1400" dirty="0">
                <a:solidFill>
                  <a:schemeClr val="tx2"/>
                </a:solidFill>
              </a:rPr>
              <a:t>/web/packages/</a:t>
            </a:r>
            <a:r>
              <a:rPr lang="en-US" sz="1400" dirty="0" err="1">
                <a:solidFill>
                  <a:schemeClr val="tx2"/>
                </a:solidFill>
              </a:rPr>
              <a:t>viridis</a:t>
            </a:r>
            <a:r>
              <a:rPr lang="en-US" sz="1400" dirty="0">
                <a:solidFill>
                  <a:schemeClr val="tx2"/>
                </a:solidFill>
              </a:rPr>
              <a:t>/vignettes/intro-to-</a:t>
            </a:r>
            <a:r>
              <a:rPr lang="en-US" sz="1400" dirty="0" err="1">
                <a:solidFill>
                  <a:schemeClr val="tx2"/>
                </a:solidFill>
              </a:rPr>
              <a:t>viridis.html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474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Contrast Example with complete desaturation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DCF8790-7AFE-0F49-A196-838B7549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6" y="740781"/>
            <a:ext cx="7679611" cy="54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D5F6E58-0C6D-BC4C-9E56-0D410BD98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5" y="717385"/>
            <a:ext cx="7679611" cy="54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394B426-0DBA-9D41-B081-C45FFCAE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4" y="740781"/>
            <a:ext cx="7679610" cy="54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11C9D0-3C0D-4240-B812-C58298F2FC71}"/>
              </a:ext>
            </a:extLst>
          </p:cNvPr>
          <p:cNvSpPr/>
          <p:nvPr/>
        </p:nvSpPr>
        <p:spPr>
          <a:xfrm>
            <a:off x="3559407" y="4490977"/>
            <a:ext cx="7679611" cy="1649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D500F-50B9-8145-A90A-544FC0372DBB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Rudis</a:t>
            </a:r>
            <a:r>
              <a:rPr lang="en-US" sz="1400" dirty="0">
                <a:solidFill>
                  <a:schemeClr val="tx2"/>
                </a:solidFill>
              </a:rPr>
              <a:t>, B., Ross, N., &amp; Garnier, S. (2021, October 13). </a:t>
            </a:r>
            <a:r>
              <a:rPr lang="en-US" sz="1400" i="1" dirty="0">
                <a:solidFill>
                  <a:schemeClr val="tx2"/>
                </a:solidFill>
              </a:rPr>
              <a:t>Introduction to the </a:t>
            </a:r>
            <a:r>
              <a:rPr lang="en-US" sz="1400" i="1" dirty="0" err="1">
                <a:solidFill>
                  <a:schemeClr val="tx2"/>
                </a:solidFill>
              </a:rPr>
              <a:t>viridis</a:t>
            </a:r>
            <a:r>
              <a:rPr lang="en-US" sz="1400" i="1" dirty="0">
                <a:solidFill>
                  <a:schemeClr val="tx2"/>
                </a:solidFill>
              </a:rPr>
              <a:t> color maps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cran.r-project.org</a:t>
            </a:r>
            <a:r>
              <a:rPr lang="en-US" sz="1400" dirty="0">
                <a:solidFill>
                  <a:schemeClr val="tx2"/>
                </a:solidFill>
              </a:rPr>
              <a:t>/web/packages/</a:t>
            </a:r>
            <a:r>
              <a:rPr lang="en-US" sz="1400" dirty="0" err="1">
                <a:solidFill>
                  <a:schemeClr val="tx2"/>
                </a:solidFill>
              </a:rPr>
              <a:t>viridis</a:t>
            </a:r>
            <a:r>
              <a:rPr lang="en-US" sz="1400" dirty="0">
                <a:solidFill>
                  <a:schemeClr val="tx2"/>
                </a:solidFill>
              </a:rPr>
              <a:t>/vignettes/intro-to-</a:t>
            </a:r>
            <a:r>
              <a:rPr lang="en-US" sz="1400" dirty="0" err="1">
                <a:solidFill>
                  <a:schemeClr val="tx2"/>
                </a:solidFill>
              </a:rPr>
              <a:t>viridis.html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907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42A8-C967-374B-B682-A2282A44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the </a:t>
            </a:r>
            <a:r>
              <a:rPr lang="en-US" dirty="0" err="1"/>
              <a:t>viridis</a:t>
            </a:r>
            <a:r>
              <a:rPr lang="en-US" dirty="0"/>
              <a:t> 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635C-8AB6-ED4A-8ACA-5667EE39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22" y="805559"/>
            <a:ext cx="5075240" cy="6052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Stéfan</a:t>
            </a:r>
            <a:r>
              <a:rPr lang="en-US" b="1" dirty="0"/>
              <a:t> van der Walt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Researcher at Berkeley Institute for Data Science, open source scientific Python developer (NumPy, scikit-image, etc.), explorer.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Nathaniel Smith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Currently a freelance software developer with a PhD from UC San Diego in Cognitive Science and Postdoctoral research and Computational fellowships at the University of Edinburgh and UC Berkeley Institute for Data Science.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9458" name="Picture 2" descr="Avatar">
            <a:extLst>
              <a:ext uri="{FF2B5EF4-FFF2-40B4-BE49-F238E27FC236}">
                <a16:creationId xmlns:a16="http://schemas.microsoft.com/office/drawing/2014/main" id="{901247C5-50D9-B841-B8E4-F8A16353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7588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Nathaniel J. Smith (@vorpalsmith) / Twitter">
            <a:extLst>
              <a:ext uri="{FF2B5EF4-FFF2-40B4-BE49-F238E27FC236}">
                <a16:creationId xmlns:a16="http://schemas.microsoft.com/office/drawing/2014/main" id="{AE32ED01-8FB9-644C-8F68-6FC0655C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2" y="38290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2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viridis</a:t>
            </a:r>
            <a:r>
              <a:rPr lang="en-US" dirty="0"/>
              <a:t> In 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9C0C4-4969-0D48-B6DA-E5872C45F54C}"/>
              </a:ext>
            </a:extLst>
          </p:cNvPr>
          <p:cNvSpPr txBox="1"/>
          <p:nvPr/>
        </p:nvSpPr>
        <p:spPr>
          <a:xfrm>
            <a:off x="3665639" y="769894"/>
            <a:ext cx="8082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use the </a:t>
            </a:r>
            <a:r>
              <a:rPr lang="en-US" sz="2800" dirty="0" err="1"/>
              <a:t>viridis</a:t>
            </a:r>
            <a:r>
              <a:rPr lang="en-US" sz="2800" dirty="0"/>
              <a:t> package just like we’ve been using </a:t>
            </a:r>
            <a:r>
              <a:rPr lang="en-US" sz="2800" dirty="0" err="1"/>
              <a:t>color.brewer</a:t>
            </a:r>
            <a:r>
              <a:rPr lang="en-US" sz="2800" dirty="0"/>
              <a:t> in class.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966B7-F236-3945-9BD8-2CBDEC9770EB}"/>
              </a:ext>
            </a:extLst>
          </p:cNvPr>
          <p:cNvSpPr txBox="1"/>
          <p:nvPr/>
        </p:nvSpPr>
        <p:spPr>
          <a:xfrm>
            <a:off x="3518705" y="2299681"/>
            <a:ext cx="8312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(choropleth, 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(long,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lat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group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group))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geom_polygon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fill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rate), </a:t>
            </a:r>
            <a:r>
              <a:rPr lang="en-US" dirty="0" err="1">
                <a:solidFill>
                  <a:srgbClr val="6A801F"/>
                </a:solidFill>
                <a:latin typeface="Consolas" panose="020B0609020204030204" pitchFamily="49" charset="0"/>
              </a:rPr>
              <a:t>colour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8196B"/>
                </a:solidFill>
                <a:latin typeface="Consolas" panose="020B0609020204030204" pitchFamily="49" charset="0"/>
              </a:rPr>
              <a:t>alpha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5915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35915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size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5915D"/>
                </a:solidFill>
                <a:latin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geom_polygon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data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state_df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801F"/>
                </a:solidFill>
                <a:latin typeface="Consolas" panose="020B0609020204030204" pitchFamily="49" charset="0"/>
              </a:rPr>
              <a:t>colour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fill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30002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coord_fixed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theme_minimal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ggtitle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"US unemployment rate by county"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8196B"/>
                </a:solidFill>
                <a:latin typeface="Consolas" panose="020B0609020204030204" pitchFamily="49" charset="0"/>
              </a:rPr>
              <a:t>theme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801F"/>
                </a:solidFill>
                <a:latin typeface="Consolas" panose="020B0609020204030204" pitchFamily="49" charset="0"/>
              </a:rPr>
              <a:t>axis.line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element_blank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	  </a:t>
            </a:r>
            <a:r>
              <a:rPr lang="en-US" dirty="0" err="1">
                <a:solidFill>
                  <a:srgbClr val="6A801F"/>
                </a:solidFill>
                <a:latin typeface="Consolas" panose="020B0609020204030204" pitchFamily="49" charset="0"/>
              </a:rPr>
              <a:t>axis.text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element_blank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(),  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	  </a:t>
            </a:r>
            <a:r>
              <a:rPr lang="en-US" dirty="0" err="1">
                <a:solidFill>
                  <a:srgbClr val="6A801F"/>
                </a:solidFill>
                <a:latin typeface="Consolas" panose="020B0609020204030204" pitchFamily="49" charset="0"/>
              </a:rPr>
              <a:t>axis.ticks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element_blank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	  </a:t>
            </a:r>
            <a:r>
              <a:rPr lang="en-US" dirty="0" err="1">
                <a:solidFill>
                  <a:srgbClr val="6A801F"/>
                </a:solidFill>
                <a:latin typeface="Consolas" panose="020B0609020204030204" pitchFamily="49" charset="0"/>
              </a:rPr>
              <a:t>axis.title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element_blank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8196B"/>
                </a:solidFill>
                <a:latin typeface="Consolas" panose="020B0609020204030204" pitchFamily="49" charset="0"/>
              </a:rPr>
              <a:t>scale_fill_viridis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01F"/>
                </a:solidFill>
                <a:latin typeface="Consolas" panose="020B0609020204030204" pitchFamily="49" charset="0"/>
              </a:rPr>
              <a:t>option=</a:t>
            </a:r>
            <a:r>
              <a:rPr lang="en-US" dirty="0">
                <a:solidFill>
                  <a:srgbClr val="325B8E"/>
                </a:solidFill>
                <a:latin typeface="Consolas" panose="020B0609020204030204" pitchFamily="49" charset="0"/>
              </a:rPr>
              <a:t>"magma"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F07CF-30EC-EA47-9EA7-B8C9E45A6BE4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Rudis</a:t>
            </a:r>
            <a:r>
              <a:rPr lang="en-US" sz="1400" dirty="0">
                <a:solidFill>
                  <a:schemeClr val="tx2"/>
                </a:solidFill>
              </a:rPr>
              <a:t>, B., Ross, N., &amp; Garnier, S. (2021, October 13). </a:t>
            </a:r>
            <a:r>
              <a:rPr lang="en-US" sz="1400" i="1" dirty="0">
                <a:solidFill>
                  <a:schemeClr val="tx2"/>
                </a:solidFill>
              </a:rPr>
              <a:t>Introduction to the </a:t>
            </a:r>
            <a:r>
              <a:rPr lang="en-US" sz="1400" i="1" dirty="0" err="1">
                <a:solidFill>
                  <a:schemeClr val="tx2"/>
                </a:solidFill>
              </a:rPr>
              <a:t>viridis</a:t>
            </a:r>
            <a:r>
              <a:rPr lang="en-US" sz="1400" i="1" dirty="0">
                <a:solidFill>
                  <a:schemeClr val="tx2"/>
                </a:solidFill>
              </a:rPr>
              <a:t> color maps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cran.r-project.org</a:t>
            </a:r>
            <a:r>
              <a:rPr lang="en-US" sz="1400" dirty="0">
                <a:solidFill>
                  <a:schemeClr val="tx2"/>
                </a:solidFill>
              </a:rPr>
              <a:t>/web/packages/</a:t>
            </a:r>
            <a:r>
              <a:rPr lang="en-US" sz="1400" dirty="0" err="1">
                <a:solidFill>
                  <a:schemeClr val="tx2"/>
                </a:solidFill>
              </a:rPr>
              <a:t>viridis</a:t>
            </a:r>
            <a:r>
              <a:rPr lang="en-US" sz="1400" dirty="0">
                <a:solidFill>
                  <a:schemeClr val="tx2"/>
                </a:solidFill>
              </a:rPr>
              <a:t>/vignettes/intro-to-</a:t>
            </a:r>
            <a:r>
              <a:rPr lang="en-US" sz="1400" dirty="0" err="1">
                <a:solidFill>
                  <a:schemeClr val="tx2"/>
                </a:solidFill>
              </a:rPr>
              <a:t>viridis.html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492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viridis</a:t>
            </a:r>
            <a:r>
              <a:rPr lang="en-US" dirty="0"/>
              <a:t> In 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F07CF-30EC-EA47-9EA7-B8C9E45A6BE4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Rudis</a:t>
            </a:r>
            <a:r>
              <a:rPr lang="en-US" sz="1400" dirty="0">
                <a:solidFill>
                  <a:schemeClr val="tx2"/>
                </a:solidFill>
              </a:rPr>
              <a:t>, B., Ross, N., &amp; Garnier, S. (2021, October 13). </a:t>
            </a:r>
            <a:r>
              <a:rPr lang="en-US" sz="1400" i="1" dirty="0">
                <a:solidFill>
                  <a:schemeClr val="tx2"/>
                </a:solidFill>
              </a:rPr>
              <a:t>Introduction to the </a:t>
            </a:r>
            <a:r>
              <a:rPr lang="en-US" sz="1400" i="1" dirty="0" err="1">
                <a:solidFill>
                  <a:schemeClr val="tx2"/>
                </a:solidFill>
              </a:rPr>
              <a:t>viridis</a:t>
            </a:r>
            <a:r>
              <a:rPr lang="en-US" sz="1400" i="1" dirty="0">
                <a:solidFill>
                  <a:schemeClr val="tx2"/>
                </a:solidFill>
              </a:rPr>
              <a:t> color maps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cran.r-project.org</a:t>
            </a:r>
            <a:r>
              <a:rPr lang="en-US" sz="1400" dirty="0">
                <a:solidFill>
                  <a:schemeClr val="tx2"/>
                </a:solidFill>
              </a:rPr>
              <a:t>/web/packages/</a:t>
            </a:r>
            <a:r>
              <a:rPr lang="en-US" sz="1400" dirty="0" err="1">
                <a:solidFill>
                  <a:schemeClr val="tx2"/>
                </a:solidFill>
              </a:rPr>
              <a:t>viridis</a:t>
            </a:r>
            <a:r>
              <a:rPr lang="en-US" sz="1400" dirty="0">
                <a:solidFill>
                  <a:schemeClr val="tx2"/>
                </a:solidFill>
              </a:rPr>
              <a:t>/vignettes/intro-to-</a:t>
            </a:r>
            <a:r>
              <a:rPr lang="en-US" sz="1400" dirty="0" err="1">
                <a:solidFill>
                  <a:schemeClr val="tx2"/>
                </a:solidFill>
              </a:rPr>
              <a:t>viridis.html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B12D1A-263B-7647-B1EF-FB763226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32" y="444112"/>
            <a:ext cx="7888147" cy="56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0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B4C-D734-1143-B6FB-6BA5B38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5F11-0387-574E-88CA-1CF6CA11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Dual coding ensures that color is not the only way to understand which data points belong to which group in a legend.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EDC6B-0DBC-E848-A1DD-8C4903E813A2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Cesal</a:t>
            </a:r>
            <a:r>
              <a:rPr lang="en-US" sz="1400" dirty="0">
                <a:solidFill>
                  <a:schemeClr val="tx2"/>
                </a:solidFill>
              </a:rPr>
              <a:t>, A. (2021, June 8). </a:t>
            </a:r>
            <a:r>
              <a:rPr lang="en-US" sz="1400" i="1" dirty="0">
                <a:solidFill>
                  <a:schemeClr val="tx2"/>
                </a:solidFill>
              </a:rPr>
              <a:t>Writing alt text for Data Visualization</a:t>
            </a:r>
            <a:r>
              <a:rPr lang="en-US" sz="1400" dirty="0">
                <a:solidFill>
                  <a:schemeClr val="tx2"/>
                </a:solidFill>
              </a:rPr>
              <a:t>. Medium.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medium.com</a:t>
            </a:r>
            <a:r>
              <a:rPr lang="en-US" sz="1400" dirty="0">
                <a:solidFill>
                  <a:schemeClr val="tx2"/>
                </a:solidFill>
              </a:rPr>
              <a:t>/nightingale/writing-alt-text-for-data-visualization-2a218ef43f81.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924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Bad example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D90A62-E399-D242-8221-F29AB5F90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0202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59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Ok example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D90A62-E399-D242-8221-F29AB5F90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6364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94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Good example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D90A62-E399-D242-8221-F29AB5F90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452023"/>
              </p:ext>
            </p:extLst>
          </p:nvPr>
        </p:nvGraphicFramePr>
        <p:xfrm>
          <a:off x="2617787" y="614363"/>
          <a:ext cx="8128000" cy="5981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738FD1-8647-6A4A-B889-C07990CFAE66}"/>
              </a:ext>
            </a:extLst>
          </p:cNvPr>
          <p:cNvSpPr txBox="1"/>
          <p:nvPr/>
        </p:nvSpPr>
        <p:spPr>
          <a:xfrm>
            <a:off x="5088730" y="262466"/>
            <a:ext cx="318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Favorite Animal</a:t>
            </a:r>
          </a:p>
        </p:txBody>
      </p:sp>
    </p:spTree>
    <p:extLst>
      <p:ext uri="{BB962C8B-B14F-4D97-AF65-F5344CB8AC3E}">
        <p14:creationId xmlns:p14="http://schemas.microsoft.com/office/powerpoint/2010/main" val="72660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3F35-7262-4C42-9AF9-C00F0CEF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for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9E05-C9DE-4A41-A5DF-BCC10BE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you have alt text? </a:t>
            </a:r>
          </a:p>
          <a:p>
            <a:r>
              <a:rPr lang="en-US" sz="2800" dirty="0"/>
              <a:t>Are your chart elements and text high contrast? </a:t>
            </a:r>
          </a:p>
          <a:p>
            <a:r>
              <a:rPr lang="en-US" sz="2800" dirty="0"/>
              <a:t>Are there other ways than color to understand information? Is information dual-coded? </a:t>
            </a:r>
          </a:p>
        </p:txBody>
      </p:sp>
    </p:spTree>
    <p:extLst>
      <p:ext uri="{BB962C8B-B14F-4D97-AF65-F5344CB8AC3E}">
        <p14:creationId xmlns:p14="http://schemas.microsoft.com/office/powerpoint/2010/main" val="987868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42A8-C967-374B-B682-A2282A44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ggpattern</a:t>
            </a:r>
            <a:r>
              <a:rPr lang="en-US" dirty="0"/>
              <a:t> 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635C-8AB6-ED4A-8ACA-5667EE39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8" y="864108"/>
            <a:ext cx="4072469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Trevor L Davis </a:t>
            </a:r>
          </a:p>
          <a:p>
            <a:pPr marL="0" indent="0"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Postdoctoral Scholar in Economics at the Program on Energy and Sustainable Development at Stanford University.</a:t>
            </a:r>
          </a:p>
        </p:txBody>
      </p:sp>
      <p:pic>
        <p:nvPicPr>
          <p:cNvPr id="18434" name="Picture 2" descr="Avatar">
            <a:extLst>
              <a:ext uri="{FF2B5EF4-FFF2-40B4-BE49-F238E27FC236}">
                <a16:creationId xmlns:a16="http://schemas.microsoft.com/office/drawing/2014/main" id="{1ECAE72E-E780-014B-AEDF-ED318014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1968500"/>
            <a:ext cx="2921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ggpattern</a:t>
            </a:r>
            <a:r>
              <a:rPr lang="en-US" dirty="0"/>
              <a:t> in 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9C0C4-4969-0D48-B6DA-E5872C45F54C}"/>
              </a:ext>
            </a:extLst>
          </p:cNvPr>
          <p:cNvSpPr txBox="1"/>
          <p:nvPr/>
        </p:nvSpPr>
        <p:spPr>
          <a:xfrm>
            <a:off x="3665639" y="769894"/>
            <a:ext cx="8082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</a:t>
            </a:r>
            <a:r>
              <a:rPr lang="en-US" sz="2800" dirty="0" err="1">
                <a:solidFill>
                  <a:schemeClr val="tx2"/>
                </a:solidFill>
              </a:rPr>
              <a:t>ggpattern</a:t>
            </a:r>
            <a:r>
              <a:rPr lang="en-US" sz="2800" dirty="0">
                <a:solidFill>
                  <a:schemeClr val="tx2"/>
                </a:solidFill>
              </a:rPr>
              <a:t> package in R lets you fill plots using patterns.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966B7-F236-3945-9BD8-2CBDEC9770EB}"/>
              </a:ext>
            </a:extLst>
          </p:cNvPr>
          <p:cNvSpPr txBox="1"/>
          <p:nvPr/>
        </p:nvSpPr>
        <p:spPr>
          <a:xfrm>
            <a:off x="3856416" y="1951178"/>
            <a:ext cx="8082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df1 &lt;-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data.frame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trt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= c("a", "b", "c"), outcome = c(2.3, 1.9, 3.2))</a:t>
            </a:r>
          </a:p>
          <a:p>
            <a:endParaRPr lang="en-US" sz="1200" dirty="0">
              <a:solidFill>
                <a:srgbClr val="262626"/>
              </a:solidFill>
              <a:latin typeface="Menlo-Regular" panose="020B0609030804020204" pitchFamily="49" charset="0"/>
            </a:endParaRPr>
          </a:p>
          <a:p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ggplot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(df1,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aes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trt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, outcome)) +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geom_col_pattern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aes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pattern_type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=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trt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, 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pattern_fill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=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trt</a:t>
            </a:r>
            <a:endParaRPr lang="en-US" sz="1200" dirty="0">
              <a:solidFill>
                <a:srgbClr val="262626"/>
              </a:solidFill>
              <a:latin typeface="Menlo-Regular" panose="020B0609030804020204" pitchFamily="49" charset="0"/>
            </a:endParaRP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),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pattern       = '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magick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',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pattern_key_scale_factor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= 0.7,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fill          = 'white',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colour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    = 'black'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) +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theme_bw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(15) +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labs(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title    = "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ggpattern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::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geom_col_pattern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()",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  subtitle = "pattern='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magick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'"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) +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theme(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legend.key.size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= unit(2, 'cm')) +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scale_pattern_type_discrete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(choices = c('bricks', '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fishscales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', 'right45')) +</a:t>
            </a:r>
          </a:p>
          <a:p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  </a:t>
            </a:r>
            <a:r>
              <a:rPr lang="en-US" sz="1200" dirty="0" err="1">
                <a:solidFill>
                  <a:srgbClr val="262626"/>
                </a:solidFill>
                <a:latin typeface="Menlo-Regular" panose="020B0609030804020204" pitchFamily="49" charset="0"/>
              </a:rPr>
              <a:t>coord_fixed</a:t>
            </a:r>
            <a:r>
              <a:rPr lang="en-US" sz="1200" dirty="0">
                <a:solidFill>
                  <a:srgbClr val="262626"/>
                </a:solidFill>
                <a:latin typeface="Menlo-Regular" panose="020B0609030804020204" pitchFamily="49" charset="0"/>
              </a:rPr>
              <a:t>(ratio = 1/2)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13C00-1EA1-8F45-8B2A-77F78BD52019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FC, M., &amp; Davis, T. L. (n.d.). </a:t>
            </a:r>
            <a:r>
              <a:rPr lang="en-US" sz="1400" i="1" dirty="0">
                <a:solidFill>
                  <a:schemeClr val="tx2"/>
                </a:solidFill>
              </a:rPr>
              <a:t>Pattern </a:t>
            </a:r>
            <a:r>
              <a:rPr lang="en-US" sz="1400" i="1" dirty="0" err="1">
                <a:solidFill>
                  <a:schemeClr val="tx2"/>
                </a:solidFill>
              </a:rPr>
              <a:t>magick</a:t>
            </a:r>
            <a:r>
              <a:rPr lang="en-US" sz="1400" i="1" dirty="0">
                <a:solidFill>
                  <a:schemeClr val="tx2"/>
                </a:solidFill>
              </a:rPr>
              <a:t> - parameters and examples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  <a:r>
              <a:rPr lang="en-US" sz="1400" dirty="0" err="1">
                <a:solidFill>
                  <a:schemeClr val="tx2"/>
                </a:solidFill>
              </a:rPr>
              <a:t>ggpattern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coolbutuseless.github.io</a:t>
            </a:r>
            <a:r>
              <a:rPr lang="en-US" sz="1400" dirty="0">
                <a:solidFill>
                  <a:schemeClr val="tx2"/>
                </a:solidFill>
              </a:rPr>
              <a:t>/package/</a:t>
            </a:r>
            <a:r>
              <a:rPr lang="en-US" sz="1400" dirty="0" err="1">
                <a:solidFill>
                  <a:schemeClr val="tx2"/>
                </a:solidFill>
              </a:rPr>
              <a:t>ggpattern</a:t>
            </a:r>
            <a:r>
              <a:rPr lang="en-US" sz="1400" dirty="0">
                <a:solidFill>
                  <a:schemeClr val="tx2"/>
                </a:solidFill>
              </a:rPr>
              <a:t>/articles/pattern-</a:t>
            </a:r>
            <a:r>
              <a:rPr lang="en-US" sz="1400" dirty="0" err="1">
                <a:solidFill>
                  <a:schemeClr val="tx2"/>
                </a:solidFill>
              </a:rPr>
              <a:t>magick.html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612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ggpattern</a:t>
            </a:r>
            <a:r>
              <a:rPr lang="en-US" dirty="0"/>
              <a:t> in R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202EC-17FF-B946-A874-FD3574769010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FC, M., &amp; Davis, T. L. (n.d.). </a:t>
            </a:r>
            <a:r>
              <a:rPr lang="en-US" sz="1400" i="1" dirty="0">
                <a:solidFill>
                  <a:schemeClr val="tx2"/>
                </a:solidFill>
              </a:rPr>
              <a:t>Pattern </a:t>
            </a:r>
            <a:r>
              <a:rPr lang="en-US" sz="1400" i="1" dirty="0" err="1">
                <a:solidFill>
                  <a:schemeClr val="tx2"/>
                </a:solidFill>
              </a:rPr>
              <a:t>magick</a:t>
            </a:r>
            <a:r>
              <a:rPr lang="en-US" sz="1400" i="1" dirty="0">
                <a:solidFill>
                  <a:schemeClr val="tx2"/>
                </a:solidFill>
              </a:rPr>
              <a:t> - parameters and examples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  <a:r>
              <a:rPr lang="en-US" sz="1400" dirty="0" err="1">
                <a:solidFill>
                  <a:schemeClr val="tx2"/>
                </a:solidFill>
              </a:rPr>
              <a:t>ggpattern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coolbutuseless.github.io</a:t>
            </a:r>
            <a:r>
              <a:rPr lang="en-US" sz="1400" dirty="0">
                <a:solidFill>
                  <a:schemeClr val="tx2"/>
                </a:solidFill>
              </a:rPr>
              <a:t>/package/</a:t>
            </a:r>
            <a:r>
              <a:rPr lang="en-US" sz="1400" dirty="0" err="1">
                <a:solidFill>
                  <a:schemeClr val="tx2"/>
                </a:solidFill>
              </a:rPr>
              <a:t>ggpattern</a:t>
            </a:r>
            <a:r>
              <a:rPr lang="en-US" sz="1400" dirty="0">
                <a:solidFill>
                  <a:schemeClr val="tx2"/>
                </a:solidFill>
              </a:rPr>
              <a:t>/articles/pattern-</a:t>
            </a:r>
            <a:r>
              <a:rPr lang="en-US" sz="1400" dirty="0" err="1">
                <a:solidFill>
                  <a:schemeClr val="tx2"/>
                </a:solidFill>
              </a:rPr>
              <a:t>magick.html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55AF9C1-A42E-0741-988E-0980AA6F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04" y="357187"/>
            <a:ext cx="7747804" cy="553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1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E453-74A1-DF48-BD42-C83DFF8AB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8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B4C-D734-1143-B6FB-6BA5B38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5F11-0387-574E-88CA-1CF6CA11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Alt text is so important for individuals who use screen readers.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Recommended alt text format: </a:t>
            </a:r>
          </a:p>
          <a:p>
            <a:pPr marL="0" indent="0">
              <a:buNone/>
            </a:pPr>
            <a:endParaRPr lang="en-US" sz="2800" dirty="0"/>
          </a:p>
          <a:p>
            <a:pPr marL="960120" lvl="2" indent="0">
              <a:buNone/>
            </a:pPr>
            <a:r>
              <a:rPr lang="en-US" sz="2800" dirty="0"/>
              <a:t>“[Chart type] of [type of data] where [reason for including chart].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EDC6B-0DBC-E848-A1DD-8C4903E813A2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Cesal</a:t>
            </a:r>
            <a:r>
              <a:rPr lang="en-US" sz="1400" dirty="0">
                <a:solidFill>
                  <a:schemeClr val="tx2"/>
                </a:solidFill>
              </a:rPr>
              <a:t>, A. (2021, June 8). </a:t>
            </a:r>
            <a:r>
              <a:rPr lang="en-US" sz="1400" i="1" dirty="0">
                <a:solidFill>
                  <a:schemeClr val="tx2"/>
                </a:solidFill>
              </a:rPr>
              <a:t>Writing alt text for Data Visualization</a:t>
            </a:r>
            <a:r>
              <a:rPr lang="en-US" sz="1400" dirty="0">
                <a:solidFill>
                  <a:schemeClr val="tx2"/>
                </a:solidFill>
              </a:rPr>
              <a:t>. Medium.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medium.com</a:t>
            </a:r>
            <a:r>
              <a:rPr lang="en-US" sz="1400" dirty="0">
                <a:solidFill>
                  <a:schemeClr val="tx2"/>
                </a:solidFill>
              </a:rPr>
              <a:t>/nightingale/writing-alt-text-for-data-visualization-2a218ef43f81.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43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Text Example</a:t>
            </a:r>
          </a:p>
        </p:txBody>
      </p:sp>
      <p:pic>
        <p:nvPicPr>
          <p:cNvPr id="2050" name="Picture 2" descr="Bar chart of gun murders per 100,000 people where America’s murder rate is 6 times worse than Canada, and 30 times Australia">
            <a:extLst>
              <a:ext uri="{FF2B5EF4-FFF2-40B4-BE49-F238E27FC236}">
                <a16:creationId xmlns:a16="http://schemas.microsoft.com/office/drawing/2014/main" id="{911044A0-81CF-EE4D-80F9-BA915BA0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23" y="11977"/>
            <a:ext cx="88900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9C0C4-4969-0D48-B6DA-E5872C45F54C}"/>
              </a:ext>
            </a:extLst>
          </p:cNvPr>
          <p:cNvSpPr txBox="1"/>
          <p:nvPr/>
        </p:nvSpPr>
        <p:spPr>
          <a:xfrm>
            <a:off x="3758236" y="4901477"/>
            <a:ext cx="8082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Alt text: Bar chart of gun murders per 100,000 people where America’s murder rate is 6 times worse than Canada, and 30 times Australia.”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8A2AE-FE23-ED41-B179-93735F7E35C9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Cesal</a:t>
            </a:r>
            <a:r>
              <a:rPr lang="en-US" sz="1400" dirty="0">
                <a:solidFill>
                  <a:schemeClr val="tx2"/>
                </a:solidFill>
              </a:rPr>
              <a:t>, A. (2021, June 8). </a:t>
            </a:r>
            <a:r>
              <a:rPr lang="en-US" sz="1400" i="1" dirty="0">
                <a:solidFill>
                  <a:schemeClr val="tx2"/>
                </a:solidFill>
              </a:rPr>
              <a:t>Writing alt text for Data Visualization</a:t>
            </a:r>
            <a:r>
              <a:rPr lang="en-US" sz="1400" dirty="0">
                <a:solidFill>
                  <a:schemeClr val="tx2"/>
                </a:solidFill>
              </a:rPr>
              <a:t>. Medium.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medium.com</a:t>
            </a:r>
            <a:r>
              <a:rPr lang="en-US" sz="1400" dirty="0">
                <a:solidFill>
                  <a:schemeClr val="tx2"/>
                </a:solidFill>
              </a:rPr>
              <a:t>/nightingale/writing-alt-text-for-data-visualization-2a218ef43f81.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410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42A8-C967-374B-B682-A2282A44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 has so many authors and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635C-8AB6-ED4A-8ACA-5667EE39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8" y="864108"/>
            <a:ext cx="4072469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Christophe </a:t>
            </a:r>
            <a:r>
              <a:rPr lang="en-US" sz="2800" b="1" dirty="0" err="1">
                <a:solidFill>
                  <a:schemeClr val="tx2"/>
                </a:solidFill>
              </a:rPr>
              <a:t>Dervieux</a:t>
            </a: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Works at </a:t>
            </a:r>
            <a:r>
              <a:rPr lang="en-US" sz="2800" dirty="0" err="1">
                <a:solidFill>
                  <a:schemeClr val="tx2"/>
                </a:solidFill>
              </a:rPr>
              <a:t>Rstudio</a:t>
            </a:r>
            <a:r>
              <a:rPr lang="en-US" sz="2800" dirty="0">
                <a:solidFill>
                  <a:schemeClr val="tx2"/>
                </a:solidFill>
              </a:rPr>
              <a:t> as a software engineer in the R Markdown team. Contributed to the </a:t>
            </a:r>
            <a:r>
              <a:rPr lang="en-US" sz="2800" dirty="0" err="1">
                <a:solidFill>
                  <a:schemeClr val="tx2"/>
                </a:solidFill>
              </a:rPr>
              <a:t>rmarkdown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knitr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blogdown</a:t>
            </a:r>
            <a:r>
              <a:rPr lang="en-US" sz="2800" dirty="0">
                <a:solidFill>
                  <a:schemeClr val="tx2"/>
                </a:solidFill>
              </a:rPr>
              <a:t>, and other packages and co-authored the R Markdown Cookbook. </a:t>
            </a:r>
          </a:p>
        </p:txBody>
      </p:sp>
      <p:pic>
        <p:nvPicPr>
          <p:cNvPr id="20482" name="Picture 2" descr="Avatar">
            <a:extLst>
              <a:ext uri="{FF2B5EF4-FFF2-40B4-BE49-F238E27FC236}">
                <a16:creationId xmlns:a16="http://schemas.microsoft.com/office/drawing/2014/main" id="{8F90CF5E-F982-3142-B065-AB4E5999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4" y="757238"/>
            <a:ext cx="3157538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3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Text In 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9C0C4-4969-0D48-B6DA-E5872C45F54C}"/>
              </a:ext>
            </a:extLst>
          </p:cNvPr>
          <p:cNvSpPr txBox="1"/>
          <p:nvPr/>
        </p:nvSpPr>
        <p:spPr>
          <a:xfrm>
            <a:off x="3665639" y="769894"/>
            <a:ext cx="8082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In the </a:t>
            </a:r>
            <a:r>
              <a:rPr lang="en-US" sz="2800" dirty="0" err="1">
                <a:solidFill>
                  <a:schemeClr val="tx2"/>
                </a:solidFill>
              </a:rPr>
              <a:t>knitr</a:t>
            </a:r>
            <a:r>
              <a:rPr lang="en-US" sz="2800" dirty="0">
                <a:solidFill>
                  <a:schemeClr val="tx2"/>
                </a:solidFill>
              </a:rPr>
              <a:t> package, there is a feature to add alt text in R markdown chunks.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966B7-F236-3945-9BD8-2CBDEC9770EB}"/>
              </a:ext>
            </a:extLst>
          </p:cNvPr>
          <p:cNvSpPr txBox="1"/>
          <p:nvPr/>
        </p:nvSpPr>
        <p:spPr>
          <a:xfrm>
            <a:off x="3748591" y="2299681"/>
            <a:ext cx="8082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```{r, </a:t>
            </a:r>
            <a:r>
              <a:rPr lang="en-US" sz="2000" dirty="0" err="1">
                <a:solidFill>
                  <a:schemeClr val="tx2"/>
                </a:solidFill>
              </a:rPr>
              <a:t>fig.alt</a:t>
            </a:r>
            <a:r>
              <a:rPr lang="en-US" sz="2000" dirty="0">
                <a:solidFill>
                  <a:schemeClr val="tx2"/>
                </a:solidFill>
              </a:rPr>
              <a:t> = "Scatterplot of flipper length by bill length of 3 penguin species, where we show penguins with bigger flippers have bigger bills."}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err="1">
                <a:solidFill>
                  <a:schemeClr val="tx2"/>
                </a:solidFill>
              </a:rPr>
              <a:t>ggplot</a:t>
            </a:r>
            <a:r>
              <a:rPr lang="en-US" sz="2000" dirty="0">
                <a:solidFill>
                  <a:schemeClr val="tx2"/>
                </a:solidFill>
              </a:rPr>
              <a:t>(data = penguins, </a:t>
            </a:r>
            <a:r>
              <a:rPr lang="en-US" sz="2000" dirty="0" err="1">
                <a:solidFill>
                  <a:schemeClr val="tx2"/>
                </a:solidFill>
              </a:rPr>
              <a:t>aes</a:t>
            </a:r>
            <a:r>
              <a:rPr lang="en-US" sz="2000" dirty="0">
                <a:solidFill>
                  <a:schemeClr val="tx2"/>
                </a:solidFill>
              </a:rPr>
              <a:t>(x = </a:t>
            </a:r>
            <a:r>
              <a:rPr lang="en-US" sz="2000" dirty="0" err="1">
                <a:solidFill>
                  <a:schemeClr val="tx2"/>
                </a:solidFill>
              </a:rPr>
              <a:t>flipper_length_mm</a:t>
            </a:r>
            <a:r>
              <a:rPr lang="en-US" sz="2000" dirty="0">
                <a:solidFill>
                  <a:schemeClr val="tx2"/>
                </a:solidFill>
              </a:rPr>
              <a:t>, y = </a:t>
            </a:r>
            <a:r>
              <a:rPr lang="en-US" sz="2000" dirty="0" err="1">
                <a:solidFill>
                  <a:schemeClr val="tx2"/>
                </a:solidFill>
              </a:rPr>
              <a:t>bill_length_mm</a:t>
            </a:r>
            <a:r>
              <a:rPr lang="en-US" sz="2000" dirty="0">
                <a:solidFill>
                  <a:schemeClr val="tx2"/>
                </a:solidFill>
              </a:rPr>
              <a:t>, color = species)) + </a:t>
            </a:r>
            <a:r>
              <a:rPr lang="en-US" sz="2000" dirty="0" err="1">
                <a:solidFill>
                  <a:schemeClr val="tx2"/>
                </a:solidFill>
              </a:rPr>
              <a:t>geom_point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aes</a:t>
            </a:r>
            <a:r>
              <a:rPr lang="en-US" sz="2000" dirty="0">
                <a:solidFill>
                  <a:schemeClr val="tx2"/>
                </a:solidFill>
              </a:rPr>
              <a:t>(shape = species), alpha = 0.8) + </a:t>
            </a:r>
            <a:r>
              <a:rPr lang="en-US" sz="2000" dirty="0" err="1">
                <a:solidFill>
                  <a:schemeClr val="tx2"/>
                </a:solidFill>
              </a:rPr>
              <a:t>scale_color_manual</a:t>
            </a:r>
            <a:r>
              <a:rPr lang="en-US" sz="2000" dirty="0">
                <a:solidFill>
                  <a:schemeClr val="tx2"/>
                </a:solidFill>
              </a:rPr>
              <a:t>(values = c("darkorange","purple","cyan4"))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```</a:t>
            </a:r>
          </a:p>
          <a:p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202EC-17FF-B946-A874-FD3574769010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Hil</a:t>
            </a:r>
            <a:r>
              <a:rPr lang="en-US" sz="1400" dirty="0">
                <a:solidFill>
                  <a:schemeClr val="tx2"/>
                </a:solidFill>
              </a:rPr>
              <a:t>, A., </a:t>
            </a:r>
            <a:r>
              <a:rPr lang="en-US" sz="1400" dirty="0" err="1">
                <a:solidFill>
                  <a:schemeClr val="tx2"/>
                </a:solidFill>
              </a:rPr>
              <a:t>Dervieux</a:t>
            </a:r>
            <a:r>
              <a:rPr lang="en-US" sz="1400" dirty="0">
                <a:solidFill>
                  <a:schemeClr val="tx2"/>
                </a:solidFill>
              </a:rPr>
              <a:t>, C., &amp; </a:t>
            </a:r>
            <a:r>
              <a:rPr lang="en-US" sz="1400" dirty="0" err="1">
                <a:solidFill>
                  <a:schemeClr val="tx2"/>
                </a:solidFill>
              </a:rPr>
              <a:t>Xie</a:t>
            </a:r>
            <a:r>
              <a:rPr lang="en-US" sz="1400" dirty="0">
                <a:solidFill>
                  <a:schemeClr val="tx2"/>
                </a:solidFill>
              </a:rPr>
              <a:t>, Y. (2021, April 20). </a:t>
            </a:r>
            <a:r>
              <a:rPr lang="en-US" sz="1400" i="1" dirty="0">
                <a:solidFill>
                  <a:schemeClr val="tx2"/>
                </a:solidFill>
              </a:rPr>
              <a:t>New in </a:t>
            </a:r>
            <a:r>
              <a:rPr lang="en-US" sz="1400" i="1" dirty="0" err="1">
                <a:solidFill>
                  <a:schemeClr val="tx2"/>
                </a:solidFill>
              </a:rPr>
              <a:t>Knitr</a:t>
            </a:r>
            <a:r>
              <a:rPr lang="en-US" sz="1400" i="1" dirty="0">
                <a:solidFill>
                  <a:schemeClr val="tx2"/>
                </a:solidFill>
              </a:rPr>
              <a:t>: Improved accessibility with image alt text</a:t>
            </a:r>
            <a:r>
              <a:rPr lang="en-US" sz="1400" dirty="0">
                <a:solidFill>
                  <a:schemeClr val="tx2"/>
                </a:solidFill>
              </a:rPr>
              <a:t>. RStudio Blog.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blog.rstudio.com</a:t>
            </a:r>
            <a:r>
              <a:rPr lang="en-US" sz="1400" dirty="0">
                <a:solidFill>
                  <a:schemeClr val="tx2"/>
                </a:solidFill>
              </a:rPr>
              <a:t>/2021/04/20/</a:t>
            </a:r>
            <a:r>
              <a:rPr lang="en-US" sz="1400" dirty="0" err="1">
                <a:solidFill>
                  <a:schemeClr val="tx2"/>
                </a:solidFill>
              </a:rPr>
              <a:t>knitr</a:t>
            </a:r>
            <a:r>
              <a:rPr lang="en-US" sz="1400" dirty="0">
                <a:solidFill>
                  <a:schemeClr val="tx2"/>
                </a:solidFill>
              </a:rPr>
              <a:t>-fig-alt/.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74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B4C-D734-1143-B6FB-6BA5B38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Contrast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5F11-0387-574E-88CA-1CF6CA11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contrast colors mean that if someone is </a:t>
            </a:r>
            <a:r>
              <a:rPr lang="en-US" sz="2800" dirty="0" err="1"/>
              <a:t>visualy</a:t>
            </a:r>
            <a:r>
              <a:rPr lang="en-US" sz="2800" dirty="0"/>
              <a:t> impaired they have a higher chance of being able to </a:t>
            </a:r>
          </a:p>
          <a:p>
            <a:endParaRPr lang="en-US" sz="2800" dirty="0"/>
          </a:p>
          <a:p>
            <a:r>
              <a:rPr lang="en-US" sz="2800" dirty="0" err="1"/>
              <a:t>viridis</a:t>
            </a:r>
            <a:r>
              <a:rPr lang="en-US" sz="2800" dirty="0"/>
              <a:t> package in R provides color palettes that print well in grey scale and also ensure high contrast.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4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Contrast Example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5E5D49-D78B-3741-95AE-53FFF7D1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07" y="717630"/>
            <a:ext cx="7591835" cy="54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11C9D0-3C0D-4240-B812-C58298F2FC71}"/>
              </a:ext>
            </a:extLst>
          </p:cNvPr>
          <p:cNvSpPr/>
          <p:nvPr/>
        </p:nvSpPr>
        <p:spPr>
          <a:xfrm>
            <a:off x="3559407" y="4490977"/>
            <a:ext cx="7679611" cy="1649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37987-B9E3-584A-AD4D-ABDC9A8160A6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Rudis</a:t>
            </a:r>
            <a:r>
              <a:rPr lang="en-US" sz="1400" dirty="0">
                <a:solidFill>
                  <a:schemeClr val="tx2"/>
                </a:solidFill>
              </a:rPr>
              <a:t>, B., Ross, N., &amp; Garnier, S. (2021, October 13). </a:t>
            </a:r>
            <a:r>
              <a:rPr lang="en-US" sz="1400" i="1" dirty="0">
                <a:solidFill>
                  <a:schemeClr val="tx2"/>
                </a:solidFill>
              </a:rPr>
              <a:t>Introduction to the </a:t>
            </a:r>
            <a:r>
              <a:rPr lang="en-US" sz="1400" i="1" dirty="0" err="1">
                <a:solidFill>
                  <a:schemeClr val="tx2"/>
                </a:solidFill>
              </a:rPr>
              <a:t>viridis</a:t>
            </a:r>
            <a:r>
              <a:rPr lang="en-US" sz="1400" i="1" dirty="0">
                <a:solidFill>
                  <a:schemeClr val="tx2"/>
                </a:solidFill>
              </a:rPr>
              <a:t> color maps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cran.r-project.org</a:t>
            </a:r>
            <a:r>
              <a:rPr lang="en-US" sz="1400" dirty="0">
                <a:solidFill>
                  <a:schemeClr val="tx2"/>
                </a:solidFill>
              </a:rPr>
              <a:t>/web/packages/</a:t>
            </a:r>
            <a:r>
              <a:rPr lang="en-US" sz="1400" dirty="0" err="1">
                <a:solidFill>
                  <a:schemeClr val="tx2"/>
                </a:solidFill>
              </a:rPr>
              <a:t>viridis</a:t>
            </a:r>
            <a:r>
              <a:rPr lang="en-US" sz="1400" dirty="0">
                <a:solidFill>
                  <a:schemeClr val="tx2"/>
                </a:solidFill>
              </a:rPr>
              <a:t>/vignettes/intro-to-</a:t>
            </a:r>
            <a:r>
              <a:rPr lang="en-US" sz="1400" dirty="0" err="1">
                <a:solidFill>
                  <a:schemeClr val="tx2"/>
                </a:solidFill>
              </a:rPr>
              <a:t>viridis.html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76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FBA8B29-51ED-144E-9702-226192A3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52" y="770678"/>
            <a:ext cx="7679611" cy="548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737FD-0A48-D544-865D-83864A8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Contrast Example with Green-Blind colorblindness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1C9D0-3C0D-4240-B812-C58298F2FC71}"/>
              </a:ext>
            </a:extLst>
          </p:cNvPr>
          <p:cNvSpPr/>
          <p:nvPr/>
        </p:nvSpPr>
        <p:spPr>
          <a:xfrm>
            <a:off x="3559407" y="4490977"/>
            <a:ext cx="7679611" cy="16493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6BD8D-069E-2943-96F3-70DD54A7EC42}"/>
              </a:ext>
            </a:extLst>
          </p:cNvPr>
          <p:cNvSpPr txBox="1"/>
          <p:nvPr/>
        </p:nvSpPr>
        <p:spPr>
          <a:xfrm>
            <a:off x="3518704" y="6227180"/>
            <a:ext cx="804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Rudis</a:t>
            </a:r>
            <a:r>
              <a:rPr lang="en-US" sz="1400" dirty="0">
                <a:solidFill>
                  <a:schemeClr val="tx2"/>
                </a:solidFill>
              </a:rPr>
              <a:t>, B., Ross, N., &amp; Garnier, S. (2021, October 13). </a:t>
            </a:r>
            <a:r>
              <a:rPr lang="en-US" sz="1400" i="1" dirty="0">
                <a:solidFill>
                  <a:schemeClr val="tx2"/>
                </a:solidFill>
              </a:rPr>
              <a:t>Introduction to the </a:t>
            </a:r>
            <a:r>
              <a:rPr lang="en-US" sz="1400" i="1" dirty="0" err="1">
                <a:solidFill>
                  <a:schemeClr val="tx2"/>
                </a:solidFill>
              </a:rPr>
              <a:t>viridis</a:t>
            </a:r>
            <a:r>
              <a:rPr lang="en-US" sz="1400" i="1" dirty="0">
                <a:solidFill>
                  <a:schemeClr val="tx2"/>
                </a:solidFill>
              </a:rPr>
              <a:t> color maps</a:t>
            </a:r>
            <a:r>
              <a:rPr lang="en-US" sz="1400" dirty="0">
                <a:solidFill>
                  <a:schemeClr val="tx2"/>
                </a:solidFill>
              </a:rPr>
              <a:t>. Retrieved November 11, 2021, from https://</a:t>
            </a:r>
            <a:r>
              <a:rPr lang="en-US" sz="1400" dirty="0" err="1">
                <a:solidFill>
                  <a:schemeClr val="tx2"/>
                </a:solidFill>
              </a:rPr>
              <a:t>cran.r-project.org</a:t>
            </a:r>
            <a:r>
              <a:rPr lang="en-US" sz="1400" dirty="0">
                <a:solidFill>
                  <a:schemeClr val="tx2"/>
                </a:solidFill>
              </a:rPr>
              <a:t>/web/packages/</a:t>
            </a:r>
            <a:r>
              <a:rPr lang="en-US" sz="1400" dirty="0" err="1">
                <a:solidFill>
                  <a:schemeClr val="tx2"/>
                </a:solidFill>
              </a:rPr>
              <a:t>viridis</a:t>
            </a:r>
            <a:r>
              <a:rPr lang="en-US" sz="1400" dirty="0">
                <a:solidFill>
                  <a:schemeClr val="tx2"/>
                </a:solidFill>
              </a:rPr>
              <a:t>/vignettes/intro-to-</a:t>
            </a:r>
            <a:r>
              <a:rPr lang="en-US" sz="1400" dirty="0" err="1">
                <a:solidFill>
                  <a:schemeClr val="tx2"/>
                </a:solidFill>
              </a:rPr>
              <a:t>viridis.html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73747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{A05147B4-A2FF-2443-AA65-6F965A34DF69}tf10001124</Template>
  <TotalTime>120</TotalTime>
  <Words>1477</Words>
  <Application>Microsoft Macintosh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Corbel</vt:lpstr>
      <vt:lpstr>Menlo-Regular</vt:lpstr>
      <vt:lpstr>Wingdings 2</vt:lpstr>
      <vt:lpstr>Frame</vt:lpstr>
      <vt:lpstr>Accessibility of Data Visualizations </vt:lpstr>
      <vt:lpstr>Checklist for accessibility</vt:lpstr>
      <vt:lpstr>Alt Text</vt:lpstr>
      <vt:lpstr>Alt Text Example</vt:lpstr>
      <vt:lpstr>Knitr has so many authors and contributors</vt:lpstr>
      <vt:lpstr>Alt Text In R </vt:lpstr>
      <vt:lpstr>High Contrast</vt:lpstr>
      <vt:lpstr>High Contrast Example</vt:lpstr>
      <vt:lpstr>High Contrast Example with Green-Blind colorblindness</vt:lpstr>
      <vt:lpstr>High Contrast Example with Red-Blind colorblindness</vt:lpstr>
      <vt:lpstr>High Contrast Example with Blue-Blind colorblindness</vt:lpstr>
      <vt:lpstr>High Contrast Example with complete desaturation</vt:lpstr>
      <vt:lpstr>one of the viridis authors</vt:lpstr>
      <vt:lpstr>viridis In R </vt:lpstr>
      <vt:lpstr>viridis In R </vt:lpstr>
      <vt:lpstr>Dual-coding</vt:lpstr>
      <vt:lpstr>Dual-coding  Bad example</vt:lpstr>
      <vt:lpstr>Dual-coding  Ok example</vt:lpstr>
      <vt:lpstr>Dual-coding  Good example</vt:lpstr>
      <vt:lpstr>ggpattern authors</vt:lpstr>
      <vt:lpstr>ggpattern in R </vt:lpstr>
      <vt:lpstr>ggpattern in R 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of Data Visualizations </dc:title>
  <dc:creator>Lipman, Micaela</dc:creator>
  <cp:lastModifiedBy>Lipman, Micaela</cp:lastModifiedBy>
  <cp:revision>1</cp:revision>
  <dcterms:created xsi:type="dcterms:W3CDTF">2021-11-10T23:43:18Z</dcterms:created>
  <dcterms:modified xsi:type="dcterms:W3CDTF">2021-11-11T01:43:20Z</dcterms:modified>
</cp:coreProperties>
</file>