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1" r:id="rId2"/>
    <p:sldId id="264" r:id="rId3"/>
    <p:sldId id="265" r:id="rId4"/>
    <p:sldId id="284" r:id="rId5"/>
    <p:sldId id="297" r:id="rId6"/>
    <p:sldId id="285" r:id="rId7"/>
    <p:sldId id="298" r:id="rId8"/>
    <p:sldId id="286" r:id="rId9"/>
    <p:sldId id="299" r:id="rId10"/>
    <p:sldId id="288" r:id="rId11"/>
    <p:sldId id="289" r:id="rId12"/>
    <p:sldId id="302" r:id="rId13"/>
    <p:sldId id="300" r:id="rId14"/>
    <p:sldId id="301" r:id="rId15"/>
    <p:sldId id="30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81829" autoAdjust="0"/>
  </p:normalViewPr>
  <p:slideViewPr>
    <p:cSldViewPr snapToGrid="0">
      <p:cViewPr varScale="1">
        <p:scale>
          <a:sx n="109" d="100"/>
          <a:sy n="109" d="100"/>
        </p:scale>
        <p:origin x="-1752" y="-84"/>
      </p:cViewPr>
      <p:guideLst>
        <p:guide orient="horz" pos="3923"/>
        <p:guide orient="horz" pos="909"/>
        <p:guide orient="horz" pos="794"/>
        <p:guide orient="horz" pos="178"/>
        <p:guide pos="5483"/>
        <p:guide pos="29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7DFD7394-0918-41E5-976A-DD89E65BE30E}" type="datetimeFigureOut">
              <a:rPr lang="en-US"/>
              <a:pPr>
                <a:defRPr/>
              </a:pPr>
              <a:t>11/5/2012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91D5EE62-5634-4CDF-BF3F-B21388465BF7}" type="slidenum">
              <a:rPr lang="en-US"/>
              <a:pPr>
                <a:defRPr/>
              </a:pPr>
              <a:t>‹#›</a:t>
            </a:fld>
            <a:endParaRPr lang="en-US" dirty="0"/>
          </a:p>
        </p:txBody>
      </p:sp>
    </p:spTree>
    <p:extLst>
      <p:ext uri="{BB962C8B-B14F-4D97-AF65-F5344CB8AC3E}">
        <p14:creationId xmlns:p14="http://schemas.microsoft.com/office/powerpoint/2010/main" val="729627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According to SPE 107877, a log-log plot as shown above should be sufficient to identify closure and the various flow regimes before and after-closure. The log-log plot shows a positive ¼</a:t>
            </a:r>
            <a:r>
              <a:rPr lang="en-US" baseline="0" dirty="0" smtClean="0"/>
              <a:t> </a:t>
            </a:r>
            <a:r>
              <a:rPr lang="en-US" dirty="0" smtClean="0"/>
              <a:t>slope in the </a:t>
            </a:r>
            <a:r>
              <a:rPr lang="en-US" dirty="0" err="1" smtClean="0"/>
              <a:t>semilog</a:t>
            </a:r>
            <a:r>
              <a:rPr lang="en-US" dirty="0" smtClean="0"/>
              <a:t> derivative (light blue curve) and pressure difference curves (green and red curves) in conjunction with a negative ¾</a:t>
            </a:r>
            <a:r>
              <a:rPr lang="en-US" baseline="0" dirty="0" smtClean="0"/>
              <a:t> </a:t>
            </a:r>
            <a:r>
              <a:rPr lang="en-US" dirty="0" smtClean="0"/>
              <a:t>slope in the 1</a:t>
            </a:r>
            <a:r>
              <a:rPr lang="en-US" baseline="30000" dirty="0" smtClean="0"/>
              <a:t>st</a:t>
            </a:r>
            <a:r>
              <a:rPr lang="en-US" dirty="0" smtClean="0"/>
              <a:t> derivative (dark blue) curve indicating bi-linear flow before-closure. Then closure occurs when indicated by the change in slope from positive to negative in the </a:t>
            </a:r>
            <a:r>
              <a:rPr lang="en-US" dirty="0" err="1" smtClean="0"/>
              <a:t>semilog</a:t>
            </a:r>
            <a:r>
              <a:rPr lang="en-US" dirty="0" smtClean="0"/>
              <a:t> derivative curve. The Oct</a:t>
            </a:r>
            <a:r>
              <a:rPr lang="en-US" baseline="0" dirty="0" smtClean="0"/>
              <a:t> 11 download of data indicated that closure may have occurred at shut in time of about 1300 minutes.  But this appears to have been a temporary flattening of the </a:t>
            </a:r>
            <a:r>
              <a:rPr lang="en-US" baseline="0" dirty="0" err="1" smtClean="0"/>
              <a:t>semilog</a:t>
            </a:r>
            <a:r>
              <a:rPr lang="en-US" baseline="0" dirty="0" smtClean="0"/>
              <a:t> curve slope and use of all of the data from the final download indicates that closure did not occur at that time.  In fact, it appears that closure did not occur during the entire time of the shut in.  The fluctuations in the </a:t>
            </a:r>
            <a:r>
              <a:rPr lang="en-US" baseline="0" dirty="0" err="1" smtClean="0"/>
              <a:t>semilog</a:t>
            </a:r>
            <a:r>
              <a:rPr lang="en-US" baseline="0" dirty="0" smtClean="0"/>
              <a:t> and derivative curve near the end of the shut in can be attributed to the noise and fluctuations in the pressure measured at the wellhead by the surface memory gauge.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10</a:t>
            </a:fld>
            <a:endParaRPr lang="en-US" dirty="0"/>
          </a:p>
        </p:txBody>
      </p:sp>
    </p:spTree>
    <p:extLst>
      <p:ext uri="{BB962C8B-B14F-4D97-AF65-F5344CB8AC3E}">
        <p14:creationId xmlns:p14="http://schemas.microsoft.com/office/powerpoint/2010/main" val="31865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download of data on Oct 11 suggested that closure</a:t>
            </a:r>
            <a:r>
              <a:rPr lang="en-US" baseline="0" dirty="0" smtClean="0"/>
              <a:t> had occurred at G time ~ 22.  However, it is apparent from the total data download that this was a false indication of closure and that the superposition G*</a:t>
            </a:r>
            <a:r>
              <a:rPr lang="en-US" baseline="0" dirty="0" err="1" smtClean="0"/>
              <a:t>dP</a:t>
            </a:r>
            <a:r>
              <a:rPr lang="en-US" baseline="0" dirty="0" smtClean="0"/>
              <a:t>/</a:t>
            </a:r>
            <a:r>
              <a:rPr lang="en-US" baseline="0" dirty="0" err="1" smtClean="0"/>
              <a:t>dG</a:t>
            </a:r>
            <a:r>
              <a:rPr lang="en-US" baseline="0" dirty="0" smtClean="0"/>
              <a:t> curve returns to a positive slope indicating that closure has not occurred.</a:t>
            </a:r>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11</a:t>
            </a:fld>
            <a:endParaRPr lang="en-US" dirty="0"/>
          </a:p>
        </p:txBody>
      </p:sp>
    </p:spTree>
    <p:extLst>
      <p:ext uri="{BB962C8B-B14F-4D97-AF65-F5344CB8AC3E}">
        <p14:creationId xmlns:p14="http://schemas.microsoft.com/office/powerpoint/2010/main" val="94982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modified </a:t>
            </a:r>
            <a:r>
              <a:rPr lang="en-US" dirty="0" err="1" smtClean="0"/>
              <a:t>Mayerhofer</a:t>
            </a:r>
            <a:r>
              <a:rPr lang="en-US" baseline="0" dirty="0" smtClean="0"/>
              <a:t> method may provide a method for estimating the upper limit value of reservoir permeability. However, the method is not as accurate as an after closure analysis.  If leak off types other than normal </a:t>
            </a:r>
            <a:r>
              <a:rPr lang="en-US" baseline="0" dirty="0" smtClean="0"/>
              <a:t>leak </a:t>
            </a:r>
            <a:r>
              <a:rPr lang="en-US" baseline="0" dirty="0" smtClean="0"/>
              <a:t>off exist, </a:t>
            </a:r>
            <a:r>
              <a:rPr lang="en-US" baseline="0" dirty="0" smtClean="0"/>
              <a:t>then only a range for permeability could be given</a:t>
            </a:r>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12</a:t>
            </a:fld>
            <a:endParaRPr lang="en-US" dirty="0"/>
          </a:p>
        </p:txBody>
      </p:sp>
    </p:spTree>
    <p:extLst>
      <p:ext uri="{BB962C8B-B14F-4D97-AF65-F5344CB8AC3E}">
        <p14:creationId xmlns:p14="http://schemas.microsoft.com/office/powerpoint/2010/main" val="209469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gn="l"/>
            <a:r>
              <a:rPr lang="en-US" sz="1200" dirty="0" smtClean="0"/>
              <a:t>*This is a calculated value that considers formation rock properties, tectonic strain, overburden gradient, etc. It is not an extrapolation of actual</a:t>
            </a:r>
            <a:r>
              <a:rPr lang="en-US" sz="1200" baseline="0" dirty="0" smtClean="0"/>
              <a:t> </a:t>
            </a:r>
            <a:r>
              <a:rPr lang="en-US" sz="1200" dirty="0" smtClean="0"/>
              <a:t>after closure pressure data and is less</a:t>
            </a:r>
            <a:r>
              <a:rPr lang="en-US" sz="1200" baseline="0" dirty="0" smtClean="0"/>
              <a:t> accurate than an after closure analysis</a:t>
            </a:r>
            <a:r>
              <a:rPr lang="en-US" sz="1200" dirty="0" smtClean="0"/>
              <a:t>.  </a:t>
            </a:r>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14</a:t>
            </a:fld>
            <a:endParaRPr lang="en-US" dirty="0"/>
          </a:p>
        </p:txBody>
      </p:sp>
    </p:spTree>
    <p:extLst>
      <p:ext uri="{BB962C8B-B14F-4D97-AF65-F5344CB8AC3E}">
        <p14:creationId xmlns:p14="http://schemas.microsoft.com/office/powerpoint/2010/main" val="3538864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Please note that the</a:t>
            </a:r>
            <a:r>
              <a:rPr lang="en-US" baseline="0" dirty="0" smtClean="0"/>
              <a:t> </a:t>
            </a:r>
            <a:r>
              <a:rPr lang="en-US" sz="1200" kern="1200" dirty="0" smtClean="0">
                <a:solidFill>
                  <a:schemeClr val="tx1"/>
                </a:solidFill>
                <a:effectLst/>
                <a:latin typeface="+mn-lt"/>
                <a:ea typeface="+mn-ea"/>
                <a:cs typeface="+mn-cs"/>
              </a:rPr>
              <a:t>following parameters were assumed for the hydrocarbon</a:t>
            </a:r>
            <a:r>
              <a:rPr lang="en-US" sz="1200" kern="1200" baseline="0" dirty="0" smtClean="0">
                <a:solidFill>
                  <a:schemeClr val="tx1"/>
                </a:solidFill>
                <a:effectLst/>
                <a:latin typeface="+mn-lt"/>
                <a:ea typeface="+mn-ea"/>
                <a:cs typeface="+mn-cs"/>
              </a:rPr>
              <a:t> reservoir case</a:t>
            </a:r>
            <a:r>
              <a:rPr lang="en-US" sz="1200" kern="1200" dirty="0" smtClean="0">
                <a:solidFill>
                  <a:schemeClr val="tx1"/>
                </a:solidFill>
                <a:effectLst/>
                <a:latin typeface="+mn-lt"/>
                <a:ea typeface="+mn-ea"/>
                <a:cs typeface="+mn-cs"/>
              </a:rPr>
              <a:t> for our analysis and they need to be verified</a:t>
            </a:r>
            <a:r>
              <a:rPr lang="en-US" sz="1200" kern="1200" baseline="0" dirty="0" smtClean="0">
                <a:solidFill>
                  <a:schemeClr val="tx1"/>
                </a:solidFill>
                <a:effectLst/>
                <a:latin typeface="+mn-lt"/>
                <a:ea typeface="+mn-ea"/>
                <a:cs typeface="+mn-cs"/>
              </a:rPr>
              <a:t> as it can change the resultant </a:t>
            </a:r>
            <a:r>
              <a:rPr lang="en-US" sz="1200" kern="1200" baseline="0" dirty="0" err="1" smtClean="0">
                <a:solidFill>
                  <a:schemeClr val="tx1"/>
                </a:solidFill>
                <a:effectLst/>
                <a:latin typeface="+mn-lt"/>
                <a:ea typeface="+mn-ea"/>
                <a:cs typeface="+mn-cs"/>
              </a:rPr>
              <a:t>kh</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Sw</a:t>
            </a:r>
            <a:r>
              <a:rPr lang="en-US" sz="1200" kern="1200" dirty="0" smtClean="0">
                <a:solidFill>
                  <a:schemeClr val="tx1"/>
                </a:solidFill>
                <a:effectLst/>
                <a:latin typeface="+mn-lt"/>
                <a:ea typeface="+mn-ea"/>
                <a:cs typeface="+mn-cs"/>
              </a:rPr>
              <a:t>=40%</a:t>
            </a:r>
          </a:p>
          <a:p>
            <a:r>
              <a:rPr lang="en-US" sz="1200" kern="1200" dirty="0" smtClean="0">
                <a:solidFill>
                  <a:schemeClr val="tx1"/>
                </a:solidFill>
                <a:effectLst/>
                <a:latin typeface="+mn-lt"/>
                <a:ea typeface="+mn-ea"/>
                <a:cs typeface="+mn-cs"/>
              </a:rPr>
              <a:t>GOR = 1000 </a:t>
            </a:r>
            <a:r>
              <a:rPr lang="en-US" sz="1200" kern="1200" dirty="0" err="1" smtClean="0">
                <a:solidFill>
                  <a:schemeClr val="tx1"/>
                </a:solidFill>
                <a:effectLst/>
                <a:latin typeface="+mn-lt"/>
                <a:ea typeface="+mn-ea"/>
                <a:cs typeface="+mn-cs"/>
              </a:rPr>
              <a:t>scf</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bbl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API = 38</a:t>
            </a:r>
          </a:p>
          <a:p>
            <a:r>
              <a:rPr lang="en-US" sz="1200" kern="1200" dirty="0" smtClean="0">
                <a:solidFill>
                  <a:schemeClr val="tx1"/>
                </a:solidFill>
                <a:effectLst/>
                <a:latin typeface="+mn-lt"/>
                <a:ea typeface="+mn-ea"/>
                <a:cs typeface="+mn-cs"/>
              </a:rPr>
              <a:t>Bubble point pressure = 4000 psi</a:t>
            </a:r>
          </a:p>
          <a:p>
            <a:r>
              <a:rPr lang="en-US" sz="1200" kern="1200" dirty="0" smtClean="0">
                <a:solidFill>
                  <a:schemeClr val="tx1"/>
                </a:solidFill>
                <a:effectLst/>
                <a:latin typeface="+mn-lt"/>
                <a:ea typeface="+mn-ea"/>
                <a:cs typeface="+mn-cs"/>
              </a:rPr>
              <a:t>Porosity cutoff = 8%</a:t>
            </a:r>
          </a:p>
          <a:p>
            <a:pPr algn="l"/>
            <a:endParaRPr lang="en-US" dirty="0"/>
          </a:p>
        </p:txBody>
      </p:sp>
      <p:sp>
        <p:nvSpPr>
          <p:cNvPr id="4" name="Slide Number Placeholder 3"/>
          <p:cNvSpPr>
            <a:spLocks noGrp="1"/>
          </p:cNvSpPr>
          <p:nvPr>
            <p:ph type="sldNum" sz="quarter" idx="10"/>
          </p:nvPr>
        </p:nvSpPr>
        <p:spPr/>
        <p:txBody>
          <a:bodyPr/>
          <a:lstStyle/>
          <a:p>
            <a:pPr>
              <a:defRPr/>
            </a:pPr>
            <a:fld id="{91D5EE62-5634-4CDF-BF3F-B21388465BF7}" type="slidenum">
              <a:rPr lang="en-US" smtClean="0"/>
              <a:pPr>
                <a:defRPr/>
              </a:pPr>
              <a:t>15</a:t>
            </a:fld>
            <a:endParaRPr lang="en-US" dirty="0"/>
          </a:p>
        </p:txBody>
      </p:sp>
    </p:spTree>
    <p:extLst>
      <p:ext uri="{BB962C8B-B14F-4D97-AF65-F5344CB8AC3E}">
        <p14:creationId xmlns:p14="http://schemas.microsoft.com/office/powerpoint/2010/main" val="3538864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halliburton.com/"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alliburto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l="-1000"/>
          </a:stretch>
        </a:blipFill>
        <a:effectLst/>
      </p:bgPr>
    </p:bg>
    <p:spTree>
      <p:nvGrpSpPr>
        <p:cNvPr id="1" name=""/>
        <p:cNvGrpSpPr/>
        <p:nvPr/>
      </p:nvGrpSpPr>
      <p:grpSpPr>
        <a:xfrm>
          <a:off x="0" y="0"/>
          <a:ext cx="0" cy="0"/>
          <a:chOff x="0" y="0"/>
          <a:chExt cx="0" cy="0"/>
        </a:xfrm>
      </p:grpSpPr>
      <p:pic>
        <p:nvPicPr>
          <p:cNvPr id="4" name="Picture 6" descr="4colorHAL.png">
            <a:hlinkClick r:id="rId3"/>
          </p:cNvPr>
          <p:cNvPicPr>
            <a:picLocks noChangeAspect="1"/>
          </p:cNvPicPr>
          <p:nvPr userDrawn="1"/>
        </p:nvPicPr>
        <p:blipFill>
          <a:blip r:embed="rId4"/>
          <a:srcRect/>
          <a:stretch>
            <a:fillRect/>
          </a:stretch>
        </p:blipFill>
        <p:spPr bwMode="auto">
          <a:xfrm>
            <a:off x="7297738" y="6403975"/>
            <a:ext cx="1365250" cy="130175"/>
          </a:xfrm>
          <a:prstGeom prst="rect">
            <a:avLst/>
          </a:prstGeom>
          <a:noFill/>
          <a:ln w="9525">
            <a:noFill/>
            <a:miter lim="800000"/>
            <a:headEnd/>
            <a:tailEnd/>
          </a:ln>
        </p:spPr>
      </p:pic>
      <p:sp>
        <p:nvSpPr>
          <p:cNvPr id="2" name="Title 1"/>
          <p:cNvSpPr>
            <a:spLocks noGrp="1"/>
          </p:cNvSpPr>
          <p:nvPr>
            <p:ph type="ctrTitle"/>
          </p:nvPr>
        </p:nvSpPr>
        <p:spPr>
          <a:xfrm>
            <a:off x="3657600" y="2992582"/>
            <a:ext cx="5334000" cy="768927"/>
          </a:xfrm>
        </p:spPr>
        <p:txBody>
          <a:bodyPr>
            <a:normAutofit/>
          </a:bodyPr>
          <a:lstStyle>
            <a:lvl1pPr algn="l">
              <a:defRPr sz="24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80166" y="4419600"/>
            <a:ext cx="3063834" cy="1219200"/>
          </a:xfrm>
        </p:spPr>
        <p:txBody>
          <a:bodyPr>
            <a:normAutofit/>
          </a:bodyPr>
          <a:lstStyle>
            <a:lvl1pPr marL="0" indent="0" algn="ctr">
              <a:buNone/>
              <a:defRPr sz="12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82576"/>
            <a:ext cx="2065337" cy="5945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5138" y="282576"/>
            <a:ext cx="6003925" cy="5945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rot="5400000">
            <a:off x="-599281" y="1134269"/>
            <a:ext cx="1795463" cy="92075"/>
          </a:xfrm>
          <a:prstGeom prst="rect">
            <a:avLst/>
          </a:prstGeom>
        </p:spPr>
        <p:txBody>
          <a:bodyPr wrap="none" lIns="0" tIns="0" rIns="0" bIns="0">
            <a:spAutoFit/>
          </a:bodyPr>
          <a:lstStyle>
            <a:lvl1pPr fontAlgn="auto">
              <a:spcBef>
                <a:spcPts val="0"/>
              </a:spcBef>
              <a:spcAft>
                <a:spcPts val="0"/>
              </a:spcAft>
              <a:defRPr sz="600" b="1" dirty="0" smtClean="0">
                <a:solidFill>
                  <a:schemeClr val="tx1"/>
                </a:solidFill>
                <a:latin typeface="Arial" pitchFamily="34" charset="0"/>
                <a:cs typeface="Arial" pitchFamily="34" charset="0"/>
              </a:defRPr>
            </a:lvl1pPr>
          </a:lstStyle>
          <a:p>
            <a:pPr>
              <a:defRPr/>
            </a:pPr>
            <a:r>
              <a:rPr lang="en-US"/>
              <a:t>© 2011 HALLIBURTON.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4416425" y="6346825"/>
            <a:ext cx="311150" cy="307975"/>
          </a:xfrm>
          <a:prstGeom prst="rect">
            <a:avLst/>
          </a:prstGeom>
          <a:noFill/>
          <a:ln w="9525">
            <a:noFill/>
            <a:miter lim="800000"/>
            <a:headEnd/>
            <a:tailEnd/>
          </a:ln>
          <a:effectLst/>
        </p:spPr>
        <p:txBody>
          <a:bodyPr wrap="none" tIns="91440" bIns="91440" anchor="ctr" anchorCtr="1">
            <a:spAutoFit/>
          </a:bodyPr>
          <a:lstStyle/>
          <a:p>
            <a:pPr algn="ctr" fontAlgn="auto">
              <a:spcBef>
                <a:spcPts val="0"/>
              </a:spcBef>
              <a:spcAft>
                <a:spcPts val="0"/>
              </a:spcAft>
              <a:defRPr/>
            </a:pPr>
            <a:fld id="{E7A323DD-8AF6-421F-B7B7-09FC8DB0C000}" type="slidenum">
              <a:rPr lang="en-US" sz="800" kern="0">
                <a:solidFill>
                  <a:sysClr val="windowText" lastClr="000000"/>
                </a:solidFill>
                <a:latin typeface="+mn-lt"/>
              </a:rPr>
              <a:pPr algn="ctr" fontAlgn="auto">
                <a:spcBef>
                  <a:spcPts val="0"/>
                </a:spcBef>
                <a:spcAft>
                  <a:spcPts val="0"/>
                </a:spcAft>
                <a:defRPr/>
              </a:pPr>
              <a:t>‹#›</a:t>
            </a:fld>
            <a:endParaRPr lang="en-US" sz="800" kern="0" dirty="0">
              <a:solidFill>
                <a:sysClr val="windowText" lastClr="000000"/>
              </a:solidFill>
              <a:latin typeface="+mn-lt"/>
            </a:endParaRPr>
          </a:p>
        </p:txBody>
      </p:sp>
      <p:sp>
        <p:nvSpPr>
          <p:cNvPr id="5" name="TextBox 10"/>
          <p:cNvSpPr txBox="1"/>
          <p:nvPr userDrawn="1"/>
        </p:nvSpPr>
        <p:spPr>
          <a:xfrm>
            <a:off x="457200" y="6454775"/>
            <a:ext cx="1816100" cy="92075"/>
          </a:xfrm>
          <a:prstGeom prst="rect">
            <a:avLst/>
          </a:prstGeom>
          <a:noFill/>
        </p:spPr>
        <p:txBody>
          <a:bodyPr wrap="none" lIns="0" tIns="0" rIns="0" bIns="0">
            <a:spAutoFit/>
          </a:bodyPr>
          <a:lstStyle/>
          <a:p>
            <a:pPr fontAlgn="auto">
              <a:spcBef>
                <a:spcPts val="0"/>
              </a:spcBef>
              <a:spcAft>
                <a:spcPts val="0"/>
              </a:spcAft>
              <a:defRPr/>
            </a:pPr>
            <a:r>
              <a:rPr lang="en-US" sz="600" b="1" kern="0" dirty="0">
                <a:solidFill>
                  <a:sysClr val="windowText" lastClr="000000"/>
                </a:solidFill>
                <a:latin typeface="+mn-lt"/>
              </a:rPr>
              <a:t> © 2012 HALLIBURTON. ALL RIGHTS RESERVED.</a:t>
            </a:r>
          </a:p>
        </p:txBody>
      </p:sp>
      <p:pic>
        <p:nvPicPr>
          <p:cNvPr id="6" name="Picture 7" descr="4colorHAL.png">
            <a:hlinkClick r:id="rId2"/>
          </p:cNvPr>
          <p:cNvPicPr>
            <a:picLocks noChangeAspect="1"/>
          </p:cNvPicPr>
          <p:nvPr userDrawn="1"/>
        </p:nvPicPr>
        <p:blipFill>
          <a:blip r:embed="rId3"/>
          <a:srcRect/>
          <a:stretch>
            <a:fillRect/>
          </a:stretch>
        </p:blipFill>
        <p:spPr bwMode="auto">
          <a:xfrm>
            <a:off x="7297738" y="6403975"/>
            <a:ext cx="1365250" cy="130175"/>
          </a:xfrm>
          <a:prstGeom prst="rect">
            <a:avLst/>
          </a:prstGeom>
          <a:noFill/>
          <a:ln w="9525">
            <a:noFill/>
            <a:miter lim="800000"/>
            <a:headEnd/>
            <a:tailEnd/>
          </a:ln>
        </p:spPr>
      </p:pic>
      <p:sp>
        <p:nvSpPr>
          <p:cNvPr id="2" name="Title 1"/>
          <p:cNvSpPr>
            <a:spLocks noGrp="1"/>
          </p:cNvSpPr>
          <p:nvPr>
            <p:ph type="title"/>
          </p:nvPr>
        </p:nvSpPr>
        <p:spPr>
          <a:xfrm>
            <a:off x="457200" y="274639"/>
            <a:ext cx="8229600" cy="985836"/>
          </a:xfrm>
        </p:spPr>
        <p:txBody>
          <a:bodyPr>
            <a:normAutofit/>
          </a:bodyPr>
          <a:lstStyle>
            <a:lvl1pPr>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3039"/>
            <a:ext cx="8229600" cy="4784724"/>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85837"/>
          </a:xfrm>
        </p:spPr>
        <p:txBody>
          <a:bodyPr/>
          <a:lstStyle>
            <a:lvl1pPr>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66078" y="1446879"/>
            <a:ext cx="4040188" cy="47808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3903" y="1446879"/>
            <a:ext cx="4041775" cy="47808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9547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77249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9858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443038"/>
            <a:ext cx="8229600"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4colorHAL.png"/>
          <p:cNvPicPr>
            <a:picLocks noChangeAspect="1"/>
          </p:cNvPicPr>
          <p:nvPr userDrawn="1"/>
        </p:nvPicPr>
        <p:blipFill>
          <a:blip r:embed="rId13"/>
          <a:srcRect/>
          <a:stretch>
            <a:fillRect/>
          </a:stretch>
        </p:blipFill>
        <p:spPr bwMode="auto">
          <a:xfrm>
            <a:off x="7297738" y="6403975"/>
            <a:ext cx="1365250" cy="130175"/>
          </a:xfrm>
          <a:prstGeom prst="rect">
            <a:avLst/>
          </a:prstGeom>
          <a:noFill/>
          <a:ln w="9525">
            <a:noFill/>
            <a:miter lim="800000"/>
            <a:headEnd/>
            <a:tailEnd/>
          </a:ln>
        </p:spPr>
      </p:pic>
      <p:sp>
        <p:nvSpPr>
          <p:cNvPr id="8" name="Rectangle 9"/>
          <p:cNvSpPr>
            <a:spLocks noChangeArrowheads="1"/>
          </p:cNvSpPr>
          <p:nvPr userDrawn="1"/>
        </p:nvSpPr>
        <p:spPr bwMode="auto">
          <a:xfrm>
            <a:off x="4416425" y="6346825"/>
            <a:ext cx="311150" cy="307975"/>
          </a:xfrm>
          <a:prstGeom prst="rect">
            <a:avLst/>
          </a:prstGeom>
          <a:noFill/>
          <a:ln w="9525">
            <a:noFill/>
            <a:miter lim="800000"/>
            <a:headEnd/>
            <a:tailEnd/>
          </a:ln>
          <a:effectLst/>
        </p:spPr>
        <p:txBody>
          <a:bodyPr wrap="none" tIns="91440" bIns="91440" anchor="ctr" anchorCtr="1">
            <a:spAutoFit/>
          </a:bodyPr>
          <a:lstStyle/>
          <a:p>
            <a:pPr algn="ctr" fontAlgn="auto">
              <a:spcBef>
                <a:spcPts val="0"/>
              </a:spcBef>
              <a:spcAft>
                <a:spcPts val="0"/>
              </a:spcAft>
              <a:defRPr/>
            </a:pPr>
            <a:fld id="{BF427F6B-C14A-463B-B518-27FFEDDBB8DA}" type="slidenum">
              <a:rPr lang="en-US" sz="800" kern="0">
                <a:solidFill>
                  <a:sysClr val="windowText" lastClr="000000"/>
                </a:solidFill>
                <a:latin typeface="+mn-lt"/>
              </a:rPr>
              <a:pPr algn="ctr" fontAlgn="auto">
                <a:spcBef>
                  <a:spcPts val="0"/>
                </a:spcBef>
                <a:spcAft>
                  <a:spcPts val="0"/>
                </a:spcAft>
                <a:defRPr/>
              </a:pPr>
              <a:t>‹#›</a:t>
            </a:fld>
            <a:endParaRPr lang="en-US" sz="800" kern="0" dirty="0">
              <a:solidFill>
                <a:sysClr val="windowText" lastClr="000000"/>
              </a:solidFill>
              <a:latin typeface="+mn-lt"/>
            </a:endParaRPr>
          </a:p>
        </p:txBody>
      </p:sp>
      <p:sp>
        <p:nvSpPr>
          <p:cNvPr id="10" name="TextBox 9"/>
          <p:cNvSpPr txBox="1"/>
          <p:nvPr userDrawn="1"/>
        </p:nvSpPr>
        <p:spPr>
          <a:xfrm>
            <a:off x="457200" y="6454775"/>
            <a:ext cx="1816100" cy="92075"/>
          </a:xfrm>
          <a:prstGeom prst="rect">
            <a:avLst/>
          </a:prstGeom>
          <a:noFill/>
        </p:spPr>
        <p:txBody>
          <a:bodyPr wrap="none" lIns="0" tIns="0" rIns="0" bIns="0">
            <a:spAutoFit/>
          </a:bodyPr>
          <a:lstStyle/>
          <a:p>
            <a:pPr fontAlgn="auto">
              <a:spcBef>
                <a:spcPts val="0"/>
              </a:spcBef>
              <a:spcAft>
                <a:spcPts val="0"/>
              </a:spcAft>
              <a:defRPr/>
            </a:pPr>
            <a:r>
              <a:rPr lang="en-US" sz="600" b="1" kern="0" dirty="0">
                <a:solidFill>
                  <a:sysClr val="windowText" lastClr="000000"/>
                </a:solidFill>
                <a:latin typeface="+mn-lt"/>
              </a:rPr>
              <a:t> © 2012 HALLIBURTON. ALL RIGHTS RESERVED.</a:t>
            </a: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57" r:id="rId4"/>
    <p:sldLayoutId id="2147483656" r:id="rId5"/>
    <p:sldLayoutId id="2147483655" r:id="rId6"/>
    <p:sldLayoutId id="2147483654" r:id="rId7"/>
    <p:sldLayoutId id="2147483653" r:id="rId8"/>
    <p:sldLayoutId id="2147483652" r:id="rId9"/>
    <p:sldLayoutId id="2147483661" r:id="rId10"/>
  </p:sldLayoutIdLst>
  <p:hf sldNum="0" hdr="0" dt="0"/>
  <p:txStyles>
    <p:titleStyle>
      <a:lvl1pPr algn="l" rtl="0" fontAlgn="base">
        <a:spcBef>
          <a:spcPct val="0"/>
        </a:spcBef>
        <a:spcAft>
          <a:spcPct val="0"/>
        </a:spcAft>
        <a:defRPr sz="2400" b="1" kern="1200">
          <a:solidFill>
            <a:schemeClr val="tx1"/>
          </a:solidFill>
          <a:latin typeface="Arial" pitchFamily="34" charset="0"/>
          <a:ea typeface="+mj-ea"/>
          <a:cs typeface="Arial" pitchFamily="34" charset="0"/>
        </a:defRPr>
      </a:lvl1pPr>
      <a:lvl2pPr algn="l" rtl="0" fontAlgn="base">
        <a:spcBef>
          <a:spcPct val="0"/>
        </a:spcBef>
        <a:spcAft>
          <a:spcPct val="0"/>
        </a:spcAft>
        <a:defRPr sz="2400" b="1">
          <a:solidFill>
            <a:schemeClr val="tx1"/>
          </a:solidFill>
          <a:latin typeface="Arial" charset="0"/>
          <a:cs typeface="Arial" charset="0"/>
        </a:defRPr>
      </a:lvl2pPr>
      <a:lvl3pPr algn="l" rtl="0" fontAlgn="base">
        <a:spcBef>
          <a:spcPct val="0"/>
        </a:spcBef>
        <a:spcAft>
          <a:spcPct val="0"/>
        </a:spcAft>
        <a:defRPr sz="2400" b="1">
          <a:solidFill>
            <a:schemeClr val="tx1"/>
          </a:solidFill>
          <a:latin typeface="Arial" charset="0"/>
          <a:cs typeface="Arial" charset="0"/>
        </a:defRPr>
      </a:lvl3pPr>
      <a:lvl4pPr algn="l" rtl="0" fontAlgn="base">
        <a:spcBef>
          <a:spcPct val="0"/>
        </a:spcBef>
        <a:spcAft>
          <a:spcPct val="0"/>
        </a:spcAft>
        <a:defRPr sz="2400" b="1">
          <a:solidFill>
            <a:schemeClr val="tx1"/>
          </a:solidFill>
          <a:latin typeface="Arial" charset="0"/>
          <a:cs typeface="Arial" charset="0"/>
        </a:defRPr>
      </a:lvl4pPr>
      <a:lvl5pPr algn="l" rtl="0" fontAlgn="base">
        <a:spcBef>
          <a:spcPct val="0"/>
        </a:spcBef>
        <a:spcAft>
          <a:spcPct val="0"/>
        </a:spcAft>
        <a:defRPr sz="2400" b="1">
          <a:solidFill>
            <a:schemeClr val="tx1"/>
          </a:solidFill>
          <a:latin typeface="Arial" charset="0"/>
          <a:cs typeface="Arial" charset="0"/>
        </a:defRPr>
      </a:lvl5pPr>
      <a:lvl6pPr marL="457200" algn="l" rtl="0" fontAlgn="base">
        <a:spcBef>
          <a:spcPct val="0"/>
        </a:spcBef>
        <a:spcAft>
          <a:spcPct val="0"/>
        </a:spcAft>
        <a:defRPr sz="2400" b="1">
          <a:solidFill>
            <a:schemeClr val="tx1"/>
          </a:solidFill>
          <a:latin typeface="Arial" charset="0"/>
          <a:cs typeface="Arial" charset="0"/>
        </a:defRPr>
      </a:lvl6pPr>
      <a:lvl7pPr marL="914400" algn="l" rtl="0" fontAlgn="base">
        <a:spcBef>
          <a:spcPct val="0"/>
        </a:spcBef>
        <a:spcAft>
          <a:spcPct val="0"/>
        </a:spcAft>
        <a:defRPr sz="2400" b="1">
          <a:solidFill>
            <a:schemeClr val="tx1"/>
          </a:solidFill>
          <a:latin typeface="Arial" charset="0"/>
          <a:cs typeface="Arial" charset="0"/>
        </a:defRPr>
      </a:lvl7pPr>
      <a:lvl8pPr marL="1371600" algn="l" rtl="0" fontAlgn="base">
        <a:spcBef>
          <a:spcPct val="0"/>
        </a:spcBef>
        <a:spcAft>
          <a:spcPct val="0"/>
        </a:spcAft>
        <a:defRPr sz="2400" b="1">
          <a:solidFill>
            <a:schemeClr val="tx1"/>
          </a:solidFill>
          <a:latin typeface="Arial" charset="0"/>
          <a:cs typeface="Arial" charset="0"/>
        </a:defRPr>
      </a:lvl8pPr>
      <a:lvl9pPr marL="1828800" algn="l" rtl="0" fontAlgn="base">
        <a:spcBef>
          <a:spcPct val="0"/>
        </a:spcBef>
        <a:spcAft>
          <a:spcPct val="0"/>
        </a:spcAft>
        <a:defRPr sz="2400" b="1">
          <a:solidFill>
            <a:schemeClr val="tx1"/>
          </a:solidFill>
          <a:latin typeface="Arial" charset="0"/>
          <a:cs typeface="Arial" charset="0"/>
        </a:defRPr>
      </a:lvl9pPr>
    </p:titleStyle>
    <p:bodyStyle>
      <a:lvl1pPr marL="342900" indent="-342900" algn="l" rtl="0" fontAlgn="base">
        <a:spcBef>
          <a:spcPct val="20000"/>
        </a:spcBef>
        <a:spcAft>
          <a:spcPct val="0"/>
        </a:spcAft>
        <a:buClr>
          <a:srgbClr val="C00000"/>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3657600" y="2992438"/>
            <a:ext cx="5334000" cy="768350"/>
          </a:xfrm>
        </p:spPr>
        <p:txBody>
          <a:bodyPr/>
          <a:lstStyle/>
          <a:p>
            <a:r>
              <a:rPr lang="en-US" dirty="0" smtClean="0">
                <a:latin typeface="Arial" charset="0"/>
                <a:cs typeface="Arial" charset="0"/>
              </a:rPr>
              <a:t>Great Bear Petroleum LLC</a:t>
            </a:r>
          </a:p>
        </p:txBody>
      </p:sp>
      <p:sp>
        <p:nvSpPr>
          <p:cNvPr id="13314" name="Subtitle 2"/>
          <p:cNvSpPr>
            <a:spLocks noGrp="1"/>
          </p:cNvSpPr>
          <p:nvPr>
            <p:ph type="subTitle" idx="1"/>
          </p:nvPr>
        </p:nvSpPr>
        <p:spPr>
          <a:xfrm>
            <a:off x="6080125" y="3968496"/>
            <a:ext cx="3063875" cy="2258568"/>
          </a:xfrm>
        </p:spPr>
        <p:txBody>
          <a:bodyPr>
            <a:normAutofit/>
          </a:bodyPr>
          <a:lstStyle/>
          <a:p>
            <a:r>
              <a:rPr lang="en-US" sz="1400" dirty="0" smtClean="0">
                <a:solidFill>
                  <a:srgbClr val="000000"/>
                </a:solidFill>
                <a:latin typeface="Arial" charset="0"/>
                <a:cs typeface="Arial" charset="0"/>
              </a:rPr>
              <a:t>Diagnostic Fracture Injection Test</a:t>
            </a:r>
          </a:p>
          <a:p>
            <a:r>
              <a:rPr lang="en-US" sz="1400" dirty="0" smtClean="0">
                <a:solidFill>
                  <a:srgbClr val="000000"/>
                </a:solidFill>
                <a:latin typeface="Arial" charset="0"/>
                <a:cs typeface="Arial" charset="0"/>
              </a:rPr>
              <a:t>HRZ Formation</a:t>
            </a:r>
          </a:p>
          <a:p>
            <a:r>
              <a:rPr lang="en-US" sz="1400" dirty="0" err="1" smtClean="0">
                <a:solidFill>
                  <a:srgbClr val="000000"/>
                </a:solidFill>
                <a:latin typeface="Arial" charset="0"/>
                <a:cs typeface="Arial" charset="0"/>
              </a:rPr>
              <a:t>Alcor</a:t>
            </a:r>
            <a:r>
              <a:rPr lang="en-US" sz="1400" dirty="0" smtClean="0">
                <a:solidFill>
                  <a:srgbClr val="000000"/>
                </a:solidFill>
                <a:latin typeface="Arial" charset="0"/>
                <a:cs typeface="Arial" charset="0"/>
              </a:rPr>
              <a:t> #1</a:t>
            </a:r>
          </a:p>
          <a:p>
            <a:r>
              <a:rPr lang="en-US" sz="1400" dirty="0" smtClean="0">
                <a:solidFill>
                  <a:srgbClr val="000000"/>
                </a:solidFill>
                <a:latin typeface="Arial" charset="0"/>
                <a:cs typeface="Arial" charset="0"/>
              </a:rPr>
              <a:t>S5-T7N-R14E</a:t>
            </a:r>
          </a:p>
          <a:p>
            <a:r>
              <a:rPr lang="en-US" sz="1400" dirty="0" smtClean="0">
                <a:solidFill>
                  <a:srgbClr val="000000"/>
                </a:solidFill>
                <a:latin typeface="Arial" charset="0"/>
                <a:cs typeface="Arial" charset="0"/>
              </a:rPr>
              <a:t>North Slope Borough, Alaska</a:t>
            </a:r>
          </a:p>
          <a:p>
            <a:r>
              <a:rPr lang="en-US" sz="1400" dirty="0" smtClean="0">
                <a:solidFill>
                  <a:srgbClr val="000000"/>
                </a:solidFill>
                <a:latin typeface="Arial" charset="0"/>
                <a:cs typeface="Arial" charset="0"/>
              </a:rPr>
              <a:t>API 50223200260000</a:t>
            </a:r>
          </a:p>
          <a:p>
            <a:endParaRPr lang="en-US" sz="1400" dirty="0">
              <a:solidFill>
                <a:srgbClr val="000000"/>
              </a:solidFill>
              <a:latin typeface="Arial" charset="0"/>
              <a:cs typeface="Arial" charset="0"/>
            </a:endParaRPr>
          </a:p>
          <a:p>
            <a:r>
              <a:rPr lang="en-US" sz="1400" dirty="0" smtClean="0">
                <a:solidFill>
                  <a:srgbClr val="000000"/>
                </a:solidFill>
                <a:latin typeface="Arial" charset="0"/>
                <a:cs typeface="Arial" charset="0"/>
              </a:rPr>
              <a:t>October 7, 2012</a:t>
            </a:r>
          </a:p>
          <a:p>
            <a:endParaRPr lang="en-US" sz="1400" dirty="0" smtClean="0">
              <a:solidFill>
                <a:srgbClr val="000000"/>
              </a:solidFill>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Closure is not indicated on the log-log plot. The </a:t>
            </a:r>
            <a:r>
              <a:rPr lang="en-US" sz="1600" dirty="0" err="1" smtClean="0"/>
              <a:t>semilog</a:t>
            </a:r>
            <a:r>
              <a:rPr lang="en-US" sz="1600" dirty="0" smtClean="0"/>
              <a:t> curve appears to be on a continuing positive slope.  Before closure bilinear flow (+ ¼ and – ¾ curve slopes). BH ISIP ~ 7449 psi.</a:t>
            </a:r>
            <a:endParaRPr lang="en-US" sz="1600" dirty="0"/>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9192"/>
          <a:stretch/>
        </p:blipFill>
        <p:spPr bwMode="auto">
          <a:xfrm>
            <a:off x="616657" y="1269164"/>
            <a:ext cx="7772400" cy="5093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93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60970"/>
          </a:xfrm>
        </p:spPr>
        <p:txBody>
          <a:bodyPr/>
          <a:lstStyle/>
          <a:p>
            <a:r>
              <a:rPr lang="en-US" sz="1600" dirty="0" smtClean="0"/>
              <a:t>G function plot agrees with log-log plot indicating that closure has not occurred. The apparent downward trend of the G*</a:t>
            </a:r>
            <a:r>
              <a:rPr lang="en-US" sz="1600" dirty="0" err="1" smtClean="0"/>
              <a:t>dP</a:t>
            </a:r>
            <a:r>
              <a:rPr lang="en-US" sz="1600" dirty="0" smtClean="0"/>
              <a:t>/</a:t>
            </a:r>
            <a:r>
              <a:rPr lang="en-US" sz="1600" dirty="0" err="1" smtClean="0"/>
              <a:t>dG</a:t>
            </a:r>
            <a:r>
              <a:rPr lang="en-US" sz="1600" dirty="0" smtClean="0"/>
              <a:t> superposition curve is caused by the erratic undulating pressure curve and is not an indication of closure.  BHCP &lt; 5833 psi.  Process Zone Stress &gt; 1617 psi. Fracture Tip Extension leak off type.   </a:t>
            </a:r>
            <a:endParaRPr lang="en-US" sz="1600" dirty="0"/>
          </a:p>
        </p:txBody>
      </p:sp>
      <p:grpSp>
        <p:nvGrpSpPr>
          <p:cNvPr id="8" name="Group 7"/>
          <p:cNvGrpSpPr/>
          <p:nvPr/>
        </p:nvGrpSpPr>
        <p:grpSpPr>
          <a:xfrm>
            <a:off x="693296" y="1589676"/>
            <a:ext cx="7772400" cy="5067474"/>
            <a:chOff x="693296" y="1589676"/>
            <a:chExt cx="7772400" cy="5067474"/>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9663"/>
            <a:stretch/>
          </p:blipFill>
          <p:spPr bwMode="auto">
            <a:xfrm>
              <a:off x="693296" y="1589676"/>
              <a:ext cx="7772400" cy="50674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rot="842359">
              <a:off x="6013689" y="5475404"/>
              <a:ext cx="1929384" cy="621792"/>
            </a:xfrm>
            <a:prstGeom prst="ellipse">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latin typeface="Arial" pitchFamily="34" charset="0"/>
                <a:cs typeface="Arial" pitchFamily="34" charset="0"/>
              </a:endParaRPr>
            </a:p>
          </p:txBody>
        </p:sp>
        <p:sp>
          <p:nvSpPr>
            <p:cNvPr id="13" name="TextBox 12"/>
            <p:cNvSpPr txBox="1"/>
            <p:nvPr/>
          </p:nvSpPr>
          <p:spPr>
            <a:xfrm>
              <a:off x="3690229" y="5646907"/>
              <a:ext cx="2276856" cy="461665"/>
            </a:xfrm>
            <a:prstGeom prst="rect">
              <a:avLst/>
            </a:prstGeom>
            <a:solidFill>
              <a:srgbClr val="CCFFCC"/>
            </a:solidFill>
            <a:ln>
              <a:solidFill>
                <a:schemeClr val="tx1"/>
              </a:solidFill>
            </a:ln>
          </p:spPr>
          <p:txBody>
            <a:bodyPr wrap="square" rtlCol="0">
              <a:spAutoFit/>
            </a:bodyPr>
            <a:lstStyle/>
            <a:p>
              <a:r>
                <a:rPr lang="en-US" sz="1200" dirty="0" smtClean="0"/>
                <a:t>Erratic pressure curve with     ± 30 psi pressure fluctuations</a:t>
              </a:r>
              <a:endParaRPr lang="en-US" sz="1200" dirty="0"/>
            </a:p>
          </p:txBody>
        </p:sp>
        <p:cxnSp>
          <p:nvCxnSpPr>
            <p:cNvPr id="9" name="Straight Arrow Connector 8"/>
            <p:cNvCxnSpPr/>
            <p:nvPr/>
          </p:nvCxnSpPr>
          <p:spPr>
            <a:xfrm>
              <a:off x="5967085" y="5786300"/>
              <a:ext cx="58001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435608" y="4626864"/>
              <a:ext cx="6236208" cy="85953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21125020">
              <a:off x="1445298" y="5022866"/>
              <a:ext cx="1721497" cy="276999"/>
            </a:xfrm>
            <a:prstGeom prst="rect">
              <a:avLst/>
            </a:prstGeom>
            <a:noFill/>
          </p:spPr>
          <p:txBody>
            <a:bodyPr wrap="none" rtlCol="0">
              <a:spAutoFit/>
            </a:bodyPr>
            <a:lstStyle/>
            <a:p>
              <a:r>
                <a:rPr lang="en-US" sz="1200" dirty="0" smtClean="0"/>
                <a:t>Fracture Tip Extension</a:t>
              </a:r>
              <a:endParaRPr lang="en-US" sz="1200" dirty="0"/>
            </a:p>
          </p:txBody>
        </p:sp>
        <p:cxnSp>
          <p:nvCxnSpPr>
            <p:cNvPr id="4" name="Straight Arrow Connector 3"/>
            <p:cNvCxnSpPr/>
            <p:nvPr/>
          </p:nvCxnSpPr>
          <p:spPr>
            <a:xfrm>
              <a:off x="2706624" y="3310128"/>
              <a:ext cx="649224" cy="18512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27632" y="2944368"/>
              <a:ext cx="3566160" cy="830997"/>
            </a:xfrm>
            <a:prstGeom prst="rect">
              <a:avLst/>
            </a:prstGeom>
            <a:solidFill>
              <a:srgbClr val="CCFFCC"/>
            </a:solidFill>
            <a:ln>
              <a:solidFill>
                <a:schemeClr val="tx1"/>
              </a:solidFill>
            </a:ln>
          </p:spPr>
          <p:txBody>
            <a:bodyPr wrap="square" rtlCol="0">
              <a:spAutoFit/>
            </a:bodyPr>
            <a:lstStyle/>
            <a:p>
              <a:r>
                <a:rPr lang="en-US" sz="1200" dirty="0" smtClean="0"/>
                <a:t>False indication of closure where the G*</a:t>
              </a:r>
              <a:r>
                <a:rPr lang="en-US" sz="1200" dirty="0" err="1" smtClean="0"/>
                <a:t>dP</a:t>
              </a:r>
              <a:r>
                <a:rPr lang="en-US" sz="1200" dirty="0" smtClean="0"/>
                <a:t>/</a:t>
              </a:r>
              <a:r>
                <a:rPr lang="en-US" sz="1200" dirty="0" err="1" smtClean="0"/>
                <a:t>dG</a:t>
              </a:r>
              <a:r>
                <a:rPr lang="en-US" sz="1200" dirty="0" smtClean="0"/>
                <a:t> superposition curve has a temporary negative slope before returning to a positive slope for the remainder of the shut in time </a:t>
              </a:r>
              <a:endParaRPr lang="en-US" sz="1200" dirty="0"/>
            </a:p>
          </p:txBody>
        </p:sp>
      </p:grpSp>
    </p:spTree>
    <p:extLst>
      <p:ext uri="{BB962C8B-B14F-4D97-AF65-F5344CB8AC3E}">
        <p14:creationId xmlns:p14="http://schemas.microsoft.com/office/powerpoint/2010/main" val="2531111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Closure Modified </a:t>
            </a:r>
            <a:r>
              <a:rPr lang="en-US" dirty="0" err="1" smtClean="0"/>
              <a:t>Mayerhofer</a:t>
            </a:r>
            <a:r>
              <a:rPr lang="en-US" dirty="0" smtClean="0"/>
              <a:t> Plot</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619"/>
          <a:stretch/>
        </p:blipFill>
        <p:spPr bwMode="auto">
          <a:xfrm>
            <a:off x="469187" y="1209642"/>
            <a:ext cx="7772400" cy="51260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210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14984"/>
            <a:ext cx="8467344" cy="5212779"/>
          </a:xfrm>
        </p:spPr>
        <p:txBody>
          <a:bodyPr/>
          <a:lstStyle/>
          <a:p>
            <a:pPr>
              <a:spcBef>
                <a:spcPts val="0"/>
              </a:spcBef>
              <a:spcAft>
                <a:spcPts val="1200"/>
              </a:spcAft>
            </a:pPr>
            <a:r>
              <a:rPr lang="en-US" sz="2000" dirty="0" smtClean="0"/>
              <a:t>The gauge data is very noisy. It appears that the heater used to keep the gauge warm was the cause. A relatively constant wellhead temperature of approximately 90 to100 °F is desired. </a:t>
            </a:r>
          </a:p>
          <a:p>
            <a:pPr>
              <a:spcBef>
                <a:spcPts val="0"/>
              </a:spcBef>
              <a:spcAft>
                <a:spcPts val="1200"/>
              </a:spcAft>
            </a:pPr>
            <a:r>
              <a:rPr lang="en-US" sz="2000" dirty="0" smtClean="0"/>
              <a:t>BH ISIP ~ 7449 psi (0.82 psi/</a:t>
            </a:r>
            <a:r>
              <a:rPr lang="en-US" sz="2000" dirty="0" err="1" smtClean="0"/>
              <a:t>ft</a:t>
            </a:r>
            <a:r>
              <a:rPr lang="en-US" sz="2000" dirty="0" smtClean="0"/>
              <a:t>)</a:t>
            </a:r>
          </a:p>
          <a:p>
            <a:pPr>
              <a:spcBef>
                <a:spcPts val="0"/>
              </a:spcBef>
              <a:spcAft>
                <a:spcPts val="1200"/>
              </a:spcAft>
            </a:pPr>
            <a:r>
              <a:rPr lang="en-US" sz="2000" dirty="0" smtClean="0"/>
              <a:t>It appears that fracture tip extension was the type of </a:t>
            </a:r>
            <a:r>
              <a:rPr lang="en-US" sz="2000" dirty="0" err="1" smtClean="0"/>
              <a:t>leakoff</a:t>
            </a:r>
            <a:r>
              <a:rPr lang="en-US" sz="2000" dirty="0" smtClean="0"/>
              <a:t> observed and closure was not observed during shut-in.</a:t>
            </a:r>
          </a:p>
          <a:p>
            <a:pPr>
              <a:spcBef>
                <a:spcPts val="0"/>
              </a:spcBef>
              <a:spcAft>
                <a:spcPts val="1200"/>
              </a:spcAft>
            </a:pPr>
            <a:r>
              <a:rPr lang="en-US" sz="2000" dirty="0" smtClean="0"/>
              <a:t>BHCP &lt; 5833 psi (0.64 psi/</a:t>
            </a:r>
            <a:r>
              <a:rPr lang="en-US" sz="2000" dirty="0" err="1" smtClean="0"/>
              <a:t>ft</a:t>
            </a:r>
            <a:r>
              <a:rPr lang="en-US" sz="2000" dirty="0" smtClean="0"/>
              <a:t>)</a:t>
            </a:r>
          </a:p>
          <a:p>
            <a:pPr>
              <a:spcBef>
                <a:spcPts val="0"/>
              </a:spcBef>
              <a:spcAft>
                <a:spcPts val="1200"/>
              </a:spcAft>
            </a:pPr>
            <a:r>
              <a:rPr lang="en-US" sz="2000" dirty="0" smtClean="0"/>
              <a:t>Process Zone Stress &gt; 1617 psi (0.18 psi/</a:t>
            </a:r>
            <a:r>
              <a:rPr lang="en-US" sz="2000" dirty="0" err="1" smtClean="0"/>
              <a:t>ft</a:t>
            </a:r>
            <a:r>
              <a:rPr lang="en-US" sz="2000" dirty="0" smtClean="0"/>
              <a:t>), moderately high</a:t>
            </a:r>
          </a:p>
          <a:p>
            <a:pPr marL="0" indent="0">
              <a:spcBef>
                <a:spcPts val="0"/>
              </a:spcBef>
              <a:spcAft>
                <a:spcPts val="1200"/>
              </a:spcAft>
              <a:buNone/>
            </a:pPr>
            <a:endParaRPr lang="en-US" sz="2000" dirty="0"/>
          </a:p>
        </p:txBody>
      </p:sp>
    </p:spTree>
    <p:extLst>
      <p:ext uri="{BB962C8B-B14F-4D97-AF65-F5344CB8AC3E}">
        <p14:creationId xmlns:p14="http://schemas.microsoft.com/office/powerpoint/2010/main" val="172757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14984"/>
            <a:ext cx="8467344" cy="5212779"/>
          </a:xfrm>
        </p:spPr>
        <p:txBody>
          <a:bodyPr/>
          <a:lstStyle/>
          <a:p>
            <a:pPr>
              <a:spcBef>
                <a:spcPts val="0"/>
              </a:spcBef>
              <a:spcAft>
                <a:spcPts val="1200"/>
              </a:spcAft>
            </a:pPr>
            <a:r>
              <a:rPr lang="en-US" sz="2000" dirty="0" smtClean="0"/>
              <a:t>Because closure was not observed during the shut in, only a Before Closure Analysis can be performed</a:t>
            </a:r>
          </a:p>
          <a:p>
            <a:pPr lvl="1">
              <a:spcBef>
                <a:spcPts val="0"/>
              </a:spcBef>
              <a:spcAft>
                <a:spcPts val="1200"/>
              </a:spcAft>
            </a:pPr>
            <a:r>
              <a:rPr lang="en-US" sz="2000" dirty="0" smtClean="0"/>
              <a:t>Reservoir pore pressure determined by using the Uniaxial Strain Calculation. Estimated pore pressure ~ 4725 psi* (0.52 psi/</a:t>
            </a:r>
            <a:r>
              <a:rPr lang="en-US" sz="2000" dirty="0" err="1" smtClean="0"/>
              <a:t>ft</a:t>
            </a:r>
            <a:r>
              <a:rPr lang="en-US" sz="2000" dirty="0" smtClean="0"/>
              <a:t>).</a:t>
            </a:r>
          </a:p>
          <a:p>
            <a:pPr lvl="1">
              <a:spcBef>
                <a:spcPts val="0"/>
              </a:spcBef>
              <a:spcAft>
                <a:spcPts val="1200"/>
              </a:spcAft>
            </a:pPr>
            <a:endParaRPr lang="en-US" sz="2000" dirty="0"/>
          </a:p>
          <a:p>
            <a:pPr lvl="1">
              <a:spcBef>
                <a:spcPts val="0"/>
              </a:spcBef>
              <a:spcAft>
                <a:spcPts val="1200"/>
              </a:spcAft>
            </a:pPr>
            <a:r>
              <a:rPr lang="en-US" sz="2000" dirty="0" smtClean="0"/>
              <a:t>Upper limit pore pressure estimate using the final surface measured pressure plus the hydrostatic pressure ~ 5830 psi. The actual pore pressure is most certainly less than this value.</a:t>
            </a:r>
          </a:p>
        </p:txBody>
      </p:sp>
    </p:spTree>
    <p:extLst>
      <p:ext uri="{BB962C8B-B14F-4D97-AF65-F5344CB8AC3E}">
        <p14:creationId xmlns:p14="http://schemas.microsoft.com/office/powerpoint/2010/main" val="2119260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014984"/>
            <a:ext cx="8467344" cy="5212779"/>
          </a:xfrm>
        </p:spPr>
        <p:txBody>
          <a:bodyPr/>
          <a:lstStyle/>
          <a:p>
            <a:pPr>
              <a:spcBef>
                <a:spcPts val="0"/>
              </a:spcBef>
              <a:spcAft>
                <a:spcPts val="1200"/>
              </a:spcAft>
            </a:pPr>
            <a:r>
              <a:rPr lang="en-US" sz="2000" dirty="0" smtClean="0"/>
              <a:t>Because closure was not observed during the shut in, only a Before Closure Analysis can be performed</a:t>
            </a:r>
          </a:p>
          <a:p>
            <a:pPr lvl="1">
              <a:spcBef>
                <a:spcPts val="0"/>
              </a:spcBef>
              <a:spcAft>
                <a:spcPts val="1200"/>
              </a:spcAft>
            </a:pPr>
            <a:r>
              <a:rPr lang="en-US" sz="2000" dirty="0" smtClean="0"/>
              <a:t>Considered as a hydrocarbon reservoir, Before Closure Analysis for formation flow capacity estimate using the Modified </a:t>
            </a:r>
            <a:r>
              <a:rPr lang="en-US" sz="2000" dirty="0" err="1" smtClean="0"/>
              <a:t>Mayerhofer</a:t>
            </a:r>
            <a:r>
              <a:rPr lang="en-US" sz="2000" dirty="0" smtClean="0"/>
              <a:t> method, upper limit value only, </a:t>
            </a:r>
            <a:r>
              <a:rPr lang="en-US" sz="2000" dirty="0" err="1" smtClean="0"/>
              <a:t>kh</a:t>
            </a:r>
            <a:r>
              <a:rPr lang="en-US" sz="2000" dirty="0" smtClean="0"/>
              <a:t> &lt;&lt; 0.3 md*</a:t>
            </a:r>
            <a:r>
              <a:rPr lang="en-US" sz="2000" dirty="0" err="1" smtClean="0"/>
              <a:t>ft</a:t>
            </a:r>
            <a:endParaRPr lang="en-US" sz="2000" dirty="0" smtClean="0"/>
          </a:p>
          <a:p>
            <a:pPr lvl="1">
              <a:spcBef>
                <a:spcPts val="0"/>
              </a:spcBef>
              <a:spcAft>
                <a:spcPts val="1200"/>
              </a:spcAft>
            </a:pPr>
            <a:endParaRPr lang="en-US" sz="2000" dirty="0"/>
          </a:p>
          <a:p>
            <a:pPr lvl="1">
              <a:spcBef>
                <a:spcPts val="0"/>
              </a:spcBef>
              <a:spcAft>
                <a:spcPts val="1200"/>
              </a:spcAft>
            </a:pPr>
            <a:r>
              <a:rPr lang="en-US" sz="2000" dirty="0" smtClean="0"/>
              <a:t>Considered as a water bearing reservoir, Before </a:t>
            </a:r>
            <a:r>
              <a:rPr lang="en-US" sz="2000" dirty="0"/>
              <a:t>Closure Analysis for formation flow capacity estimate using the </a:t>
            </a:r>
            <a:r>
              <a:rPr lang="en-US" sz="2000" dirty="0" smtClean="0"/>
              <a:t>Modified </a:t>
            </a:r>
            <a:r>
              <a:rPr lang="en-US" sz="2000" dirty="0"/>
              <a:t>Mayerhofer method, upper limit value only, </a:t>
            </a:r>
            <a:r>
              <a:rPr lang="en-US" sz="2000" dirty="0" err="1"/>
              <a:t>kh</a:t>
            </a:r>
            <a:r>
              <a:rPr lang="en-US" sz="2000" dirty="0"/>
              <a:t> &lt;&lt; </a:t>
            </a:r>
            <a:r>
              <a:rPr lang="en-US" sz="2000" dirty="0" smtClean="0"/>
              <a:t>0.08 </a:t>
            </a:r>
            <a:r>
              <a:rPr lang="en-US" sz="2000" dirty="0"/>
              <a:t>md*</a:t>
            </a:r>
            <a:r>
              <a:rPr lang="en-US" sz="2000" dirty="0" err="1"/>
              <a:t>ft</a:t>
            </a:r>
            <a:endParaRPr lang="en-US" sz="2000" dirty="0"/>
          </a:p>
          <a:p>
            <a:pPr lvl="1">
              <a:spcBef>
                <a:spcPts val="0"/>
              </a:spcBef>
              <a:spcAft>
                <a:spcPts val="1200"/>
              </a:spcAft>
            </a:pPr>
            <a:endParaRPr lang="en-US" sz="2000" dirty="0" smtClean="0"/>
          </a:p>
          <a:p>
            <a:pPr marL="0" indent="0">
              <a:spcBef>
                <a:spcPts val="0"/>
              </a:spcBef>
              <a:spcAft>
                <a:spcPts val="1200"/>
              </a:spcAft>
              <a:buNone/>
            </a:pPr>
            <a:endParaRPr lang="en-US" sz="2000" dirty="0"/>
          </a:p>
        </p:txBody>
      </p:sp>
    </p:spTree>
    <p:extLst>
      <p:ext uri="{BB962C8B-B14F-4D97-AF65-F5344CB8AC3E}">
        <p14:creationId xmlns:p14="http://schemas.microsoft.com/office/powerpoint/2010/main" val="3227900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Information</a:t>
            </a:r>
            <a:endParaRPr lang="en-US" dirty="0"/>
          </a:p>
        </p:txBody>
      </p:sp>
      <p:sp>
        <p:nvSpPr>
          <p:cNvPr id="4" name="Content Placeholder 3"/>
          <p:cNvSpPr>
            <a:spLocks noGrp="1"/>
          </p:cNvSpPr>
          <p:nvPr>
            <p:ph idx="1"/>
          </p:nvPr>
        </p:nvSpPr>
        <p:spPr/>
        <p:txBody>
          <a:bodyPr/>
          <a:lstStyle/>
          <a:p>
            <a:r>
              <a:rPr lang="en-US" dirty="0" smtClean="0"/>
              <a:t>HRZ Formation</a:t>
            </a:r>
          </a:p>
          <a:p>
            <a:r>
              <a:rPr lang="en-US" dirty="0" smtClean="0"/>
              <a:t>Vertical Cemented Well</a:t>
            </a:r>
          </a:p>
          <a:p>
            <a:r>
              <a:rPr lang="en-US" dirty="0" smtClean="0"/>
              <a:t>Perforations 9160-9170’ MD (9150-9160’ TVD)</a:t>
            </a:r>
          </a:p>
          <a:p>
            <a:r>
              <a:rPr lang="en-US" dirty="0" smtClean="0"/>
              <a:t>Wellbore Fluid – 9.8 </a:t>
            </a:r>
            <a:r>
              <a:rPr lang="en-US" dirty="0" err="1" smtClean="0"/>
              <a:t>lb</a:t>
            </a:r>
            <a:r>
              <a:rPr lang="en-US" dirty="0" smtClean="0"/>
              <a:t>/gal water</a:t>
            </a:r>
          </a:p>
          <a:p>
            <a:r>
              <a:rPr lang="en-US" dirty="0" smtClean="0"/>
              <a:t>DFIT Fluid – 9.8 </a:t>
            </a:r>
            <a:r>
              <a:rPr lang="en-US" dirty="0" err="1" smtClean="0"/>
              <a:t>lb</a:t>
            </a:r>
            <a:r>
              <a:rPr lang="en-US" dirty="0" smtClean="0"/>
              <a:t>/gal water</a:t>
            </a:r>
          </a:p>
          <a:p>
            <a:r>
              <a:rPr lang="en-US" dirty="0" smtClean="0"/>
              <a:t>BHT ~ 180°F </a:t>
            </a:r>
          </a:p>
          <a:p>
            <a:r>
              <a:rPr lang="en-US" dirty="0" smtClean="0"/>
              <a:t>Hydrocarbon Assumptions</a:t>
            </a:r>
          </a:p>
          <a:p>
            <a:pPr lvl="1"/>
            <a:r>
              <a:rPr lang="en-US" dirty="0" smtClean="0"/>
              <a:t>38 API Oil</a:t>
            </a:r>
          </a:p>
          <a:p>
            <a:pPr lvl="1"/>
            <a:r>
              <a:rPr lang="en-US" dirty="0" smtClean="0"/>
              <a:t>1000 </a:t>
            </a:r>
            <a:r>
              <a:rPr lang="en-US" dirty="0" err="1" smtClean="0"/>
              <a:t>scf</a:t>
            </a:r>
            <a:r>
              <a:rPr lang="en-US" dirty="0" smtClean="0"/>
              <a:t>/</a:t>
            </a:r>
            <a:r>
              <a:rPr lang="en-US" dirty="0" err="1" smtClean="0"/>
              <a:t>bbl</a:t>
            </a:r>
            <a:r>
              <a:rPr lang="en-US" dirty="0" smtClean="0"/>
              <a:t> GOR</a:t>
            </a:r>
            <a:endParaRPr lang="en-US" dirty="0"/>
          </a:p>
        </p:txBody>
      </p:sp>
    </p:spTree>
    <p:extLst>
      <p:ext uri="{BB962C8B-B14F-4D97-AF65-F5344CB8AC3E}">
        <p14:creationId xmlns:p14="http://schemas.microsoft.com/office/powerpoint/2010/main" val="2636695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ShaleXpert</a:t>
            </a:r>
            <a:endParaRPr lang="en-US" dirty="0"/>
          </a:p>
        </p:txBody>
      </p:sp>
      <p:grpSp>
        <p:nvGrpSpPr>
          <p:cNvPr id="6" name="Group 5"/>
          <p:cNvGrpSpPr/>
          <p:nvPr/>
        </p:nvGrpSpPr>
        <p:grpSpPr>
          <a:xfrm>
            <a:off x="0" y="1127751"/>
            <a:ext cx="9144000" cy="5497947"/>
            <a:chOff x="0" y="1120226"/>
            <a:chExt cx="9144000" cy="5497947"/>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6425"/>
            <a:stretch/>
          </p:blipFill>
          <p:spPr bwMode="auto">
            <a:xfrm>
              <a:off x="0" y="4157221"/>
              <a:ext cx="9144000" cy="2460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0226"/>
              <a:ext cx="9144000" cy="302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80999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8640" y="1902270"/>
            <a:ext cx="8229600" cy="985837"/>
          </a:xfrm>
        </p:spPr>
        <p:txBody>
          <a:bodyPr/>
          <a:lstStyle/>
          <a:p>
            <a:pPr algn="ctr"/>
            <a:r>
              <a:rPr lang="en-US" dirty="0" smtClean="0"/>
              <a:t>October 22 Data Download</a:t>
            </a:r>
            <a:endParaRPr lang="en-US" dirty="0"/>
          </a:p>
        </p:txBody>
      </p:sp>
    </p:spTree>
    <p:extLst>
      <p:ext uri="{BB962C8B-B14F-4D97-AF65-F5344CB8AC3E}">
        <p14:creationId xmlns:p14="http://schemas.microsoft.com/office/powerpoint/2010/main" val="154189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Treating Van Chart</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360"/>
          <a:stretch/>
        </p:blipFill>
        <p:spPr bwMode="auto">
          <a:xfrm>
            <a:off x="652384" y="1255969"/>
            <a:ext cx="7772400" cy="5084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617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Gauge Chart Data from Oct 22 download</a:t>
            </a:r>
            <a:endParaRPr lang="en-US"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9261"/>
          <a:stretch/>
        </p:blipFill>
        <p:spPr bwMode="auto">
          <a:xfrm>
            <a:off x="564858" y="1105486"/>
            <a:ext cx="7772400" cy="50907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8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58919"/>
          </a:xfrm>
        </p:spPr>
        <p:txBody>
          <a:bodyPr/>
          <a:lstStyle/>
          <a:p>
            <a:r>
              <a:rPr lang="en-US" sz="1600" dirty="0" smtClean="0"/>
              <a:t>Zoomed view of memory gauge pressure curve. This is very “noisy” and irregular data.  Since both gauges exhibit the same response, the fluctuations are due to something happening in the well, on the well, or on the gauges. In particular, it appears that the pressure dips are associated with minimum temperature values.  </a:t>
            </a:r>
            <a:endParaRPr lang="en-US" sz="1600"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8380"/>
          <a:stretch/>
        </p:blipFill>
        <p:spPr bwMode="auto">
          <a:xfrm>
            <a:off x="599361" y="1442023"/>
            <a:ext cx="7772400" cy="51401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27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Merged Van and Oct 22 Primary Memory Gauge Data</a:t>
            </a: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712"/>
          <a:stretch/>
        </p:blipFill>
        <p:spPr bwMode="auto">
          <a:xfrm>
            <a:off x="708711" y="1129794"/>
            <a:ext cx="7772400" cy="54029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744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Zoomed view of pump in</a:t>
            </a: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395"/>
          <a:stretch/>
        </p:blipFill>
        <p:spPr bwMode="auto">
          <a:xfrm>
            <a:off x="605016" y="941259"/>
            <a:ext cx="7772400" cy="54218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52036" y="3190512"/>
            <a:ext cx="2630079" cy="461665"/>
          </a:xfrm>
          <a:prstGeom prst="rect">
            <a:avLst/>
          </a:prstGeom>
          <a:solidFill>
            <a:srgbClr val="CCFFCC"/>
          </a:solidFill>
          <a:ln>
            <a:solidFill>
              <a:schemeClr val="tx1"/>
            </a:solidFill>
          </a:ln>
        </p:spPr>
        <p:txBody>
          <a:bodyPr wrap="square" rtlCol="0">
            <a:spAutoFit/>
          </a:bodyPr>
          <a:lstStyle/>
          <a:p>
            <a:r>
              <a:rPr lang="en-US" sz="1200" dirty="0" smtClean="0"/>
              <a:t>~ 7200 gallons of fluid was injected at a pump rate of ~ 13 </a:t>
            </a:r>
            <a:r>
              <a:rPr lang="en-US" sz="1200" dirty="0" err="1" smtClean="0"/>
              <a:t>bpm</a:t>
            </a:r>
            <a:endParaRPr lang="en-US" sz="1200" dirty="0"/>
          </a:p>
        </p:txBody>
      </p:sp>
    </p:spTree>
    <p:extLst>
      <p:ext uri="{BB962C8B-B14F-4D97-AF65-F5344CB8AC3E}">
        <p14:creationId xmlns:p14="http://schemas.microsoft.com/office/powerpoint/2010/main" val="3542974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halliburton 2011 color palette">
      <a:dk1>
        <a:sysClr val="windowText" lastClr="000000"/>
      </a:dk1>
      <a:lt1>
        <a:sysClr val="window" lastClr="FFFFFF"/>
      </a:lt1>
      <a:dk2>
        <a:srgbClr val="7F7F7F"/>
      </a:dk2>
      <a:lt2>
        <a:srgbClr val="D8D8D8"/>
      </a:lt2>
      <a:accent1>
        <a:srgbClr val="CC0A2F"/>
      </a:accent1>
      <a:accent2>
        <a:srgbClr val="8E0000"/>
      </a:accent2>
      <a:accent3>
        <a:srgbClr val="FF6600"/>
      </a:accent3>
      <a:accent4>
        <a:srgbClr val="008000"/>
      </a:accent4>
      <a:accent5>
        <a:srgbClr val="0033CC"/>
      </a:accent5>
      <a:accent6>
        <a:srgbClr val="EEB500"/>
      </a:accent6>
      <a:hlink>
        <a:srgbClr val="0070C0"/>
      </a:hlink>
      <a:folHlink>
        <a:srgbClr val="92D05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8575">
          <a:solidFill>
            <a:srgbClr val="C00000"/>
          </a:solidFill>
        </a:ln>
      </a:spPr>
      <a:bodyPr rtlCol="0" anchor="ctr"/>
      <a:lstStyle>
        <a:defPPr algn="ctr">
          <a:defRPr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77FC0EA97D2041BFDF7421B1DCA700" ma:contentTypeVersion="16" ma:contentTypeDescription="Create a new document." ma:contentTypeScope="" ma:versionID="8442bf5ddf19e33433c6920e5ef5dfd3">
  <xsd:schema xmlns:xsd="http://www.w3.org/2001/XMLSchema" xmlns:xs="http://www.w3.org/2001/XMLSchema" xmlns:p="http://schemas.microsoft.com/office/2006/metadata/properties" xmlns:ns1="http://schemas.microsoft.com/sharepoint/v3" xmlns:ns2="36620a0f-9544-4c16-8d33-3543000407f5" xmlns:ns3="20093c4f-14af-4980-b708-d2dd3420b9c6" targetNamespace="http://schemas.microsoft.com/office/2006/metadata/properties" ma:root="true" ma:fieldsID="523c1699faaf49aacdce22b312f39cf8" ns1:_="" ns2:_="" ns3:_="">
    <xsd:import namespace="http://schemas.microsoft.com/sharepoint/v3"/>
    <xsd:import namespace="36620a0f-9544-4c16-8d33-3543000407f5"/>
    <xsd:import namespace="20093c4f-14af-4980-b708-d2dd3420b9c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2:MediaServiceLocation" minOccurs="0"/>
                <xsd:element ref="ns2: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620a0f-9544-4c16-8d33-3543000407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4953c5-c4ca-46ca-ba6c-823eb4fe069d"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dexed="true"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0093c4f-14af-4980-b708-d2dd3420b9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6620a0f-9544-4c16-8d33-3543000407f5">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14504C6-9B70-43AD-8865-A9E75B296D66}"/>
</file>

<file path=customXml/itemProps2.xml><?xml version="1.0" encoding="utf-8"?>
<ds:datastoreItem xmlns:ds="http://schemas.openxmlformats.org/officeDocument/2006/customXml" ds:itemID="{938D92FC-3235-49B1-AAB0-4ABCE14DA9F1}"/>
</file>

<file path=customXml/itemProps3.xml><?xml version="1.0" encoding="utf-8"?>
<ds:datastoreItem xmlns:ds="http://schemas.openxmlformats.org/officeDocument/2006/customXml" ds:itemID="{3E0527EB-4B46-48C0-95E1-D3074D09C89D}"/>
</file>

<file path=docProps/app.xml><?xml version="1.0" encoding="utf-8"?>
<Properties xmlns="http://schemas.openxmlformats.org/officeDocument/2006/extended-properties" xmlns:vt="http://schemas.openxmlformats.org/officeDocument/2006/docPropsVTypes">
  <TotalTime>2646</TotalTime>
  <Words>957</Words>
  <Application>Microsoft Office PowerPoint</Application>
  <PresentationFormat>On-screen Show (4:3)</PresentationFormat>
  <Paragraphs>65</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Great Bear Petroleum LLC</vt:lpstr>
      <vt:lpstr>General Information</vt:lpstr>
      <vt:lpstr>ShaleXpert</vt:lpstr>
      <vt:lpstr>October 22 Data Download</vt:lpstr>
      <vt:lpstr>Treating Van Chart</vt:lpstr>
      <vt:lpstr>Memory Gauge Chart Data from Oct 22 download</vt:lpstr>
      <vt:lpstr>Zoomed view of memory gauge pressure curve. This is very “noisy” and irregular data.  Since both gauges exhibit the same response, the fluctuations are due to something happening in the well, on the well, or on the gauges. In particular, it appears that the pressure dips are associated with minimum temperature values.  </vt:lpstr>
      <vt:lpstr>Merged Van and Oct 22 Primary Memory Gauge Data</vt:lpstr>
      <vt:lpstr>Zoomed view of pump in</vt:lpstr>
      <vt:lpstr>Closure is not indicated on the log-log plot. The semilog curve appears to be on a continuing positive slope.  Before closure bilinear flow (+ ¼ and – ¾ curve slopes). BH ISIP ~ 7449 psi.</vt:lpstr>
      <vt:lpstr>G function plot agrees with log-log plot indicating that closure has not occurred. The apparent downward trend of the G*dP/dG superposition curve is caused by the erratic undulating pressure curve and is not an indication of closure.  BHCP &lt; 5833 psi.  Process Zone Stress &gt; 1617 psi. Fracture Tip Extension leak off type.   </vt:lpstr>
      <vt:lpstr>Before Closure Modified Mayerhofer Plot</vt:lpstr>
      <vt:lpstr>Summary</vt:lpstr>
      <vt:lpstr>Summary</vt:lpstr>
      <vt:lpstr>Summary</vt:lpstr>
    </vt:vector>
  </TitlesOfParts>
  <Company>Halliburton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24pt Arial Bold</dc:title>
  <dc:creator>Erle P. Halliburton</dc:creator>
  <cp:lastModifiedBy>Erle P. Halliburton</cp:lastModifiedBy>
  <cp:revision>192</cp:revision>
  <dcterms:created xsi:type="dcterms:W3CDTF">2011-01-24T20:43:28Z</dcterms:created>
  <dcterms:modified xsi:type="dcterms:W3CDTF">2012-11-05T16:56:35Z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0x0101002A77FC0EA97D2041BFDF7421B1DCA700</vt:lpwstr>
  </property>
</Properties>
</file>