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59"/>
  </p:notesMasterIdLst>
  <p:handoutMasterIdLst>
    <p:handoutMasterId r:id="rId60"/>
  </p:handoutMasterIdLst>
  <p:sldIdLst>
    <p:sldId id="357" r:id="rId2"/>
    <p:sldId id="281" r:id="rId3"/>
    <p:sldId id="358" r:id="rId4"/>
    <p:sldId id="258" r:id="rId5"/>
    <p:sldId id="282" r:id="rId6"/>
    <p:sldId id="321" r:id="rId7"/>
    <p:sldId id="289" r:id="rId8"/>
    <p:sldId id="322" r:id="rId9"/>
    <p:sldId id="323" r:id="rId10"/>
    <p:sldId id="324" r:id="rId11"/>
    <p:sldId id="293" r:id="rId12"/>
    <p:sldId id="29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347" r:id="rId23"/>
    <p:sldId id="325" r:id="rId24"/>
    <p:sldId id="327" r:id="rId25"/>
    <p:sldId id="328" r:id="rId26"/>
    <p:sldId id="299" r:id="rId27"/>
    <p:sldId id="350" r:id="rId28"/>
    <p:sldId id="300" r:id="rId29"/>
    <p:sldId id="329" r:id="rId30"/>
    <p:sldId id="330" r:id="rId31"/>
    <p:sldId id="355" r:id="rId32"/>
    <p:sldId id="354" r:id="rId33"/>
    <p:sldId id="331" r:id="rId34"/>
    <p:sldId id="348" r:id="rId35"/>
    <p:sldId id="332" r:id="rId36"/>
    <p:sldId id="334" r:id="rId37"/>
    <p:sldId id="356" r:id="rId38"/>
    <p:sldId id="345" r:id="rId39"/>
    <p:sldId id="346" r:id="rId40"/>
    <p:sldId id="351" r:id="rId41"/>
    <p:sldId id="352" r:id="rId42"/>
    <p:sldId id="353" r:id="rId43"/>
    <p:sldId id="333" r:id="rId44"/>
    <p:sldId id="335" r:id="rId45"/>
    <p:sldId id="344" r:id="rId46"/>
    <p:sldId id="343" r:id="rId47"/>
    <p:sldId id="342" r:id="rId48"/>
    <p:sldId id="340" r:id="rId49"/>
    <p:sldId id="341" r:id="rId50"/>
    <p:sldId id="349" r:id="rId51"/>
    <p:sldId id="312" r:id="rId52"/>
    <p:sldId id="313" r:id="rId53"/>
    <p:sldId id="314" r:id="rId54"/>
    <p:sldId id="338" r:id="rId55"/>
    <p:sldId id="316" r:id="rId56"/>
    <p:sldId id="337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375735-46D9-4F15-861B-9E89F1DCE4D6}">
          <p14:sldIdLst>
            <p14:sldId id="357"/>
            <p14:sldId id="281"/>
            <p14:sldId id="358"/>
            <p14:sldId id="258"/>
            <p14:sldId id="282"/>
            <p14:sldId id="321"/>
            <p14:sldId id="289"/>
            <p14:sldId id="322"/>
            <p14:sldId id="323"/>
          </p14:sldIdLst>
        </p14:section>
        <p14:section name="Untitled Section" id="{16AC62FD-AD35-4E8B-B4DD-B77CA03A7783}">
          <p14:sldIdLst/>
        </p14:section>
        <p14:section name="Untitled Section" id="{0E91EB5B-E3AB-451A-82AD-941C18A64A0E}">
          <p14:sldIdLst>
            <p14:sldId id="324"/>
            <p14:sldId id="293"/>
            <p14:sldId id="29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347"/>
            <p14:sldId id="325"/>
            <p14:sldId id="327"/>
            <p14:sldId id="328"/>
            <p14:sldId id="299"/>
            <p14:sldId id="350"/>
            <p14:sldId id="300"/>
            <p14:sldId id="329"/>
            <p14:sldId id="330"/>
            <p14:sldId id="355"/>
            <p14:sldId id="354"/>
            <p14:sldId id="331"/>
            <p14:sldId id="348"/>
            <p14:sldId id="332"/>
            <p14:sldId id="334"/>
            <p14:sldId id="356"/>
            <p14:sldId id="345"/>
            <p14:sldId id="346"/>
            <p14:sldId id="351"/>
            <p14:sldId id="352"/>
            <p14:sldId id="353"/>
            <p14:sldId id="333"/>
            <p14:sldId id="335"/>
            <p14:sldId id="344"/>
            <p14:sldId id="343"/>
            <p14:sldId id="342"/>
            <p14:sldId id="340"/>
            <p14:sldId id="341"/>
            <p14:sldId id="349"/>
            <p14:sldId id="312"/>
            <p14:sldId id="313"/>
            <p14:sldId id="314"/>
            <p14:sldId id="338"/>
            <p14:sldId id="316"/>
            <p14:sldId id="33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0A4"/>
    <a:srgbClr val="1B1B55"/>
    <a:srgbClr val="00214E"/>
    <a:srgbClr val="161645"/>
    <a:srgbClr val="EC9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6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6684621694436"/>
          <c:y val="4.9262627375626866E-2"/>
          <c:w val="0.87870224306160849"/>
          <c:h val="0.84078491815831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Within PA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Sheet1!$H$4:$L$4</c:f>
                <c:numCache>
                  <c:formatCode>General</c:formatCode>
                  <c:ptCount val="5"/>
                  <c:pt idx="0">
                    <c:v>-12</c:v>
                  </c:pt>
                  <c:pt idx="1">
                    <c:v>10</c:v>
                  </c:pt>
                  <c:pt idx="2">
                    <c:v>18</c:v>
                  </c:pt>
                  <c:pt idx="3">
                    <c:v>7</c:v>
                  </c:pt>
                  <c:pt idx="4">
                    <c:v>-2</c:v>
                  </c:pt>
                </c:numCache>
              </c:numRef>
            </c:plus>
            <c:minus>
              <c:numRef>
                <c:f>Sheet1!$H$4:$L$4</c:f>
                <c:numCache>
                  <c:formatCode>General</c:formatCode>
                  <c:ptCount val="5"/>
                  <c:pt idx="0">
                    <c:v>-12</c:v>
                  </c:pt>
                  <c:pt idx="1">
                    <c:v>10</c:v>
                  </c:pt>
                  <c:pt idx="2">
                    <c:v>18</c:v>
                  </c:pt>
                  <c:pt idx="3">
                    <c:v>7</c:v>
                  </c:pt>
                  <c:pt idx="4">
                    <c:v>-2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Sheet1!$H$2:$L$2</c:f>
              <c:strCache>
                <c:ptCount val="5"/>
                <c:pt idx="0">
                  <c:v>Sumatra</c:v>
                </c:pt>
                <c:pt idx="1">
                  <c:v>Kalimantan</c:v>
                </c:pt>
                <c:pt idx="2">
                  <c:v>Sulawesi</c:v>
                </c:pt>
                <c:pt idx="3">
                  <c:v>Papua</c:v>
                </c:pt>
                <c:pt idx="4">
                  <c:v>Java</c:v>
                </c:pt>
              </c:strCache>
            </c:strRef>
          </c:cat>
          <c:val>
            <c:numRef>
              <c:f>Sheet1!$H$3:$L$3</c:f>
              <c:numCache>
                <c:formatCode>General</c:formatCode>
                <c:ptCount val="5"/>
                <c:pt idx="0">
                  <c:v>-35.9</c:v>
                </c:pt>
                <c:pt idx="1">
                  <c:v>-19.71</c:v>
                </c:pt>
                <c:pt idx="2">
                  <c:v>-21.56</c:v>
                </c:pt>
                <c:pt idx="3">
                  <c:v>-13.31</c:v>
                </c:pt>
                <c:pt idx="4">
                  <c:v>-9.2100000000000009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2-4F07-8D49-02932F394855}"/>
            </c:ext>
          </c:extLst>
        </c:ser>
        <c:ser>
          <c:idx val="5"/>
          <c:order val="1"/>
          <c:tx>
            <c:strRef>
              <c:f>Sheet1!$G$11</c:f>
              <c:strCache>
                <c:ptCount val="1"/>
                <c:pt idx="0">
                  <c:v>"Nearby" Districts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Sheet1!$H$12:$L$12</c:f>
                <c:numCache>
                  <c:formatCode>General</c:formatCode>
                  <c:ptCount val="5"/>
                  <c:pt idx="0">
                    <c:v>10.130000000000001</c:v>
                  </c:pt>
                  <c:pt idx="1">
                    <c:v>14.89</c:v>
                  </c:pt>
                  <c:pt idx="2">
                    <c:v>19.02</c:v>
                  </c:pt>
                  <c:pt idx="3">
                    <c:v>15.88</c:v>
                  </c:pt>
                  <c:pt idx="4">
                    <c:v>18.5</c:v>
                  </c:pt>
                </c:numCache>
              </c:numRef>
            </c:plus>
            <c:minus>
              <c:numRef>
                <c:f>Sheet1!$H$12:$L$12</c:f>
                <c:numCache>
                  <c:formatCode>General</c:formatCode>
                  <c:ptCount val="5"/>
                  <c:pt idx="0">
                    <c:v>10.130000000000001</c:v>
                  </c:pt>
                  <c:pt idx="1">
                    <c:v>14.89</c:v>
                  </c:pt>
                  <c:pt idx="2">
                    <c:v>19.02</c:v>
                  </c:pt>
                  <c:pt idx="3">
                    <c:v>15.88</c:v>
                  </c:pt>
                  <c:pt idx="4">
                    <c:v>18.5</c:v>
                  </c:pt>
                </c:numCache>
              </c:numRef>
            </c:minus>
            <c:spPr>
              <a:ln w="25400"/>
            </c:spPr>
          </c:errBars>
          <c:cat>
            <c:strRef>
              <c:f>Sheet1!$H$2:$L$2</c:f>
              <c:strCache>
                <c:ptCount val="5"/>
                <c:pt idx="0">
                  <c:v>Sumatra</c:v>
                </c:pt>
                <c:pt idx="1">
                  <c:v>Kalimantan</c:v>
                </c:pt>
                <c:pt idx="2">
                  <c:v>Sulawesi</c:v>
                </c:pt>
                <c:pt idx="3">
                  <c:v>Papua</c:v>
                </c:pt>
                <c:pt idx="4">
                  <c:v>Java</c:v>
                </c:pt>
              </c:strCache>
            </c:strRef>
          </c:cat>
          <c:val>
            <c:numRef>
              <c:f>Sheet1!$H$11:$L$11</c:f>
              <c:numCache>
                <c:formatCode>General</c:formatCode>
                <c:ptCount val="5"/>
                <c:pt idx="0">
                  <c:v>55.48</c:v>
                </c:pt>
                <c:pt idx="1">
                  <c:v>-48.78</c:v>
                </c:pt>
                <c:pt idx="2">
                  <c:v>-56.75</c:v>
                </c:pt>
                <c:pt idx="3">
                  <c:v>37.9</c:v>
                </c:pt>
                <c:pt idx="4">
                  <c:v>-36.83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62-4F07-8D49-02932F394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706016"/>
        <c:axId val="271722352"/>
      </c:barChart>
      <c:catAx>
        <c:axId val="20770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740000"/>
          <a:lstStyle/>
          <a:p>
            <a:pPr>
              <a:defRPr sz="1400" b="1"/>
            </a:pPr>
            <a:endParaRPr lang="en-US"/>
          </a:p>
        </c:txPr>
        <c:crossAx val="271722352"/>
        <c:crosses val="autoZero"/>
        <c:auto val="1"/>
        <c:lblAlgn val="ctr"/>
        <c:lblOffset val="100"/>
        <c:noMultiLvlLbl val="0"/>
      </c:catAx>
      <c:valAx>
        <c:axId val="271722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Loss in Forest Cover (ha)</a:t>
                </a:r>
                <a:r>
                  <a:rPr lang="en-US" sz="1400" baseline="0" dirty="0"/>
                  <a:t> </a:t>
                </a:r>
                <a:r>
                  <a:rPr lang="en-US" sz="1400" baseline="0" dirty="0" err="1"/>
                  <a:t>vs.control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7706016"/>
        <c:crosses val="autoZero"/>
        <c:crossBetween val="between"/>
      </c:valAx>
      <c:spPr>
        <a:solidFill>
          <a:schemeClr val="bg1"/>
        </a:solidFill>
      </c:spPr>
    </c:plotArea>
    <c:legend>
      <c:legendPos val="b"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765920-1C23-40C0-9387-B5592CBB3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956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B731F1-86D2-421C-9089-12EB95186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65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3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191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e.g. CA for dry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731F1-86D2-421C-9089-12EB9518638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395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“Statistics and causal inference”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rebound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2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192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4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Hawthorne effect 1924-32 experiment</a:t>
            </a:r>
            <a:r>
              <a:rPr lang="en-US" baseline="0" dirty="0"/>
              <a:t> at Hawthorne Works – Western Electric factory near Chicago.  </a:t>
            </a:r>
            <a:r>
              <a:rPr lang="en-US" dirty="0"/>
              <a:t>Changing levels of light – productivity</a:t>
            </a:r>
            <a:r>
              <a:rPr lang="en-US" baseline="0" dirty="0"/>
              <a:t> improved with changes</a:t>
            </a:r>
          </a:p>
          <a:p>
            <a:r>
              <a:rPr lang="en-US" baseline="0" dirty="0"/>
              <a:t>John Henry effect – may work to overcome disadvantage of being in the control</a:t>
            </a:r>
          </a:p>
          <a:p>
            <a:r>
              <a:rPr lang="en-US" baseline="0" dirty="0"/>
              <a:t>Pygmalion (high expectations) vs </a:t>
            </a:r>
            <a:r>
              <a:rPr lang="en-US" baseline="0" dirty="0" err="1"/>
              <a:t>golum</a:t>
            </a:r>
            <a:r>
              <a:rPr lang="en-US" baseline="0" dirty="0"/>
              <a:t> (low expectations)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44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E138B-50DE-4813-AA47-97E01727D75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7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607-AE56-42BB-8D0B-A39B6F8684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511C-A3B3-9D1C-55C9-8734E3C16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9BDE6-4D4C-7DB7-2518-6A5D304AC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D1C5-BFA6-46AA-F3AF-E0636D69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CE90-5AC6-1744-A8FE-A995C8FF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D45C-3D14-2FC2-7D0A-F410E3FF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FE36-DE8A-487B-951E-B76C9C133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2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863A-D86A-18FA-198F-907340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96CC-7BE4-EE87-B651-FA7582B9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92D4-8EB3-23AB-3400-470A669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69DD-71D8-7868-4C8D-C9B24D1C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8AA1-8CF9-00E4-2DAC-BE81BAA6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F182E-AB5E-4E7B-A799-0F2A12B13D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7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A63C1-36CC-8D99-CA61-A7963838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E779-E66F-B6D3-B2E0-B98BEEF91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8443-2D9C-E1B8-24B6-71D0B9A1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4695-6011-F898-6235-8F5D757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FD5D-8F77-C28F-0A93-2E4010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973CC-8130-4B50-8DDE-ABC07B814E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60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1B75-84D0-D564-38B7-69E45633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EBE2-BA8E-54A9-987C-581949A1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B29A-8063-A3DE-2E8D-B07AB5E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8BFF-80F4-BD50-04CA-83985D6E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4BBD-F597-18CE-9FC6-3A55120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AD551-8D42-4872-AE05-487233FB8B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3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4C13-8A40-60AF-AD0E-3641CFEA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BCF2-D6D5-B29E-87B2-76117695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675F-0F08-4116-C0C2-65EAA45E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A9FF-390F-AE11-86E9-B684FE5F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3A3D-986A-9424-B691-C0D091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F2205-2448-499C-98CC-61884A4725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005C-98AB-8ABC-D1BB-4254D2F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3E13-10CB-B763-76BD-36EAAD025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96B2-1923-5EE1-360A-64DBAB805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11A3-3B85-131A-A127-C67E43F5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ECBC-C127-79B0-5753-7684B538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B05C-435B-30B9-BA00-EFE69DD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F872E-94D1-4C61-A742-582C774F57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4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AF7B-5484-3738-025B-EDEA4437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0A77-3EF2-F878-093B-2777A747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BFD3-6C0F-543F-87C0-D86C34BE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58497-AD13-0AA5-6146-70D20FFB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82E44-33EB-0EB4-3856-EF9F7219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CB7C3-4623-F8BB-2C4F-32B69A4D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A7907-E845-D0D9-11A0-F010E8D7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02499-7B3B-74C3-D09B-D720AD7D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22117-C15D-4730-A28A-D42B3FE296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6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6A8F-991C-7EDD-3ABA-5DEA604F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4AE90-A343-854F-D1BC-11C00378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58710-12A1-31F1-9139-4DC1E2A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DD97-B18F-0DF7-1667-DFF0A75D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14F16-CAFB-4E21-8DF6-48075BA88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75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12D1-BCA6-6CE8-21F7-91CD687C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19939-9EB6-5050-07CD-E3358707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8A558-9219-58E6-8B0F-B63B5F14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13DF5-DC53-475B-A584-F29988F697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5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838-8576-537E-726B-EAE25AFE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FC99-DE8A-57DC-420A-E2F1D324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62489-8528-FE57-2DAF-A470F0AB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81CE-5D0C-0679-B4D7-255A5EA4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9C04-17FA-E8DD-7507-06773D0B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E496-9EF4-B3AF-4247-8A72C4FE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A686C-EF39-4965-A077-5DCF3FF90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0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E30-F656-88A9-E92F-FFA90632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8D3C2-67B5-E273-6455-8F495A93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F6B8-8E5C-549E-C0CF-3BA420A2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35F1-627C-9D74-7F7F-64965B7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8973-D004-BFF8-AA12-5E69021E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7E254-18ED-F962-5AFD-69C0DBA5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F4CA-9E54-4A90-B77A-8572ECF8F6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BA541-52A9-1837-52E7-5BE1F3B9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2007-DD45-BB2F-219C-3F751596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B4FC-0A08-9916-0CB7-59D1A662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F23D-034B-FF04-ACAD-620C757C9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F9D5-70EB-7A6E-FDEB-9F8F9432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333805F-7532-4FED-A4A7-B3F403B914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18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052CE-4C86-74AB-349B-0EA6243C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/>
            <a:r>
              <a:rPr lang="en-US" sz="5800" dirty="0">
                <a:solidFill>
                  <a:schemeClr val="bg1"/>
                </a:solidFill>
              </a:rPr>
              <a:t>The Challenge of Causal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CA81A5-FE96-86F4-77BE-2D459F68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Geog 279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Oct 1, 2024</a:t>
            </a:r>
          </a:p>
        </p:txBody>
      </p:sp>
    </p:spTree>
    <p:extLst>
      <p:ext uri="{BB962C8B-B14F-4D97-AF65-F5344CB8AC3E}">
        <p14:creationId xmlns:p14="http://schemas.microsoft.com/office/powerpoint/2010/main" val="30320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What?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compare the outcomes of the program to what would happened otherwise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DAD0A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DAD0A4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581400" y="3657600"/>
            <a:ext cx="1943100" cy="0"/>
          </a:xfrm>
          <a:prstGeom prst="straightConnector1">
            <a:avLst/>
          </a:prstGeom>
          <a:ln w="349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in the context of a Counterfactual: what would have happened otherwise?</a:t>
            </a:r>
          </a:p>
          <a:p>
            <a:r>
              <a:rPr lang="en-US" dirty="0"/>
              <a:t>Can create a counterfactual (medical trials) or can estimate one.</a:t>
            </a:r>
          </a:p>
          <a:p>
            <a:r>
              <a:rPr lang="en-US" dirty="0"/>
              <a:t>To consider why the program had an effect, one needs to have similar characteristics (and similar heterogeneity) in treatment and control groups.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1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Problem of Causal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80772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Do not observe subject in simultaneous treated and untreated states</a:t>
                </a:r>
              </a:p>
              <a:p>
                <a:r>
                  <a:rPr lang="en-US" sz="2400" dirty="0"/>
                  <a:t>We only observe one state for each </a:t>
                </a:r>
                <a:r>
                  <a:rPr lang="en-US" sz="2400" dirty="0" err="1"/>
                  <a:t>unit,</a:t>
                </a:r>
                <a:r>
                  <a:rPr lang="en-US" sz="2400" i="1" dirty="0" err="1">
                    <a:solidFill>
                      <a:srgbClr val="2F5496"/>
                    </a:solidFill>
                  </a:rPr>
                  <a:t>Y</a:t>
                </a:r>
                <a:r>
                  <a:rPr lang="en-US" sz="2400" i="1" baseline="-25000" dirty="0" err="1">
                    <a:solidFill>
                      <a:srgbClr val="2F5496"/>
                    </a:solidFill>
                  </a:rPr>
                  <a:t>i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(0) or Y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(1)</a:t>
                </a:r>
                <a:endParaRPr lang="en-US" sz="2400" i="1" dirty="0"/>
              </a:p>
              <a:p>
                <a:pPr marL="0" indent="0">
                  <a:lnSpc>
                    <a:spcPct val="110000"/>
                  </a:lnSpc>
                  <a:buClr>
                    <a:schemeClr val="dk1"/>
                  </a:buClr>
                  <a:buSzPts val="2300"/>
                  <a:buNone/>
                </a:pPr>
                <a:endParaRPr lang="en-US" sz="2800" i="1" dirty="0">
                  <a:solidFill>
                    <a:srgbClr val="2F5496"/>
                  </a:solidFill>
                </a:endParaRPr>
              </a:p>
              <a:p>
                <a:pPr marL="0" indent="0">
                  <a:lnSpc>
                    <a:spcPct val="110000"/>
                  </a:lnSpc>
                  <a:buClr>
                    <a:schemeClr val="dk1"/>
                  </a:buClr>
                  <a:buSzPts val="2300"/>
                  <a:buNone/>
                </a:pPr>
                <a:r>
                  <a:rPr lang="en-US" sz="2800" i="1" dirty="0">
                    <a:solidFill>
                      <a:srgbClr val="2F5496"/>
                    </a:solidFill>
                  </a:rPr>
                  <a:t>Potential outcomes framework:</a:t>
                </a:r>
              </a:p>
              <a:p>
                <a:pPr marL="0" indent="0">
                  <a:lnSpc>
                    <a:spcPct val="110000"/>
                  </a:lnSpc>
                  <a:buClr>
                    <a:schemeClr val="dk1"/>
                  </a:buClr>
                  <a:buSzPts val="2300"/>
                  <a:buNone/>
                </a:pPr>
                <a:r>
                  <a:rPr lang="en-US" sz="2400" i="1" dirty="0">
                    <a:solidFill>
                      <a:srgbClr val="2F5496"/>
                    </a:solidFill>
                  </a:rPr>
                  <a:t>T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dirty="0">
                    <a:solidFill>
                      <a:srgbClr val="2F5496"/>
                    </a:solidFill>
                  </a:rPr>
                  <a:t> = 1 </a:t>
                </a:r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:r>
                  <a:rPr lang="en-US" sz="2400" dirty="0"/>
                  <a:t>unit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receives the treatment; </a:t>
                </a:r>
              </a:p>
              <a:p>
                <a:pPr marL="0" indent="0">
                  <a:lnSpc>
                    <a:spcPct val="110000"/>
                  </a:lnSpc>
                  <a:buClr>
                    <a:schemeClr val="dk1"/>
                  </a:buClr>
                  <a:buSzPts val="2300"/>
                  <a:buNone/>
                </a:pPr>
                <a:r>
                  <a:rPr lang="en-US" sz="2400" i="1" dirty="0">
                    <a:solidFill>
                      <a:srgbClr val="2F5496"/>
                    </a:solidFill>
                  </a:rPr>
                  <a:t>T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 </a:t>
                </a:r>
                <a:r>
                  <a:rPr lang="en-US" sz="2400" dirty="0">
                    <a:solidFill>
                      <a:srgbClr val="2F5496"/>
                    </a:solidFill>
                  </a:rPr>
                  <a:t>= 0 </a:t>
                </a:r>
                <a:r>
                  <a:rPr lang="en-US" sz="2400" dirty="0"/>
                  <a:t>if unit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receives no treatment; 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2F5496"/>
                  </a:buClr>
                  <a:buSzPts val="2400"/>
                  <a:buNone/>
                </a:pPr>
                <a:r>
                  <a:rPr lang="en-US" sz="2400" i="1" dirty="0">
                    <a:solidFill>
                      <a:srgbClr val="2F5496"/>
                    </a:solidFill>
                  </a:rPr>
                  <a:t>Y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(0)</a:t>
                </a:r>
                <a:r>
                  <a:rPr lang="en-US" sz="2400" dirty="0">
                    <a:solidFill>
                      <a:srgbClr val="2F5496"/>
                    </a:solidFill>
                  </a:rPr>
                  <a:t> = outcome of unit </a:t>
                </a:r>
                <a:r>
                  <a:rPr lang="en-US" sz="2400" dirty="0" err="1">
                    <a:solidFill>
                      <a:srgbClr val="2F5496"/>
                    </a:solidFill>
                  </a:rPr>
                  <a:t>i</a:t>
                </a:r>
                <a:r>
                  <a:rPr lang="en-US" sz="2400" dirty="0">
                    <a:solidFill>
                      <a:srgbClr val="2F5496"/>
                    </a:solidFill>
                  </a:rPr>
                  <a:t> realized if 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T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dirty="0">
                    <a:solidFill>
                      <a:srgbClr val="2F5496"/>
                    </a:solidFill>
                  </a:rPr>
                  <a:t> = 0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2F5496"/>
                    </a:solidFill>
                  </a:rPr>
                  <a:t>Y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(1)</a:t>
                </a:r>
                <a:r>
                  <a:rPr lang="en-US" sz="2400" dirty="0">
                    <a:solidFill>
                      <a:srgbClr val="2F5496"/>
                    </a:solidFill>
                  </a:rPr>
                  <a:t> = outcome of unit </a:t>
                </a:r>
                <a:r>
                  <a:rPr lang="en-US" sz="2400" dirty="0" err="1">
                    <a:solidFill>
                      <a:srgbClr val="2F5496"/>
                    </a:solidFill>
                  </a:rPr>
                  <a:t>i</a:t>
                </a:r>
                <a:r>
                  <a:rPr lang="en-US" sz="2400" dirty="0">
                    <a:solidFill>
                      <a:srgbClr val="2F5496"/>
                    </a:solidFill>
                  </a:rPr>
                  <a:t> realized if </a:t>
                </a:r>
                <a:r>
                  <a:rPr lang="en-US" sz="2400" i="1" dirty="0">
                    <a:solidFill>
                      <a:srgbClr val="2F5496"/>
                    </a:solidFill>
                  </a:rPr>
                  <a:t>T</a:t>
                </a:r>
                <a:r>
                  <a:rPr lang="en-US" sz="2400" i="1" baseline="-25000" dirty="0">
                    <a:solidFill>
                      <a:srgbClr val="2F5496"/>
                    </a:solidFill>
                  </a:rPr>
                  <a:t>i</a:t>
                </a:r>
                <a:r>
                  <a:rPr lang="en-US" sz="2400" dirty="0">
                    <a:solidFill>
                      <a:srgbClr val="2F5496"/>
                    </a:solidFill>
                  </a:rPr>
                  <a:t> = 1 </a:t>
                </a:r>
              </a:p>
              <a:p>
                <a:pPr marL="0" indent="0">
                  <a:buNone/>
                </a:pPr>
                <a:endParaRPr lang="en-US" sz="2800" i="1" dirty="0">
                  <a:solidFill>
                    <a:srgbClr val="2F549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rgbClr val="2F5496"/>
                    </a:solidFill>
                    <a:latin typeface="Aptos" panose="020B0004020202020204" pitchFamily="34" charset="0"/>
                    <a:ea typeface="Cambria Math" panose="02040503050406030204" pitchFamily="18" charset="0"/>
                  </a:rPr>
                  <a:t>Treatment effect: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(0)]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110000"/>
                  </a:lnSpc>
                  <a:buClr>
                    <a:srgbClr val="2F5496"/>
                  </a:buClr>
                  <a:buSzPts val="2400"/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8077200" cy="3962400"/>
              </a:xfrm>
              <a:blipFill>
                <a:blip r:embed="rId2"/>
                <a:stretch>
                  <a:fillRect l="-83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5EF08C-15B4-E17D-B135-5B990FFC83B5}"/>
              </a:ext>
            </a:extLst>
          </p:cNvPr>
          <p:cNvSpPr txBox="1"/>
          <p:nvPr/>
        </p:nvSpPr>
        <p:spPr>
          <a:xfrm>
            <a:off x="2286000" y="32455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3FD9F-7437-AB19-AC4E-D9CD48D0EE09}"/>
              </a:ext>
            </a:extLst>
          </p:cNvPr>
          <p:cNvSpPr txBox="1"/>
          <p:nvPr/>
        </p:nvSpPr>
        <p:spPr>
          <a:xfrm>
            <a:off x="2286000" y="32455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CB1DD-AC4E-CAD4-20D6-3CC964D0B8D0}"/>
              </a:ext>
            </a:extLst>
          </p:cNvPr>
          <p:cNvSpPr txBox="1"/>
          <p:nvPr/>
        </p:nvSpPr>
        <p:spPr>
          <a:xfrm>
            <a:off x="304800" y="5638800"/>
            <a:ext cx="83058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>
              <a:lnSpc>
                <a:spcPct val="110000"/>
              </a:lnSpc>
              <a:buClr>
                <a:schemeClr val="dk1"/>
              </a:buClr>
              <a:buSzPts val="2400"/>
            </a:pPr>
            <a:r>
              <a:rPr lang="en-US" dirty="0"/>
              <a:t>Estimates must rely on </a:t>
            </a:r>
            <a:r>
              <a:rPr lang="en-US" b="1" i="1" dirty="0"/>
              <a:t>counterfactuals</a:t>
            </a:r>
            <a:r>
              <a:rPr lang="en-US" dirty="0"/>
              <a:t> (hypothetical unobserved value)</a:t>
            </a:r>
          </a:p>
          <a:p>
            <a:pPr marL="342900" lvl="1">
              <a:lnSpc>
                <a:spcPct val="110000"/>
              </a:lnSpc>
              <a:buClr>
                <a:schemeClr val="dk1"/>
              </a:buClr>
              <a:buSzPts val="2400"/>
            </a:pPr>
            <a:r>
              <a:rPr lang="en-US" b="1" i="1" dirty="0"/>
              <a:t>The validity of the assumed counterfactual is key to credible causal inference</a:t>
            </a:r>
            <a:endParaRPr lang="en-US" dirty="0"/>
          </a:p>
          <a:p>
            <a:pPr marL="342900" lvl="1">
              <a:lnSpc>
                <a:spcPct val="110000"/>
              </a:lnSpc>
              <a:buClr>
                <a:schemeClr val="dk1"/>
              </a:buClr>
              <a:buSzPts val="2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SUTVA and observed outcomes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48654" y="1467316"/>
            <a:ext cx="8229599" cy="4441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SUTVA (Stable-Unit Treatment Value Assumption): </a:t>
            </a:r>
            <a:endParaRPr dirty="0"/>
          </a:p>
          <a:p>
            <a:pPr lvl="1">
              <a:lnSpc>
                <a:spcPct val="110000"/>
              </a:lnSpc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“</a:t>
            </a:r>
            <a:r>
              <a:rPr lang="en-US" dirty="0">
                <a:solidFill>
                  <a:srgbClr val="FF0000"/>
                </a:solidFill>
              </a:rPr>
              <a:t>No interference</a:t>
            </a:r>
            <a:r>
              <a:rPr lang="en-US" dirty="0"/>
              <a:t>”: The potential outcomes for unit </a:t>
            </a:r>
            <a:r>
              <a:rPr lang="en-US" dirty="0" err="1"/>
              <a:t>i</a:t>
            </a:r>
            <a:r>
              <a:rPr lang="en-US" dirty="0"/>
              <a:t> do not depend on the treatment of other units (i.e., no interference or spillover across units)</a:t>
            </a:r>
            <a:endParaRPr dirty="0"/>
          </a:p>
          <a:p>
            <a:pPr lvl="1">
              <a:lnSpc>
                <a:spcPct val="110000"/>
              </a:lnSpc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(ii) “</a:t>
            </a:r>
            <a:r>
              <a:rPr lang="en-US" dirty="0">
                <a:solidFill>
                  <a:srgbClr val="FF0000"/>
                </a:solidFill>
              </a:rPr>
              <a:t>Homogenous treatment</a:t>
            </a:r>
            <a:r>
              <a:rPr lang="en-US" dirty="0"/>
              <a:t>”: A given unit receiving a specific treatment level cannot receive different forms of that treatment</a:t>
            </a:r>
            <a:endParaRPr dirty="0"/>
          </a:p>
          <a:p>
            <a:pPr indent="-104775">
              <a:lnSpc>
                <a:spcPct val="110000"/>
              </a:lnSpc>
              <a:buClr>
                <a:schemeClr val="dk1"/>
              </a:buClr>
              <a:buSzPts val="1400"/>
              <a:buNone/>
            </a:pPr>
            <a:endParaRPr sz="1050" baseline="-25000"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i.e. the observed outcome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 only depends on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endParaRPr sz="2400"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2300"/>
              <a:buNone/>
            </a:pPr>
            <a:r>
              <a:rPr lang="en-US" dirty="0"/>
              <a:t>	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 = 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 ) = 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 </a:t>
            </a:r>
            <a:r>
              <a:rPr lang="en-US" sz="1800" dirty="0">
                <a:solidFill>
                  <a:srgbClr val="2F5496"/>
                </a:solidFill>
              </a:rPr>
              <a:t>×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 + (1 - 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 )</a:t>
            </a:r>
            <a:r>
              <a:rPr lang="en-US" sz="1800" dirty="0">
                <a:solidFill>
                  <a:srgbClr val="2F5496"/>
                </a:solidFill>
              </a:rPr>
              <a:t>×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endParaRPr sz="1800" i="1" baseline="-25000" dirty="0">
              <a:solidFill>
                <a:srgbClr val="2F5496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2300"/>
              <a:buNone/>
            </a:pPr>
            <a:endParaRPr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SUTVA is restrictive. It rules out interference, spillovers, general equilibrium effects, peer effects, </a:t>
            </a:r>
            <a:r>
              <a:rPr lang="en-US" sz="2400" dirty="0" err="1"/>
              <a:t>etc</a:t>
            </a:r>
            <a:endParaRPr sz="2400" dirty="0"/>
          </a:p>
          <a:p>
            <a:pPr indent="-104775">
              <a:lnSpc>
                <a:spcPct val="110000"/>
              </a:lnSpc>
              <a:buClr>
                <a:schemeClr val="dk1"/>
              </a:buClr>
              <a:buSzPts val="1400"/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Most common causal parameters of interest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1"/>
          </p:nvPr>
        </p:nvSpPr>
        <p:spPr>
          <a:xfrm>
            <a:off x="448654" y="1467316"/>
            <a:ext cx="8229599" cy="4441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Average Treatment Effect (ATE)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300"/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2F5496"/>
                </a:solidFill>
              </a:rPr>
              <a:t>ATE = 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 - 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r>
              <a:rPr lang="en-US" sz="1800" dirty="0"/>
              <a:t>expected effect of the treatment for a randomly chosen unit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000"/>
              <a:buNone/>
            </a:pPr>
            <a:endParaRPr sz="15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Average treatment effect on the treated (ATT)</a:t>
            </a:r>
            <a:endParaRPr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30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2F5496"/>
                </a:solidFill>
              </a:rPr>
              <a:t>ATT = E[</a:t>
            </a:r>
            <a:r>
              <a:rPr lang="en-US" i="1" dirty="0">
                <a:solidFill>
                  <a:srgbClr val="2F5496"/>
                </a:solidFill>
              </a:rPr>
              <a:t>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(1) - 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(0) </a:t>
            </a:r>
            <a:r>
              <a:rPr lang="en-US" dirty="0">
                <a:solidFill>
                  <a:srgbClr val="2F5496"/>
                </a:solidFill>
              </a:rPr>
              <a:t>| </a:t>
            </a:r>
            <a:r>
              <a:rPr lang="en-US" i="1" dirty="0">
                <a:solidFill>
                  <a:srgbClr val="2F5496"/>
                </a:solidFill>
              </a:rPr>
              <a:t>T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 = 1</a:t>
            </a:r>
            <a:r>
              <a:rPr lang="en-US" dirty="0">
                <a:solidFill>
                  <a:srgbClr val="2F5496"/>
                </a:solidFill>
              </a:rPr>
              <a:t>]</a:t>
            </a:r>
            <a:endParaRPr dirty="0"/>
          </a:p>
          <a:p>
            <a:pPr indent="-166688">
              <a:lnSpc>
                <a:spcPct val="100000"/>
              </a:lnSpc>
              <a:buClr>
                <a:schemeClr val="dk1"/>
              </a:buClr>
              <a:buSzPts val="100"/>
              <a:buNone/>
            </a:pPr>
            <a:endParaRPr sz="1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r>
              <a:rPr lang="en-US" sz="1800" dirty="0"/>
              <a:t>expected treatment effect for units who received the treatment </a:t>
            </a:r>
            <a:endParaRPr dirty="0"/>
          </a:p>
          <a:p>
            <a:pPr indent="-76200">
              <a:lnSpc>
                <a:spcPct val="100000"/>
              </a:lnSpc>
              <a:buClr>
                <a:schemeClr val="dk1"/>
              </a:buClr>
              <a:buSzPts val="2000"/>
              <a:buNone/>
            </a:pPr>
            <a:endParaRPr sz="1500" dirty="0"/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2400"/>
              <a:buAutoNum type="arabicPeriod"/>
            </a:pPr>
            <a:r>
              <a:rPr lang="en-US" sz="1800" dirty="0"/>
              <a:t>In general ATE and ATT will differ. For example, if the units receiving the treatment are those generally benefiting from it more, we have ATT &gt; ATE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2400"/>
              <a:buAutoNum type="arabicPeriod"/>
            </a:pPr>
            <a:r>
              <a:rPr lang="en-US" sz="1800" dirty="0"/>
              <a:t>ATE is an average on unconditional distributions of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/>
              <a:t>.  When is that observed?</a:t>
            </a:r>
            <a:endParaRPr dirty="0"/>
          </a:p>
          <a:p>
            <a:pPr indent="-76200">
              <a:buClr>
                <a:schemeClr val="dk1"/>
              </a:buClr>
              <a:buSzPts val="2000"/>
              <a:buNone/>
            </a:pPr>
            <a:endParaRPr sz="1500" dirty="0"/>
          </a:p>
          <a:p>
            <a:pPr indent="-104775">
              <a:buClr>
                <a:schemeClr val="dk1"/>
              </a:buClr>
              <a:buSzPts val="1400"/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ATE and ATT in context</a:t>
            </a: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448654" y="1459076"/>
            <a:ext cx="8229599" cy="4443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300"/>
              <a:buNone/>
            </a:pPr>
            <a:r>
              <a:rPr lang="en-US" dirty="0"/>
              <a:t>Example with fictional data set (red font unobserved)</a:t>
            </a: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indent="0">
              <a:buClr>
                <a:schemeClr val="dk1"/>
              </a:buClr>
              <a:buSzPts val="2300"/>
              <a:buNone/>
            </a:pPr>
            <a:endParaRPr dirty="0"/>
          </a:p>
          <a:p>
            <a:pPr indent="0">
              <a:buClr>
                <a:srgbClr val="2F5496"/>
              </a:buClr>
              <a:buSzPts val="2300"/>
              <a:buNone/>
            </a:pPr>
            <a:r>
              <a:rPr lang="en-US" i="1" dirty="0">
                <a:solidFill>
                  <a:srgbClr val="2F5496"/>
                </a:solidFill>
              </a:rPr>
              <a:t>ATE = E[Y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(1) - 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(0)] = 1 </a:t>
            </a:r>
            <a:r>
              <a:rPr lang="en-US" dirty="0"/>
              <a:t>and </a:t>
            </a:r>
            <a:endParaRPr dirty="0"/>
          </a:p>
          <a:p>
            <a:pPr indent="0">
              <a:buClr>
                <a:srgbClr val="2F5496"/>
              </a:buClr>
              <a:buSzPts val="2300"/>
              <a:buNone/>
            </a:pPr>
            <a:r>
              <a:rPr lang="en-US" i="1" dirty="0">
                <a:solidFill>
                  <a:srgbClr val="2F5496"/>
                </a:solidFill>
              </a:rPr>
              <a:t>ATT = E[Y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(1) - Y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(0) | T</a:t>
            </a:r>
            <a:r>
              <a:rPr lang="en-US" i="1" baseline="-25000" dirty="0">
                <a:solidFill>
                  <a:srgbClr val="2F5496"/>
                </a:solidFill>
              </a:rPr>
              <a:t>i</a:t>
            </a:r>
            <a:r>
              <a:rPr lang="en-US" i="1" dirty="0">
                <a:solidFill>
                  <a:srgbClr val="2F5496"/>
                </a:solidFill>
              </a:rPr>
              <a:t> = 1] =1.5 </a:t>
            </a:r>
            <a:endParaRPr dirty="0"/>
          </a:p>
          <a:p>
            <a:pPr indent="0">
              <a:buClr>
                <a:schemeClr val="dk1"/>
              </a:buClr>
              <a:buSzPts val="2300"/>
              <a:buNone/>
            </a:pPr>
            <a:endParaRPr dirty="0"/>
          </a:p>
          <a:p>
            <a:pPr indent="0">
              <a:buClr>
                <a:schemeClr val="dk1"/>
              </a:buClr>
              <a:buSzPts val="1400"/>
              <a:buNone/>
            </a:pPr>
            <a:endParaRPr sz="1050" dirty="0"/>
          </a:p>
          <a:p>
            <a:pPr marL="0" indent="0">
              <a:buClr>
                <a:schemeClr val="dk1"/>
              </a:buClr>
              <a:buSzPts val="3200"/>
              <a:buNone/>
            </a:pPr>
            <a:r>
              <a:rPr lang="en-US" sz="2400" dirty="0"/>
              <a:t>Problem: in general you cannot identify ATE or ATT simply with data on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endParaRPr sz="2400" dirty="0"/>
          </a:p>
          <a:p>
            <a:pPr marL="0" indent="0">
              <a:buClr>
                <a:schemeClr val="dk1"/>
              </a:buClr>
              <a:buSzPts val="2000"/>
              <a:buNone/>
            </a:pPr>
            <a:endParaRPr sz="1500" dirty="0"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22" y="1847457"/>
            <a:ext cx="5987654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5087516" y="1927938"/>
            <a:ext cx="279917" cy="2449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038525" y="1822968"/>
            <a:ext cx="335902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8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75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Requirements for identification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48654" y="1435427"/>
            <a:ext cx="8229599" cy="43410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Note that ATE can be written as:</a:t>
            </a:r>
            <a:endParaRPr sz="525" dirty="0"/>
          </a:p>
          <a:p>
            <a:pPr indent="0">
              <a:spcBef>
                <a:spcPts val="1350"/>
              </a:spcBef>
              <a:buClr>
                <a:schemeClr val="dk1"/>
              </a:buClr>
              <a:buSzPts val="2300"/>
              <a:buNone/>
            </a:pPr>
            <a:r>
              <a:rPr lang="en-US" dirty="0"/>
              <a:t> 	</a:t>
            </a:r>
            <a:r>
              <a:rPr lang="en-US" sz="1800" dirty="0" err="1">
                <a:solidFill>
                  <a:srgbClr val="2F5496"/>
                </a:solidFill>
              </a:rPr>
              <a:t>Pr</a:t>
            </a:r>
            <a:r>
              <a:rPr lang="en-US" sz="1800" dirty="0">
                <a:solidFill>
                  <a:srgbClr val="2F5496"/>
                </a:solidFill>
              </a:rPr>
              <a:t>(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=1)*E[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 </a:t>
            </a:r>
            <a:r>
              <a:rPr lang="en-US" sz="1800" dirty="0">
                <a:solidFill>
                  <a:srgbClr val="2F5496"/>
                </a:solidFill>
              </a:rPr>
              <a:t>-</a:t>
            </a:r>
            <a:r>
              <a:rPr lang="en-US" sz="1800" i="1" dirty="0">
                <a:solidFill>
                  <a:srgbClr val="2F5496"/>
                </a:solidFill>
              </a:rPr>
              <a:t> 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 </a:t>
            </a:r>
            <a:r>
              <a:rPr lang="en-US" sz="1800" dirty="0">
                <a:solidFill>
                  <a:srgbClr val="2F5496"/>
                </a:solidFill>
              </a:rPr>
              <a:t>|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=1</a:t>
            </a:r>
            <a:r>
              <a:rPr lang="en-US" sz="1800" dirty="0">
                <a:solidFill>
                  <a:srgbClr val="2F5496"/>
                </a:solidFill>
              </a:rPr>
              <a:t>]   +   {1-Pr(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=1</a:t>
            </a:r>
            <a:r>
              <a:rPr lang="en-US" sz="1800" dirty="0">
                <a:solidFill>
                  <a:srgbClr val="2F5496"/>
                </a:solidFill>
              </a:rPr>
              <a:t>)}*E[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 </a:t>
            </a:r>
            <a:r>
              <a:rPr lang="en-US" sz="1800" dirty="0">
                <a:solidFill>
                  <a:srgbClr val="2F5496"/>
                </a:solidFill>
              </a:rPr>
              <a:t>-</a:t>
            </a:r>
            <a:r>
              <a:rPr lang="en-US" sz="1800" i="1" dirty="0">
                <a:solidFill>
                  <a:srgbClr val="2F5496"/>
                </a:solidFill>
              </a:rPr>
              <a:t> 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 |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=0]</a:t>
            </a:r>
            <a:endParaRPr lang="en-US" dirty="0">
              <a:solidFill>
                <a:srgbClr val="2F5496"/>
              </a:solidFill>
            </a:endParaRPr>
          </a:p>
          <a:p>
            <a:pPr indent="0">
              <a:spcBef>
                <a:spcPts val="1350"/>
              </a:spcBef>
              <a:buClr>
                <a:schemeClr val="dk1"/>
              </a:buClr>
              <a:buSzPts val="2300"/>
              <a:buNone/>
            </a:pPr>
            <a:r>
              <a:rPr lang="en-US" sz="2400" dirty="0"/>
              <a:t>for ATE, you need 2 counterfactuals, namely </a:t>
            </a:r>
            <a:endParaRPr lang="en-US" dirty="0"/>
          </a:p>
          <a:p>
            <a:pPr marL="0" indent="0">
              <a:spcBef>
                <a:spcPts val="1350"/>
              </a:spcBef>
              <a:buClr>
                <a:srgbClr val="2F5496"/>
              </a:buClr>
              <a:buSzPts val="2400"/>
              <a:buNone/>
            </a:pPr>
            <a:r>
              <a:rPr lang="en-US" sz="1800" dirty="0">
                <a:solidFill>
                  <a:srgbClr val="2F5496"/>
                </a:solidFill>
              </a:rPr>
              <a:t>	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 </a:t>
            </a:r>
            <a:r>
              <a:rPr lang="en-US" sz="1800" dirty="0">
                <a:solidFill>
                  <a:srgbClr val="2F5496"/>
                </a:solidFill>
              </a:rPr>
              <a:t>|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=1</a:t>
            </a:r>
            <a:r>
              <a:rPr lang="en-US" sz="1800" dirty="0">
                <a:solidFill>
                  <a:srgbClr val="2F5496"/>
                </a:solidFill>
              </a:rPr>
              <a:t>]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F5496"/>
                </a:solidFill>
              </a:rPr>
              <a:t>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 </a:t>
            </a:r>
            <a:r>
              <a:rPr lang="en-US" sz="1800" dirty="0">
                <a:solidFill>
                  <a:srgbClr val="2F5496"/>
                </a:solidFill>
              </a:rPr>
              <a:t>|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=0</a:t>
            </a:r>
            <a:r>
              <a:rPr lang="en-US" sz="1800" dirty="0">
                <a:solidFill>
                  <a:srgbClr val="2F5496"/>
                </a:solidFill>
              </a:rPr>
              <a:t>] </a:t>
            </a:r>
            <a:endParaRPr sz="1800"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3200"/>
              <a:buNone/>
            </a:pPr>
            <a:r>
              <a:rPr lang="en-US" sz="2400" dirty="0"/>
              <a:t>   for ATT, you only need 1 counterfactual: </a:t>
            </a:r>
            <a:endParaRPr dirty="0"/>
          </a:p>
          <a:p>
            <a:pPr marL="0" indent="0">
              <a:buClr>
                <a:schemeClr val="dk1"/>
              </a:buClr>
              <a:buSzPts val="2300"/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2F5496"/>
                </a:solidFill>
              </a:rPr>
              <a:t> 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 </a:t>
            </a:r>
            <a:r>
              <a:rPr lang="en-US" sz="1800" dirty="0">
                <a:solidFill>
                  <a:srgbClr val="2F5496"/>
                </a:solidFill>
              </a:rPr>
              <a:t>|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=1</a:t>
            </a:r>
            <a:r>
              <a:rPr lang="en-US" sz="1800" dirty="0">
                <a:solidFill>
                  <a:srgbClr val="2F5496"/>
                </a:solidFill>
              </a:rPr>
              <a:t>] </a:t>
            </a:r>
            <a:endParaRPr sz="1800"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302419" indent="-192881">
              <a:buClr>
                <a:schemeClr val="dk1"/>
              </a:buClr>
              <a:buSzPts val="23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23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From potential outcomes to regression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448654" y="1466073"/>
            <a:ext cx="8179830" cy="4320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840"/>
              <a:buNone/>
            </a:pPr>
            <a:r>
              <a:rPr lang="en-US" sz="2400" dirty="0"/>
              <a:t>Recall the Rubin Causal Model (for binary treatment)</a:t>
            </a:r>
            <a:endParaRPr sz="1050"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/>
              <a:t> = potential outcome for unit </a:t>
            </a:r>
            <a:r>
              <a:rPr lang="en-US" sz="1800" dirty="0" err="1"/>
              <a:t>i</a:t>
            </a:r>
            <a:r>
              <a:rPr lang="en-US" sz="1800" dirty="0"/>
              <a:t> if untreated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/>
              <a:t> = potential outcome for unit </a:t>
            </a:r>
            <a:r>
              <a:rPr lang="en-US" sz="1800" dirty="0" err="1"/>
              <a:t>i</a:t>
            </a:r>
            <a:r>
              <a:rPr lang="en-US" sz="1800" dirty="0"/>
              <a:t> if treated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2F5496"/>
                </a:solidFill>
              </a:rPr>
              <a:t>= 1</a:t>
            </a:r>
            <a:r>
              <a:rPr lang="en-US" sz="1800" dirty="0"/>
              <a:t> if unit </a:t>
            </a:r>
            <a:r>
              <a:rPr lang="en-US" sz="1800" i="1" dirty="0" err="1">
                <a:solidFill>
                  <a:srgbClr val="2F5496"/>
                </a:solidFill>
              </a:rPr>
              <a:t>i</a:t>
            </a:r>
            <a:r>
              <a:rPr lang="en-US" sz="1800" dirty="0"/>
              <a:t> treated, </a:t>
            </a:r>
            <a:r>
              <a:rPr lang="en-US" sz="1800" i="1" dirty="0">
                <a:solidFill>
                  <a:srgbClr val="2F5496"/>
                </a:solidFill>
              </a:rPr>
              <a:t>0</a:t>
            </a:r>
            <a:r>
              <a:rPr lang="en-US" sz="1800" dirty="0"/>
              <a:t> if not</a:t>
            </a:r>
            <a:endParaRPr dirty="0"/>
          </a:p>
          <a:p>
            <a:pPr marL="0" indent="0">
              <a:buClr>
                <a:schemeClr val="dk1"/>
              </a:buClr>
              <a:buSzPts val="2300"/>
              <a:buNone/>
            </a:pPr>
            <a:r>
              <a:rPr lang="en-US" dirty="0"/>
              <a:t> </a:t>
            </a:r>
            <a:endParaRPr dirty="0"/>
          </a:p>
          <a:p>
            <a:pPr marL="0" indent="0">
              <a:buClr>
                <a:schemeClr val="dk1"/>
              </a:buClr>
              <a:buSzPts val="3200"/>
              <a:buNone/>
            </a:pPr>
            <a:r>
              <a:rPr lang="en-US" sz="2400" dirty="0"/>
              <a:t>We observe (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 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), where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 is the observed outcome: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=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>
                <a:solidFill>
                  <a:srgbClr val="2F5496"/>
                </a:solidFill>
              </a:rPr>
              <a:t>×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+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×(1 – 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)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dirty="0">
                <a:solidFill>
                  <a:srgbClr val="2F5496"/>
                </a:solidFill>
              </a:rPr>
              <a:t>=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 + 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>
                <a:solidFill>
                  <a:srgbClr val="2F5496"/>
                </a:solidFill>
              </a:rPr>
              <a:t> –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              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dirty="0">
                <a:solidFill>
                  <a:srgbClr val="2F5496"/>
                </a:solidFill>
              </a:rPr>
              <a:t>= 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 + 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>
                <a:solidFill>
                  <a:srgbClr val="2F5496"/>
                </a:solidFill>
              </a:rPr>
              <a:t> –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+ 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 – E(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)]</a:t>
            </a:r>
            <a:endParaRPr dirty="0"/>
          </a:p>
          <a:p>
            <a:pPr indent="-104775">
              <a:buClr>
                <a:schemeClr val="dk1"/>
              </a:buClr>
              <a:buSzPts val="1400"/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From potential outcomes to regression continued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448654" y="1459076"/>
            <a:ext cx="8229599" cy="43340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sz="1050"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= E[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 +  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>
                <a:solidFill>
                  <a:srgbClr val="2F5496"/>
                </a:solidFill>
              </a:rPr>
              <a:t> –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]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 + [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 – E(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)]</a:t>
            </a:r>
            <a:endParaRPr dirty="0"/>
          </a:p>
          <a:p>
            <a:pPr marL="342900" indent="0">
              <a:buClr>
                <a:srgbClr val="2F5496"/>
              </a:buClr>
              <a:buSzPts val="2400"/>
              <a:buNone/>
            </a:pPr>
            <a:r>
              <a:rPr lang="en-US" sz="1800" dirty="0">
                <a:solidFill>
                  <a:srgbClr val="2F5496"/>
                </a:solidFill>
              </a:rPr>
              <a:t>    = </a:t>
            </a:r>
            <a:r>
              <a:rPr lang="en-US" sz="1800" i="1" dirty="0">
                <a:solidFill>
                  <a:srgbClr val="2F5496"/>
                </a:solidFill>
              </a:rPr>
              <a:t>β</a:t>
            </a:r>
            <a:r>
              <a:rPr lang="en-US" sz="1800" i="1" baseline="-25000" dirty="0">
                <a:solidFill>
                  <a:srgbClr val="2F5496"/>
                </a:solidFill>
              </a:rPr>
              <a:t>0</a:t>
            </a:r>
            <a:r>
              <a:rPr lang="en-US" sz="1800" dirty="0">
                <a:solidFill>
                  <a:srgbClr val="2F5496"/>
                </a:solidFill>
              </a:rPr>
              <a:t>         +          </a:t>
            </a:r>
            <a:r>
              <a:rPr lang="en-US" sz="1800" i="1" dirty="0">
                <a:solidFill>
                  <a:srgbClr val="2F5496"/>
                </a:solidFill>
              </a:rPr>
              <a:t>β</a:t>
            </a:r>
            <a:r>
              <a:rPr lang="en-US" sz="1800" i="1" baseline="-25000" dirty="0">
                <a:solidFill>
                  <a:srgbClr val="2F5496"/>
                </a:solidFill>
              </a:rPr>
              <a:t>1i</a:t>
            </a:r>
            <a:r>
              <a:rPr lang="en-US" sz="1800" i="1" dirty="0">
                <a:solidFill>
                  <a:srgbClr val="2F5496"/>
                </a:solidFill>
              </a:rPr>
              <a:t>T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          +          </a:t>
            </a:r>
            <a:r>
              <a:rPr lang="en-US" sz="1800" i="1" dirty="0" err="1">
                <a:solidFill>
                  <a:srgbClr val="2F5496"/>
                </a:solidFill>
              </a:rPr>
              <a:t>u</a:t>
            </a:r>
            <a:r>
              <a:rPr lang="en-US" sz="1800" i="1" baseline="-25000" dirty="0" err="1">
                <a:solidFill>
                  <a:srgbClr val="2F5496"/>
                </a:solidFill>
              </a:rPr>
              <a:t>i</a:t>
            </a:r>
            <a:endParaRPr sz="1800" i="1" dirty="0">
              <a:solidFill>
                <a:srgbClr val="2F5496"/>
              </a:solidFill>
            </a:endParaRPr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2400"/>
              <a:buNone/>
            </a:pPr>
            <a:r>
              <a:rPr lang="en-US" sz="1800" dirty="0"/>
              <a:t>where</a:t>
            </a:r>
            <a:endParaRPr dirty="0"/>
          </a:p>
          <a:p>
            <a:pPr marL="346472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β</a:t>
            </a:r>
            <a:r>
              <a:rPr lang="en-US" sz="1800" i="1" baseline="-25000" dirty="0">
                <a:solidFill>
                  <a:srgbClr val="2F5496"/>
                </a:solidFill>
              </a:rPr>
              <a:t>0</a:t>
            </a:r>
            <a:r>
              <a:rPr lang="en-US" sz="1800" dirty="0">
                <a:solidFill>
                  <a:srgbClr val="2F5496"/>
                </a:solidFill>
              </a:rPr>
              <a:t> </a:t>
            </a:r>
            <a:r>
              <a:rPr lang="en-US" sz="1800" i="1" dirty="0">
                <a:solidFill>
                  <a:srgbClr val="2F5496"/>
                </a:solidFill>
              </a:rPr>
              <a:t>= E[Y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(0)]</a:t>
            </a:r>
            <a:endParaRPr dirty="0"/>
          </a:p>
          <a:p>
            <a:pPr marL="346472" indent="0">
              <a:buClr>
                <a:schemeClr val="dk1"/>
              </a:buClr>
              <a:buSzPts val="2300"/>
              <a:buNone/>
            </a:pPr>
            <a:endParaRPr dirty="0">
              <a:solidFill>
                <a:srgbClr val="2F5496"/>
              </a:solidFill>
            </a:endParaRPr>
          </a:p>
          <a:p>
            <a:pPr marL="346472" indent="0">
              <a:buClr>
                <a:srgbClr val="2F5496"/>
              </a:buClr>
              <a:buSzPts val="2400"/>
              <a:buNone/>
            </a:pPr>
            <a:r>
              <a:rPr lang="en-US" sz="1800" i="1" dirty="0">
                <a:solidFill>
                  <a:srgbClr val="2F5496"/>
                </a:solidFill>
              </a:rPr>
              <a:t>β</a:t>
            </a:r>
            <a:r>
              <a:rPr lang="en-US" sz="1800" i="1" baseline="-25000" dirty="0">
                <a:solidFill>
                  <a:srgbClr val="2F5496"/>
                </a:solidFill>
              </a:rPr>
              <a:t>1i</a:t>
            </a:r>
            <a:r>
              <a:rPr lang="en-US" sz="1800" dirty="0">
                <a:solidFill>
                  <a:srgbClr val="2F5496"/>
                </a:solidFill>
              </a:rPr>
              <a:t> =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(1)</a:t>
            </a:r>
            <a:r>
              <a:rPr lang="en-US" sz="1800" dirty="0">
                <a:solidFill>
                  <a:srgbClr val="2F5496"/>
                </a:solidFill>
              </a:rPr>
              <a:t> –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dirty="0">
                <a:solidFill>
                  <a:srgbClr val="2F5496"/>
                </a:solidFill>
              </a:rPr>
              <a:t> </a:t>
            </a:r>
            <a:r>
              <a:rPr lang="en-US" dirty="0"/>
              <a:t>= unit-specific treatment effect</a:t>
            </a:r>
            <a:endParaRPr dirty="0"/>
          </a:p>
          <a:p>
            <a:pPr marL="346472" indent="0">
              <a:buClr>
                <a:schemeClr val="dk1"/>
              </a:buClr>
              <a:buSzPts val="2300"/>
              <a:buNone/>
            </a:pPr>
            <a:endParaRPr dirty="0"/>
          </a:p>
          <a:p>
            <a:pPr marL="346472" indent="0">
              <a:buClr>
                <a:srgbClr val="2F5496"/>
              </a:buClr>
              <a:buSzPts val="2400"/>
              <a:buNone/>
            </a:pPr>
            <a:r>
              <a:rPr lang="en-US" sz="1800" i="1" dirty="0" err="1">
                <a:solidFill>
                  <a:srgbClr val="2F5496"/>
                </a:solidFill>
              </a:rPr>
              <a:t>u</a:t>
            </a:r>
            <a:r>
              <a:rPr lang="en-US" sz="1800" i="1" baseline="-25000" dirty="0" err="1">
                <a:solidFill>
                  <a:srgbClr val="2F5496"/>
                </a:solidFill>
              </a:rPr>
              <a:t>i</a:t>
            </a:r>
            <a:r>
              <a:rPr lang="en-US" sz="1800" dirty="0">
                <a:solidFill>
                  <a:srgbClr val="2F5496"/>
                </a:solidFill>
              </a:rPr>
              <a:t> = 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 – E(</a:t>
            </a:r>
            <a:r>
              <a:rPr lang="en-US" sz="1800" i="1" dirty="0">
                <a:solidFill>
                  <a:srgbClr val="2F5496"/>
                </a:solidFill>
              </a:rPr>
              <a:t>Y</a:t>
            </a:r>
            <a:r>
              <a:rPr lang="en-US" sz="1800" i="1" baseline="-25000" dirty="0">
                <a:solidFill>
                  <a:srgbClr val="2F5496"/>
                </a:solidFill>
              </a:rPr>
              <a:t>i</a:t>
            </a:r>
            <a:r>
              <a:rPr lang="en-US" sz="1800" i="1" dirty="0">
                <a:solidFill>
                  <a:srgbClr val="2F5496"/>
                </a:solidFill>
              </a:rPr>
              <a:t>(0)</a:t>
            </a:r>
            <a:r>
              <a:rPr lang="en-US" sz="1800" dirty="0">
                <a:solidFill>
                  <a:srgbClr val="2F5496"/>
                </a:solidFill>
              </a:rPr>
              <a:t>)</a:t>
            </a:r>
            <a:r>
              <a:rPr lang="en-US" dirty="0">
                <a:solidFill>
                  <a:srgbClr val="2F5496"/>
                </a:solidFill>
              </a:rPr>
              <a:t>, so E(</a:t>
            </a:r>
            <a:r>
              <a:rPr lang="en-US" i="1" dirty="0" err="1">
                <a:solidFill>
                  <a:srgbClr val="2F5496"/>
                </a:solidFill>
              </a:rPr>
              <a:t>u</a:t>
            </a:r>
            <a:r>
              <a:rPr lang="en-US" i="1" baseline="-25000" dirty="0" err="1">
                <a:solidFill>
                  <a:srgbClr val="2F5496"/>
                </a:solidFill>
              </a:rPr>
              <a:t>i</a:t>
            </a:r>
            <a:r>
              <a:rPr lang="en-US" dirty="0">
                <a:solidFill>
                  <a:srgbClr val="2F5496"/>
                </a:solidFill>
              </a:rPr>
              <a:t>) = 0</a:t>
            </a:r>
            <a:endParaRPr dirty="0"/>
          </a:p>
          <a:p>
            <a:pPr indent="-61913">
              <a:buClr>
                <a:schemeClr val="dk1"/>
              </a:buClr>
              <a:buSzPts val="23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Causal parameters in this regression framework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469649" y="1494143"/>
            <a:ext cx="8229599" cy="4348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167879" indent="0">
              <a:lnSpc>
                <a:spcPct val="110000"/>
              </a:lnSpc>
              <a:spcBef>
                <a:spcPts val="0"/>
              </a:spcBef>
              <a:buClr>
                <a:srgbClr val="2F5496"/>
              </a:buClr>
              <a:buSzPts val="2100"/>
              <a:buNone/>
            </a:pPr>
            <a:r>
              <a:rPr lang="en-US" sz="1575" i="1" dirty="0">
                <a:solidFill>
                  <a:srgbClr val="2F5496"/>
                </a:solidFill>
              </a:rPr>
              <a:t>β</a:t>
            </a:r>
            <a:r>
              <a:rPr lang="en-US" sz="1575" i="1" baseline="-25000" dirty="0">
                <a:solidFill>
                  <a:srgbClr val="2F5496"/>
                </a:solidFill>
              </a:rPr>
              <a:t>1i</a:t>
            </a:r>
            <a:r>
              <a:rPr lang="en-US" sz="1575" dirty="0"/>
              <a:t> = </a:t>
            </a:r>
            <a:r>
              <a:rPr lang="en-US" sz="1575" i="1" dirty="0">
                <a:solidFill>
                  <a:srgbClr val="2F5496"/>
                </a:solidFill>
              </a:rPr>
              <a:t>Y</a:t>
            </a:r>
            <a:r>
              <a:rPr lang="en-US" sz="1575" i="1" baseline="-25000" dirty="0">
                <a:solidFill>
                  <a:srgbClr val="2F5496"/>
                </a:solidFill>
              </a:rPr>
              <a:t>i</a:t>
            </a:r>
            <a:r>
              <a:rPr lang="en-US" sz="1575" i="1" dirty="0">
                <a:solidFill>
                  <a:srgbClr val="2F5496"/>
                </a:solidFill>
              </a:rPr>
              <a:t>(1)</a:t>
            </a:r>
            <a:r>
              <a:rPr lang="en-US" sz="1575" dirty="0">
                <a:solidFill>
                  <a:srgbClr val="2F5496"/>
                </a:solidFill>
              </a:rPr>
              <a:t> – </a:t>
            </a:r>
            <a:r>
              <a:rPr lang="en-US" sz="1575" i="1" dirty="0">
                <a:solidFill>
                  <a:srgbClr val="2F5496"/>
                </a:solidFill>
              </a:rPr>
              <a:t>Y</a:t>
            </a:r>
            <a:r>
              <a:rPr lang="en-US" sz="1575" i="1" baseline="-25000" dirty="0">
                <a:solidFill>
                  <a:srgbClr val="2F5496"/>
                </a:solidFill>
              </a:rPr>
              <a:t>i </a:t>
            </a:r>
            <a:r>
              <a:rPr lang="en-US" sz="1575" i="1" dirty="0">
                <a:solidFill>
                  <a:srgbClr val="2F5496"/>
                </a:solidFill>
              </a:rPr>
              <a:t>(0)</a:t>
            </a:r>
            <a:r>
              <a:rPr lang="en-US" sz="1575" dirty="0"/>
              <a:t> = unit-level treatment effect</a:t>
            </a:r>
            <a:endParaRPr sz="525" dirty="0"/>
          </a:p>
          <a:p>
            <a:pPr marL="167879" indent="0">
              <a:lnSpc>
                <a:spcPct val="110000"/>
              </a:lnSpc>
              <a:spcBef>
                <a:spcPts val="2250"/>
              </a:spcBef>
              <a:buClr>
                <a:srgbClr val="2F5496"/>
              </a:buClr>
              <a:buSzPts val="2100"/>
              <a:buNone/>
            </a:pPr>
            <a:r>
              <a:rPr lang="en-US" sz="1575" dirty="0">
                <a:solidFill>
                  <a:srgbClr val="2F5496"/>
                </a:solidFill>
              </a:rPr>
              <a:t>E[</a:t>
            </a:r>
            <a:r>
              <a:rPr lang="en-US" sz="1575" i="1" dirty="0">
                <a:solidFill>
                  <a:srgbClr val="2F5496"/>
                </a:solidFill>
              </a:rPr>
              <a:t>β</a:t>
            </a:r>
            <a:r>
              <a:rPr lang="en-US" sz="1575" i="1" baseline="-25000" dirty="0">
                <a:solidFill>
                  <a:srgbClr val="2F5496"/>
                </a:solidFill>
              </a:rPr>
              <a:t>1i</a:t>
            </a:r>
            <a:r>
              <a:rPr lang="en-US" sz="1575" dirty="0">
                <a:solidFill>
                  <a:srgbClr val="2F5496"/>
                </a:solidFill>
              </a:rPr>
              <a:t>]</a:t>
            </a:r>
            <a:r>
              <a:rPr lang="en-US" sz="1575" dirty="0"/>
              <a:t> = average treatment effect (ATE)</a:t>
            </a:r>
            <a:endParaRPr sz="525" dirty="0"/>
          </a:p>
          <a:p>
            <a:pPr marL="167879" indent="0">
              <a:lnSpc>
                <a:spcPct val="110000"/>
              </a:lnSpc>
              <a:spcBef>
                <a:spcPts val="2250"/>
              </a:spcBef>
              <a:buClr>
                <a:srgbClr val="2F5496"/>
              </a:buClr>
              <a:buSzPts val="2100"/>
              <a:buNone/>
            </a:pPr>
            <a:r>
              <a:rPr lang="en-US" sz="1575" dirty="0">
                <a:solidFill>
                  <a:srgbClr val="2F5496"/>
                </a:solidFill>
              </a:rPr>
              <a:t>E[</a:t>
            </a:r>
            <a:r>
              <a:rPr lang="en-US" sz="1575" i="1" dirty="0">
                <a:solidFill>
                  <a:srgbClr val="2F5496"/>
                </a:solidFill>
              </a:rPr>
              <a:t>β</a:t>
            </a:r>
            <a:r>
              <a:rPr lang="en-US" sz="1575" i="1" baseline="-25000" dirty="0">
                <a:solidFill>
                  <a:srgbClr val="2F5496"/>
                </a:solidFill>
              </a:rPr>
              <a:t>1i</a:t>
            </a:r>
            <a:r>
              <a:rPr lang="en-US" sz="1575" baseline="-25000" dirty="0">
                <a:solidFill>
                  <a:srgbClr val="2F5496"/>
                </a:solidFill>
              </a:rPr>
              <a:t> </a:t>
            </a:r>
            <a:r>
              <a:rPr lang="en-US" sz="1575" dirty="0">
                <a:solidFill>
                  <a:srgbClr val="2F5496"/>
                </a:solidFill>
              </a:rPr>
              <a:t>| </a:t>
            </a:r>
            <a:r>
              <a:rPr lang="en-US" sz="1575" i="1" dirty="0">
                <a:solidFill>
                  <a:srgbClr val="2F5496"/>
                </a:solidFill>
              </a:rPr>
              <a:t>T</a:t>
            </a:r>
            <a:r>
              <a:rPr lang="en-US" sz="1575" i="1" baseline="-25000" dirty="0">
                <a:solidFill>
                  <a:srgbClr val="2F5496"/>
                </a:solidFill>
              </a:rPr>
              <a:t>i</a:t>
            </a:r>
            <a:r>
              <a:rPr lang="en-US" sz="1575" dirty="0">
                <a:solidFill>
                  <a:srgbClr val="2F5496"/>
                </a:solidFill>
              </a:rPr>
              <a:t>=1]</a:t>
            </a:r>
            <a:r>
              <a:rPr lang="en-US" sz="1575" dirty="0"/>
              <a:t> = average treatment effect on the treated (ATT)</a:t>
            </a:r>
            <a:endParaRPr dirty="0"/>
          </a:p>
          <a:p>
            <a:pPr indent="-104775">
              <a:lnSpc>
                <a:spcPct val="110000"/>
              </a:lnSpc>
              <a:spcBef>
                <a:spcPts val="1650"/>
              </a:spcBef>
              <a:buClr>
                <a:schemeClr val="dk1"/>
              </a:buClr>
              <a:buSzPts val="1400"/>
              <a:buNone/>
            </a:pPr>
            <a:endParaRPr sz="1050"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2300"/>
              <a:buNone/>
            </a:pPr>
            <a:r>
              <a:rPr lang="en-US" dirty="0"/>
              <a:t>When there is a single treatment effect (i.e., </a:t>
            </a:r>
            <a:r>
              <a:rPr lang="en-US" i="1" dirty="0"/>
              <a:t>constant</a:t>
            </a:r>
            <a:r>
              <a:rPr lang="en-US" dirty="0"/>
              <a:t> treatment effect) then </a:t>
            </a:r>
            <a:r>
              <a:rPr lang="en-US" i="1" dirty="0">
                <a:solidFill>
                  <a:srgbClr val="2F5496"/>
                </a:solidFill>
              </a:rPr>
              <a:t>β</a:t>
            </a:r>
            <a:r>
              <a:rPr lang="en-US" i="1" baseline="-25000" dirty="0">
                <a:solidFill>
                  <a:srgbClr val="2F5496"/>
                </a:solidFill>
              </a:rPr>
              <a:t>1i</a:t>
            </a:r>
            <a:r>
              <a:rPr lang="en-US" dirty="0"/>
              <a:t> = </a:t>
            </a:r>
            <a:r>
              <a:rPr lang="en-US" i="1" dirty="0">
                <a:solidFill>
                  <a:srgbClr val="2F5496"/>
                </a:solidFill>
              </a:rPr>
              <a:t>β</a:t>
            </a:r>
            <a:r>
              <a:rPr lang="en-US" i="1" baseline="-25000" dirty="0">
                <a:solidFill>
                  <a:srgbClr val="2F5496"/>
                </a:solidFill>
              </a:rPr>
              <a:t>1</a:t>
            </a:r>
            <a:r>
              <a:rPr lang="en-US" dirty="0"/>
              <a:t>, and we obtain a standard bivariate regression model:</a:t>
            </a:r>
            <a:endParaRPr dirty="0"/>
          </a:p>
          <a:p>
            <a:pPr indent="-138113">
              <a:lnSpc>
                <a:spcPct val="110000"/>
              </a:lnSpc>
              <a:buClr>
                <a:schemeClr val="dk1"/>
              </a:buClr>
              <a:buSzPts val="700"/>
              <a:buNone/>
            </a:pPr>
            <a:endParaRPr sz="525" dirty="0"/>
          </a:p>
          <a:p>
            <a:pPr marL="346472" indent="0">
              <a:lnSpc>
                <a:spcPct val="110000"/>
              </a:lnSpc>
              <a:buClr>
                <a:srgbClr val="002060"/>
              </a:buClr>
              <a:buSzPts val="2400"/>
              <a:buNone/>
            </a:pPr>
            <a:r>
              <a:rPr lang="en-US" sz="1800" i="1" dirty="0">
                <a:solidFill>
                  <a:srgbClr val="002060"/>
                </a:solidFill>
              </a:rPr>
              <a:t>Y</a:t>
            </a:r>
            <a:r>
              <a:rPr lang="en-US" sz="1800" i="1" baseline="-25000" dirty="0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</a:t>
            </a:r>
            <a:r>
              <a:rPr lang="en-US" sz="1800" i="1" dirty="0">
                <a:solidFill>
                  <a:srgbClr val="002060"/>
                </a:solidFill>
              </a:rPr>
              <a:t>β</a:t>
            </a:r>
            <a:r>
              <a:rPr lang="en-US" sz="1800" i="1" baseline="-25000" dirty="0">
                <a:solidFill>
                  <a:srgbClr val="002060"/>
                </a:solidFill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 + </a:t>
            </a:r>
            <a:r>
              <a:rPr lang="en-US" sz="1800" i="1" dirty="0">
                <a:solidFill>
                  <a:srgbClr val="002060"/>
                </a:solidFill>
              </a:rPr>
              <a:t>β</a:t>
            </a:r>
            <a:r>
              <a:rPr lang="en-US" sz="1800" i="1" baseline="-25000" dirty="0">
                <a:solidFill>
                  <a:srgbClr val="002060"/>
                </a:solidFill>
              </a:rPr>
              <a:t>1</a:t>
            </a:r>
            <a:r>
              <a:rPr lang="en-US" sz="1800" i="1" dirty="0">
                <a:solidFill>
                  <a:srgbClr val="002060"/>
                </a:solidFill>
              </a:rPr>
              <a:t>T</a:t>
            </a:r>
            <a:r>
              <a:rPr lang="en-US" sz="1800" i="1" baseline="-25000" dirty="0">
                <a:solidFill>
                  <a:srgbClr val="002060"/>
                </a:solidFill>
              </a:rPr>
              <a:t>i</a:t>
            </a:r>
            <a:r>
              <a:rPr lang="en-US" sz="1800" i="1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+ </a:t>
            </a:r>
            <a:r>
              <a:rPr lang="en-US" sz="1800" i="1" dirty="0" err="1">
                <a:solidFill>
                  <a:srgbClr val="002060"/>
                </a:solidFill>
              </a:rPr>
              <a:t>u</a:t>
            </a:r>
            <a:r>
              <a:rPr lang="en-US" sz="1800" i="1" baseline="-25000" dirty="0" err="1">
                <a:solidFill>
                  <a:srgbClr val="002060"/>
                </a:solidFill>
              </a:rPr>
              <a:t>i</a:t>
            </a:r>
            <a:endParaRPr sz="1800" i="1" baseline="-25000" dirty="0">
              <a:solidFill>
                <a:srgbClr val="002060"/>
              </a:solidFill>
            </a:endParaRPr>
          </a:p>
          <a:p>
            <a:pPr indent="-138113">
              <a:lnSpc>
                <a:spcPct val="110000"/>
              </a:lnSpc>
              <a:buClr>
                <a:schemeClr val="dk1"/>
              </a:buClr>
              <a:buSzPts val="700"/>
              <a:buNone/>
            </a:pPr>
            <a:endParaRPr sz="525" dirty="0"/>
          </a:p>
          <a:p>
            <a:pPr>
              <a:lnSpc>
                <a:spcPct val="110000"/>
              </a:lnSpc>
              <a:buClr>
                <a:schemeClr val="dk1"/>
              </a:buClr>
              <a:buSzPts val="2300"/>
            </a:pPr>
            <a:r>
              <a:rPr lang="en-US" dirty="0"/>
              <a:t>where </a:t>
            </a:r>
            <a:r>
              <a:rPr lang="en-US" i="1" dirty="0">
                <a:solidFill>
                  <a:srgbClr val="2F5496"/>
                </a:solidFill>
              </a:rPr>
              <a:t>β</a:t>
            </a:r>
            <a:r>
              <a:rPr lang="en-US" i="1" baseline="-25000" dirty="0">
                <a:solidFill>
                  <a:srgbClr val="2F5496"/>
                </a:solidFill>
              </a:rPr>
              <a:t>1</a:t>
            </a:r>
            <a:r>
              <a:rPr lang="en-US" dirty="0"/>
              <a:t> has causal interpretation = ATE parameter (recall we assume unit-level treatment effect is constant)</a:t>
            </a:r>
            <a:endParaRPr dirty="0"/>
          </a:p>
          <a:p>
            <a:pPr indent="-104775">
              <a:buClr>
                <a:schemeClr val="dk1"/>
              </a:buClr>
              <a:buSzPts val="1400"/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0.     Some terminology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Why do we do impact assessment?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do we do impact assessments?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Solutions to the Fundamental Problem of Causal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Approaches to measuring the treatment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Implementing an impact assessment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5219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479269" y="857250"/>
            <a:ext cx="6572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Identification of the ATE in this framework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461866" y="1434584"/>
            <a:ext cx="8334569" cy="4400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So the model of potential outcomes, with constant treatment effects implies the standard regression model</a:t>
            </a:r>
            <a:endParaRPr sz="525" dirty="0"/>
          </a:p>
          <a:p>
            <a:pPr marL="342900" indent="0">
              <a:lnSpc>
                <a:spcPct val="110000"/>
              </a:lnSpc>
              <a:buClr>
                <a:srgbClr val="2F5496"/>
              </a:buClr>
              <a:buSzPts val="2400"/>
              <a:buNone/>
            </a:pP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>
                <a:solidFill>
                  <a:srgbClr val="2F5496"/>
                </a:solidFill>
              </a:rPr>
              <a:t> = </a:t>
            </a:r>
            <a:r>
              <a:rPr lang="en-US" sz="2400" i="1" dirty="0">
                <a:solidFill>
                  <a:srgbClr val="2F5496"/>
                </a:solidFill>
              </a:rPr>
              <a:t>β</a:t>
            </a:r>
            <a:r>
              <a:rPr lang="en-US" sz="2400" i="1" baseline="-25000" dirty="0">
                <a:solidFill>
                  <a:srgbClr val="2F5496"/>
                </a:solidFill>
              </a:rPr>
              <a:t>0</a:t>
            </a:r>
            <a:r>
              <a:rPr lang="en-US" sz="2400" dirty="0">
                <a:solidFill>
                  <a:srgbClr val="2F5496"/>
                </a:solidFill>
              </a:rPr>
              <a:t> + </a:t>
            </a:r>
            <a:r>
              <a:rPr lang="en-US" sz="2400" i="1" dirty="0">
                <a:solidFill>
                  <a:srgbClr val="2F5496"/>
                </a:solidFill>
              </a:rPr>
              <a:t>β</a:t>
            </a:r>
            <a:r>
              <a:rPr lang="en-US" sz="2400" i="1" baseline="-25000" dirty="0">
                <a:solidFill>
                  <a:srgbClr val="2F5496"/>
                </a:solidFill>
              </a:rPr>
              <a:t>1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>
                <a:solidFill>
                  <a:srgbClr val="2F5496"/>
                </a:solidFill>
              </a:rPr>
              <a:t> + </a:t>
            </a:r>
            <a:r>
              <a:rPr lang="en-US" sz="2400" i="1" dirty="0" err="1">
                <a:solidFill>
                  <a:srgbClr val="2F5496"/>
                </a:solidFill>
              </a:rPr>
              <a:t>u</a:t>
            </a:r>
            <a:r>
              <a:rPr lang="en-US" sz="2400" i="1" baseline="-25000" dirty="0" err="1">
                <a:solidFill>
                  <a:srgbClr val="2F5496"/>
                </a:solidFill>
              </a:rPr>
              <a:t>i</a:t>
            </a:r>
            <a:endParaRPr sz="2400"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Can we correctly, i.e. without  bias, estimate the causal effect of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 on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 , </a:t>
            </a:r>
            <a:r>
              <a:rPr lang="en-US" sz="2400" i="1" dirty="0">
                <a:solidFill>
                  <a:srgbClr val="2F5496"/>
                </a:solidFill>
              </a:rPr>
              <a:t>β</a:t>
            </a:r>
            <a:r>
              <a:rPr lang="en-US" sz="2400" i="1" baseline="-25000" dirty="0">
                <a:solidFill>
                  <a:srgbClr val="2F5496"/>
                </a:solidFill>
              </a:rPr>
              <a:t>1 </a:t>
            </a:r>
            <a:r>
              <a:rPr lang="en-US" sz="2400" i="1" dirty="0"/>
              <a:t>, </a:t>
            </a:r>
            <a:r>
              <a:rPr lang="en-US" sz="2400" dirty="0"/>
              <a:t>with data on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dirty="0"/>
              <a:t>?</a:t>
            </a:r>
            <a:endParaRPr sz="525" dirty="0"/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The key is whether the assumption </a:t>
            </a:r>
            <a:r>
              <a:rPr lang="en-US" sz="2400" i="1" dirty="0" err="1">
                <a:solidFill>
                  <a:srgbClr val="2F5496"/>
                </a:solidFill>
              </a:rPr>
              <a:t>Cov</a:t>
            </a:r>
            <a:r>
              <a:rPr lang="en-US" sz="2400" i="1" dirty="0">
                <a:solidFill>
                  <a:srgbClr val="2F5496"/>
                </a:solidFill>
              </a:rPr>
              <a:t>(</a:t>
            </a:r>
            <a:r>
              <a:rPr lang="en-US" sz="2400" i="1" dirty="0" err="1">
                <a:solidFill>
                  <a:srgbClr val="2F5496"/>
                </a:solidFill>
              </a:rPr>
              <a:t>T</a:t>
            </a:r>
            <a:r>
              <a:rPr lang="en-US" sz="2400" i="1" baseline="-25000" dirty="0" err="1">
                <a:solidFill>
                  <a:srgbClr val="2F5496"/>
                </a:solidFill>
              </a:rPr>
              <a:t>i</a:t>
            </a:r>
            <a:r>
              <a:rPr lang="en-US" sz="2400" i="1" dirty="0" err="1">
                <a:solidFill>
                  <a:srgbClr val="2F5496"/>
                </a:solidFill>
              </a:rPr>
              <a:t>,u</a:t>
            </a:r>
            <a:r>
              <a:rPr lang="en-US" sz="2400" i="1" baseline="-25000" dirty="0" err="1">
                <a:solidFill>
                  <a:srgbClr val="2F5496"/>
                </a:solidFill>
              </a:rPr>
              <a:t>i</a:t>
            </a:r>
            <a:r>
              <a:rPr lang="en-US" sz="2400" i="1" dirty="0">
                <a:solidFill>
                  <a:srgbClr val="2F5496"/>
                </a:solidFill>
              </a:rPr>
              <a:t>) = 0 </a:t>
            </a:r>
            <a:r>
              <a:rPr lang="en-US" sz="2400" dirty="0"/>
              <a:t>is satisfied [i.e. </a:t>
            </a:r>
            <a:r>
              <a:rPr lang="en-US" sz="2400" i="1" dirty="0">
                <a:solidFill>
                  <a:srgbClr val="2F5496"/>
                </a:solidFill>
              </a:rPr>
              <a:t>u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dirty="0"/>
              <a:t> uncorrelated]</a:t>
            </a:r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r>
              <a:rPr lang="en-US" sz="2400" dirty="0"/>
              <a:t>When is this a reasonable assumption? (Recall that </a:t>
            </a:r>
            <a:r>
              <a:rPr lang="en-US" sz="2400" i="1" dirty="0" err="1">
                <a:solidFill>
                  <a:srgbClr val="2F5496"/>
                </a:solidFill>
              </a:rPr>
              <a:t>u</a:t>
            </a:r>
            <a:r>
              <a:rPr lang="en-US" sz="2400" i="1" baseline="-25000" dirty="0" err="1">
                <a:solidFill>
                  <a:srgbClr val="2F5496"/>
                </a:solidFill>
              </a:rPr>
              <a:t>i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i="1" dirty="0">
                <a:solidFill>
                  <a:srgbClr val="2F5496"/>
                </a:solidFill>
              </a:rPr>
              <a:t>(0)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2F5496"/>
                </a:solidFill>
              </a:rPr>
              <a:t>E[</a:t>
            </a:r>
            <a:r>
              <a:rPr lang="en-US" sz="2400" i="1" dirty="0">
                <a:solidFill>
                  <a:srgbClr val="2F5496"/>
                </a:solidFill>
              </a:rPr>
              <a:t>Y</a:t>
            </a:r>
            <a:r>
              <a:rPr lang="en-US" sz="2400" i="1" baseline="-25000" dirty="0">
                <a:solidFill>
                  <a:srgbClr val="2F5496"/>
                </a:solidFill>
              </a:rPr>
              <a:t>i</a:t>
            </a:r>
            <a:r>
              <a:rPr lang="en-US" sz="2400" i="1" dirty="0">
                <a:solidFill>
                  <a:srgbClr val="2F5496"/>
                </a:solidFill>
              </a:rPr>
              <a:t>(0)</a:t>
            </a:r>
            <a:r>
              <a:rPr lang="en-US" sz="2400" dirty="0">
                <a:solidFill>
                  <a:srgbClr val="2F5496"/>
                </a:solidFill>
              </a:rPr>
              <a:t>]</a:t>
            </a:r>
            <a:r>
              <a:rPr lang="en-US" sz="2400" dirty="0"/>
              <a:t>?)</a:t>
            </a:r>
          </a:p>
          <a:p>
            <a:pPr marL="0" indent="0">
              <a:lnSpc>
                <a:spcPct val="110000"/>
              </a:lnSpc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Three treatment assignment mechanisms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448654" y="1445078"/>
            <a:ext cx="8229599" cy="449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fontScale="92500" lnSpcReduction="10000"/>
          </a:bodyPr>
          <a:lstStyle/>
          <a:p>
            <a:pPr marL="385763" indent="-385763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/>
              <a:t>Random assignment of treatment (ensures that treatment is independent of the potential outcomes)</a:t>
            </a:r>
            <a:endParaRPr dirty="0"/>
          </a:p>
          <a:p>
            <a:pPr marL="631031" lvl="1" indent="-302419">
              <a:lnSpc>
                <a:spcPct val="11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950" dirty="0"/>
              <a:t>Often the ideal benchmark or ‘gold standard’ of causal identification</a:t>
            </a:r>
            <a:endParaRPr dirty="0"/>
          </a:p>
          <a:p>
            <a:pPr marL="631031" lvl="1" indent="-302419">
              <a:lnSpc>
                <a:spcPct val="11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950" dirty="0"/>
              <a:t>Subject of next class taught by Kathy Baylis</a:t>
            </a:r>
            <a:endParaRPr dirty="0"/>
          </a:p>
          <a:p>
            <a:pPr marL="342900" indent="-342900">
              <a:lnSpc>
                <a:spcPct val="110000"/>
              </a:lnSpc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/>
              <a:t>Treatment not independent of potential outcomes, selection into </a:t>
            </a:r>
            <a:r>
              <a:rPr lang="en-US" sz="2400" i="1" dirty="0">
                <a:solidFill>
                  <a:srgbClr val="2F5496"/>
                </a:solidFill>
              </a:rPr>
              <a:t>T</a:t>
            </a:r>
            <a:r>
              <a:rPr lang="en-US" sz="2400" dirty="0">
                <a:solidFill>
                  <a:srgbClr val="2F5496"/>
                </a:solidFill>
              </a:rPr>
              <a:t>={0,1} </a:t>
            </a:r>
            <a:r>
              <a:rPr lang="en-US" sz="2400" dirty="0"/>
              <a:t>based only on </a:t>
            </a:r>
            <a:r>
              <a:rPr lang="en-US" sz="2400" i="1" dirty="0"/>
              <a:t>observable </a:t>
            </a:r>
            <a:r>
              <a:rPr lang="en-US" sz="2400" dirty="0"/>
              <a:t>variables</a:t>
            </a:r>
            <a:endParaRPr dirty="0"/>
          </a:p>
          <a:p>
            <a:pPr marL="328613" lvl="1" indent="0">
              <a:lnSpc>
                <a:spcPct val="110000"/>
              </a:lnSpc>
              <a:buClr>
                <a:schemeClr val="dk1"/>
              </a:buClr>
              <a:buSzPct val="100000"/>
              <a:buNone/>
            </a:pPr>
            <a:r>
              <a:rPr lang="en-US" sz="1950" dirty="0"/>
              <a:t>can "control" for selection if you know the selection rule and have the appropriate data    </a:t>
            </a:r>
            <a:endParaRPr dirty="0"/>
          </a:p>
          <a:p>
            <a:pPr marL="342900" indent="-342900">
              <a:lnSpc>
                <a:spcPct val="120000"/>
              </a:lnSpc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lang="en-US" sz="2400" dirty="0"/>
              <a:t>Treatment not independent of potential outcomes, selection into </a:t>
            </a:r>
            <a:r>
              <a:rPr lang="en-US" sz="2400" i="1" dirty="0">
                <a:solidFill>
                  <a:srgbClr val="2F5496"/>
                </a:solidFill>
              </a:rPr>
              <a:t>T={0,1} </a:t>
            </a:r>
            <a:r>
              <a:rPr lang="en-US" sz="2400" dirty="0"/>
              <a:t>based on </a:t>
            </a:r>
            <a:r>
              <a:rPr lang="en-US" sz="2400" i="1" dirty="0"/>
              <a:t>unobservable</a:t>
            </a:r>
            <a:r>
              <a:rPr lang="en-US" sz="2400" dirty="0"/>
              <a:t> variables</a:t>
            </a:r>
            <a:endParaRPr dirty="0"/>
          </a:p>
          <a:p>
            <a:pPr marL="536972" lvl="2" indent="-194072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ct val="73076"/>
              <a:buNone/>
            </a:pPr>
            <a:r>
              <a:rPr lang="en-US" sz="1950" dirty="0"/>
              <a:t>Need valid instruments, regression discontinuity, panel data, or need to know the statistical distribution of the </a:t>
            </a:r>
            <a:r>
              <a:rPr lang="en-US" sz="1950" dirty="0" err="1"/>
              <a:t>unobservables</a:t>
            </a:r>
            <a:endParaRPr sz="19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1526" y="4414180"/>
            <a:ext cx="4596206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  <a:buSzPct val="100000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Solutions to the Fundamental Problem of Causal Inference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3429001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3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estimate the effect of a policy that targets a specific area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1959" y="2438400"/>
            <a:ext cx="7750895" cy="3505200"/>
            <a:chOff x="685800" y="2514600"/>
            <a:chExt cx="7750895" cy="3550689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14832"/>
              <a:ext cx="4005934" cy="3287453"/>
              <a:chOff x="1745224" y="1991032"/>
              <a:chExt cx="4527757" cy="3819834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1745224" y="2228025"/>
                <a:ext cx="3716594" cy="3582840"/>
              </a:xfrm>
              <a:prstGeom prst="triangle">
                <a:avLst>
                  <a:gd name="adj" fmla="val 5082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556387" y="1991033"/>
                <a:ext cx="3716594" cy="3819833"/>
              </a:xfrm>
              <a:prstGeom prst="triangle">
                <a:avLst>
                  <a:gd name="adj" fmla="val 5082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3736258" y="1991032"/>
                <a:ext cx="1401097" cy="1445342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730880" y="2514600"/>
              <a:ext cx="3705815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Policy (Treatment)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559376" y="2713261"/>
              <a:ext cx="1171504" cy="35168"/>
            </a:xfrm>
            <a:prstGeom prst="straightConnector1">
              <a:avLst/>
            </a:prstGeom>
            <a:ln w="28575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30880" y="3074618"/>
              <a:ext cx="3314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Issue: </a:t>
              </a:r>
              <a:r>
                <a:rPr lang="en-US" sz="2400" i="1" dirty="0">
                  <a:solidFill>
                    <a:schemeClr val="bg1"/>
                  </a:solidFill>
                </a:rPr>
                <a:t>what would have happened without the policy?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0880" y="4225138"/>
              <a:ext cx="35688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Choice of location for policy is not random. 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It is (somehow) different than other locations not chosen.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0379" y="5603624"/>
              <a:ext cx="34431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92D050"/>
                  </a:solidFill>
                </a:rPr>
                <a:t>The rocks and ice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17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Approach: Before vs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</a:t>
            </a:r>
            <a:r>
              <a:rPr lang="en-US" sz="2400" i="0" dirty="0"/>
              <a:t>Ignores overall trend</a:t>
            </a:r>
            <a:endParaRPr lang="en-US" i="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6799009" cy="3276600"/>
            <a:chOff x="1745224" y="1986264"/>
            <a:chExt cx="7713409" cy="3824602"/>
          </a:xfrm>
        </p:grpSpPr>
        <p:sp>
          <p:nvSpPr>
            <p:cNvPr id="5" name="Isosceles Triangle 4"/>
            <p:cNvSpPr/>
            <p:nvPr/>
          </p:nvSpPr>
          <p:spPr>
            <a:xfrm>
              <a:off x="1745224" y="2228025"/>
              <a:ext cx="3716594" cy="3582840"/>
            </a:xfrm>
            <a:prstGeom prst="triangle">
              <a:avLst>
                <a:gd name="adj" fmla="val 5082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556387" y="1991033"/>
              <a:ext cx="3716594" cy="3819833"/>
            </a:xfrm>
            <a:prstGeom prst="triangle">
              <a:avLst>
                <a:gd name="adj" fmla="val 5082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169744" y="1991032"/>
              <a:ext cx="1401097" cy="14453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8057536" y="1991032"/>
              <a:ext cx="1401097" cy="144534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3813" y="2595717"/>
              <a:ext cx="612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55293" y="2595715"/>
              <a:ext cx="612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731490" y="1986264"/>
              <a:ext cx="1401097" cy="14453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55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Approach: Inside vs Outside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sz="2400" i="0" dirty="0"/>
              <a:t>Ignores how location affects outcome.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2362200"/>
            <a:ext cx="5275008" cy="3352800"/>
            <a:chOff x="1745224" y="1991032"/>
            <a:chExt cx="6120584" cy="3819834"/>
          </a:xfrm>
        </p:grpSpPr>
        <p:sp>
          <p:nvSpPr>
            <p:cNvPr id="5" name="Isosceles Triangle 4"/>
            <p:cNvSpPr/>
            <p:nvPr/>
          </p:nvSpPr>
          <p:spPr>
            <a:xfrm>
              <a:off x="5874775" y="1991033"/>
              <a:ext cx="1991033" cy="202841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745224" y="2228025"/>
              <a:ext cx="3716594" cy="3582840"/>
            </a:xfrm>
            <a:prstGeom prst="triangle">
              <a:avLst>
                <a:gd name="adj" fmla="val 5082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56387" y="1991033"/>
              <a:ext cx="3716594" cy="3819833"/>
            </a:xfrm>
            <a:prstGeom prst="triangle">
              <a:avLst>
                <a:gd name="adj" fmla="val 5082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736258" y="1991032"/>
              <a:ext cx="1401097" cy="14453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169744" y="1991032"/>
              <a:ext cx="1401097" cy="14453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3813" y="2595717"/>
              <a:ext cx="612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8002" y="3557780"/>
              <a:ext cx="612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54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Water Use (Ferraro,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 conservation program to reduce residential water use</a:t>
            </a:r>
          </a:p>
          <a:p>
            <a:r>
              <a:rPr lang="en-US" dirty="0"/>
              <a:t>Found average water consumption declined 29%</a:t>
            </a:r>
          </a:p>
          <a:p>
            <a:r>
              <a:rPr lang="en-US" dirty="0"/>
              <a:t>Expanded to new </a:t>
            </a:r>
            <a:r>
              <a:rPr lang="en-US" dirty="0" err="1"/>
              <a:t>neighbourhood</a:t>
            </a:r>
            <a:r>
              <a:rPr lang="en-US" dirty="0"/>
              <a:t> where consumption declined 38%</a:t>
            </a:r>
          </a:p>
          <a:p>
            <a:r>
              <a:rPr lang="en-US" dirty="0"/>
              <a:t>Great Program!</a:t>
            </a:r>
          </a:p>
          <a:p>
            <a:pPr marL="0" indent="0">
              <a:buNone/>
            </a:pPr>
            <a:r>
              <a:rPr lang="en-US" i="1" dirty="0">
                <a:solidFill>
                  <a:srgbClr val="1B1B55"/>
                </a:solidFill>
              </a:rPr>
              <a:t>But….</a:t>
            </a:r>
          </a:p>
          <a:p>
            <a:pPr marL="0" indent="0">
              <a:buNone/>
            </a:pPr>
            <a:r>
              <a:rPr lang="en-US" dirty="0">
                <a:solidFill>
                  <a:srgbClr val="1B1B55"/>
                </a:solidFill>
              </a:rPr>
              <a:t>Rain increased and untreated </a:t>
            </a:r>
            <a:r>
              <a:rPr lang="en-US" dirty="0" err="1">
                <a:solidFill>
                  <a:srgbClr val="1B1B55"/>
                </a:solidFill>
              </a:rPr>
              <a:t>neighbourhood</a:t>
            </a:r>
            <a:r>
              <a:rPr lang="en-US" dirty="0">
                <a:solidFill>
                  <a:srgbClr val="1B1B55"/>
                </a:solidFill>
              </a:rPr>
              <a:t> saw its consumption decline 31%</a:t>
            </a:r>
          </a:p>
        </p:txBody>
      </p:sp>
    </p:spTree>
    <p:extLst>
      <p:ext uri="{BB962C8B-B14F-4D97-AF65-F5344CB8AC3E}">
        <p14:creationId xmlns:p14="http://schemas.microsoft.com/office/powerpoint/2010/main" val="426829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Water Use (Ferraro,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 conservation program to reduce residential water use</a:t>
            </a:r>
          </a:p>
          <a:p>
            <a:r>
              <a:rPr lang="en-US" dirty="0"/>
              <a:t>Found average water consumption declined 29%</a:t>
            </a:r>
          </a:p>
          <a:p>
            <a:r>
              <a:rPr lang="en-US" dirty="0"/>
              <a:t>Expanded to new </a:t>
            </a:r>
            <a:r>
              <a:rPr lang="en-US" dirty="0" err="1"/>
              <a:t>neighbourhood</a:t>
            </a:r>
            <a:r>
              <a:rPr lang="en-US" dirty="0"/>
              <a:t> where consumption declined 38%</a:t>
            </a:r>
          </a:p>
          <a:p>
            <a:r>
              <a:rPr lang="en-US" dirty="0"/>
              <a:t>Great Program!</a:t>
            </a:r>
          </a:p>
          <a:p>
            <a:pPr marL="0" indent="0">
              <a:buNone/>
            </a:pPr>
            <a:r>
              <a:rPr lang="en-US" i="1" dirty="0"/>
              <a:t>But….</a:t>
            </a:r>
          </a:p>
          <a:p>
            <a:r>
              <a:rPr lang="en-US" dirty="0"/>
              <a:t>Rain increased and untreated </a:t>
            </a:r>
            <a:r>
              <a:rPr lang="en-US" dirty="0" err="1"/>
              <a:t>neighbourhood</a:t>
            </a:r>
            <a:r>
              <a:rPr lang="en-US" dirty="0"/>
              <a:t> saw its consumption decline 31%</a:t>
            </a:r>
          </a:p>
        </p:txBody>
      </p:sp>
    </p:spTree>
    <p:extLst>
      <p:ext uri="{BB962C8B-B14F-4D97-AF65-F5344CB8AC3E}">
        <p14:creationId xmlns:p14="http://schemas.microsoft.com/office/powerpoint/2010/main" val="83989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There Yet…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Much so-called evaluation of program impact is simply monitoring of indicators (did the number of hybrid cars on the road go up? Not necessarily: Did air pollution go down?) and certainly not counterfactual thinking</a:t>
            </a:r>
          </a:p>
          <a:p>
            <a:r>
              <a:rPr lang="en-US" sz="1950" dirty="0"/>
              <a:t>Realistic theories of </a:t>
            </a:r>
            <a:r>
              <a:rPr lang="en-US" sz="1950" dirty="0" err="1"/>
              <a:t>behaviour</a:t>
            </a:r>
            <a:r>
              <a:rPr lang="en-US" sz="1950" dirty="0"/>
              <a:t> generate ambiguous predictions about impacts.</a:t>
            </a:r>
          </a:p>
          <a:p>
            <a:r>
              <a:rPr lang="en-US" sz="1950" dirty="0"/>
              <a:t>Many confounding factors correlated with timing and location of interventions (weather in the previous example; milk weed in US; prices in logging)</a:t>
            </a:r>
          </a:p>
          <a:p>
            <a:r>
              <a:rPr lang="en-US" sz="1950" dirty="0"/>
              <a:t>Selection bias</a:t>
            </a:r>
          </a:p>
          <a:p>
            <a:r>
              <a:rPr lang="en-US" sz="1950" dirty="0"/>
              <a:t>Thus need counterfactual thinking to sort out true impact.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3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0" y="2057400"/>
            <a:ext cx="396694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Interested in the effect of Treatment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on outcome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b="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Treatment affects outcome through mechanism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Observables,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can affect both probability of treatment and outcome.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Unobservables,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can affect both probability of treatment and outcome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factors,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, affect selection into Treatment but not outcome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1" t="-1261" r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5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1DD-BD7C-8EB8-58C2-4637E56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(a quick 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7702-4D96-5A19-5988-D8CEFAB4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Treatment: is the intervention (‘manipulation’, ‘action’)</a:t>
            </a:r>
          </a:p>
          <a:p>
            <a:pPr marL="342900" lvl="1" indent="0">
              <a:buNone/>
            </a:pPr>
            <a:r>
              <a:rPr lang="en-US" dirty="0"/>
              <a:t>Can be a drug, a policy or a shock like being near a wildfire</a:t>
            </a:r>
          </a:p>
          <a:p>
            <a:pPr marL="342900" lvl="1" indent="0">
              <a:buNone/>
            </a:pPr>
            <a:r>
              <a:rPr lang="en-US" dirty="0"/>
              <a:t>Can be binary (e.g. exposed to information, given a drug) or continuous (received X$ subsidies; different dosages of drug)</a:t>
            </a:r>
          </a:p>
          <a:p>
            <a:r>
              <a:rPr lang="en-US" dirty="0"/>
              <a:t>Treatment group: is the group receiving the intervention</a:t>
            </a:r>
          </a:p>
          <a:p>
            <a:pPr marL="342900" lvl="1" indent="0">
              <a:buNone/>
            </a:pPr>
            <a:r>
              <a:rPr lang="en-US" dirty="0"/>
              <a:t>The definition is not always obvious (i.e. how do we define ‘near’ a wildfire)</a:t>
            </a:r>
          </a:p>
          <a:p>
            <a:r>
              <a:rPr lang="en-US" dirty="0"/>
              <a:t>Control group: the group not affected by the intervention</a:t>
            </a:r>
          </a:p>
          <a:p>
            <a:pPr marL="342900" lvl="1" indent="0">
              <a:buNone/>
            </a:pPr>
            <a:r>
              <a:rPr lang="en-US" dirty="0"/>
              <a:t>Assuring it’s not affected may be complicated (“SUTVA” violations)</a:t>
            </a:r>
          </a:p>
          <a:p>
            <a:r>
              <a:rPr lang="en-US" dirty="0"/>
              <a:t>Counterfactual: what would have happened to the treatment group without treatment (and what would have happened to the control group if they had gotten the treatment)</a:t>
            </a:r>
          </a:p>
          <a:p>
            <a:pPr marL="342900" lvl="1" indent="0">
              <a:buNone/>
            </a:pPr>
            <a:r>
              <a:rPr lang="en-US" dirty="0"/>
              <a:t>Often estimated using information from the control group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Agroforestry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Free seedlings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create an incentive for households to incorporate trees into agriculture </a:t>
                </a:r>
                <a:r>
                  <a:rPr lang="en-US" sz="2000" i="1" dirty="0"/>
                  <a:t>(M),</a:t>
                </a:r>
                <a:r>
                  <a:rPr lang="en-US" sz="2000" dirty="0"/>
                  <a:t> decreasing soil erosion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4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838" y="1825625"/>
            <a:ext cx="322482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70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Agroforestry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Free seedlings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create an incentive for households to incorporate trees into agriculture </a:t>
                </a:r>
                <a:r>
                  <a:rPr lang="en-US" sz="2000" i="1" dirty="0"/>
                  <a:t>(M),</a:t>
                </a:r>
                <a:r>
                  <a:rPr lang="en-US" sz="2000" dirty="0"/>
                  <a:t> decreasing soil erosion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Only some randomly-chosen districts get the program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40" t="-1077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838" y="1825625"/>
            <a:ext cx="322482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580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Agroforestry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Free seedlings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create an incentive for households to incorporate trees into agriculture </a:t>
                </a:r>
                <a:r>
                  <a:rPr lang="en-US" sz="2000" i="1" dirty="0"/>
                  <a:t>(M),</a:t>
                </a:r>
                <a:r>
                  <a:rPr lang="en-US" sz="2000" dirty="0"/>
                  <a:t> decreasing soil erosion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Only some randomly-chosen districts get the program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CA" sz="2000" b="0" dirty="0"/>
                  <a:t>Adopters have more household labour than those who 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dirty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Households who are  more concerned about environmental outcomes are more likely to adopt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1" t="-1261" r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838" y="1825625"/>
            <a:ext cx="322482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7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Livestock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400425" cy="257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Livestock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increase income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1) </m:t>
                    </m:r>
                  </m:oMath>
                </a14:m>
                <a:r>
                  <a:rPr lang="en-US" sz="2000" dirty="0"/>
                  <a:t>and reduce cost of animal foods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000" dirty="0"/>
                  <a:t>, which increase household food security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Households need certain level of assets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care for animals</a:t>
                </a:r>
              </a:p>
              <a:p>
                <a:r>
                  <a:rPr lang="en-US" sz="2000" dirty="0"/>
                  <a:t>More nutritionally-minded households may both be more likely to successfully adopt livestock and to better feed their children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1" t="-1261" r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1526" y="4414180"/>
            <a:ext cx="4596206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  <a:buSzPct val="100000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Approaches to Measuring the Treatment Effect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3429001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49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buAutoNum type="arabicPeriod"/>
                </a:pPr>
                <a:r>
                  <a:rPr lang="en-US" dirty="0"/>
                  <a:t>Create variation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unrelated to the outcomes. Eliminate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as rival explanations.  Focus on treatment effect through mechanisms</a:t>
                </a:r>
              </a:p>
              <a:p>
                <a:pPr marL="942975" lvl="2" indent="-342900"/>
                <a:r>
                  <a:rPr lang="en-US" sz="2000" dirty="0"/>
                  <a:t>RCT</a:t>
                </a:r>
              </a:p>
              <a:p>
                <a:pPr marL="942975" lvl="2" indent="-342900"/>
                <a:r>
                  <a:rPr lang="en-US" sz="2000" dirty="0"/>
                  <a:t>Randomized Roll-out</a:t>
                </a:r>
              </a:p>
              <a:p>
                <a:pPr marL="942975" lvl="2" indent="-342900"/>
                <a:r>
                  <a:rPr lang="en-US" sz="2000" dirty="0"/>
                  <a:t>Randomize access or information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15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Condition effect of treatment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942975" lvl="2" indent="-342900"/>
                <a:r>
                  <a:rPr lang="en-US" sz="2000" dirty="0"/>
                  <a:t>Matching</a:t>
                </a:r>
              </a:p>
              <a:p>
                <a:pPr marL="942975" lvl="2" indent="-342900"/>
                <a:r>
                  <a:rPr lang="en-US" sz="2000" dirty="0"/>
                  <a:t>Difference-in-differences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092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Condition effect of treatment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942975" lvl="2" indent="-342900"/>
                <a:r>
                  <a:rPr lang="en-US" sz="2000" dirty="0"/>
                  <a:t>Matching</a:t>
                </a:r>
              </a:p>
              <a:p>
                <a:pPr marL="942975" lvl="2" indent="-342900"/>
                <a:r>
                  <a:rPr lang="en-US" sz="2000" dirty="0"/>
                  <a:t>Difference-in-differences</a:t>
                </a:r>
              </a:p>
              <a:p>
                <a:pPr marL="200025" lvl="1" indent="0">
                  <a:buNone/>
                </a:pPr>
                <a:r>
                  <a:rPr lang="en-US" dirty="0"/>
                  <a:t>	 (problem is the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2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95061" y="1818283"/>
            <a:ext cx="38862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Find a set of ‘matched’ control (untreated) parcels with similar characteristics to the treated parcels</a:t>
            </a:r>
          </a:p>
          <a:p>
            <a:r>
              <a:rPr lang="en-US" sz="2000" dirty="0"/>
              <a:t>If we do a good job finding control parcels that look like the treated parcels, we can replicate what would have happened without protection*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5124668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*Assumes unobservable characteristics are distributed in the same way as observables: i.e. Matching over observables = matching over unobservables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5800" y="1904998"/>
            <a:ext cx="4076700" cy="3819834"/>
            <a:chOff x="1745224" y="1991032"/>
            <a:chExt cx="4527757" cy="3819834"/>
          </a:xfrm>
        </p:grpSpPr>
        <p:sp>
          <p:nvSpPr>
            <p:cNvPr id="23" name="Isosceles Triangle 22"/>
            <p:cNvSpPr/>
            <p:nvPr/>
          </p:nvSpPr>
          <p:spPr>
            <a:xfrm>
              <a:off x="1745224" y="2228025"/>
              <a:ext cx="3716594" cy="3582840"/>
            </a:xfrm>
            <a:prstGeom prst="triangle">
              <a:avLst>
                <a:gd name="adj" fmla="val 50820"/>
              </a:avLst>
            </a:prstGeom>
            <a:solidFill>
              <a:srgbClr val="99D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204935" y="3709729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2925097" y="2183781"/>
              <a:ext cx="1378973" cy="1355832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2556387" y="1991033"/>
              <a:ext cx="3716594" cy="3819833"/>
            </a:xfrm>
            <a:prstGeom prst="triangle">
              <a:avLst>
                <a:gd name="adj" fmla="val 5082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36258" y="1991032"/>
              <a:ext cx="1401097" cy="144534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752725" y="3591232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077496" y="3301180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3603522" y="3463012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3982875" y="3617870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327618" y="3421278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4748525" y="3886190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135275" y="3770270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5137355" y="4473809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768014" y="4251571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769695" y="4096713"/>
              <a:ext cx="344743" cy="30971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90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752382"/>
              </p:ext>
            </p:extLst>
          </p:nvPr>
        </p:nvGraphicFramePr>
        <p:xfrm>
          <a:off x="685800" y="1600200"/>
          <a:ext cx="3882073" cy="23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68580" marR="68580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68580" marR="68580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2771042"/>
            <a:ext cx="3882073" cy="1267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>
          <a:xfrm>
            <a:off x="5863273" y="1464508"/>
            <a:ext cx="2823527" cy="1905000"/>
            <a:chOff x="7234873" y="1600200"/>
            <a:chExt cx="2823527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4873" y="1600200"/>
              <a:ext cx="1066800" cy="990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215" y="3983504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Caveats: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and Treatment groups should be similar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Choice of Treated cannot be correlated with </a:t>
            </a:r>
            <a:r>
              <a:rPr lang="en-US" sz="2000" dirty="0" err="1">
                <a:solidFill>
                  <a:schemeClr val="bg1"/>
                </a:solidFill>
              </a:rPr>
              <a:t>unobservables</a:t>
            </a:r>
            <a:r>
              <a:rPr lang="en-US" sz="2000" dirty="0">
                <a:solidFill>
                  <a:schemeClr val="bg1"/>
                </a:solidFill>
              </a:rPr>
              <a:t> that affect outcome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must be ‘uncontaminated’.  i.e. not affected by treatment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37399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48654" y="913178"/>
            <a:ext cx="8229599" cy="454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ts val="2500"/>
            </a:pPr>
            <a:r>
              <a:rPr lang="en-US"/>
              <a:t>What is a possible treatment?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48654" y="1467316"/>
            <a:ext cx="8229599" cy="4441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Holland (JASA, 1986): a treatment is a potential manipulation that we can imagine: “</a:t>
            </a:r>
            <a:r>
              <a:rPr lang="en-US" dirty="0">
                <a:solidFill>
                  <a:srgbClr val="2F5496"/>
                </a:solidFill>
              </a:rPr>
              <a:t>No causation without manipulation</a:t>
            </a:r>
            <a:r>
              <a:rPr lang="en-US" dirty="0"/>
              <a:t>”</a:t>
            </a:r>
            <a:endParaRPr dirty="0"/>
          </a:p>
          <a:p>
            <a:pPr marL="342900" lvl="1" indent="0">
              <a:lnSpc>
                <a:spcPct val="110000"/>
              </a:lnSpc>
              <a:buClr>
                <a:schemeClr val="dk1"/>
              </a:buClr>
              <a:buSzPts val="2400"/>
              <a:buNone/>
            </a:pPr>
            <a:r>
              <a:rPr lang="en-US" dirty="0"/>
              <a:t>Argues that to perform an experiment in order to assess the effect of a treatment requires that we can (randomly) manipulate the treatment</a:t>
            </a:r>
            <a:endParaRPr dirty="0"/>
          </a:p>
          <a:p>
            <a:pPr marL="342900" lvl="1" indent="0">
              <a:lnSpc>
                <a:spcPct val="110000"/>
              </a:lnSpc>
              <a:buClr>
                <a:schemeClr val="dk1"/>
              </a:buClr>
              <a:buSzPts val="2400"/>
              <a:buNone/>
            </a:pPr>
            <a:r>
              <a:rPr lang="en-US" dirty="0"/>
              <a:t>We will include ‘quasi-natural’ experiments – trying to identify a setting where even non-manipulatable ‘treatments’ are ‘as random’</a:t>
            </a:r>
          </a:p>
          <a:p>
            <a:pPr marL="342900" lvl="1" indent="0">
              <a:lnSpc>
                <a:spcPct val="110000"/>
              </a:lnSpc>
              <a:buClr>
                <a:schemeClr val="dk1"/>
              </a:buClr>
              <a:buSzPts val="3000"/>
              <a:buNone/>
            </a:pPr>
            <a:r>
              <a:rPr lang="en-US" sz="1800" dirty="0"/>
              <a:t>e.g. Natural disasters randomly affect some but not others (Fire, flooding, heat,…)</a:t>
            </a:r>
            <a:endParaRPr lang="en-US" dirty="0"/>
          </a:p>
          <a:p>
            <a:pPr marL="342900" lvl="1" indent="0">
              <a:lnSpc>
                <a:spcPct val="110000"/>
              </a:lnSpc>
              <a:buClr>
                <a:schemeClr val="dk1"/>
              </a:buClr>
              <a:buSzPts val="3000"/>
              <a:buNone/>
            </a:pPr>
            <a:r>
              <a:rPr lang="en-US" sz="1800" dirty="0"/>
              <a:t>	Randomly drawn boundaries may expose similar units to different treatments (landscapes east and west of the German wall were exposed to different environmental policies) </a:t>
            </a:r>
            <a:endParaRPr lang="en-US" dirty="0"/>
          </a:p>
          <a:p>
            <a:pPr marL="342900" lvl="1" indent="0">
              <a:lnSpc>
                <a:spcPct val="110000"/>
              </a:lnSpc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600200"/>
          <a:ext cx="3882073" cy="23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68580" marR="68580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68580" marR="68580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048000"/>
            <a:ext cx="3882073" cy="935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>
          <a:xfrm>
            <a:off x="5867400" y="1464508"/>
            <a:ext cx="2819400" cy="1905000"/>
            <a:chOff x="7239000" y="1600200"/>
            <a:chExt cx="2819400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215" y="3983504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Caveats: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and Treatment groups should be similar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Choice of Treated cannot be correlated with </a:t>
            </a:r>
            <a:r>
              <a:rPr lang="en-US" sz="2000" dirty="0" err="1">
                <a:solidFill>
                  <a:schemeClr val="bg1"/>
                </a:solidFill>
              </a:rPr>
              <a:t>unobservables</a:t>
            </a:r>
            <a:r>
              <a:rPr lang="en-US" sz="2000" dirty="0">
                <a:solidFill>
                  <a:schemeClr val="bg1"/>
                </a:solidFill>
              </a:rPr>
              <a:t> that affect outcome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must be ‘uncontaminated’.  i.e. not affected by treatment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6537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259770"/>
              </p:ext>
            </p:extLst>
          </p:nvPr>
        </p:nvGraphicFramePr>
        <p:xfrm>
          <a:off x="685800" y="1600200"/>
          <a:ext cx="3882073" cy="23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68580" marR="68580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68580" marR="68580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67400" y="1464508"/>
            <a:ext cx="2819400" cy="1905000"/>
            <a:chOff x="7239000" y="1600200"/>
            <a:chExt cx="2819400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8610600" y="2133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215" y="3983504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Caveats: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and Treatment groups should be similar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Choice of Treated cannot be correlated with </a:t>
            </a:r>
            <a:r>
              <a:rPr lang="en-US" sz="2000" dirty="0" err="1">
                <a:solidFill>
                  <a:schemeClr val="bg1"/>
                </a:solidFill>
              </a:rPr>
              <a:t>unobservables</a:t>
            </a:r>
            <a:r>
              <a:rPr lang="en-US" sz="2000" dirty="0">
                <a:solidFill>
                  <a:schemeClr val="bg1"/>
                </a:solidFill>
              </a:rPr>
              <a:t> that affect outcome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must be ‘uncontaminated’.  i.e. not affected by treatment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Works best with random placement.  Very rare.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3429000"/>
            <a:ext cx="3882073" cy="52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86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600200"/>
          <a:ext cx="3882073" cy="23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68580" marR="68580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68580" marR="68580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68580" marR="68580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419600" y="1464508"/>
            <a:ext cx="4267200" cy="2971800"/>
            <a:chOff x="5791200" y="1600200"/>
            <a:chExt cx="4267200" cy="29718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8610600" y="2133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>
              <a:off x="5791200" y="3276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215" y="3983504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Caveats: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and Treatment groups should be similar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Choice of Treated cannot be correlated with </a:t>
            </a:r>
            <a:r>
              <a:rPr lang="en-US" sz="2000" dirty="0" err="1">
                <a:solidFill>
                  <a:schemeClr val="bg1"/>
                </a:solidFill>
              </a:rPr>
              <a:t>unobservables</a:t>
            </a:r>
            <a:r>
              <a:rPr lang="en-US" sz="2000" dirty="0">
                <a:solidFill>
                  <a:schemeClr val="bg1"/>
                </a:solidFill>
              </a:rPr>
              <a:t> that affect outcome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Control must be ‘uncontaminated’.  i.e. not affected by treatment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112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Use </a:t>
                </a:r>
                <a:r>
                  <a:rPr lang="en-US" i="1" dirty="0"/>
                  <a:t>Z</a:t>
                </a:r>
                <a:r>
                  <a:rPr lang="en-US" dirty="0"/>
                  <a:t> exogenous variation in exposure to the treatment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does not affect outcome directly</a:t>
                </a:r>
              </a:p>
              <a:p>
                <a:pPr lvl="2" indent="-342900"/>
                <a:r>
                  <a:rPr lang="en-US" dirty="0"/>
                  <a:t>Instrumental variables</a:t>
                </a:r>
              </a:p>
              <a:p>
                <a:pPr lvl="2" indent="-342900"/>
                <a:r>
                  <a:rPr lang="en-US" dirty="0"/>
                  <a:t>Natural quasi-experiments</a:t>
                </a:r>
              </a:p>
              <a:p>
                <a:pPr lvl="2" indent="-342900"/>
                <a:r>
                  <a:rPr lang="en-US" dirty="0"/>
                  <a:t>Regression discontinuity design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81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Identification through mechanisms.  Estimates effect of treatment on mechanism and then mechanism on outcome</a:t>
                </a:r>
              </a:p>
              <a:p>
                <a:pPr marL="942975" lvl="2" indent="-342900"/>
                <a:r>
                  <a:rPr lang="en-US" dirty="0"/>
                  <a:t>Ferraro and </a:t>
                </a:r>
                <a:r>
                  <a:rPr lang="en-US" dirty="0" err="1"/>
                  <a:t>Hanauer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protected area status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poverty.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’s are (a) ecotourism, (b) ecosystem services (improved), (c) restrictions on land use, (d) infrastructure. </a:t>
                </a:r>
              </a:p>
              <a:p>
                <a:pPr marL="942975" lvl="2" indent="-342900"/>
                <a:r>
                  <a:rPr lang="en-US" dirty="0"/>
                  <a:t>Effect of air pollution on health and then plant emissions on air pollution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572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RCT: </a:t>
            </a:r>
          </a:p>
          <a:p>
            <a:pPr lvl="1"/>
            <a:r>
              <a:rPr lang="en-US" sz="1400" dirty="0"/>
              <a:t>clean cook stoves</a:t>
            </a:r>
          </a:p>
          <a:p>
            <a:pPr lvl="1"/>
            <a:r>
              <a:rPr lang="en-US" sz="1400" dirty="0"/>
              <a:t>Jack, randomize subsidy to tree-planting contract</a:t>
            </a:r>
          </a:p>
          <a:p>
            <a:r>
              <a:rPr lang="en-US" sz="2000" dirty="0"/>
              <a:t>Roll-out: livestock</a:t>
            </a:r>
          </a:p>
          <a:p>
            <a:r>
              <a:rPr lang="en-US" sz="1800" dirty="0"/>
              <a:t>Randomize access to information: </a:t>
            </a:r>
          </a:p>
          <a:p>
            <a:pPr lvl="1"/>
            <a:r>
              <a:rPr lang="en-US" sz="1400" dirty="0"/>
              <a:t>Jensen, call-center jobs</a:t>
            </a:r>
          </a:p>
          <a:p>
            <a:r>
              <a:rPr lang="en-US" sz="1800" dirty="0"/>
              <a:t>Matching: forest conservation</a:t>
            </a:r>
          </a:p>
          <a:p>
            <a:r>
              <a:rPr lang="en-US" sz="1800" dirty="0"/>
              <a:t>Difference-in-difference: most RCTs</a:t>
            </a:r>
          </a:p>
          <a:p>
            <a:r>
              <a:rPr lang="en-US" sz="1800" dirty="0"/>
              <a:t>Natural experiments – air pollution in Mexico</a:t>
            </a:r>
          </a:p>
          <a:p>
            <a:r>
              <a:rPr lang="en-US" sz="1800" dirty="0"/>
              <a:t>Instrumental Variables –  instrument for exposure to the program (</a:t>
            </a:r>
            <a:r>
              <a:rPr lang="en-US" sz="1800" dirty="0" err="1"/>
              <a:t>Mahila</a:t>
            </a:r>
            <a:r>
              <a:rPr lang="en-US" sz="1800" dirty="0"/>
              <a:t> </a:t>
            </a:r>
            <a:r>
              <a:rPr lang="en-US" sz="1800" dirty="0" err="1"/>
              <a:t>Samahkia</a:t>
            </a:r>
            <a:r>
              <a:rPr lang="en-US" sz="1800" dirty="0"/>
              <a:t>; Clean Air Act)</a:t>
            </a:r>
          </a:p>
          <a:p>
            <a:r>
              <a:rPr lang="en-US" sz="1800" dirty="0"/>
              <a:t>RDD – compare just eligible to just not eligible (Bolivia pension; subway shutdown)</a:t>
            </a:r>
          </a:p>
        </p:txBody>
      </p:sp>
    </p:spTree>
    <p:extLst>
      <p:ext uri="{BB962C8B-B14F-4D97-AF65-F5344CB8AC3E}">
        <p14:creationId xmlns:p14="http://schemas.microsoft.com/office/powerpoint/2010/main" val="3280506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1200" y="1600200"/>
            <a:ext cx="4876800" cy="39425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40526"/>
            <a:ext cx="4648200" cy="348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3810000"/>
            <a:ext cx="1485900" cy="118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72934" y="4768738"/>
                <a:ext cx="86624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400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m:t>C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34" y="4768738"/>
                <a:ext cx="86624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199873" y="5122681"/>
            <a:ext cx="147306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67378" y="4768738"/>
            <a:ext cx="599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0718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Issues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Selection bias</a:t>
            </a:r>
          </a:p>
          <a:p>
            <a:r>
              <a:rPr lang="en-US" dirty="0"/>
              <a:t>Confounding factors</a:t>
            </a:r>
          </a:p>
          <a:p>
            <a:r>
              <a:rPr lang="en-US" dirty="0"/>
              <a:t>Rival explanation</a:t>
            </a:r>
          </a:p>
          <a:p>
            <a:pPr lvl="1"/>
            <a:r>
              <a:rPr lang="en-US" sz="2200" dirty="0"/>
              <a:t>Protected area established in high elevation areas</a:t>
            </a:r>
          </a:p>
          <a:p>
            <a:pPr lvl="1"/>
            <a:r>
              <a:rPr lang="en-US" sz="2200" dirty="0"/>
              <a:t>Air pollution controls established in areas shutting down heavy manufacturing</a:t>
            </a:r>
          </a:p>
          <a:p>
            <a:pPr lvl="1"/>
            <a:r>
              <a:rPr lang="en-US" sz="2200" dirty="0"/>
              <a:t>Can also be an effect in the control</a:t>
            </a:r>
          </a:p>
          <a:p>
            <a:r>
              <a:rPr lang="en-US" dirty="0"/>
              <a:t>Treatment Heterogeneity</a:t>
            </a:r>
          </a:p>
          <a:p>
            <a:pPr lvl="1"/>
            <a:r>
              <a:rPr lang="en-US" sz="2200" dirty="0"/>
              <a:t>If treatment only works in some (unknown) circumstances, the results are less useful</a:t>
            </a:r>
          </a:p>
        </p:txBody>
      </p:sp>
    </p:spTree>
    <p:extLst>
      <p:ext uri="{BB962C8B-B14F-4D97-AF65-F5344CB8AC3E}">
        <p14:creationId xmlns:p14="http://schemas.microsoft.com/office/powerpoint/2010/main" val="1849876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Estimates of Indonesian Parks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30" y="1825625"/>
            <a:ext cx="6259539" cy="4351338"/>
          </a:xfrm>
        </p:spPr>
      </p:pic>
      <p:sp>
        <p:nvSpPr>
          <p:cNvPr id="6" name="Rectangle 5"/>
          <p:cNvSpPr/>
          <p:nvPr/>
        </p:nvSpPr>
        <p:spPr>
          <a:xfrm>
            <a:off x="2590800" y="1676400"/>
            <a:ext cx="5257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Estimates of Indonesian Parks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30" y="1825625"/>
            <a:ext cx="6259539" cy="4351338"/>
          </a:xfrm>
        </p:spPr>
      </p:pic>
    </p:spTree>
    <p:extLst>
      <p:ext uri="{BB962C8B-B14F-4D97-AF65-F5344CB8AC3E}">
        <p14:creationId xmlns:p14="http://schemas.microsoft.com/office/powerpoint/2010/main" val="33254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1526" y="4414180"/>
            <a:ext cx="4596206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  <a:buSzPct val="100000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 Do We Do Impact Assessment?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3429001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197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1526" y="4414180"/>
            <a:ext cx="4596206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  <a:buSzPct val="100000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Implementing an Impact Assessment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3429001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688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Evaluation into Program Design</a:t>
            </a:r>
          </a:p>
          <a:p>
            <a:r>
              <a:rPr lang="en-US" dirty="0"/>
              <a:t>Get Baseline Data!</a:t>
            </a:r>
          </a:p>
          <a:p>
            <a:r>
              <a:rPr lang="en-US" dirty="0"/>
              <a:t>Systematically rule out alternatives </a:t>
            </a:r>
          </a:p>
        </p:txBody>
      </p:sp>
    </p:spTree>
    <p:extLst>
      <p:ext uri="{BB962C8B-B14F-4D97-AF65-F5344CB8AC3E}">
        <p14:creationId xmlns:p14="http://schemas.microsoft.com/office/powerpoint/2010/main" val="3820945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Out Alternative Explanations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85900" y="2057400"/>
          <a:ext cx="61722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57350" y="4857750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http://www.nytimes.com/interactive/2015/07/03/upshot/a-quick-puzzle-to-test-your-problem-solving.html</a:t>
            </a:r>
          </a:p>
        </p:txBody>
      </p:sp>
    </p:spTree>
    <p:extLst>
      <p:ext uri="{BB962C8B-B14F-4D97-AF65-F5344CB8AC3E}">
        <p14:creationId xmlns:p14="http://schemas.microsoft.com/office/powerpoint/2010/main" val="6287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Can Cause Their Own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Spillover or leakage</a:t>
            </a:r>
          </a:p>
          <a:p>
            <a:pPr lvl="1"/>
            <a:r>
              <a:rPr lang="en-US" dirty="0"/>
              <a:t>E.g. Forestry </a:t>
            </a:r>
          </a:p>
          <a:p>
            <a:pPr lvl="1"/>
            <a:r>
              <a:rPr lang="en-US" dirty="0"/>
              <a:t>E.g. livestock</a:t>
            </a:r>
          </a:p>
          <a:p>
            <a:r>
              <a:rPr lang="en-US" dirty="0"/>
              <a:t>Effect of being observed </a:t>
            </a:r>
          </a:p>
          <a:p>
            <a:pPr lvl="1"/>
            <a:r>
              <a:rPr lang="en-US" dirty="0"/>
              <a:t>Hawthorne Effect </a:t>
            </a:r>
          </a:p>
          <a:p>
            <a:pPr lvl="1"/>
            <a:r>
              <a:rPr lang="en-US" dirty="0"/>
              <a:t>John Henry Effect</a:t>
            </a:r>
          </a:p>
          <a:p>
            <a:pPr lvl="1"/>
            <a:r>
              <a:rPr lang="en-US" dirty="0"/>
              <a:t>Pygmalion and </a:t>
            </a:r>
            <a:r>
              <a:rPr lang="en-US" dirty="0" err="1"/>
              <a:t>Golum</a:t>
            </a:r>
            <a:r>
              <a:rPr lang="en-US" dirty="0"/>
              <a:t> effect</a:t>
            </a:r>
          </a:p>
          <a:p>
            <a:pPr lvl="1"/>
            <a:r>
              <a:rPr lang="en-US" dirty="0"/>
              <a:t>E.g. monitoring experiment; CT vs CCT</a:t>
            </a:r>
          </a:p>
          <a:p>
            <a:r>
              <a:rPr lang="en-US" dirty="0"/>
              <a:t>Anticipatory Effect</a:t>
            </a:r>
          </a:p>
          <a:p>
            <a:pPr lvl="1"/>
            <a:r>
              <a:rPr lang="en-US" dirty="0"/>
              <a:t>Change in </a:t>
            </a:r>
            <a:r>
              <a:rPr lang="en-US" dirty="0" err="1"/>
              <a:t>behaviour</a:t>
            </a:r>
            <a:r>
              <a:rPr lang="en-US" dirty="0"/>
              <a:t> induced by potential program introduction</a:t>
            </a:r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3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Deforestation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437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951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 (causal relationship)</a:t>
            </a:r>
          </a:p>
          <a:p>
            <a:r>
              <a:rPr lang="en-US" dirty="0"/>
              <a:t>Construct validity (measuring treatment and outcome one reports)</a:t>
            </a:r>
          </a:p>
          <a:p>
            <a:r>
              <a:rPr lang="en-US" dirty="0"/>
              <a:t>External validity (would the results be the same in another place/time?)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93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Critique: Deaton (2009)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question is not ‘if it works’ but ‘why (or when and where) it works’</a:t>
            </a:r>
          </a:p>
          <a:p>
            <a:r>
              <a:rPr lang="en-US" dirty="0"/>
              <a:t>Tests of theory versus test of programs (help with external validity)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35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 based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IV (use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CA" dirty="0"/>
                  <a:t>Quasi-experiments, RDD (using </a:t>
                </a:r>
                <a:r>
                  <a:rPr lang="en-CA" i="1" dirty="0"/>
                  <a:t>Z</a:t>
                </a:r>
                <a:r>
                  <a:rPr lang="en-CA" dirty="0"/>
                  <a:t>)</a:t>
                </a:r>
                <a:endParaRPr lang="en-US" dirty="0"/>
              </a:p>
              <a:p>
                <a:r>
                  <a:rPr lang="en-CA" dirty="0"/>
                  <a:t>Use Panel Methods to control for </a:t>
                </a:r>
                <a:r>
                  <a:rPr lang="en-CA" i="1" dirty="0"/>
                  <a:t>U</a:t>
                </a:r>
              </a:p>
              <a:p>
                <a:pPr marL="0" indent="0">
                  <a:buNone/>
                </a:pPr>
                <a:r>
                  <a:rPr lang="en-US" i="1"/>
                  <a:t>	Rule </a:t>
                </a:r>
                <a:r>
                  <a:rPr lang="en-US" i="1" dirty="0"/>
                  <a:t>out alternative explanations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7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estimate the impact of a policy or program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DAD0A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4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57400" y="3628292"/>
            <a:ext cx="17430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DAD0A4"/>
                </a:solidFill>
              </a:rPr>
              <a:t>Treatment</a:t>
            </a:r>
          </a:p>
          <a:p>
            <a:pPr algn="ctr"/>
            <a:r>
              <a:rPr lang="en-US" sz="2100" dirty="0">
                <a:solidFill>
                  <a:srgbClr val="DAD0A4"/>
                </a:solidFill>
              </a:rPr>
              <a:t>(Program Intervention)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9734" y="3628292"/>
            <a:ext cx="174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D09E00"/>
                </a:solidFill>
              </a:rPr>
              <a:t>Mechanism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068" y="3581400"/>
            <a:ext cx="174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89283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treatment and anticipated outcomes, mechanisms and moderators</a:t>
            </a:r>
          </a:p>
          <a:p>
            <a:pPr lvl="1"/>
            <a:r>
              <a:rPr lang="en-US" dirty="0"/>
              <a:t>What are we doing, what are we hoping it does and how do we think it will work?</a:t>
            </a:r>
          </a:p>
          <a:p>
            <a:r>
              <a:rPr lang="en-US" dirty="0"/>
              <a:t>Not trivial; multiple outcomes at multiple scales (water plus biodiversity, economic development)</a:t>
            </a:r>
          </a:p>
          <a:p>
            <a:r>
              <a:rPr lang="en-US" dirty="0"/>
              <a:t>Defining measures of outcomes can also be complicated</a:t>
            </a:r>
          </a:p>
          <a:p>
            <a:r>
              <a:rPr lang="en-US" dirty="0"/>
              <a:t>Get potential confounders and insight into program design</a:t>
            </a:r>
          </a:p>
        </p:txBody>
      </p:sp>
    </p:spTree>
    <p:extLst>
      <p:ext uri="{BB962C8B-B14F-4D97-AF65-F5344CB8AC3E}">
        <p14:creationId xmlns:p14="http://schemas.microsoft.com/office/powerpoint/2010/main" val="217354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understand the context and program rules</a:t>
            </a:r>
          </a:p>
          <a:p>
            <a:pPr lvl="1"/>
            <a:r>
              <a:rPr lang="en-US" sz="2200" dirty="0"/>
              <a:t>Who was eligible?</a:t>
            </a:r>
          </a:p>
          <a:p>
            <a:pPr lvl="1"/>
            <a:r>
              <a:rPr lang="en-US" sz="2200" dirty="0"/>
              <a:t>Who signed up or dropped out (selection bias); e.g. livestock adoption</a:t>
            </a:r>
          </a:p>
          <a:p>
            <a:pPr lvl="1"/>
            <a:r>
              <a:rPr lang="en-US" sz="2200" dirty="0"/>
              <a:t>Particularly important in non-experimental settings</a:t>
            </a:r>
          </a:p>
          <a:p>
            <a:pPr lvl="1"/>
            <a:r>
              <a:rPr lang="en-US" sz="2200" dirty="0"/>
              <a:t>Key to understanding potential confounding factors (e.g. certain sanitation initiatives may be culturally unacceptable)</a:t>
            </a:r>
          </a:p>
        </p:txBody>
      </p:sp>
    </p:spTree>
    <p:extLst>
      <p:ext uri="{BB962C8B-B14F-4D97-AF65-F5344CB8AC3E}">
        <p14:creationId xmlns:p14="http://schemas.microsoft.com/office/powerpoint/2010/main" val="36484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1526" y="4414180"/>
            <a:ext cx="4596206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spcBef>
                <a:spcPts val="1000"/>
              </a:spcBef>
              <a:buSzPct val="100000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Do We Do Impact Assessment?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3429001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-1"/>
            <a:ext cx="66318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8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6004</TotalTime>
  <Words>3217</Words>
  <Application>Microsoft Office PowerPoint</Application>
  <PresentationFormat>On-screen Show (4:3)</PresentationFormat>
  <Paragraphs>451</Paragraphs>
  <Slides>57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Cambria Math</vt:lpstr>
      <vt:lpstr>Noto Sans Symbols</vt:lpstr>
      <vt:lpstr>Times</vt:lpstr>
      <vt:lpstr>Times New Roman</vt:lpstr>
      <vt:lpstr>Office Theme</vt:lpstr>
      <vt:lpstr>The Challenge of Causal Inference</vt:lpstr>
      <vt:lpstr>Outline for the Session</vt:lpstr>
      <vt:lpstr>Terminology (a quick recap)</vt:lpstr>
      <vt:lpstr>What is a possible treatment?</vt:lpstr>
      <vt:lpstr>PowerPoint Presentation</vt:lpstr>
      <vt:lpstr>Why Do We Do It?</vt:lpstr>
      <vt:lpstr>Theory of Change</vt:lpstr>
      <vt:lpstr>Context</vt:lpstr>
      <vt:lpstr>PowerPoint Presentation</vt:lpstr>
      <vt:lpstr>Compared to What?</vt:lpstr>
      <vt:lpstr>Counterfactual</vt:lpstr>
      <vt:lpstr>Fundamental Problem of Causal Inference</vt:lpstr>
      <vt:lpstr>SUTVA and observed outcomes</vt:lpstr>
      <vt:lpstr>Most common causal parameters of interest</vt:lpstr>
      <vt:lpstr>ATE and ATT in context</vt:lpstr>
      <vt:lpstr>Requirements for identification</vt:lpstr>
      <vt:lpstr>From potential outcomes to regression</vt:lpstr>
      <vt:lpstr>From potential outcomes to regression continued</vt:lpstr>
      <vt:lpstr>Causal parameters in this regression framework</vt:lpstr>
      <vt:lpstr>Identification of the ATE in this framework</vt:lpstr>
      <vt:lpstr>Three treatment assignment mechanisms</vt:lpstr>
      <vt:lpstr>PowerPoint Presentation</vt:lpstr>
      <vt:lpstr>The Problem</vt:lpstr>
      <vt:lpstr>Traditional Approach: Before vs After</vt:lpstr>
      <vt:lpstr>Traditional Approach: Inside vs Outside</vt:lpstr>
      <vt:lpstr>An Example: Water Use (Ferraro, 2009)</vt:lpstr>
      <vt:lpstr>An Example: Water Use (Ferraro, 2009)</vt:lpstr>
      <vt:lpstr>Not There Yet…</vt:lpstr>
      <vt:lpstr>Schematic</vt:lpstr>
      <vt:lpstr>An Example: Agroforestry </vt:lpstr>
      <vt:lpstr>An Example: Agroforestry </vt:lpstr>
      <vt:lpstr>An Example: Agroforestry </vt:lpstr>
      <vt:lpstr>An Example: Livestock</vt:lpstr>
      <vt:lpstr>PowerPoint Presentation</vt:lpstr>
      <vt:lpstr>Approaches to Estimation</vt:lpstr>
      <vt:lpstr>Approaches to Estimation</vt:lpstr>
      <vt:lpstr>Approaches to Estimation</vt:lpstr>
      <vt:lpstr>Matching</vt:lpstr>
      <vt:lpstr>Difference-in-Difference (DiD)</vt:lpstr>
      <vt:lpstr>Difference-in-Difference (DiD)</vt:lpstr>
      <vt:lpstr>Difference-in-Difference (DiD)</vt:lpstr>
      <vt:lpstr>Difference-in-Difference (DiD)</vt:lpstr>
      <vt:lpstr>Approaches to Estimation</vt:lpstr>
      <vt:lpstr>Approaches to Estimation</vt:lpstr>
      <vt:lpstr>Other Examples</vt:lpstr>
      <vt:lpstr>Schematic</vt:lpstr>
      <vt:lpstr>Issues (X and U)</vt:lpstr>
      <vt:lpstr>Treatment Estimates of Indonesian Parks</vt:lpstr>
      <vt:lpstr>Treatment Estimates of Indonesian Parks</vt:lpstr>
      <vt:lpstr>PowerPoint Presentation</vt:lpstr>
      <vt:lpstr>So What Can We Do?</vt:lpstr>
      <vt:lpstr>Rule Out Alternative Explanations</vt:lpstr>
      <vt:lpstr>Programs Can Cause Their Own Problems</vt:lpstr>
      <vt:lpstr>An Example: Deforestation</vt:lpstr>
      <vt:lpstr>Validity</vt:lpstr>
      <vt:lpstr>Critique: Deaton (2009)</vt:lpstr>
      <vt:lpstr>Solutions</vt:lpstr>
    </vt:vector>
  </TitlesOfParts>
  <Company>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Arends-Kuenning, Mary Paula</dc:creator>
  <cp:lastModifiedBy>Kathy Baylis</cp:lastModifiedBy>
  <cp:revision>116</cp:revision>
  <cp:lastPrinted>2006-10-05T21:29:32Z</cp:lastPrinted>
  <dcterms:created xsi:type="dcterms:W3CDTF">2015-09-01T03:31:01Z</dcterms:created>
  <dcterms:modified xsi:type="dcterms:W3CDTF">2024-10-01T13:38:15Z</dcterms:modified>
</cp:coreProperties>
</file>