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59" r:id="rId2"/>
  </p:sldMasterIdLst>
  <p:notesMasterIdLst>
    <p:notesMasterId r:id="rId24"/>
  </p:notesMasterIdLst>
  <p:sldIdLst>
    <p:sldId id="256" r:id="rId3"/>
    <p:sldId id="257" r:id="rId4"/>
    <p:sldId id="383" r:id="rId5"/>
    <p:sldId id="258" r:id="rId6"/>
    <p:sldId id="268" r:id="rId7"/>
    <p:sldId id="269" r:id="rId8"/>
    <p:sldId id="259" r:id="rId9"/>
    <p:sldId id="377" r:id="rId10"/>
    <p:sldId id="378" r:id="rId11"/>
    <p:sldId id="267" r:id="rId12"/>
    <p:sldId id="270" r:id="rId13"/>
    <p:sldId id="271" r:id="rId14"/>
    <p:sldId id="379" r:id="rId15"/>
    <p:sldId id="380" r:id="rId16"/>
    <p:sldId id="260" r:id="rId17"/>
    <p:sldId id="277" r:id="rId18"/>
    <p:sldId id="261" r:id="rId19"/>
    <p:sldId id="262" r:id="rId20"/>
    <p:sldId id="263" r:id="rId21"/>
    <p:sldId id="381" r:id="rId22"/>
    <p:sldId id="382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is8SQy+YGSbQUcScFhoDls5HMV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76" y="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Google Shape;99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290044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61" name="Google Shape;16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0" name="Google Shape;1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976eb77f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7976eb77f3_0_3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g7976eb77f3_0_3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3" name="Google Shape;29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8" name="Google Shape;24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28026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8" name="Google Shape;24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40049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abdd50683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66" name="Google Shape;266;gabdd506837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7" name="Google Shape;267;gabdd506837_0_1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3911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ed Slide">
  <p:cSld name="Bulleted Slid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title"/>
          </p:nvPr>
        </p:nvSpPr>
        <p:spPr>
          <a:xfrm>
            <a:off x="913721" y="1"/>
            <a:ext cx="10363200" cy="1471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2667"/>
              <a:buFont typeface="Calibri"/>
              <a:buNone/>
              <a:defRPr sz="2667">
                <a:solidFill>
                  <a:srgbClr val="0C234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body" idx="1"/>
          </p:nvPr>
        </p:nvSpPr>
        <p:spPr>
          <a:xfrm>
            <a:off x="1020590" y="2285315"/>
            <a:ext cx="4799019" cy="396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body" idx="2"/>
          </p:nvPr>
        </p:nvSpPr>
        <p:spPr>
          <a:xfrm>
            <a:off x="6297695" y="2285315"/>
            <a:ext cx="4799019" cy="396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3137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2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2" r:id="rId11"/>
    <p:sldLayoutId id="214748366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12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6.png"/><Relationship Id="rId21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7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39.png"/><Relationship Id="rId3" Type="http://schemas.openxmlformats.org/officeDocument/2006/relationships/image" Target="../media/image13.png"/><Relationship Id="rId21" Type="http://schemas.openxmlformats.org/officeDocument/2006/relationships/image" Target="../media/image41.png"/><Relationship Id="rId7" Type="http://schemas.openxmlformats.org/officeDocument/2006/relationships/image" Target="../media/image36.png"/><Relationship Id="rId12" Type="http://schemas.openxmlformats.org/officeDocument/2006/relationships/image" Target="../media/image22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7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11" Type="http://schemas.openxmlformats.org/officeDocument/2006/relationships/image" Target="../media/image38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43.png"/><Relationship Id="rId10" Type="http://schemas.openxmlformats.org/officeDocument/2006/relationships/image" Target="../media/image37.png"/><Relationship Id="rId19" Type="http://schemas.openxmlformats.org/officeDocument/2006/relationships/image" Target="../media/image3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"/>
          <p:cNvPicPr preferRelativeResize="0"/>
          <p:nvPr/>
        </p:nvPicPr>
        <p:blipFill rotWithShape="1">
          <a:blip r:embed="rId3">
            <a:alphaModFix/>
          </a:blip>
          <a:srcRect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"/>
          <p:cNvSpPr/>
          <p:nvPr/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lt1">
              <a:alpha val="92156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 txBox="1">
            <a:spLocks noGrp="1"/>
          </p:cNvSpPr>
          <p:nvPr>
            <p:ph type="ctrTitle"/>
          </p:nvPr>
        </p:nvSpPr>
        <p:spPr>
          <a:xfrm>
            <a:off x="523875" y="5317240"/>
            <a:ext cx="11210925" cy="744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300"/>
              <a:buFont typeface="Calibri"/>
              <a:buNone/>
            </a:pPr>
            <a:r>
              <a:rPr lang="en-US" sz="3600" dirty="0"/>
              <a:t>Introduction to causal inference</a:t>
            </a:r>
            <a:endParaRPr sz="3600" dirty="0"/>
          </a:p>
        </p:txBody>
      </p:sp>
      <p:cxnSp>
        <p:nvCxnSpPr>
          <p:cNvPr id="104" name="Google Shape;104;p1"/>
          <p:cNvCxnSpPr/>
          <p:nvPr/>
        </p:nvCxnSpPr>
        <p:spPr>
          <a:xfrm>
            <a:off x="0" y="5241983"/>
            <a:ext cx="12192000" cy="0"/>
          </a:xfrm>
          <a:prstGeom prst="straightConnector1">
            <a:avLst/>
          </a:prstGeom>
          <a:noFill/>
          <a:ln w="41275" cap="flat" cmpd="sng">
            <a:solidFill>
              <a:schemeClr val="lt1">
                <a:alpha val="89019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5" name="Google Shape;105;p1"/>
          <p:cNvCxnSpPr/>
          <p:nvPr/>
        </p:nvCxnSpPr>
        <p:spPr>
          <a:xfrm>
            <a:off x="0" y="6134852"/>
            <a:ext cx="12192000" cy="0"/>
          </a:xfrm>
          <a:prstGeom prst="straightConnector1">
            <a:avLst/>
          </a:prstGeom>
          <a:noFill/>
          <a:ln w="41275" cap="flat" cmpd="sng">
            <a:solidFill>
              <a:schemeClr val="lt1">
                <a:alpha val="89019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abdd506837_0_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Causal Inference</a:t>
            </a:r>
            <a:endParaRPr/>
          </a:p>
        </p:txBody>
      </p:sp>
      <p:sp>
        <p:nvSpPr>
          <p:cNvPr id="270" name="Google Shape;270;gabdd506837_0_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Assigning a causal relationship requires knowing the counterfactual!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Requires moving beyond simply observing and requires thinking about alternative realities</a:t>
            </a:r>
          </a:p>
        </p:txBody>
      </p:sp>
      <p:sp>
        <p:nvSpPr>
          <p:cNvPr id="271" name="Google Shape;271;gabdd506837_0_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72" name="Google Shape;272;gabdd506837_0_10"/>
          <p:cNvSpPr/>
          <p:nvPr/>
        </p:nvSpPr>
        <p:spPr>
          <a:xfrm>
            <a:off x="7573250" y="1542700"/>
            <a:ext cx="2258100" cy="84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Patient A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abdd506837_0_10"/>
          <p:cNvSpPr/>
          <p:nvPr/>
        </p:nvSpPr>
        <p:spPr>
          <a:xfrm>
            <a:off x="7026300" y="3008250"/>
            <a:ext cx="1641000" cy="84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Treatment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gabdd506837_0_10"/>
          <p:cNvSpPr/>
          <p:nvPr/>
        </p:nvSpPr>
        <p:spPr>
          <a:xfrm>
            <a:off x="9058000" y="3008250"/>
            <a:ext cx="1641000" cy="84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Treatment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abdd506837_0_10"/>
          <p:cNvSpPr/>
          <p:nvPr/>
        </p:nvSpPr>
        <p:spPr>
          <a:xfrm>
            <a:off x="7026300" y="4212475"/>
            <a:ext cx="1641000" cy="84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Outcome w/ Treatment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gabdd506837_0_10"/>
          <p:cNvSpPr/>
          <p:nvPr/>
        </p:nvSpPr>
        <p:spPr>
          <a:xfrm>
            <a:off x="9058000" y="4212475"/>
            <a:ext cx="1641000" cy="84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Outcome w/o Treatment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7" name="Google Shape;277;gabdd506837_0_10"/>
          <p:cNvCxnSpPr>
            <a:stCxn id="272" idx="2"/>
            <a:endCxn id="274" idx="0"/>
          </p:cNvCxnSpPr>
          <p:nvPr/>
        </p:nvCxnSpPr>
        <p:spPr>
          <a:xfrm>
            <a:off x="8702300" y="2384200"/>
            <a:ext cx="1176300" cy="6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8" name="Google Shape;278;gabdd506837_0_10"/>
          <p:cNvCxnSpPr>
            <a:stCxn id="272" idx="2"/>
            <a:endCxn id="273" idx="0"/>
          </p:cNvCxnSpPr>
          <p:nvPr/>
        </p:nvCxnSpPr>
        <p:spPr>
          <a:xfrm flipH="1">
            <a:off x="7846700" y="2384200"/>
            <a:ext cx="855600" cy="6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9" name="Google Shape;279;gabdd506837_0_10"/>
          <p:cNvCxnSpPr>
            <a:stCxn id="273" idx="2"/>
            <a:endCxn id="275" idx="0"/>
          </p:cNvCxnSpPr>
          <p:nvPr/>
        </p:nvCxnSpPr>
        <p:spPr>
          <a:xfrm>
            <a:off x="7846800" y="3849750"/>
            <a:ext cx="0" cy="36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0" name="Google Shape;280;gabdd506837_0_10"/>
          <p:cNvCxnSpPr/>
          <p:nvPr/>
        </p:nvCxnSpPr>
        <p:spPr>
          <a:xfrm>
            <a:off x="9878500" y="3842238"/>
            <a:ext cx="0" cy="36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1" name="Google Shape;281;gabdd506837_0_10"/>
          <p:cNvSpPr txBox="1"/>
          <p:nvPr/>
        </p:nvSpPr>
        <p:spPr>
          <a:xfrm>
            <a:off x="7306800" y="5235363"/>
            <a:ext cx="332370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Difference in outcomes is causal effect of treatment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/>
              <a:t>What causes lung cancer?</a:t>
            </a:r>
            <a:endParaRPr dirty="0"/>
          </a:p>
        </p:txBody>
      </p:sp>
      <p:sp>
        <p:nvSpPr>
          <p:cNvPr id="303" name="Google Shape;303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Smoking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Smoking gene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Some third thing?</a:t>
            </a: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endParaRPr dirty="0"/>
          </a:p>
        </p:txBody>
      </p:sp>
      <p:sp>
        <p:nvSpPr>
          <p:cNvPr id="304" name="Google Shape;30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What causes cholera?</a:t>
            </a:r>
            <a:endParaRPr/>
          </a:p>
        </p:txBody>
      </p:sp>
      <p:sp>
        <p:nvSpPr>
          <p:cNvPr id="313" name="Google Shape;313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Poverty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Water purity</a:t>
            </a: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Some third thing?</a:t>
            </a:r>
            <a:endParaRPr dirty="0"/>
          </a:p>
        </p:txBody>
      </p:sp>
      <p:sp>
        <p:nvSpPr>
          <p:cNvPr id="314" name="Google Shape;314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/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321734" y="321733"/>
            <a:ext cx="11573488" cy="6214534"/>
          </a:xfrm>
          <a:prstGeom prst="rect">
            <a:avLst/>
          </a:prstGeom>
          <a:solidFill>
            <a:schemeClr val="tx1"/>
          </a:solidFill>
          <a:ln w="127000" cap="sq" cmpd="thinThick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Calibri"/>
              <a:buNone/>
            </a:pPr>
            <a:r>
              <a:rPr lang="en-US" sz="5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Selection Problem</a:t>
            </a:r>
            <a:endParaRPr dirty="0"/>
          </a:p>
        </p:txBody>
      </p:sp>
      <p:cxnSp>
        <p:nvCxnSpPr>
          <p:cNvPr id="137" name="Google Shape;137;p3"/>
          <p:cNvCxnSpPr/>
          <p:nvPr/>
        </p:nvCxnSpPr>
        <p:spPr>
          <a:xfrm>
            <a:off x="4724400" y="4109417"/>
            <a:ext cx="2743200" cy="0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8" name="Google Shape;138;p3"/>
          <p:cNvSpPr txBox="1">
            <a:spLocks noGrp="1"/>
          </p:cNvSpPr>
          <p:nvPr>
            <p:ph type="sldNum" idx="12"/>
          </p:nvPr>
        </p:nvSpPr>
        <p:spPr>
          <a:xfrm>
            <a:off x="8610600" y="615971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t>13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"/>
          <p:cNvSpPr/>
          <p:nvPr/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4"/>
          <p:cNvSpPr txBox="1"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Are Hospitals Good for You?</a:t>
            </a:r>
            <a:endParaRPr/>
          </a:p>
        </p:txBody>
      </p:sp>
      <p:pic>
        <p:nvPicPr>
          <p:cNvPr id="145" name="Google Shape;14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8920" y="1675227"/>
            <a:ext cx="9394159" cy="439419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t>14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4"/>
          <p:cNvSpPr/>
          <p:nvPr/>
        </p:nvSpPr>
        <p:spPr>
          <a:xfrm>
            <a:off x="1398920" y="6235074"/>
            <a:ext cx="61094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Angrist and Pischke, 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Mostly Harmless Econometrics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/>
          <p:nvPr/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600"/>
              <a:buFont typeface="Calibri"/>
              <a:buNone/>
            </a:pPr>
            <a:r>
              <a:rPr lang="en-US" sz="4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What Do We Want to Measure?</a:t>
            </a:r>
            <a:endParaRPr sz="4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t>15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3">
                <a:extLst>
                  <a:ext uri="{FF2B5EF4-FFF2-40B4-BE49-F238E27FC236}">
                    <a16:creationId xmlns:a16="http://schemas.microsoft.com/office/drawing/2014/main" id="{F017493B-F3B7-44A9-AAE2-A3944BCBA7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0590" y="2055813"/>
                <a:ext cx="10422359" cy="41918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4064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Char char="•"/>
                  <a:defRPr sz="2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914400" marR="0" lvl="1" indent="-3810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Char char="•"/>
                  <a:defRPr sz="2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1371600" marR="0" lvl="2" indent="-3556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1828800" marR="0" lvl="3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2286000" marR="0" lvl="4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2743200" marR="0" lvl="5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3200400" marR="0" lvl="6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657600" marR="0" lvl="7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4114800" marR="0" lvl="8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r>
                  <a:rPr lang="en-US" dirty="0"/>
                  <a:t>Want to estimate the impact of going to a hospital</a:t>
                </a:r>
              </a:p>
              <a:p>
                <a:endParaRPr lang="en-US" dirty="0"/>
              </a:p>
              <a:p>
                <a:pPr marL="0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>
                          <a:solidFill>
                            <a:srgbClr val="0C234B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4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a:rPr lang="en-US" sz="480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sz="4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sSub>
                        <m:sSubPr>
                          <m:ctrlPr>
                            <a:rPr lang="en-US" sz="4800" i="1">
                              <a:solidFill>
                                <a:srgbClr val="0C234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solidFill>
                                <a:srgbClr val="0C234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4800" i="1">
                              <a:solidFill>
                                <a:srgbClr val="0C234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Content Placeholder 3">
                <a:extLst>
                  <a:ext uri="{FF2B5EF4-FFF2-40B4-BE49-F238E27FC236}">
                    <a16:creationId xmlns:a16="http://schemas.microsoft.com/office/drawing/2014/main" id="{F017493B-F3B7-44A9-AAE2-A3944BCBA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590" y="2055813"/>
                <a:ext cx="10422359" cy="4191811"/>
              </a:xfrm>
              <a:prstGeom prst="rect">
                <a:avLst/>
              </a:prstGeom>
              <a:blipFill>
                <a:blip r:embed="rId3"/>
                <a:stretch>
                  <a:fillRect l="-5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82CBE0F-DB4F-42A0-A86D-7D2B03507489}"/>
              </a:ext>
            </a:extLst>
          </p:cNvPr>
          <p:cNvSpPr txBox="1"/>
          <p:nvPr/>
        </p:nvSpPr>
        <p:spPr>
          <a:xfrm>
            <a:off x="2590800" y="3674663"/>
            <a:ext cx="2478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C234B"/>
                </a:solidFill>
              </a:rPr>
              <a:t>Treatment</a:t>
            </a:r>
          </a:p>
          <a:p>
            <a:pPr algn="ctr"/>
            <a:r>
              <a:rPr lang="en-US" sz="2800" dirty="0">
                <a:solidFill>
                  <a:srgbClr val="0C234B"/>
                </a:solidFill>
              </a:rPr>
              <a:t>(Visit Hospital)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230576-BED3-4F87-90ED-7B6BF1E1B46D}"/>
              </a:ext>
            </a:extLst>
          </p:cNvPr>
          <p:cNvSpPr txBox="1"/>
          <p:nvPr/>
        </p:nvSpPr>
        <p:spPr>
          <a:xfrm>
            <a:off x="4928813" y="3699106"/>
            <a:ext cx="2324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C000"/>
                </a:solidFill>
              </a:rPr>
              <a:t>Mechanism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767A38-C8EF-4A31-8103-67587594B233}"/>
              </a:ext>
            </a:extLst>
          </p:cNvPr>
          <p:cNvSpPr txBox="1"/>
          <p:nvPr/>
        </p:nvSpPr>
        <p:spPr>
          <a:xfrm>
            <a:off x="6855580" y="3674664"/>
            <a:ext cx="259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C234B"/>
                </a:solidFill>
              </a:rPr>
              <a:t>Outcome</a:t>
            </a:r>
          </a:p>
          <a:p>
            <a:pPr algn="ctr"/>
            <a:r>
              <a:rPr lang="en-US" sz="2800" dirty="0">
                <a:solidFill>
                  <a:srgbClr val="0C234B"/>
                </a:solidFill>
              </a:rPr>
              <a:t>(Health Status)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/>
          <p:nvPr/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600"/>
              <a:buFont typeface="Calibri"/>
              <a:buNone/>
            </a:pPr>
            <a:r>
              <a:rPr lang="en-US" sz="4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What is Missing?</a:t>
            </a:r>
            <a:endParaRPr sz="46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t>16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3">
                <a:extLst>
                  <a:ext uri="{FF2B5EF4-FFF2-40B4-BE49-F238E27FC236}">
                    <a16:creationId xmlns:a16="http://schemas.microsoft.com/office/drawing/2014/main" id="{F017493B-F3B7-44A9-AAE2-A3944BCBA7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0590" y="2055813"/>
                <a:ext cx="10422359" cy="28019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4064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Char char="•"/>
                  <a:defRPr sz="2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914400" marR="0" lvl="1" indent="-3810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Char char="•"/>
                  <a:defRPr sz="2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1371600" marR="0" lvl="2" indent="-3556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1828800" marR="0" lvl="3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2286000" marR="0" lvl="4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2743200" marR="0" lvl="5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3200400" marR="0" lvl="6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657600" marR="0" lvl="7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4114800" marR="0" lvl="8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r>
                  <a:rPr lang="en-US" dirty="0"/>
                  <a:t>Why can’t we just look at the outcome to determine the impact?</a:t>
                </a:r>
              </a:p>
              <a:p>
                <a:endParaRPr lang="en-US" dirty="0"/>
              </a:p>
              <a:p>
                <a:pPr marL="0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>
                          <a:solidFill>
                            <a:srgbClr val="0C234B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4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a:rPr lang="en-US" sz="480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sz="4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sSub>
                        <m:sSubPr>
                          <m:ctrlPr>
                            <a:rPr lang="en-US" sz="4800" i="1">
                              <a:solidFill>
                                <a:srgbClr val="0C234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solidFill>
                                <a:srgbClr val="0C234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4800" i="1">
                              <a:solidFill>
                                <a:srgbClr val="0C234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Content Placeholder 3">
                <a:extLst>
                  <a:ext uri="{FF2B5EF4-FFF2-40B4-BE49-F238E27FC236}">
                    <a16:creationId xmlns:a16="http://schemas.microsoft.com/office/drawing/2014/main" id="{F017493B-F3B7-44A9-AAE2-A3944BCBA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590" y="2055813"/>
                <a:ext cx="10422359" cy="2801937"/>
              </a:xfrm>
              <a:prstGeom prst="rect">
                <a:avLst/>
              </a:prstGeom>
              <a:blipFill>
                <a:blip r:embed="rId3"/>
                <a:stretch>
                  <a:fillRect l="-5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82CBE0F-DB4F-42A0-A86D-7D2B03507489}"/>
              </a:ext>
            </a:extLst>
          </p:cNvPr>
          <p:cNvSpPr txBox="1"/>
          <p:nvPr/>
        </p:nvSpPr>
        <p:spPr>
          <a:xfrm>
            <a:off x="2590800" y="3674663"/>
            <a:ext cx="2478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C234B"/>
                </a:solidFill>
              </a:rPr>
              <a:t>Treatment</a:t>
            </a:r>
          </a:p>
          <a:p>
            <a:pPr algn="ctr"/>
            <a:r>
              <a:rPr lang="en-US" sz="2800" dirty="0">
                <a:solidFill>
                  <a:srgbClr val="0C234B"/>
                </a:solidFill>
              </a:rPr>
              <a:t>(Visit Hospital)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230576-BED3-4F87-90ED-7B6BF1E1B46D}"/>
              </a:ext>
            </a:extLst>
          </p:cNvPr>
          <p:cNvSpPr txBox="1"/>
          <p:nvPr/>
        </p:nvSpPr>
        <p:spPr>
          <a:xfrm>
            <a:off x="4928813" y="3699106"/>
            <a:ext cx="2324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C000"/>
                </a:solidFill>
              </a:rPr>
              <a:t>Mechanism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767A38-C8EF-4A31-8103-67587594B233}"/>
              </a:ext>
            </a:extLst>
          </p:cNvPr>
          <p:cNvSpPr txBox="1"/>
          <p:nvPr/>
        </p:nvSpPr>
        <p:spPr>
          <a:xfrm>
            <a:off x="6855580" y="3674664"/>
            <a:ext cx="259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C234B"/>
                </a:solidFill>
              </a:rPr>
              <a:t>Outcome</a:t>
            </a:r>
          </a:p>
          <a:p>
            <a:pPr algn="ctr"/>
            <a:r>
              <a:rPr lang="en-US" sz="2800" dirty="0">
                <a:solidFill>
                  <a:srgbClr val="0C234B"/>
                </a:solidFill>
              </a:rPr>
              <a:t>(Health Status)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CC4EC76-1657-4C33-8ABE-8D1E5385C5FA}"/>
                  </a:ext>
                </a:extLst>
              </p:cNvPr>
              <p:cNvSpPr txBox="1"/>
              <p:nvPr/>
            </p:nvSpPr>
            <p:spPr>
              <a:xfrm>
                <a:off x="5762625" y="5264194"/>
                <a:ext cx="79303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dirty="0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CC4EC76-1657-4C33-8ABE-8D1E5385C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625" y="5264194"/>
                <a:ext cx="793038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85856C-78D6-49F1-9662-9C76ED79301D}"/>
              </a:ext>
            </a:extLst>
          </p:cNvPr>
          <p:cNvCxnSpPr>
            <a:cxnSpLocks/>
            <a:stCxn id="3" idx="1"/>
            <a:endCxn id="14" idx="2"/>
          </p:cNvCxnSpPr>
          <p:nvPr/>
        </p:nvCxnSpPr>
        <p:spPr>
          <a:xfrm flipH="1" flipV="1">
            <a:off x="3830260" y="4628770"/>
            <a:ext cx="1932365" cy="10509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6D2F363-B45A-4C3C-9226-DE519D118EBE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6555663" y="4628771"/>
            <a:ext cx="1489912" cy="10509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7D6BD79-158F-4116-8998-083E0B76AF81}"/>
              </a:ext>
            </a:extLst>
          </p:cNvPr>
          <p:cNvSpPr txBox="1"/>
          <p:nvPr/>
        </p:nvSpPr>
        <p:spPr>
          <a:xfrm>
            <a:off x="3621919" y="5811857"/>
            <a:ext cx="5219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C234B"/>
                </a:solidFill>
              </a:rPr>
              <a:t>Confounder</a:t>
            </a:r>
          </a:p>
          <a:p>
            <a:pPr algn="ctr"/>
            <a:r>
              <a:rPr lang="en-US" sz="2800" dirty="0">
                <a:solidFill>
                  <a:srgbClr val="0C234B"/>
                </a:solidFill>
              </a:rPr>
              <a:t>(Lifestyle, Genes, etc.)</a:t>
            </a:r>
          </a:p>
        </p:txBody>
      </p:sp>
    </p:spTree>
    <p:extLst>
      <p:ext uri="{BB962C8B-B14F-4D97-AF65-F5344CB8AC3E}">
        <p14:creationId xmlns:p14="http://schemas.microsoft.com/office/powerpoint/2010/main" val="3414831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"/>
          <p:cNvSpPr/>
          <p:nvPr/>
        </p:nvSpPr>
        <p:spPr>
          <a:xfrm>
            <a:off x="327547" y="321731"/>
            <a:ext cx="4142096" cy="6213425"/>
          </a:xfrm>
          <a:prstGeom prst="rect">
            <a:avLst/>
          </a:prstGeom>
          <a:solidFill>
            <a:schemeClr val="accent1">
              <a:alpha val="94509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6"/>
          <p:cNvSpPr txBox="1">
            <a:spLocks noGrp="1"/>
          </p:cNvSpPr>
          <p:nvPr>
            <p:ph type="title"/>
          </p:nvPr>
        </p:nvSpPr>
        <p:spPr>
          <a:xfrm>
            <a:off x="524256" y="583616"/>
            <a:ext cx="3722141" cy="5520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 dirty="0">
                <a:solidFill>
                  <a:srgbClr val="FFFFFF"/>
                </a:solidFill>
              </a:rPr>
              <a:t>What is a Treatment Effect?</a:t>
            </a:r>
            <a:endParaRPr dirty="0"/>
          </a:p>
        </p:txBody>
      </p:sp>
      <p:sp>
        <p:nvSpPr>
          <p:cNvPr id="165" name="Google Shape;165;p6"/>
          <p:cNvSpPr/>
          <p:nvPr/>
        </p:nvSpPr>
        <p:spPr>
          <a:xfrm>
            <a:off x="4629503" y="321732"/>
            <a:ext cx="7240765" cy="62145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6"/>
          <p:cNvSpPr txBox="1">
            <a:spLocks noGrp="1"/>
          </p:cNvSpPr>
          <p:nvPr>
            <p:ph type="sldNum" idx="12"/>
          </p:nvPr>
        </p:nvSpPr>
        <p:spPr>
          <a:xfrm>
            <a:off x="10554791" y="6535157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n-US" sz="1050">
                <a:solidFill>
                  <a:srgbClr val="7F7F7F"/>
                </a:solidFill>
              </a:rPr>
              <a:t>17</a:t>
            </a:fld>
            <a:endParaRPr sz="1050">
              <a:solidFill>
                <a:srgbClr val="7F7F7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83CB603-4A0A-4C35-01DB-8D4198703C9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753068" y="461727"/>
                <a:ext cx="6989277" cy="5920966"/>
              </a:xfrm>
            </p:spPr>
            <p:txBody>
              <a:bodyPr/>
              <a:lstStyle/>
              <a:p>
                <a:pPr>
                  <a:buClr>
                    <a:schemeClr val="bg1"/>
                  </a:buClr>
                </a:pPr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</a:rPr>
                  <a:t>Two potential outcomes</a:t>
                </a:r>
              </a:p>
              <a:p>
                <a:pPr>
                  <a:buClr>
                    <a:schemeClr val="bg1"/>
                  </a:buClr>
                </a:pPr>
                <a:endParaRPr lang="en-US" dirty="0">
                  <a:solidFill>
                    <a:schemeClr val="bg1">
                      <a:lumMod val="95000"/>
                    </a:schemeClr>
                  </a:solidFill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bg1">
                      <a:lumMod val="95000"/>
                    </a:schemeClr>
                  </a:solidFill>
                </a:endParaRPr>
              </a:p>
              <a:p>
                <a:pPr lvl="1">
                  <a:buClr>
                    <a:schemeClr val="bg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</a:rPr>
                  <a:t> is the treatment status of person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>
                  <a:solidFill>
                    <a:schemeClr val="bg1">
                      <a:lumMod val="95000"/>
                    </a:schemeClr>
                  </a:solidFill>
                </a:endParaRPr>
              </a:p>
              <a:p>
                <a:pPr lvl="1">
                  <a:buClr>
                    <a:schemeClr val="bg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</a:rPr>
                  <a:t> is the outcome for person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</a:rPr>
                  <a:t> when they are treated</a:t>
                </a:r>
              </a:p>
              <a:p>
                <a:pPr lvl="1">
                  <a:buClr>
                    <a:schemeClr val="bg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</a:rPr>
                  <a:t>is the outcome of person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</a:rPr>
                  <a:t> when they are untreated</a:t>
                </a:r>
              </a:p>
              <a:p>
                <a:pPr>
                  <a:buClr>
                    <a:schemeClr val="bg1"/>
                  </a:buClr>
                </a:pPr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</a:rPr>
                  <a:t>We would like to know is the treatment effect on person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</a:rPr>
                  <a:t>:</a:t>
                </a:r>
              </a:p>
              <a:p>
                <a:pPr>
                  <a:buClr>
                    <a:schemeClr val="bg1"/>
                  </a:buClr>
                </a:pPr>
                <a:endParaRPr lang="en-US" dirty="0">
                  <a:solidFill>
                    <a:schemeClr val="bg1">
                      <a:lumMod val="95000"/>
                    </a:schemeClr>
                  </a:solidFill>
                </a:endParaRPr>
              </a:p>
              <a:p>
                <a:pPr marL="571500" lvl="1" indent="0">
                  <a:buClr>
                    <a:schemeClr val="bg1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83CB603-4A0A-4C35-01DB-8D4198703C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753068" y="461727"/>
                <a:ext cx="6989277" cy="592096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"/>
          <p:cNvSpPr/>
          <p:nvPr/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Calibri"/>
              <a:buNone/>
            </a:pPr>
            <a:r>
              <a:rPr lang="en-US" sz="4300">
                <a:solidFill>
                  <a:srgbClr val="FFFFFF"/>
                </a:solidFill>
              </a:rPr>
              <a:t>What We Can See</a:t>
            </a:r>
            <a:endParaRPr/>
          </a:p>
        </p:txBody>
      </p:sp>
      <p:sp>
        <p:nvSpPr>
          <p:cNvPr id="174" name="Google Shape;174;p7"/>
          <p:cNvSpPr txBox="1">
            <a:spLocks noGrp="1"/>
          </p:cNvSpPr>
          <p:nvPr>
            <p:ph type="body" idx="1"/>
          </p:nvPr>
        </p:nvSpPr>
        <p:spPr>
          <a:xfrm>
            <a:off x="838200" y="2438400"/>
            <a:ext cx="10515600" cy="37385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041" t="-260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 </a:t>
            </a:r>
            <a:endParaRPr/>
          </a:p>
        </p:txBody>
      </p:sp>
      <p:sp>
        <p:nvSpPr>
          <p:cNvPr id="175" name="Google Shape;17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176" name="Google Shape;176;p7"/>
          <p:cNvSpPr/>
          <p:nvPr/>
        </p:nvSpPr>
        <p:spPr>
          <a:xfrm>
            <a:off x="3978497" y="5200525"/>
            <a:ext cx="4399345" cy="89037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7" name="Google Shape;177;p7"/>
          <p:cNvCxnSpPr/>
          <p:nvPr/>
        </p:nvCxnSpPr>
        <p:spPr>
          <a:xfrm rot="10800000" flipH="1">
            <a:off x="4941556" y="5645711"/>
            <a:ext cx="2308888" cy="1"/>
          </a:xfrm>
          <a:prstGeom prst="straightConnector1">
            <a:avLst/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"/>
          <p:cNvSpPr/>
          <p:nvPr/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600"/>
              <a:buFont typeface="Calibri"/>
              <a:buNone/>
            </a:pPr>
            <a:r>
              <a:rPr lang="en-US" sz="4600">
                <a:solidFill>
                  <a:srgbClr val="FFFFFF"/>
                </a:solidFill>
              </a:rPr>
              <a:t>What We Cannot See</a:t>
            </a:r>
            <a:endParaRPr/>
          </a:p>
        </p:txBody>
      </p:sp>
      <p:sp>
        <p:nvSpPr>
          <p:cNvPr id="185" name="Google Shape;18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F1C4BFC7-4BFC-4F17-802D-3661C898880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438400"/>
                <a:ext cx="10515600" cy="37385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 lnSpcReduction="100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2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914400" marR="0" lvl="1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2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1371600" marR="0" lvl="2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1828800" marR="0" lvl="3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2286000" marR="0" lvl="4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2743200" marR="0" lvl="5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3200400" marR="0" lvl="6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657600" marR="0" lvl="7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4114800" marR="0" lvl="8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r>
                  <a:rPr lang="en-US" dirty="0"/>
                  <a:t>What we cannot see</a:t>
                </a:r>
              </a:p>
              <a:p>
                <a:pPr lvl="1"/>
                <a:r>
                  <a:rPr lang="en-US" sz="2600" dirty="0"/>
                  <a:t>What your outcome would be without treatment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600" dirty="0"/>
              </a:p>
              <a:p>
                <a:pPr lvl="1"/>
                <a:r>
                  <a:rPr lang="en-US" sz="2600" dirty="0"/>
                  <a:t>The outcome for another person if they had been treated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sz="2600" dirty="0"/>
              </a:p>
              <a:p>
                <a:r>
                  <a:rPr lang="en-US" dirty="0"/>
                  <a:t>All we can do is calculate</a:t>
                </a:r>
              </a:p>
              <a:p>
                <a:pPr marL="457200" lvl="1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𝑜𝑏𝑠𝑒𝑟𝑣𝑒𝑑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𝑡𝑟𝑢𝑒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𝑠𝑒𝑙𝑒𝑐𝑡𝑖𝑜𝑛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𝑏𝑖𝑎𝑠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Font typeface="Arial"/>
                  <a:buNone/>
                </a:pPr>
                <a:endParaRPr lang="en-US" dirty="0"/>
              </a:p>
              <a:p>
                <a:r>
                  <a:rPr lang="en-US" dirty="0"/>
                  <a:t>In our hospital example, person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may be a different kind of person than person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!</a:t>
                </a:r>
              </a:p>
              <a:p>
                <a:endParaRPr lang="en-US" sz="2600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F1C4BFC7-4BFC-4F17-802D-3661C8988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38400"/>
                <a:ext cx="10515600" cy="3738562"/>
              </a:xfrm>
              <a:prstGeom prst="rect">
                <a:avLst/>
              </a:prstGeom>
              <a:blipFill>
                <a:blip r:embed="rId3"/>
                <a:stretch>
                  <a:fillRect t="-326" r="-58" b="-35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/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0" y="0"/>
            <a:ext cx="11786754" cy="6858000"/>
          </a:xfrm>
          <a:custGeom>
            <a:avLst/>
            <a:gdLst/>
            <a:ahLst/>
            <a:cxnLst/>
            <a:rect l="l" t="t" r="r" b="b"/>
            <a:pathLst>
              <a:path w="11786754" h="6858000" extrusionOk="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01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0" y="0"/>
            <a:ext cx="6210300" cy="6858000"/>
          </a:xfrm>
          <a:custGeom>
            <a:avLst/>
            <a:gdLst/>
            <a:ahLst/>
            <a:cxnLst/>
            <a:rect l="l" t="t" r="r" b="b"/>
            <a:pathLst>
              <a:path w="6210300" h="6858000" extrusionOk="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29019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"/>
          <p:cNvSpPr txBox="1">
            <a:spLocks noGrp="1"/>
          </p:cNvSpPr>
          <p:nvPr>
            <p:ph type="title"/>
          </p:nvPr>
        </p:nvSpPr>
        <p:spPr>
          <a:xfrm>
            <a:off x="833002" y="365125"/>
            <a:ext cx="3973667" cy="5811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 dirty="0">
                <a:solidFill>
                  <a:srgbClr val="FFFFFF"/>
                </a:solidFill>
              </a:rPr>
              <a:t>What Works and What Doesn’t?</a:t>
            </a:r>
            <a:endParaRPr dirty="0"/>
          </a:p>
        </p:txBody>
      </p:sp>
      <p:sp>
        <p:nvSpPr>
          <p:cNvPr id="114" name="Google Shape;114;p2"/>
          <p:cNvSpPr txBox="1">
            <a:spLocks noGrp="1"/>
          </p:cNvSpPr>
          <p:nvPr>
            <p:ph type="body" idx="1"/>
          </p:nvPr>
        </p:nvSpPr>
        <p:spPr>
          <a:xfrm>
            <a:off x="5356927" y="365125"/>
            <a:ext cx="5996871" cy="5811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AutoNum type="arabicPeriod"/>
            </a:pPr>
            <a:r>
              <a:rPr lang="en-US" sz="2000" dirty="0">
                <a:solidFill>
                  <a:srgbClr val="FFFFFF"/>
                </a:solidFill>
              </a:rPr>
              <a:t>Causality</a:t>
            </a:r>
            <a:endParaRPr dirty="0">
              <a:solidFill>
                <a:schemeClr val="bg1">
                  <a:lumMod val="95000"/>
                </a:schemeClr>
              </a:solidFill>
            </a:endParaRPr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AutoNum type="arabicPeriod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The selection problem</a:t>
            </a:r>
            <a:endParaRPr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5" name="Google Shape;115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2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7976eb77f3_0_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Treatment Effects + Selection Bias</a:t>
            </a:r>
            <a:endParaRPr dirty="0"/>
          </a:p>
        </p:txBody>
      </p:sp>
      <p:sp>
        <p:nvSpPr>
          <p:cNvPr id="266" name="Google Shape;266;g7976eb77f3_0_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cxnSp>
        <p:nvCxnSpPr>
          <p:cNvPr id="267" name="Google Shape;267;g7976eb77f3_0_31"/>
          <p:cNvCxnSpPr/>
          <p:nvPr/>
        </p:nvCxnSpPr>
        <p:spPr>
          <a:xfrm>
            <a:off x="2862600" y="1821650"/>
            <a:ext cx="0" cy="372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" name="Google Shape;268;g7976eb77f3_0_31"/>
          <p:cNvCxnSpPr/>
          <p:nvPr/>
        </p:nvCxnSpPr>
        <p:spPr>
          <a:xfrm rot="10800000">
            <a:off x="2862625" y="5541500"/>
            <a:ext cx="5771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9" name="Google Shape;269;g7976eb77f3_0_31"/>
          <p:cNvSpPr txBox="1"/>
          <p:nvPr/>
        </p:nvSpPr>
        <p:spPr>
          <a:xfrm>
            <a:off x="1500175" y="2759400"/>
            <a:ext cx="11328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Mean Health Status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g7976eb77f3_0_31"/>
          <p:cNvSpPr/>
          <p:nvPr/>
        </p:nvSpPr>
        <p:spPr>
          <a:xfrm>
            <a:off x="3995400" y="2786075"/>
            <a:ext cx="168300" cy="183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g7976eb77f3_0_31"/>
          <p:cNvSpPr/>
          <p:nvPr/>
        </p:nvSpPr>
        <p:spPr>
          <a:xfrm>
            <a:off x="6887950" y="3295763"/>
            <a:ext cx="168300" cy="183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7976eb77f3_0_31"/>
          <p:cNvSpPr txBox="1"/>
          <p:nvPr/>
        </p:nvSpPr>
        <p:spPr>
          <a:xfrm>
            <a:off x="3290550" y="5541500"/>
            <a:ext cx="22509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No Hospital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g7976eb77f3_0_31"/>
          <p:cNvSpPr txBox="1"/>
          <p:nvPr/>
        </p:nvSpPr>
        <p:spPr>
          <a:xfrm>
            <a:off x="6366775" y="5541525"/>
            <a:ext cx="14403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Hospital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7976eb77f3_0_31"/>
          <p:cNvSpPr txBox="1"/>
          <p:nvPr/>
        </p:nvSpPr>
        <p:spPr>
          <a:xfrm>
            <a:off x="2525700" y="4901850"/>
            <a:ext cx="336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7976eb77f3_0_31"/>
          <p:cNvSpPr txBox="1"/>
          <p:nvPr/>
        </p:nvSpPr>
        <p:spPr>
          <a:xfrm>
            <a:off x="2525700" y="4099875"/>
            <a:ext cx="2295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g7976eb77f3_0_31"/>
          <p:cNvSpPr txBox="1"/>
          <p:nvPr/>
        </p:nvSpPr>
        <p:spPr>
          <a:xfrm>
            <a:off x="2525700" y="3297900"/>
            <a:ext cx="336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g7976eb77f3_0_31"/>
          <p:cNvSpPr txBox="1"/>
          <p:nvPr/>
        </p:nvSpPr>
        <p:spPr>
          <a:xfrm>
            <a:off x="2525700" y="2461775"/>
            <a:ext cx="336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g7976eb77f3_0_31"/>
          <p:cNvSpPr txBox="1"/>
          <p:nvPr/>
        </p:nvSpPr>
        <p:spPr>
          <a:xfrm>
            <a:off x="2525700" y="1690825"/>
            <a:ext cx="336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5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g7976eb77f3_0_31"/>
          <p:cNvSpPr/>
          <p:nvPr/>
        </p:nvSpPr>
        <p:spPr>
          <a:xfrm>
            <a:off x="6887950" y="4362563"/>
            <a:ext cx="168300" cy="183600"/>
          </a:xfrm>
          <a:prstGeom prst="ellipse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g7976eb77f3_0_31"/>
          <p:cNvSpPr txBox="1"/>
          <p:nvPr/>
        </p:nvSpPr>
        <p:spPr>
          <a:xfrm>
            <a:off x="7537525" y="3516275"/>
            <a:ext cx="22509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Treatment effect on the treated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g7976eb77f3_0_31"/>
          <p:cNvSpPr txBox="1"/>
          <p:nvPr/>
        </p:nvSpPr>
        <p:spPr>
          <a:xfrm>
            <a:off x="4546351" y="3416063"/>
            <a:ext cx="172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Selection bias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7976eb77f3_0_31"/>
          <p:cNvSpPr/>
          <p:nvPr/>
        </p:nvSpPr>
        <p:spPr>
          <a:xfrm>
            <a:off x="7210075" y="3429000"/>
            <a:ext cx="336900" cy="10866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3" name="Google Shape;283;g7976eb77f3_0_31"/>
          <p:cNvCxnSpPr/>
          <p:nvPr/>
        </p:nvCxnSpPr>
        <p:spPr>
          <a:xfrm rot="10800000" flipH="1">
            <a:off x="2954950" y="4454363"/>
            <a:ext cx="38568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284" name="Google Shape;284;g7976eb77f3_0_31"/>
          <p:cNvCxnSpPr/>
          <p:nvPr/>
        </p:nvCxnSpPr>
        <p:spPr>
          <a:xfrm rot="10800000" flipH="1">
            <a:off x="2946875" y="3367238"/>
            <a:ext cx="38568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285" name="Google Shape;285;g7976eb77f3_0_31"/>
          <p:cNvCxnSpPr/>
          <p:nvPr/>
        </p:nvCxnSpPr>
        <p:spPr>
          <a:xfrm>
            <a:off x="2955125" y="2877900"/>
            <a:ext cx="88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86" name="Google Shape;286;g7976eb77f3_0_31"/>
          <p:cNvSpPr/>
          <p:nvPr/>
        </p:nvSpPr>
        <p:spPr>
          <a:xfrm>
            <a:off x="4301550" y="2877900"/>
            <a:ext cx="244800" cy="14697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g7976eb77f3_0_31"/>
          <p:cNvSpPr/>
          <p:nvPr/>
        </p:nvSpPr>
        <p:spPr>
          <a:xfrm>
            <a:off x="7210075" y="2837075"/>
            <a:ext cx="229500" cy="5079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8" name="Google Shape;288;g7976eb77f3_0_31"/>
          <p:cNvCxnSpPr/>
          <p:nvPr/>
        </p:nvCxnSpPr>
        <p:spPr>
          <a:xfrm>
            <a:off x="4661275" y="2877575"/>
            <a:ext cx="22734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89" name="Google Shape;289;g7976eb77f3_0_31"/>
          <p:cNvSpPr txBox="1"/>
          <p:nvPr/>
        </p:nvSpPr>
        <p:spPr>
          <a:xfrm>
            <a:off x="7700800" y="2734925"/>
            <a:ext cx="22509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Observed difference in outcomes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" grpId="0" animBg="1"/>
      <p:bldP spid="281" grpId="0"/>
      <p:bldP spid="286" grpId="0" animBg="1"/>
      <p:bldP spid="287" grpId="0" animBg="1"/>
      <p:bldP spid="28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2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2"/>
          <p:cNvSpPr/>
          <p:nvPr/>
        </p:nvSpPr>
        <p:spPr>
          <a:xfrm flipH="1">
            <a:off x="0" y="0"/>
            <a:ext cx="4421332" cy="6858000"/>
          </a:xfrm>
          <a:custGeom>
            <a:avLst/>
            <a:gdLst/>
            <a:ahLst/>
            <a:cxnLst/>
            <a:rect l="l" t="t" r="r" b="b"/>
            <a:pathLst>
              <a:path w="4421332" h="6858000" extrusionOk="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2"/>
          <p:cNvSpPr/>
          <p:nvPr/>
        </p:nvSpPr>
        <p:spPr>
          <a:xfrm>
            <a:off x="1" y="0"/>
            <a:ext cx="4232227" cy="6858000"/>
          </a:xfrm>
          <a:custGeom>
            <a:avLst/>
            <a:gdLst/>
            <a:ahLst/>
            <a:cxnLst/>
            <a:rect l="l" t="t" r="r" b="b"/>
            <a:pathLst>
              <a:path w="4232227" h="6858000" extrusionOk="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2"/>
          <p:cNvSpPr txBox="1"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Calibri"/>
              <a:buNone/>
            </a:pPr>
            <a:r>
              <a:rPr lang="en-US" sz="3300">
                <a:solidFill>
                  <a:srgbClr val="FFFFFF"/>
                </a:solidFill>
              </a:rPr>
              <a:t>Understanding Causal Pathways</a:t>
            </a:r>
            <a:endParaRPr/>
          </a:p>
        </p:txBody>
      </p:sp>
      <p:sp>
        <p:nvSpPr>
          <p:cNvPr id="298" name="Google Shape;298;p12"/>
          <p:cNvSpPr>
            <a:spLocks noGrp="1"/>
          </p:cNvSpPr>
          <p:nvPr>
            <p:ph type="sldNum" idx="12"/>
          </p:nvPr>
        </p:nvSpPr>
        <p:spPr>
          <a:xfrm>
            <a:off x="10969461" y="6080241"/>
            <a:ext cx="548640" cy="54864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21</a:t>
            </a:fld>
            <a:endParaRPr>
              <a:solidFill>
                <a:srgbClr val="FFFFFF"/>
              </a:solidFill>
            </a:endParaRPr>
          </a:p>
        </p:txBody>
      </p:sp>
      <p:grpSp>
        <p:nvGrpSpPr>
          <p:cNvPr id="299" name="Google Shape;299;p12"/>
          <p:cNvGrpSpPr/>
          <p:nvPr/>
        </p:nvGrpSpPr>
        <p:grpSpPr>
          <a:xfrm>
            <a:off x="5486400" y="216376"/>
            <a:ext cx="5318021" cy="3352734"/>
            <a:chOff x="576285" y="2062570"/>
            <a:chExt cx="5318021" cy="3352734"/>
          </a:xfrm>
        </p:grpSpPr>
        <p:cxnSp>
          <p:nvCxnSpPr>
            <p:cNvPr id="300" name="Google Shape;300;p12"/>
            <p:cNvCxnSpPr/>
            <p:nvPr/>
          </p:nvCxnSpPr>
          <p:spPr>
            <a:xfrm>
              <a:off x="1110598" y="3696304"/>
              <a:ext cx="812307" cy="0"/>
            </a:xfrm>
            <a:prstGeom prst="straightConnector1">
              <a:avLst/>
            </a:prstGeom>
            <a:noFill/>
            <a:ln w="317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01" name="Google Shape;301;p12"/>
            <p:cNvCxnSpPr>
              <a:stCxn id="302" idx="1"/>
              <a:endCxn id="303" idx="2"/>
            </p:cNvCxnSpPr>
            <p:nvPr/>
          </p:nvCxnSpPr>
          <p:spPr>
            <a:xfrm rot="10800000">
              <a:off x="2239848" y="3983516"/>
              <a:ext cx="1326000" cy="1139400"/>
            </a:xfrm>
            <a:prstGeom prst="straightConnector1">
              <a:avLst/>
            </a:prstGeom>
            <a:noFill/>
            <a:ln w="317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04" name="Google Shape;304;p12"/>
            <p:cNvCxnSpPr/>
            <p:nvPr/>
          </p:nvCxnSpPr>
          <p:spPr>
            <a:xfrm rot="10800000" flipH="1">
              <a:off x="4133235" y="3983409"/>
              <a:ext cx="1318886" cy="1139509"/>
            </a:xfrm>
            <a:prstGeom prst="straightConnector1">
              <a:avLst/>
            </a:prstGeom>
            <a:noFill/>
            <a:ln w="317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05" name="Google Shape;305;p12"/>
            <p:cNvCxnSpPr>
              <a:stCxn id="306" idx="3"/>
            </p:cNvCxnSpPr>
            <p:nvPr/>
          </p:nvCxnSpPr>
          <p:spPr>
            <a:xfrm>
              <a:off x="4172862" y="2354957"/>
              <a:ext cx="1279200" cy="1043700"/>
            </a:xfrm>
            <a:prstGeom prst="straightConnector1">
              <a:avLst/>
            </a:prstGeom>
            <a:noFill/>
            <a:ln w="317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07" name="Google Shape;307;p12"/>
            <p:cNvCxnSpPr>
              <a:stCxn id="306" idx="1"/>
              <a:endCxn id="303" idx="0"/>
            </p:cNvCxnSpPr>
            <p:nvPr/>
          </p:nvCxnSpPr>
          <p:spPr>
            <a:xfrm flipH="1">
              <a:off x="2239848" y="2354957"/>
              <a:ext cx="1326000" cy="1043700"/>
            </a:xfrm>
            <a:prstGeom prst="straightConnector1">
              <a:avLst/>
            </a:prstGeom>
            <a:noFill/>
            <a:ln w="317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08" name="Google Shape;308;p12"/>
            <p:cNvCxnSpPr>
              <a:endCxn id="309" idx="1"/>
            </p:cNvCxnSpPr>
            <p:nvPr/>
          </p:nvCxnSpPr>
          <p:spPr>
            <a:xfrm>
              <a:off x="4133192" y="3691021"/>
              <a:ext cx="1154100" cy="0"/>
            </a:xfrm>
            <a:prstGeom prst="straightConnector1">
              <a:avLst/>
            </a:prstGeom>
            <a:noFill/>
            <a:ln w="3175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10" name="Google Shape;310;p12"/>
            <p:cNvCxnSpPr>
              <a:stCxn id="303" idx="3"/>
              <a:endCxn id="311" idx="1"/>
            </p:cNvCxnSpPr>
            <p:nvPr/>
          </p:nvCxnSpPr>
          <p:spPr>
            <a:xfrm>
              <a:off x="2543386" y="3691021"/>
              <a:ext cx="1022400" cy="0"/>
            </a:xfrm>
            <a:prstGeom prst="straightConnector1">
              <a:avLst/>
            </a:prstGeom>
            <a:noFill/>
            <a:ln w="3175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312" name="Google Shape;312;p12"/>
            <p:cNvSpPr txBox="1"/>
            <p:nvPr/>
          </p:nvSpPr>
          <p:spPr>
            <a:xfrm>
              <a:off x="576285" y="3398635"/>
              <a:ext cx="537327" cy="58477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2"/>
            <p:cNvSpPr txBox="1"/>
            <p:nvPr/>
          </p:nvSpPr>
          <p:spPr>
            <a:xfrm>
              <a:off x="1936372" y="3398634"/>
              <a:ext cx="607014" cy="58477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2"/>
            <p:cNvSpPr txBox="1"/>
            <p:nvPr/>
          </p:nvSpPr>
          <p:spPr>
            <a:xfrm>
              <a:off x="3565848" y="3398634"/>
              <a:ext cx="607014" cy="58477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2"/>
            <p:cNvSpPr txBox="1"/>
            <p:nvPr/>
          </p:nvSpPr>
          <p:spPr>
            <a:xfrm>
              <a:off x="5287292" y="3398634"/>
              <a:ext cx="607014" cy="584775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2"/>
            <p:cNvSpPr txBox="1"/>
            <p:nvPr/>
          </p:nvSpPr>
          <p:spPr>
            <a:xfrm>
              <a:off x="3565848" y="4830529"/>
              <a:ext cx="607014" cy="584775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2"/>
            <p:cNvSpPr txBox="1"/>
            <p:nvPr/>
          </p:nvSpPr>
          <p:spPr>
            <a:xfrm>
              <a:off x="3565848" y="2062570"/>
              <a:ext cx="607014" cy="584775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3" name="Google Shape;313;p12"/>
          <p:cNvSpPr txBox="1"/>
          <p:nvPr/>
        </p:nvSpPr>
        <p:spPr>
          <a:xfrm>
            <a:off x="3968357" y="3742429"/>
            <a:ext cx="7982833" cy="2895663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l="-1068" t="-4840" r="-45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C5C784F-9EAD-439E-F201-AF65BD1F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DC1E13-1D6F-3E38-2487-961BF1B559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understanding the world</a:t>
            </a:r>
          </a:p>
          <a:p>
            <a:r>
              <a:rPr lang="en-US" dirty="0"/>
              <a:t>we want to know what interventions/policies work (impact evaluation)</a:t>
            </a:r>
          </a:p>
          <a:p>
            <a:r>
              <a:rPr lang="en-US" dirty="0"/>
              <a:t>we want to know how to change things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2E8952-8181-DC55-7804-BAF7AF4392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71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/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"/>
          <p:cNvSpPr/>
          <p:nvPr/>
        </p:nvSpPr>
        <p:spPr>
          <a:xfrm>
            <a:off x="321734" y="321733"/>
            <a:ext cx="11573488" cy="6214534"/>
          </a:xfrm>
          <a:prstGeom prst="rect">
            <a:avLst/>
          </a:prstGeom>
          <a:solidFill>
            <a:schemeClr val="tx1"/>
          </a:solidFill>
          <a:ln w="127000" cap="sq" cmpd="thinThick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Calibri"/>
              <a:buNone/>
            </a:pPr>
            <a:r>
              <a:rPr lang="en-US" sz="5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Causality</a:t>
            </a:r>
            <a:endParaRPr/>
          </a:p>
        </p:txBody>
      </p:sp>
      <p:cxnSp>
        <p:nvCxnSpPr>
          <p:cNvPr id="123" name="Google Shape;123;p3"/>
          <p:cNvCxnSpPr/>
          <p:nvPr/>
        </p:nvCxnSpPr>
        <p:spPr>
          <a:xfrm>
            <a:off x="4724400" y="4109417"/>
            <a:ext cx="2743200" cy="0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4" name="Google Shape;124;p3"/>
          <p:cNvSpPr txBox="1">
            <a:spLocks noGrp="1"/>
          </p:cNvSpPr>
          <p:nvPr>
            <p:ph type="sldNum" idx="12"/>
          </p:nvPr>
        </p:nvSpPr>
        <p:spPr>
          <a:xfrm>
            <a:off x="8610600" y="615971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t>4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287" name="Google Shape;287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288" name="Google Shape;28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289" name="Google Shape;28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703" y="811431"/>
            <a:ext cx="10846676" cy="5412039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2"/>
          <p:cNvSpPr/>
          <p:nvPr/>
        </p:nvSpPr>
        <p:spPr>
          <a:xfrm>
            <a:off x="523105" y="6202461"/>
            <a:ext cx="393569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http://www.tylervigen.com/spurious-correlations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296" name="Google Shape;29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5928" y="787291"/>
            <a:ext cx="10953068" cy="5287688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11"/>
          <p:cNvSpPr/>
          <p:nvPr/>
        </p:nvSpPr>
        <p:spPr>
          <a:xfrm>
            <a:off x="491574" y="6209916"/>
            <a:ext cx="393569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http://www.tylervigen.com/spurious-correlations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How Do We Know What Causes What?</a:t>
            </a:r>
            <a:br>
              <a:rPr lang="en-US" sz="3959"/>
            </a:br>
            <a:r>
              <a:rPr lang="en-US" sz="1979"/>
              <a:t>From Pearl and Mackenzie, </a:t>
            </a:r>
            <a:r>
              <a:rPr lang="en-US" sz="1979" i="1"/>
              <a:t>The Book of Why</a:t>
            </a:r>
            <a:endParaRPr/>
          </a:p>
        </p:txBody>
      </p:sp>
      <p:sp>
        <p:nvSpPr>
          <p:cNvPr id="130" name="Google Shape;130;p4"/>
          <p:cNvSpPr txBox="1">
            <a:spLocks noGrp="1"/>
          </p:cNvSpPr>
          <p:nvPr>
            <p:ph type="body" idx="2"/>
          </p:nvPr>
        </p:nvSpPr>
        <p:spPr>
          <a:xfrm>
            <a:off x="5080934" y="2314808"/>
            <a:ext cx="6470986" cy="39090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843" t="-233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 </a:t>
            </a:r>
            <a:endParaRPr dirty="0"/>
          </a:p>
        </p:txBody>
      </p:sp>
      <p:cxnSp>
        <p:nvCxnSpPr>
          <p:cNvPr id="131" name="Google Shape;131;p4"/>
          <p:cNvCxnSpPr/>
          <p:nvPr/>
        </p:nvCxnSpPr>
        <p:spPr>
          <a:xfrm>
            <a:off x="5080934" y="2115117"/>
            <a:ext cx="630936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2" name="Google Shape;132;p4"/>
          <p:cNvSpPr txBox="1">
            <a:spLocks noGrp="1"/>
          </p:cNvSpPr>
          <p:nvPr>
            <p:ph type="sldNum" idx="12"/>
          </p:nvPr>
        </p:nvSpPr>
        <p:spPr>
          <a:xfrm>
            <a:off x="10167042" y="6356350"/>
            <a:ext cx="11867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20" y="33012"/>
            <a:ext cx="4965410" cy="68249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0B04CBC-F976-4AA2-B0E4-18DEFE3C036C}"/>
              </a:ext>
            </a:extLst>
          </p:cNvPr>
          <p:cNvCxnSpPr/>
          <p:nvPr/>
        </p:nvCxnSpPr>
        <p:spPr>
          <a:xfrm>
            <a:off x="5210175" y="2543175"/>
            <a:ext cx="0" cy="10287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5ED01BA-F9FE-4403-88CF-17FF749A921E}"/>
              </a:ext>
            </a:extLst>
          </p:cNvPr>
          <p:cNvCxnSpPr/>
          <p:nvPr/>
        </p:nvCxnSpPr>
        <p:spPr>
          <a:xfrm>
            <a:off x="5210175" y="3771900"/>
            <a:ext cx="0" cy="10287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/>
              <a:t>Vaccines and Smallpox</a:t>
            </a:r>
            <a:endParaRPr dirty="0"/>
          </a:p>
        </p:txBody>
      </p:sp>
      <p:sp>
        <p:nvSpPr>
          <p:cNvPr id="251" name="Google Shape;25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59D76520-EDDE-4E11-B4F6-30B6126DF44E}"/>
              </a:ext>
            </a:extLst>
          </p:cNvPr>
          <p:cNvSpPr/>
          <p:nvPr/>
        </p:nvSpPr>
        <p:spPr>
          <a:xfrm>
            <a:off x="8809287" y="2126090"/>
            <a:ext cx="304800" cy="3048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3F4DB29A-4A43-4077-A3A9-98F0B8BE8CBE}"/>
              </a:ext>
            </a:extLst>
          </p:cNvPr>
          <p:cNvSpPr/>
          <p:nvPr/>
        </p:nvSpPr>
        <p:spPr>
          <a:xfrm>
            <a:off x="7324358" y="3510688"/>
            <a:ext cx="304800" cy="3048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5CE6E2CC-5917-477F-9FC8-DDB0C5F24409}"/>
              </a:ext>
            </a:extLst>
          </p:cNvPr>
          <p:cNvSpPr/>
          <p:nvPr/>
        </p:nvSpPr>
        <p:spPr>
          <a:xfrm>
            <a:off x="10277628" y="3543277"/>
            <a:ext cx="304800" cy="3048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F1164DA1-4708-4A70-9038-EF71A039F93A}"/>
              </a:ext>
            </a:extLst>
          </p:cNvPr>
          <p:cNvSpPr/>
          <p:nvPr/>
        </p:nvSpPr>
        <p:spPr>
          <a:xfrm>
            <a:off x="8810347" y="4910595"/>
            <a:ext cx="304800" cy="3048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C33AEA-DB20-409D-ADE8-28C775E11743}"/>
              </a:ext>
            </a:extLst>
          </p:cNvPr>
          <p:cNvCxnSpPr>
            <a:cxnSpLocks/>
          </p:cNvCxnSpPr>
          <p:nvPr/>
        </p:nvCxnSpPr>
        <p:spPr>
          <a:xfrm flipH="1">
            <a:off x="7610628" y="2354690"/>
            <a:ext cx="1216152" cy="12161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6014C9-0AD2-4B9B-B0E5-AFA76828FC3E}"/>
              </a:ext>
            </a:extLst>
          </p:cNvPr>
          <p:cNvCxnSpPr>
            <a:cxnSpLocks/>
          </p:cNvCxnSpPr>
          <p:nvPr/>
        </p:nvCxnSpPr>
        <p:spPr>
          <a:xfrm flipH="1">
            <a:off x="9096594" y="3777182"/>
            <a:ext cx="1216152" cy="12161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AB61696-E5AD-44B7-BF0B-58CF59D7E18F}"/>
              </a:ext>
            </a:extLst>
          </p:cNvPr>
          <p:cNvCxnSpPr>
            <a:cxnSpLocks/>
          </p:cNvCxnSpPr>
          <p:nvPr/>
        </p:nvCxnSpPr>
        <p:spPr>
          <a:xfrm>
            <a:off x="9096594" y="2370000"/>
            <a:ext cx="1216152" cy="12161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01B78D-7DA4-459A-AEEC-1600E77C1ECD}"/>
              </a:ext>
            </a:extLst>
          </p:cNvPr>
          <p:cNvCxnSpPr>
            <a:cxnSpLocks/>
          </p:cNvCxnSpPr>
          <p:nvPr/>
        </p:nvCxnSpPr>
        <p:spPr>
          <a:xfrm>
            <a:off x="7610628" y="3755333"/>
            <a:ext cx="1216152" cy="12161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429F5D8-B588-4A10-A5C3-C21D3E0A61E7}"/>
              </a:ext>
            </a:extLst>
          </p:cNvPr>
          <p:cNvSpPr txBox="1"/>
          <p:nvPr/>
        </p:nvSpPr>
        <p:spPr>
          <a:xfrm>
            <a:off x="9141254" y="2060895"/>
            <a:ext cx="1628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Vaccination (Y, 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76057B0-17AF-4818-9493-1DAF7F6F7E6A}"/>
                  </a:ext>
                </a:extLst>
              </p:cNvPr>
              <p:cNvSpPr txBox="1"/>
              <p:nvPr/>
            </p:nvSpPr>
            <p:spPr>
              <a:xfrm>
                <a:off x="10324126" y="3841062"/>
                <a:ext cx="14564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𝑆𝑚𝑎𝑙𝑙𝑝𝑜𝑥</m:t>
                    </m:r>
                  </m:oMath>
                </a14:m>
                <a:r>
                  <a:rPr lang="en-US" dirty="0"/>
                  <a:t> (Y, N)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76057B0-17AF-4818-9493-1DAF7F6F7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4126" y="3841062"/>
                <a:ext cx="1456489" cy="307777"/>
              </a:xfrm>
              <a:prstGeom prst="rect">
                <a:avLst/>
              </a:prstGeom>
              <a:blipFill>
                <a:blip r:embed="rId3"/>
                <a:stretch>
                  <a:fillRect t="-3922" r="-418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8F6E4AE1-E77E-403B-A001-0DBC7ABD2584}"/>
              </a:ext>
            </a:extLst>
          </p:cNvPr>
          <p:cNvSpPr txBox="1"/>
          <p:nvPr/>
        </p:nvSpPr>
        <p:spPr>
          <a:xfrm>
            <a:off x="8630506" y="5301181"/>
            <a:ext cx="1180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Death (Y, 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9902BE1-508A-4361-9374-5ACC3526B2F6}"/>
                  </a:ext>
                </a:extLst>
              </p:cNvPr>
              <p:cNvSpPr txBox="1"/>
              <p:nvPr/>
            </p:nvSpPr>
            <p:spPr>
              <a:xfrm>
                <a:off x="6211911" y="3841063"/>
                <a:ext cx="14172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𝑅𝑒𝑎𝑐𝑡𝑖𝑜𝑛</m:t>
                    </m:r>
                  </m:oMath>
                </a14:m>
                <a:r>
                  <a:rPr lang="en-US" dirty="0"/>
                  <a:t> (Y, N)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9902BE1-508A-4361-9374-5ACC3526B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911" y="3841063"/>
                <a:ext cx="1417247" cy="307777"/>
              </a:xfrm>
              <a:prstGeom prst="rect">
                <a:avLst/>
              </a:prstGeom>
              <a:blipFill>
                <a:blip r:embed="rId4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368FF3C-F0B9-4122-B082-BDB53822194F}"/>
                  </a:ext>
                </a:extLst>
              </p:cNvPr>
              <p:cNvSpPr txBox="1"/>
              <p:nvPr/>
            </p:nvSpPr>
            <p:spPr>
              <a:xfrm>
                <a:off x="2589323" y="1551725"/>
                <a:ext cx="14376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1,000,000 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𝑘𝑖𝑑𝑠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US" dirty="0"/>
                  <a:t>Vaccination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368FF3C-F0B9-4122-B082-BDB538221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323" y="1551725"/>
                <a:ext cx="1437638" cy="523220"/>
              </a:xfrm>
              <a:prstGeom prst="rect">
                <a:avLst/>
              </a:prstGeom>
              <a:blipFill>
                <a:blip r:embed="rId5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C71BF0F-F66B-4AA0-BAD8-F9E6BD396443}"/>
                  </a:ext>
                </a:extLst>
              </p:cNvPr>
              <p:cNvSpPr txBox="1"/>
              <p:nvPr/>
            </p:nvSpPr>
            <p:spPr>
              <a:xfrm>
                <a:off x="1568402" y="2123900"/>
                <a:ext cx="6335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99%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US" dirty="0"/>
                  <a:t>Y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C71BF0F-F66B-4AA0-BAD8-F9E6BD396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402" y="2123900"/>
                <a:ext cx="633507" cy="523220"/>
              </a:xfrm>
              <a:prstGeom prst="rect">
                <a:avLst/>
              </a:prstGeom>
              <a:blipFill>
                <a:blip r:embed="rId6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35E72EB-1ACF-48D0-8670-30A476814E65}"/>
                  </a:ext>
                </a:extLst>
              </p:cNvPr>
              <p:cNvSpPr txBox="1"/>
              <p:nvPr/>
            </p:nvSpPr>
            <p:spPr>
              <a:xfrm>
                <a:off x="4462610" y="2123900"/>
                <a:ext cx="57419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1%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US" dirty="0"/>
                  <a:t>N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35E72EB-1ACF-48D0-8670-30A476814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610" y="2123900"/>
                <a:ext cx="574196" cy="523220"/>
              </a:xfrm>
              <a:prstGeom prst="rect">
                <a:avLst/>
              </a:prstGeom>
              <a:blipFill>
                <a:blip r:embed="rId7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052E4B4-4039-4F6F-AFAF-3C46CCC8C182}"/>
              </a:ext>
            </a:extLst>
          </p:cNvPr>
          <p:cNvCxnSpPr>
            <a:cxnSpLocks/>
          </p:cNvCxnSpPr>
          <p:nvPr/>
        </p:nvCxnSpPr>
        <p:spPr>
          <a:xfrm flipH="1">
            <a:off x="1220932" y="2576045"/>
            <a:ext cx="536617" cy="38672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D4639B9-6CAA-4218-A719-2938E23DDE99}"/>
              </a:ext>
            </a:extLst>
          </p:cNvPr>
          <p:cNvCxnSpPr>
            <a:cxnSpLocks/>
          </p:cNvCxnSpPr>
          <p:nvPr/>
        </p:nvCxnSpPr>
        <p:spPr>
          <a:xfrm flipH="1">
            <a:off x="619648" y="3745084"/>
            <a:ext cx="1" cy="52211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96429CD-C6A2-4D93-AFD5-1BB15D6AA681}"/>
                  </a:ext>
                </a:extLst>
              </p:cNvPr>
              <p:cNvSpPr txBox="1"/>
              <p:nvPr/>
            </p:nvSpPr>
            <p:spPr>
              <a:xfrm>
                <a:off x="746348" y="3009120"/>
                <a:ext cx="9491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𝑅𝑒𝑎𝑐𝑡𝑖𝑜𝑛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96429CD-C6A2-4D93-AFD5-1BB15D6AA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348" y="3009120"/>
                <a:ext cx="949170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9BC2614-5C39-4046-9D1A-267BA9D103EC}"/>
                  </a:ext>
                </a:extLst>
              </p:cNvPr>
              <p:cNvSpPr txBox="1"/>
              <p:nvPr/>
            </p:nvSpPr>
            <p:spPr>
              <a:xfrm>
                <a:off x="360178" y="3221864"/>
                <a:ext cx="57419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1%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US" dirty="0"/>
                  <a:t>Y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9BC2614-5C39-4046-9D1A-267BA9D10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78" y="3221864"/>
                <a:ext cx="574196" cy="523220"/>
              </a:xfrm>
              <a:prstGeom prst="rect">
                <a:avLst/>
              </a:prstGeom>
              <a:blipFill>
                <a:blip r:embed="rId9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CC112BE-8BBD-4897-9015-7C26320DAB5B}"/>
                  </a:ext>
                </a:extLst>
              </p:cNvPr>
              <p:cNvSpPr txBox="1"/>
              <p:nvPr/>
            </p:nvSpPr>
            <p:spPr>
              <a:xfrm>
                <a:off x="258876" y="4347173"/>
                <a:ext cx="7215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𝐷𝑒𝑎𝑡h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CC112BE-8BBD-4897-9015-7C26320DA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76" y="4347173"/>
                <a:ext cx="721544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12CE188-B2DD-44D3-A6C6-EF05EC6BC0D2}"/>
                  </a:ext>
                </a:extLst>
              </p:cNvPr>
              <p:cNvSpPr txBox="1"/>
              <p:nvPr/>
            </p:nvSpPr>
            <p:spPr>
              <a:xfrm>
                <a:off x="1234194" y="3221864"/>
                <a:ext cx="6335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9%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US" dirty="0"/>
                  <a:t>N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12CE188-B2DD-44D3-A6C6-EF05EC6BC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194" y="3221864"/>
                <a:ext cx="633507" cy="523220"/>
              </a:xfrm>
              <a:prstGeom prst="rect">
                <a:avLst/>
              </a:prstGeom>
              <a:blipFill>
                <a:blip r:embed="rId11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4C72D68-63CF-4C00-945F-763F840DDC1D}"/>
                  </a:ext>
                </a:extLst>
              </p:cNvPr>
              <p:cNvSpPr txBox="1"/>
              <p:nvPr/>
            </p:nvSpPr>
            <p:spPr>
              <a:xfrm>
                <a:off x="30163" y="4607679"/>
                <a:ext cx="5741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1%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US" dirty="0"/>
                  <a:t>Y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4C72D68-63CF-4C00-945F-763F840DD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3" y="4607679"/>
                <a:ext cx="574195" cy="523220"/>
              </a:xfrm>
              <a:prstGeom prst="rect">
                <a:avLst/>
              </a:prstGeom>
              <a:blipFill>
                <a:blip r:embed="rId9"/>
                <a:stretch>
                  <a:fillRect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0915FE8-9568-4A69-AC15-34714A5315F5}"/>
                  </a:ext>
                </a:extLst>
              </p:cNvPr>
              <p:cNvSpPr txBox="1"/>
              <p:nvPr/>
            </p:nvSpPr>
            <p:spPr>
              <a:xfrm>
                <a:off x="577545" y="4607679"/>
                <a:ext cx="6335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9%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US" dirty="0"/>
                  <a:t>N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0915FE8-9568-4A69-AC15-34714A531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545" y="4607679"/>
                <a:ext cx="633507" cy="523220"/>
              </a:xfrm>
              <a:prstGeom prst="rect">
                <a:avLst/>
              </a:prstGeom>
              <a:blipFill>
                <a:blip r:embed="rId12"/>
                <a:stretch>
                  <a:fillRect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9947894-F451-4556-B208-93E8B7F515EA}"/>
              </a:ext>
            </a:extLst>
          </p:cNvPr>
          <p:cNvCxnSpPr>
            <a:cxnSpLocks/>
          </p:cNvCxnSpPr>
          <p:nvPr/>
        </p:nvCxnSpPr>
        <p:spPr>
          <a:xfrm>
            <a:off x="1920919" y="2578250"/>
            <a:ext cx="384384" cy="38672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3F10369-416F-4D8A-8081-DE50FB811C31}"/>
                  </a:ext>
                </a:extLst>
              </p:cNvPr>
              <p:cNvSpPr txBox="1"/>
              <p:nvPr/>
            </p:nvSpPr>
            <p:spPr>
              <a:xfrm>
                <a:off x="2137515" y="3009120"/>
                <a:ext cx="9884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𝑆𝑚𝑎𝑙𝑙𝑝𝑜𝑥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3F10369-416F-4D8A-8081-DE50FB811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515" y="3009120"/>
                <a:ext cx="988412" cy="307777"/>
              </a:xfrm>
              <a:prstGeom prst="rect">
                <a:avLst/>
              </a:prstGeom>
              <a:blipFill>
                <a:blip r:embed="rId1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624E6B2-39D9-49F0-8DFF-46684EFB8F58}"/>
                  </a:ext>
                </a:extLst>
              </p:cNvPr>
              <p:cNvSpPr txBox="1"/>
              <p:nvPr/>
            </p:nvSpPr>
            <p:spPr>
              <a:xfrm>
                <a:off x="1770964" y="3221864"/>
                <a:ext cx="57419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0%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US" dirty="0"/>
                  <a:t>Y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624E6B2-39D9-49F0-8DFF-46684EFB8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964" y="3221864"/>
                <a:ext cx="574196" cy="523220"/>
              </a:xfrm>
              <a:prstGeom prst="rect">
                <a:avLst/>
              </a:prstGeom>
              <a:blipFill>
                <a:blip r:embed="rId14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3EFFE44-A5D9-459D-86D8-DFAF60E6E935}"/>
                  </a:ext>
                </a:extLst>
              </p:cNvPr>
              <p:cNvSpPr txBox="1"/>
              <p:nvPr/>
            </p:nvSpPr>
            <p:spPr>
              <a:xfrm>
                <a:off x="2615324" y="3221864"/>
                <a:ext cx="69281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00%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US" dirty="0"/>
                  <a:t>N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3EFFE44-A5D9-459D-86D8-DFAF60E6E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324" y="3221864"/>
                <a:ext cx="692818" cy="523220"/>
              </a:xfrm>
              <a:prstGeom prst="rect">
                <a:avLst/>
              </a:prstGeom>
              <a:blipFill>
                <a:blip r:embed="rId15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C2B3D57-6A80-4A63-9ED5-89859CE7BCC5}"/>
              </a:ext>
            </a:extLst>
          </p:cNvPr>
          <p:cNvCxnSpPr>
            <a:cxnSpLocks/>
          </p:cNvCxnSpPr>
          <p:nvPr/>
        </p:nvCxnSpPr>
        <p:spPr>
          <a:xfrm flipH="1">
            <a:off x="4110011" y="2582027"/>
            <a:ext cx="536617" cy="38672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B60F854-FAB7-4566-A876-DD28C1DD1B89}"/>
                  </a:ext>
                </a:extLst>
              </p:cNvPr>
              <p:cNvSpPr txBox="1"/>
              <p:nvPr/>
            </p:nvSpPr>
            <p:spPr>
              <a:xfrm>
                <a:off x="3635427" y="3015102"/>
                <a:ext cx="9491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𝑅𝑒𝑎𝑐𝑡𝑖𝑜𝑛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B60F854-FAB7-4566-A876-DD28C1DD1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427" y="3015102"/>
                <a:ext cx="949170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78BC616-6E7D-4C48-B039-BAF9C8E47816}"/>
                  </a:ext>
                </a:extLst>
              </p:cNvPr>
              <p:cNvSpPr txBox="1"/>
              <p:nvPr/>
            </p:nvSpPr>
            <p:spPr>
              <a:xfrm>
                <a:off x="3249257" y="3227846"/>
                <a:ext cx="57419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0%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US" dirty="0"/>
                  <a:t>Y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78BC616-6E7D-4C48-B039-BAF9C8E47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257" y="3227846"/>
                <a:ext cx="574196" cy="523220"/>
              </a:xfrm>
              <a:prstGeom prst="rect">
                <a:avLst/>
              </a:prstGeom>
              <a:blipFill>
                <a:blip r:embed="rId14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614234C-E6F6-4C06-B611-9E388F000C37}"/>
                  </a:ext>
                </a:extLst>
              </p:cNvPr>
              <p:cNvSpPr txBox="1"/>
              <p:nvPr/>
            </p:nvSpPr>
            <p:spPr>
              <a:xfrm>
                <a:off x="4093617" y="3227846"/>
                <a:ext cx="69281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100%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US" dirty="0"/>
                  <a:t>N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614234C-E6F6-4C06-B611-9E388F000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617" y="3227846"/>
                <a:ext cx="692818" cy="523220"/>
              </a:xfrm>
              <a:prstGeom prst="rect">
                <a:avLst/>
              </a:prstGeom>
              <a:blipFill>
                <a:blip r:embed="rId17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4B26931-8418-4772-BAD1-24DDB00FF0F4}"/>
              </a:ext>
            </a:extLst>
          </p:cNvPr>
          <p:cNvCxnSpPr>
            <a:cxnSpLocks/>
          </p:cNvCxnSpPr>
          <p:nvPr/>
        </p:nvCxnSpPr>
        <p:spPr>
          <a:xfrm>
            <a:off x="4809998" y="2584232"/>
            <a:ext cx="384384" cy="38672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1010AB1-B208-4625-B48A-1886E5D6291F}"/>
                  </a:ext>
                </a:extLst>
              </p:cNvPr>
              <p:cNvSpPr txBox="1"/>
              <p:nvPr/>
            </p:nvSpPr>
            <p:spPr>
              <a:xfrm>
                <a:off x="5026594" y="3015102"/>
                <a:ext cx="9884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𝑆𝑚𝑎𝑙𝑙𝑝𝑜𝑥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1010AB1-B208-4625-B48A-1886E5D62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594" y="3015102"/>
                <a:ext cx="988412" cy="307777"/>
              </a:xfrm>
              <a:prstGeom prst="rect">
                <a:avLst/>
              </a:prstGeom>
              <a:blipFill>
                <a:blip r:embed="rId1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E9167D2-171D-46C3-8D89-C4B15FB8892F}"/>
                  </a:ext>
                </a:extLst>
              </p:cNvPr>
              <p:cNvSpPr txBox="1"/>
              <p:nvPr/>
            </p:nvSpPr>
            <p:spPr>
              <a:xfrm>
                <a:off x="4660043" y="3227846"/>
                <a:ext cx="57419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2%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US" dirty="0"/>
                  <a:t>Y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E9167D2-171D-46C3-8D89-C4B15FB88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043" y="3227846"/>
                <a:ext cx="574196" cy="523220"/>
              </a:xfrm>
              <a:prstGeom prst="rect">
                <a:avLst/>
              </a:prstGeom>
              <a:blipFill>
                <a:blip r:embed="rId18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CC27417-3303-458F-8B59-F3051A8B92F4}"/>
                  </a:ext>
                </a:extLst>
              </p:cNvPr>
              <p:cNvSpPr txBox="1"/>
              <p:nvPr/>
            </p:nvSpPr>
            <p:spPr>
              <a:xfrm>
                <a:off x="5554096" y="3227846"/>
                <a:ext cx="59343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8%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US" dirty="0"/>
                  <a:t>N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CC27417-3303-458F-8B59-F3051A8B9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096" y="3227846"/>
                <a:ext cx="593432" cy="523220"/>
              </a:xfrm>
              <a:prstGeom prst="rect">
                <a:avLst/>
              </a:prstGeom>
              <a:blipFill>
                <a:blip r:embed="rId19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24885E4-0C7C-4E9D-8993-2584818F2DA7}"/>
              </a:ext>
            </a:extLst>
          </p:cNvPr>
          <p:cNvCxnSpPr>
            <a:cxnSpLocks/>
          </p:cNvCxnSpPr>
          <p:nvPr/>
        </p:nvCxnSpPr>
        <p:spPr>
          <a:xfrm flipH="1">
            <a:off x="4915659" y="3724470"/>
            <a:ext cx="1" cy="52211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9DB96F6-122C-4B08-A3D9-97701966F5C7}"/>
                  </a:ext>
                </a:extLst>
              </p:cNvPr>
              <p:cNvSpPr txBox="1"/>
              <p:nvPr/>
            </p:nvSpPr>
            <p:spPr>
              <a:xfrm>
                <a:off x="4554887" y="4326559"/>
                <a:ext cx="7215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𝐷𝑒𝑎𝑡h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9DB96F6-122C-4B08-A3D9-97701966F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887" y="4326559"/>
                <a:ext cx="721544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DDB80FE-B258-4C04-96D3-624DE58C2133}"/>
                  </a:ext>
                </a:extLst>
              </p:cNvPr>
              <p:cNvSpPr txBox="1"/>
              <p:nvPr/>
            </p:nvSpPr>
            <p:spPr>
              <a:xfrm>
                <a:off x="4296519" y="4587065"/>
                <a:ext cx="6335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20%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US" dirty="0"/>
                  <a:t>Y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DDB80FE-B258-4C04-96D3-624DE58C2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6519" y="4587065"/>
                <a:ext cx="633507" cy="523220"/>
              </a:xfrm>
              <a:prstGeom prst="rect">
                <a:avLst/>
              </a:prstGeom>
              <a:blipFill>
                <a:blip r:embed="rId21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0DA8921-E4B1-41D1-A697-EB3CD3A337E1}"/>
                  </a:ext>
                </a:extLst>
              </p:cNvPr>
              <p:cNvSpPr txBox="1"/>
              <p:nvPr/>
            </p:nvSpPr>
            <p:spPr>
              <a:xfrm>
                <a:off x="4873556" y="4587065"/>
                <a:ext cx="6335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80%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US" dirty="0"/>
                  <a:t>N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0DA8921-E4B1-41D1-A697-EB3CD3A33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556" y="4587065"/>
                <a:ext cx="633507" cy="523220"/>
              </a:xfrm>
              <a:prstGeom prst="rect">
                <a:avLst/>
              </a:prstGeom>
              <a:blipFill>
                <a:blip r:embed="rId22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59FF329-BB45-4E5C-8D4F-CCE7E09AFD61}"/>
                  </a:ext>
                </a:extLst>
              </p:cNvPr>
              <p:cNvSpPr txBox="1"/>
              <p:nvPr/>
            </p:nvSpPr>
            <p:spPr>
              <a:xfrm>
                <a:off x="45733" y="5215395"/>
                <a:ext cx="9701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99</m:t>
                    </m:r>
                  </m:oMath>
                </a14:m>
                <a:r>
                  <a:rPr lang="en-US" b="0" dirty="0">
                    <a:solidFill>
                      <a:srgbClr val="FF0000"/>
                    </a:solidFill>
                  </a:rPr>
                  <a:t> deaths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59FF329-BB45-4E5C-8D4F-CCE7E09AF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3" y="5215395"/>
                <a:ext cx="970137" cy="307777"/>
              </a:xfrm>
              <a:prstGeom prst="rect">
                <a:avLst/>
              </a:prstGeom>
              <a:blipFill>
                <a:blip r:embed="rId23"/>
                <a:stretch>
                  <a:fillRect t="-4000" r="-125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3EC1B69-2419-4792-A2F4-5E26785C9A1A}"/>
                  </a:ext>
                </a:extLst>
              </p:cNvPr>
              <p:cNvSpPr txBox="1"/>
              <p:nvPr/>
            </p:nvSpPr>
            <p:spPr>
              <a:xfrm>
                <a:off x="4144844" y="5215395"/>
                <a:ext cx="9701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40</m:t>
                    </m:r>
                  </m:oMath>
                </a14:m>
                <a:r>
                  <a:rPr lang="en-US" b="0" dirty="0">
                    <a:solidFill>
                      <a:srgbClr val="FF0000"/>
                    </a:solidFill>
                  </a:rPr>
                  <a:t> deaths</a:t>
                </a: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3EC1B69-2419-4792-A2F4-5E26785C9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844" y="5215395"/>
                <a:ext cx="970137" cy="307777"/>
              </a:xfrm>
              <a:prstGeom prst="rect">
                <a:avLst/>
              </a:prstGeom>
              <a:blipFill>
                <a:blip r:embed="rId24"/>
                <a:stretch>
                  <a:fillRect t="-4000" r="-125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E522C0FF-C230-44F0-8F83-4ED6DF2D23D2}"/>
              </a:ext>
            </a:extLst>
          </p:cNvPr>
          <p:cNvSpPr txBox="1"/>
          <p:nvPr/>
        </p:nvSpPr>
        <p:spPr>
          <a:xfrm>
            <a:off x="1626742" y="5718877"/>
            <a:ext cx="8355458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Based on this example, someone might conclude that vaccinations are a bad thing for children</a:t>
            </a:r>
          </a:p>
        </p:txBody>
      </p:sp>
    </p:spTree>
    <p:extLst>
      <p:ext uri="{BB962C8B-B14F-4D97-AF65-F5344CB8AC3E}">
        <p14:creationId xmlns:p14="http://schemas.microsoft.com/office/powerpoint/2010/main" val="364509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4" grpId="0"/>
      <p:bldP spid="15" grpId="0"/>
      <p:bldP spid="16" grpId="0"/>
      <p:bldP spid="17" grpId="0"/>
      <p:bldP spid="25" grpId="0"/>
      <p:bldP spid="26" grpId="0"/>
      <p:bldP spid="28" grpId="0"/>
      <p:bldP spid="29" grpId="0"/>
      <p:bldP spid="30" grpId="0"/>
      <p:bldP spid="31" grpId="0"/>
      <p:bldP spid="34" grpId="0"/>
      <p:bldP spid="35" grpId="0"/>
      <p:bldP spid="36" grpId="0"/>
      <p:bldP spid="39" grpId="0"/>
      <p:bldP spid="40" grpId="0"/>
      <p:bldP spid="42" grpId="0"/>
      <p:bldP spid="45" grpId="0"/>
      <p:bldP spid="46" grpId="0"/>
      <p:bldP spid="47" grpId="0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Counterfactual</a:t>
            </a:r>
            <a:endParaRPr dirty="0"/>
          </a:p>
        </p:txBody>
      </p:sp>
      <p:sp>
        <p:nvSpPr>
          <p:cNvPr id="251" name="Google Shape;25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59D76520-EDDE-4E11-B4F6-30B6126DF44E}"/>
              </a:ext>
            </a:extLst>
          </p:cNvPr>
          <p:cNvSpPr/>
          <p:nvPr/>
        </p:nvSpPr>
        <p:spPr>
          <a:xfrm>
            <a:off x="8779124" y="2705755"/>
            <a:ext cx="304800" cy="3048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3F4DB29A-4A43-4077-A3A9-98F0B8BE8CBE}"/>
              </a:ext>
            </a:extLst>
          </p:cNvPr>
          <p:cNvSpPr/>
          <p:nvPr/>
        </p:nvSpPr>
        <p:spPr>
          <a:xfrm>
            <a:off x="7294195" y="4090353"/>
            <a:ext cx="304800" cy="3048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5CE6E2CC-5917-477F-9FC8-DDB0C5F24409}"/>
              </a:ext>
            </a:extLst>
          </p:cNvPr>
          <p:cNvSpPr/>
          <p:nvPr/>
        </p:nvSpPr>
        <p:spPr>
          <a:xfrm>
            <a:off x="10247465" y="4122942"/>
            <a:ext cx="304800" cy="3048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F1164DA1-4708-4A70-9038-EF71A039F93A}"/>
              </a:ext>
            </a:extLst>
          </p:cNvPr>
          <p:cNvSpPr/>
          <p:nvPr/>
        </p:nvSpPr>
        <p:spPr>
          <a:xfrm>
            <a:off x="8780184" y="5490260"/>
            <a:ext cx="304800" cy="3048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C33AEA-DB20-409D-ADE8-28C775E11743}"/>
              </a:ext>
            </a:extLst>
          </p:cNvPr>
          <p:cNvCxnSpPr>
            <a:cxnSpLocks/>
          </p:cNvCxnSpPr>
          <p:nvPr/>
        </p:nvCxnSpPr>
        <p:spPr>
          <a:xfrm flipH="1">
            <a:off x="7580465" y="2934355"/>
            <a:ext cx="1216152" cy="12161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6014C9-0AD2-4B9B-B0E5-AFA76828FC3E}"/>
              </a:ext>
            </a:extLst>
          </p:cNvPr>
          <p:cNvCxnSpPr>
            <a:cxnSpLocks/>
          </p:cNvCxnSpPr>
          <p:nvPr/>
        </p:nvCxnSpPr>
        <p:spPr>
          <a:xfrm flipH="1">
            <a:off x="9066431" y="4356847"/>
            <a:ext cx="1216152" cy="12161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AB61696-E5AD-44B7-BF0B-58CF59D7E18F}"/>
              </a:ext>
            </a:extLst>
          </p:cNvPr>
          <p:cNvCxnSpPr>
            <a:cxnSpLocks/>
          </p:cNvCxnSpPr>
          <p:nvPr/>
        </p:nvCxnSpPr>
        <p:spPr>
          <a:xfrm>
            <a:off x="9066431" y="2949665"/>
            <a:ext cx="1216152" cy="12161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01B78D-7DA4-459A-AEEC-1600E77C1ECD}"/>
              </a:ext>
            </a:extLst>
          </p:cNvPr>
          <p:cNvCxnSpPr>
            <a:cxnSpLocks/>
          </p:cNvCxnSpPr>
          <p:nvPr/>
        </p:nvCxnSpPr>
        <p:spPr>
          <a:xfrm>
            <a:off x="7580465" y="4334998"/>
            <a:ext cx="1216152" cy="12161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429F5D8-B588-4A10-A5C3-C21D3E0A61E7}"/>
              </a:ext>
            </a:extLst>
          </p:cNvPr>
          <p:cNvSpPr txBox="1"/>
          <p:nvPr/>
        </p:nvSpPr>
        <p:spPr>
          <a:xfrm>
            <a:off x="9111091" y="2640560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Vaccination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76057B0-17AF-4818-9493-1DAF7F6F7E6A}"/>
                  </a:ext>
                </a:extLst>
              </p:cNvPr>
              <p:cNvSpPr txBox="1"/>
              <p:nvPr/>
            </p:nvSpPr>
            <p:spPr>
              <a:xfrm>
                <a:off x="10650091" y="4092160"/>
                <a:ext cx="9884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𝑆𝑚𝑎𝑙𝑙𝑝𝑜𝑥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76057B0-17AF-4818-9493-1DAF7F6F7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0091" y="4092160"/>
                <a:ext cx="988412" cy="307777"/>
              </a:xfrm>
              <a:prstGeom prst="rect">
                <a:avLst/>
              </a:prstGeom>
              <a:blipFill>
                <a:blip r:embed="rId3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8F6E4AE1-E77E-403B-A001-0DBC7ABD2584}"/>
              </a:ext>
            </a:extLst>
          </p:cNvPr>
          <p:cNvSpPr txBox="1"/>
          <p:nvPr/>
        </p:nvSpPr>
        <p:spPr>
          <a:xfrm>
            <a:off x="8600343" y="5880846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9902BE1-508A-4361-9374-5ACC3526B2F6}"/>
                  </a:ext>
                </a:extLst>
              </p:cNvPr>
              <p:cNvSpPr txBox="1"/>
              <p:nvPr/>
            </p:nvSpPr>
            <p:spPr>
              <a:xfrm>
                <a:off x="6362897" y="4131389"/>
                <a:ext cx="9491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𝑅𝑒𝑎𝑐𝑡𝑖𝑜𝑛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9902BE1-508A-4361-9374-5ACC3526B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897" y="4131389"/>
                <a:ext cx="94917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368FF3C-F0B9-4122-B082-BDB53822194F}"/>
                  </a:ext>
                </a:extLst>
              </p:cNvPr>
              <p:cNvSpPr txBox="1"/>
              <p:nvPr/>
            </p:nvSpPr>
            <p:spPr>
              <a:xfrm>
                <a:off x="2559160" y="2131390"/>
                <a:ext cx="14376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1,000,000 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𝑘𝑖𝑑𝑠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US" dirty="0"/>
                  <a:t>Vaccination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368FF3C-F0B9-4122-B082-BDB538221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160" y="2131390"/>
                <a:ext cx="1437638" cy="523220"/>
              </a:xfrm>
              <a:prstGeom prst="rect">
                <a:avLst/>
              </a:prstGeom>
              <a:blipFill>
                <a:blip r:embed="rId5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C71BF0F-F66B-4AA0-BAD8-F9E6BD396443}"/>
                  </a:ext>
                </a:extLst>
              </p:cNvPr>
              <p:cNvSpPr txBox="1"/>
              <p:nvPr/>
            </p:nvSpPr>
            <p:spPr>
              <a:xfrm>
                <a:off x="1567895" y="2703565"/>
                <a:ext cx="57419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0%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US" dirty="0"/>
                  <a:t>Y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C71BF0F-F66B-4AA0-BAD8-F9E6BD396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895" y="2703565"/>
                <a:ext cx="574196" cy="523220"/>
              </a:xfrm>
              <a:prstGeom prst="rect">
                <a:avLst/>
              </a:prstGeom>
              <a:blipFill>
                <a:blip r:embed="rId6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35E72EB-1ACF-48D0-8670-30A476814E65}"/>
                  </a:ext>
                </a:extLst>
              </p:cNvPr>
              <p:cNvSpPr txBox="1"/>
              <p:nvPr/>
            </p:nvSpPr>
            <p:spPr>
              <a:xfrm>
                <a:off x="4373136" y="2703565"/>
                <a:ext cx="69281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100%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US" dirty="0"/>
                  <a:t>N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35E72EB-1ACF-48D0-8670-30A476814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136" y="2703565"/>
                <a:ext cx="692818" cy="523220"/>
              </a:xfrm>
              <a:prstGeom prst="rect">
                <a:avLst/>
              </a:prstGeom>
              <a:blipFill>
                <a:blip r:embed="rId7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052E4B4-4039-4F6F-AFAF-3C46CCC8C182}"/>
              </a:ext>
            </a:extLst>
          </p:cNvPr>
          <p:cNvCxnSpPr>
            <a:cxnSpLocks/>
          </p:cNvCxnSpPr>
          <p:nvPr/>
        </p:nvCxnSpPr>
        <p:spPr>
          <a:xfrm flipH="1">
            <a:off x="1190769" y="3155710"/>
            <a:ext cx="536617" cy="38672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D4639B9-6CAA-4218-A719-2938E23DDE99}"/>
              </a:ext>
            </a:extLst>
          </p:cNvPr>
          <p:cNvCxnSpPr>
            <a:cxnSpLocks/>
          </p:cNvCxnSpPr>
          <p:nvPr/>
        </p:nvCxnSpPr>
        <p:spPr>
          <a:xfrm flipH="1">
            <a:off x="589485" y="4324749"/>
            <a:ext cx="1" cy="52211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96429CD-C6A2-4D93-AFD5-1BB15D6AA681}"/>
                  </a:ext>
                </a:extLst>
              </p:cNvPr>
              <p:cNvSpPr txBox="1"/>
              <p:nvPr/>
            </p:nvSpPr>
            <p:spPr>
              <a:xfrm>
                <a:off x="716185" y="3588785"/>
                <a:ext cx="9491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𝑅𝑒𝑎𝑐𝑡𝑖𝑜𝑛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96429CD-C6A2-4D93-AFD5-1BB15D6AA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185" y="3588785"/>
                <a:ext cx="949170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9BC2614-5C39-4046-9D1A-267BA9D103EC}"/>
                  </a:ext>
                </a:extLst>
              </p:cNvPr>
              <p:cNvSpPr txBox="1"/>
              <p:nvPr/>
            </p:nvSpPr>
            <p:spPr>
              <a:xfrm>
                <a:off x="330015" y="3801529"/>
                <a:ext cx="57419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1%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US" dirty="0"/>
                  <a:t>Y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9BC2614-5C39-4046-9D1A-267BA9D10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15" y="3801529"/>
                <a:ext cx="574196" cy="523220"/>
              </a:xfrm>
              <a:prstGeom prst="rect">
                <a:avLst/>
              </a:prstGeom>
              <a:blipFill>
                <a:blip r:embed="rId9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CC112BE-8BBD-4897-9015-7C26320DAB5B}"/>
                  </a:ext>
                </a:extLst>
              </p:cNvPr>
              <p:cNvSpPr txBox="1"/>
              <p:nvPr/>
            </p:nvSpPr>
            <p:spPr>
              <a:xfrm>
                <a:off x="228713" y="4926838"/>
                <a:ext cx="7215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𝐷𝑒𝑎𝑡h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CC112BE-8BBD-4897-9015-7C26320DA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713" y="4926838"/>
                <a:ext cx="721544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12CE188-B2DD-44D3-A6C6-EF05EC6BC0D2}"/>
                  </a:ext>
                </a:extLst>
              </p:cNvPr>
              <p:cNvSpPr txBox="1"/>
              <p:nvPr/>
            </p:nvSpPr>
            <p:spPr>
              <a:xfrm>
                <a:off x="1204031" y="3801529"/>
                <a:ext cx="6335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9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US" dirty="0"/>
                  <a:t>N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12CE188-B2DD-44D3-A6C6-EF05EC6BC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031" y="3801529"/>
                <a:ext cx="633507" cy="523220"/>
              </a:xfrm>
              <a:prstGeom prst="rect">
                <a:avLst/>
              </a:prstGeom>
              <a:blipFill>
                <a:blip r:embed="rId11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4C72D68-63CF-4C00-945F-763F840DDC1D}"/>
                  </a:ext>
                </a:extLst>
              </p:cNvPr>
              <p:cNvSpPr txBox="1"/>
              <p:nvPr/>
            </p:nvSpPr>
            <p:spPr>
              <a:xfrm>
                <a:off x="0" y="5187344"/>
                <a:ext cx="5741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1%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US" dirty="0"/>
                  <a:t>Y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4C72D68-63CF-4C00-945F-763F840DD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187344"/>
                <a:ext cx="574195" cy="523220"/>
              </a:xfrm>
              <a:prstGeom prst="rect">
                <a:avLst/>
              </a:prstGeom>
              <a:blipFill>
                <a:blip r:embed="rId9"/>
                <a:stretch>
                  <a:fillRect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0915FE8-9568-4A69-AC15-34714A5315F5}"/>
                  </a:ext>
                </a:extLst>
              </p:cNvPr>
              <p:cNvSpPr txBox="1"/>
              <p:nvPr/>
            </p:nvSpPr>
            <p:spPr>
              <a:xfrm>
                <a:off x="547382" y="5187344"/>
                <a:ext cx="6335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9%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US" dirty="0"/>
                  <a:t>N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0915FE8-9568-4A69-AC15-34714A531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382" y="5187344"/>
                <a:ext cx="633507" cy="523220"/>
              </a:xfrm>
              <a:prstGeom prst="rect">
                <a:avLst/>
              </a:prstGeom>
              <a:blipFill>
                <a:blip r:embed="rId12"/>
                <a:stretch>
                  <a:fillRect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9947894-F451-4556-B208-93E8B7F515EA}"/>
              </a:ext>
            </a:extLst>
          </p:cNvPr>
          <p:cNvCxnSpPr>
            <a:cxnSpLocks/>
          </p:cNvCxnSpPr>
          <p:nvPr/>
        </p:nvCxnSpPr>
        <p:spPr>
          <a:xfrm>
            <a:off x="1890756" y="3157915"/>
            <a:ext cx="384384" cy="38672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3F10369-416F-4D8A-8081-DE50FB811C31}"/>
                  </a:ext>
                </a:extLst>
              </p:cNvPr>
              <p:cNvSpPr txBox="1"/>
              <p:nvPr/>
            </p:nvSpPr>
            <p:spPr>
              <a:xfrm>
                <a:off x="2107352" y="3588785"/>
                <a:ext cx="9884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𝑆𝑚𝑎𝑙𝑙𝑝𝑜𝑥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3F10369-416F-4D8A-8081-DE50FB811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352" y="3588785"/>
                <a:ext cx="988412" cy="307777"/>
              </a:xfrm>
              <a:prstGeom prst="rect">
                <a:avLst/>
              </a:prstGeom>
              <a:blipFill>
                <a:blip r:embed="rId1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624E6B2-39D9-49F0-8DFF-46684EFB8F58}"/>
                  </a:ext>
                </a:extLst>
              </p:cNvPr>
              <p:cNvSpPr txBox="1"/>
              <p:nvPr/>
            </p:nvSpPr>
            <p:spPr>
              <a:xfrm>
                <a:off x="1740801" y="3801529"/>
                <a:ext cx="57419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0%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US" dirty="0"/>
                  <a:t>Y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624E6B2-39D9-49F0-8DFF-46684EFB8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801" y="3801529"/>
                <a:ext cx="574196" cy="523220"/>
              </a:xfrm>
              <a:prstGeom prst="rect">
                <a:avLst/>
              </a:prstGeom>
              <a:blipFill>
                <a:blip r:embed="rId14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3EFFE44-A5D9-459D-86D8-DFAF60E6E935}"/>
                  </a:ext>
                </a:extLst>
              </p:cNvPr>
              <p:cNvSpPr txBox="1"/>
              <p:nvPr/>
            </p:nvSpPr>
            <p:spPr>
              <a:xfrm>
                <a:off x="2585161" y="3801529"/>
                <a:ext cx="69281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00%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US" dirty="0"/>
                  <a:t>N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3EFFE44-A5D9-459D-86D8-DFAF60E6E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5161" y="3801529"/>
                <a:ext cx="692818" cy="523220"/>
              </a:xfrm>
              <a:prstGeom prst="rect">
                <a:avLst/>
              </a:prstGeom>
              <a:blipFill>
                <a:blip r:embed="rId15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C2B3D57-6A80-4A63-9ED5-89859CE7BCC5}"/>
              </a:ext>
            </a:extLst>
          </p:cNvPr>
          <p:cNvCxnSpPr>
            <a:cxnSpLocks/>
          </p:cNvCxnSpPr>
          <p:nvPr/>
        </p:nvCxnSpPr>
        <p:spPr>
          <a:xfrm flipH="1">
            <a:off x="4079848" y="3161692"/>
            <a:ext cx="536617" cy="38672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B60F854-FAB7-4566-A876-DD28C1DD1B89}"/>
                  </a:ext>
                </a:extLst>
              </p:cNvPr>
              <p:cNvSpPr txBox="1"/>
              <p:nvPr/>
            </p:nvSpPr>
            <p:spPr>
              <a:xfrm>
                <a:off x="3605264" y="3594767"/>
                <a:ext cx="9491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𝑅𝑒𝑎𝑐𝑡𝑖𝑜𝑛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B60F854-FAB7-4566-A876-DD28C1DD1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5264" y="3594767"/>
                <a:ext cx="949170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78BC616-6E7D-4C48-B039-BAF9C8E47816}"/>
                  </a:ext>
                </a:extLst>
              </p:cNvPr>
              <p:cNvSpPr txBox="1"/>
              <p:nvPr/>
            </p:nvSpPr>
            <p:spPr>
              <a:xfrm>
                <a:off x="3219094" y="3807511"/>
                <a:ext cx="57419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0%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US" dirty="0"/>
                  <a:t>Y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78BC616-6E7D-4C48-B039-BAF9C8E47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094" y="3807511"/>
                <a:ext cx="574196" cy="523220"/>
              </a:xfrm>
              <a:prstGeom prst="rect">
                <a:avLst/>
              </a:prstGeom>
              <a:blipFill>
                <a:blip r:embed="rId14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614234C-E6F6-4C06-B611-9E388F000C37}"/>
                  </a:ext>
                </a:extLst>
              </p:cNvPr>
              <p:cNvSpPr txBox="1"/>
              <p:nvPr/>
            </p:nvSpPr>
            <p:spPr>
              <a:xfrm>
                <a:off x="4063454" y="3807511"/>
                <a:ext cx="69281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100%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US" dirty="0"/>
                  <a:t>N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614234C-E6F6-4C06-B611-9E388F000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3454" y="3807511"/>
                <a:ext cx="692818" cy="523220"/>
              </a:xfrm>
              <a:prstGeom prst="rect">
                <a:avLst/>
              </a:prstGeom>
              <a:blipFill>
                <a:blip r:embed="rId16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4B26931-8418-4772-BAD1-24DDB00FF0F4}"/>
              </a:ext>
            </a:extLst>
          </p:cNvPr>
          <p:cNvCxnSpPr>
            <a:cxnSpLocks/>
          </p:cNvCxnSpPr>
          <p:nvPr/>
        </p:nvCxnSpPr>
        <p:spPr>
          <a:xfrm>
            <a:off x="4779835" y="3163897"/>
            <a:ext cx="384384" cy="38672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1010AB1-B208-4625-B48A-1886E5D6291F}"/>
                  </a:ext>
                </a:extLst>
              </p:cNvPr>
              <p:cNvSpPr txBox="1"/>
              <p:nvPr/>
            </p:nvSpPr>
            <p:spPr>
              <a:xfrm>
                <a:off x="4996431" y="3594767"/>
                <a:ext cx="9884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𝑆𝑚𝑎𝑙𝑙𝑝𝑜𝑥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1010AB1-B208-4625-B48A-1886E5D62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431" y="3594767"/>
                <a:ext cx="988412" cy="307777"/>
              </a:xfrm>
              <a:prstGeom prst="rect">
                <a:avLst/>
              </a:prstGeom>
              <a:blipFill>
                <a:blip r:embed="rId1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E9167D2-171D-46C3-8D89-C4B15FB8892F}"/>
                  </a:ext>
                </a:extLst>
              </p:cNvPr>
              <p:cNvSpPr txBox="1"/>
              <p:nvPr/>
            </p:nvSpPr>
            <p:spPr>
              <a:xfrm>
                <a:off x="4629880" y="3807511"/>
                <a:ext cx="57419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2%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US" dirty="0"/>
                  <a:t>Y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E9167D2-171D-46C3-8D89-C4B15FB88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880" y="3807511"/>
                <a:ext cx="574196" cy="523220"/>
              </a:xfrm>
              <a:prstGeom prst="rect">
                <a:avLst/>
              </a:prstGeom>
              <a:blipFill>
                <a:blip r:embed="rId17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CC27417-3303-458F-8B59-F3051A8B92F4}"/>
                  </a:ext>
                </a:extLst>
              </p:cNvPr>
              <p:cNvSpPr txBox="1"/>
              <p:nvPr/>
            </p:nvSpPr>
            <p:spPr>
              <a:xfrm>
                <a:off x="5523933" y="3807511"/>
                <a:ext cx="59343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8%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US" dirty="0"/>
                  <a:t>N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CC27417-3303-458F-8B59-F3051A8B9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933" y="3807511"/>
                <a:ext cx="593432" cy="523220"/>
              </a:xfrm>
              <a:prstGeom prst="rect">
                <a:avLst/>
              </a:prstGeom>
              <a:blipFill>
                <a:blip r:embed="rId18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24885E4-0C7C-4E9D-8993-2584818F2DA7}"/>
              </a:ext>
            </a:extLst>
          </p:cNvPr>
          <p:cNvCxnSpPr>
            <a:cxnSpLocks/>
          </p:cNvCxnSpPr>
          <p:nvPr/>
        </p:nvCxnSpPr>
        <p:spPr>
          <a:xfrm flipH="1">
            <a:off x="4885496" y="4304135"/>
            <a:ext cx="1" cy="52211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9DB96F6-122C-4B08-A3D9-97701966F5C7}"/>
                  </a:ext>
                </a:extLst>
              </p:cNvPr>
              <p:cNvSpPr txBox="1"/>
              <p:nvPr/>
            </p:nvSpPr>
            <p:spPr>
              <a:xfrm>
                <a:off x="4524724" y="4906224"/>
                <a:ext cx="7215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𝐷𝑒𝑎𝑡h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9DB96F6-122C-4B08-A3D9-97701966F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724" y="4906224"/>
                <a:ext cx="721544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DDB80FE-B258-4C04-96D3-624DE58C2133}"/>
                  </a:ext>
                </a:extLst>
              </p:cNvPr>
              <p:cNvSpPr txBox="1"/>
              <p:nvPr/>
            </p:nvSpPr>
            <p:spPr>
              <a:xfrm>
                <a:off x="4266356" y="5166730"/>
                <a:ext cx="6335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20%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US" dirty="0"/>
                  <a:t>Y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DDB80FE-B258-4C04-96D3-624DE58C2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356" y="5166730"/>
                <a:ext cx="633507" cy="523220"/>
              </a:xfrm>
              <a:prstGeom prst="rect">
                <a:avLst/>
              </a:prstGeom>
              <a:blipFill>
                <a:blip r:embed="rId20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0DA8921-E4B1-41D1-A697-EB3CD3A337E1}"/>
                  </a:ext>
                </a:extLst>
              </p:cNvPr>
              <p:cNvSpPr txBox="1"/>
              <p:nvPr/>
            </p:nvSpPr>
            <p:spPr>
              <a:xfrm>
                <a:off x="4843393" y="5166730"/>
                <a:ext cx="6335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80%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US" dirty="0"/>
                  <a:t>N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0DA8921-E4B1-41D1-A697-EB3CD3A33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3393" y="5166730"/>
                <a:ext cx="633507" cy="523220"/>
              </a:xfrm>
              <a:prstGeom prst="rect">
                <a:avLst/>
              </a:prstGeom>
              <a:blipFill>
                <a:blip r:embed="rId21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59FF329-BB45-4E5C-8D4F-CCE7E09AFD61}"/>
                  </a:ext>
                </a:extLst>
              </p:cNvPr>
              <p:cNvSpPr txBox="1"/>
              <p:nvPr/>
            </p:nvSpPr>
            <p:spPr>
              <a:xfrm>
                <a:off x="65263" y="5795060"/>
                <a:ext cx="8707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b="0" dirty="0">
                    <a:solidFill>
                      <a:srgbClr val="FF0000"/>
                    </a:solidFill>
                  </a:rPr>
                  <a:t> deaths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59FF329-BB45-4E5C-8D4F-CCE7E09AF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3" y="5795060"/>
                <a:ext cx="870751" cy="307777"/>
              </a:xfrm>
              <a:prstGeom prst="rect">
                <a:avLst/>
              </a:prstGeom>
              <a:blipFill>
                <a:blip r:embed="rId22"/>
                <a:stretch>
                  <a:fillRect t="-4000" r="-139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3EC1B69-2419-4792-A2F4-5E26785C9A1A}"/>
                  </a:ext>
                </a:extLst>
              </p:cNvPr>
              <p:cNvSpPr txBox="1"/>
              <p:nvPr/>
            </p:nvSpPr>
            <p:spPr>
              <a:xfrm>
                <a:off x="4114681" y="5795060"/>
                <a:ext cx="12574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4,000</m:t>
                    </m:r>
                  </m:oMath>
                </a14:m>
                <a:r>
                  <a:rPr lang="en-US" b="0" dirty="0">
                    <a:solidFill>
                      <a:srgbClr val="FF0000"/>
                    </a:solidFill>
                  </a:rPr>
                  <a:t> deaths</a:t>
                </a: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3EC1B69-2419-4792-A2F4-5E26785C9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681" y="5795060"/>
                <a:ext cx="1257419" cy="307777"/>
              </a:xfrm>
              <a:prstGeom prst="rect">
                <a:avLst/>
              </a:prstGeom>
              <a:blipFill>
                <a:blip r:embed="rId2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C9A68A16-3367-4084-9B33-7D24ADA28F7F}"/>
              </a:ext>
            </a:extLst>
          </p:cNvPr>
          <p:cNvSpPr txBox="1"/>
          <p:nvPr/>
        </p:nvSpPr>
        <p:spPr>
          <a:xfrm>
            <a:off x="3166704" y="1483533"/>
            <a:ext cx="6096000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But </a:t>
            </a:r>
            <a:r>
              <a:rPr lang="en-US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what if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… Vaccinations were at 0%?</a:t>
            </a:r>
          </a:p>
        </p:txBody>
      </p:sp>
    </p:spTree>
    <p:extLst>
      <p:ext uri="{BB962C8B-B14F-4D97-AF65-F5344CB8AC3E}">
        <p14:creationId xmlns:p14="http://schemas.microsoft.com/office/powerpoint/2010/main" val="582770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5" grpId="0"/>
      <p:bldP spid="26" grpId="0"/>
      <p:bldP spid="28" grpId="0"/>
      <p:bldP spid="29" grpId="0"/>
      <p:bldP spid="30" grpId="0"/>
      <p:bldP spid="31" grpId="0"/>
      <p:bldP spid="34" grpId="0"/>
      <p:bldP spid="35" grpId="0"/>
      <p:bldP spid="36" grpId="0"/>
      <p:bldP spid="39" grpId="0"/>
      <p:bldP spid="40" grpId="0"/>
      <p:bldP spid="42" grpId="0"/>
      <p:bldP spid="45" grpId="0"/>
      <p:bldP spid="46" grpId="0"/>
      <p:bldP spid="47" grpId="0"/>
      <p:bldP spid="49" grpId="0"/>
      <p:bldP spid="50" grpId="0"/>
      <p:bldP spid="51" grpId="0"/>
      <p:bldP spid="52" grpId="0"/>
      <p:bldP spid="5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621</Words>
  <Application>Microsoft Office PowerPoint</Application>
  <PresentationFormat>Widescreen</PresentationFormat>
  <Paragraphs>208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 Math</vt:lpstr>
      <vt:lpstr>Times New Roman</vt:lpstr>
      <vt:lpstr>Office Theme</vt:lpstr>
      <vt:lpstr>Office Theme</vt:lpstr>
      <vt:lpstr>Introduction to causal inference</vt:lpstr>
      <vt:lpstr>What Works and What Doesn’t?</vt:lpstr>
      <vt:lpstr>Why do we care?</vt:lpstr>
      <vt:lpstr>Causality</vt:lpstr>
      <vt:lpstr>PowerPoint Presentation</vt:lpstr>
      <vt:lpstr>PowerPoint Presentation</vt:lpstr>
      <vt:lpstr>How Do We Know What Causes What? From Pearl and Mackenzie, The Book of Why</vt:lpstr>
      <vt:lpstr>Vaccines and Smallpox</vt:lpstr>
      <vt:lpstr>Counterfactual</vt:lpstr>
      <vt:lpstr>Causal Inference</vt:lpstr>
      <vt:lpstr>What causes lung cancer?</vt:lpstr>
      <vt:lpstr>What causes cholera?</vt:lpstr>
      <vt:lpstr>The Selection Problem</vt:lpstr>
      <vt:lpstr>Are Hospitals Good for You?</vt:lpstr>
      <vt:lpstr>What Do We Want to Measure?</vt:lpstr>
      <vt:lpstr>What is Missing?</vt:lpstr>
      <vt:lpstr>What is a Treatment Effect?</vt:lpstr>
      <vt:lpstr>What We Can See</vt:lpstr>
      <vt:lpstr>What We Cannot See</vt:lpstr>
      <vt:lpstr>Treatment Effects + Selection Bias</vt:lpstr>
      <vt:lpstr>Understanding Causal Pathways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AREC360: The Poverty and Development of Nations</dc:title>
  <cp:lastModifiedBy>Kathy Baylis</cp:lastModifiedBy>
  <cp:revision>16</cp:revision>
  <dcterms:modified xsi:type="dcterms:W3CDTF">2024-09-26T12:20:47Z</dcterms:modified>
</cp:coreProperties>
</file>