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55" r:id="rId2"/>
    <p:sldId id="278" r:id="rId3"/>
    <p:sldId id="279" r:id="rId4"/>
    <p:sldId id="304" r:id="rId5"/>
    <p:sldId id="287" r:id="rId6"/>
    <p:sldId id="305" r:id="rId7"/>
    <p:sldId id="336" r:id="rId8"/>
    <p:sldId id="337" r:id="rId9"/>
    <p:sldId id="306" r:id="rId10"/>
    <p:sldId id="307" r:id="rId11"/>
    <p:sldId id="308" r:id="rId12"/>
    <p:sldId id="309" r:id="rId13"/>
    <p:sldId id="310" r:id="rId14"/>
    <p:sldId id="311" r:id="rId15"/>
    <p:sldId id="282" r:id="rId16"/>
    <p:sldId id="313" r:id="rId17"/>
    <p:sldId id="315" r:id="rId18"/>
    <p:sldId id="316" r:id="rId19"/>
    <p:sldId id="319" r:id="rId20"/>
    <p:sldId id="317" r:id="rId21"/>
    <p:sldId id="318" r:id="rId22"/>
    <p:sldId id="314" r:id="rId23"/>
    <p:sldId id="339" r:id="rId24"/>
    <p:sldId id="340" r:id="rId25"/>
    <p:sldId id="283" r:id="rId26"/>
    <p:sldId id="322" r:id="rId27"/>
    <p:sldId id="323" r:id="rId28"/>
    <p:sldId id="324" r:id="rId29"/>
    <p:sldId id="325" r:id="rId30"/>
    <p:sldId id="327" r:id="rId31"/>
    <p:sldId id="341" r:id="rId32"/>
    <p:sldId id="321" r:id="rId33"/>
    <p:sldId id="338" r:id="rId34"/>
    <p:sldId id="343" r:id="rId35"/>
    <p:sldId id="331" r:id="rId36"/>
    <p:sldId id="303" r:id="rId37"/>
    <p:sldId id="332" r:id="rId38"/>
    <p:sldId id="335" r:id="rId39"/>
    <p:sldId id="334" r:id="rId40"/>
    <p:sldId id="345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EC9B50"/>
    <a:srgbClr val="DA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2" d="100"/>
          <a:sy n="132" d="100"/>
        </p:scale>
        <p:origin x="6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DDECE2A-A985-45E0-B760-6FCF06F8A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069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823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01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32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0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31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07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94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badi" panose="020B06040201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AE05A-EDB6-4742-AEBF-20E148643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0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E52D7-1D50-44A8-87DA-78A985646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06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FB44-F894-48CF-832B-DEA97D5D03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60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C7B69-DA2F-4008-B208-EC7DD2AB1B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21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ptos" panose="020B00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4CD3-F46D-4132-9C90-EE07A49AB4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2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962400"/>
          </a:xfrm>
        </p:spPr>
        <p:txBody>
          <a:bodyPr/>
          <a:lstStyle>
            <a:lvl1pPr>
              <a:defRPr sz="2800">
                <a:latin typeface="Aptos" panose="020B0004020202020204" pitchFamily="34" charset="0"/>
              </a:defRPr>
            </a:lvl1pPr>
            <a:lvl2pPr>
              <a:defRPr sz="2400">
                <a:latin typeface="Aptos" panose="020B0004020202020204" pitchFamily="34" charset="0"/>
              </a:defRPr>
            </a:lvl2pPr>
            <a:lvl3pPr>
              <a:defRPr sz="2000">
                <a:latin typeface="Aptos" panose="020B0004020202020204" pitchFamily="34" charset="0"/>
              </a:defRPr>
            </a:lvl3pPr>
            <a:lvl4pPr>
              <a:defRPr sz="1800">
                <a:latin typeface="Aptos" panose="020B0004020202020204" pitchFamily="34" charset="0"/>
              </a:defRPr>
            </a:lvl4pPr>
            <a:lvl5pPr>
              <a:defRPr sz="1800">
                <a:latin typeface="Aptos" panose="020B00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962400"/>
          </a:xfrm>
        </p:spPr>
        <p:txBody>
          <a:bodyPr/>
          <a:lstStyle>
            <a:lvl1pPr>
              <a:defRPr sz="2800">
                <a:latin typeface="Aptos" panose="020B0004020202020204" pitchFamily="34" charset="0"/>
              </a:defRPr>
            </a:lvl1pPr>
            <a:lvl2pPr>
              <a:defRPr sz="2400">
                <a:latin typeface="Aptos" panose="020B0004020202020204" pitchFamily="34" charset="0"/>
              </a:defRPr>
            </a:lvl2pPr>
            <a:lvl3pPr>
              <a:defRPr sz="2000">
                <a:latin typeface="Aptos" panose="020B0004020202020204" pitchFamily="34" charset="0"/>
              </a:defRPr>
            </a:lvl3pPr>
            <a:lvl4pPr>
              <a:defRPr sz="1800">
                <a:latin typeface="Aptos" panose="020B0004020202020204" pitchFamily="34" charset="0"/>
              </a:defRPr>
            </a:lvl4pPr>
            <a:lvl5pPr>
              <a:defRPr sz="1800">
                <a:latin typeface="Aptos" panose="020B00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1CCA-43E3-46B1-A135-56914E45A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35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4B2FC-13E7-488D-88AE-BD3F8873A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3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DC1ED-3F2A-46D4-9D74-4213E36AE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00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98A1-81C6-428D-8BB9-D9A50A9AF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1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10411-0458-403B-93A2-90C30C207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9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3164-A437-46A8-B4BE-182EAAC03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9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Georgi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DE56620C-BF24-41A7-B319-892BD0830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ptos" panose="020B0004020202020204" pitchFamily="34" charset="0"/>
          <a:ea typeface="ＭＳ Ｐゴシック" pitchFamily="-111" charset="-128"/>
          <a:cs typeface="Aptos" panose="020B00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600">
          <a:solidFill>
            <a:schemeClr val="bg1"/>
          </a:solidFill>
          <a:latin typeface="Aptos" panose="020B0004020202020204" pitchFamily="34" charset="0"/>
          <a:ea typeface="ＭＳ Ｐゴシック" pitchFamily="-111" charset="-128"/>
          <a:cs typeface="Aptos" panose="020B00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Times" panose="02020603050405020304" pitchFamily="18" charset="0"/>
        <a:buChar char="–"/>
        <a:defRPr sz="2400">
          <a:solidFill>
            <a:schemeClr val="bg1"/>
          </a:solidFill>
          <a:latin typeface="Aptos" panose="020B0004020202020204" pitchFamily="34" charset="0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000" i="1">
          <a:solidFill>
            <a:schemeClr val="bg1"/>
          </a:solidFill>
          <a:latin typeface="Aptos" panose="020B0004020202020204" pitchFamily="34" charset="0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000" i="1">
          <a:solidFill>
            <a:schemeClr val="bg1"/>
          </a:solidFill>
          <a:latin typeface="Aptos" panose="020B0004020202020204" pitchFamily="34" charset="0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Aptos" panose="020B0004020202020204" pitchFamily="34" charset="0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D88190-6A91-8DA2-CAF8-5F0F46F70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B1CAB4-1415-65E0-210F-7E29AA1B4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5, 2024</a:t>
            </a:r>
          </a:p>
        </p:txBody>
      </p:sp>
    </p:spTree>
    <p:extLst>
      <p:ext uri="{BB962C8B-B14F-4D97-AF65-F5344CB8AC3E}">
        <p14:creationId xmlns:p14="http://schemas.microsoft.com/office/powerpoint/2010/main" val="390264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Outcomes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observed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cannot tell the difference between</a:t>
                </a:r>
              </a:p>
              <a:p>
                <a:pPr lvl="1"/>
                <a:r>
                  <a:rPr lang="en-US" sz="2200" dirty="0"/>
                  <a:t>A complier and an always-taker</a:t>
                </a:r>
              </a:p>
              <a:p>
                <a:pPr lvl="1"/>
                <a:r>
                  <a:rPr lang="en-US" sz="2200" dirty="0"/>
                  <a:t>A complier and a never-taker</a:t>
                </a:r>
              </a:p>
              <a:p>
                <a:r>
                  <a:rPr lang="en-US" dirty="0"/>
                  <a:t>What we require is some additional assumptions that will allow us to identify the complier from the always-taker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Endogenous Regressor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random assignment does not exist and we must use observational data</a:t>
                </a:r>
              </a:p>
              <a:p>
                <a:pPr lvl="1"/>
                <a:r>
                  <a:rPr lang="en-US" sz="2200" dirty="0"/>
                  <a:t>Treatment assignment may not be independent of outcome</a:t>
                </a:r>
              </a:p>
              <a:p>
                <a:pPr lvl="1"/>
                <a:r>
                  <a:rPr lang="en-US" sz="2200" dirty="0"/>
                  <a:t>Ignorability/Unconfoundedness assumption no longer holds</a:t>
                </a:r>
              </a:p>
              <a:p>
                <a:r>
                  <a:rPr lang="en-US" dirty="0"/>
                  <a:t>In the regression context: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We can no longer assume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This violates a principal assumption of 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09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Treatment Assignment is Non-Random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endogeneity due to targeting or program placement</a:t>
                </a:r>
              </a:p>
              <a:p>
                <a:r>
                  <a:rPr lang="en-US" dirty="0"/>
                  <a:t>If targeting or program placement is based on observables the solution is easy</a:t>
                </a:r>
              </a:p>
              <a:p>
                <a:pPr lvl="1"/>
                <a:r>
                  <a:rPr lang="en-US" sz="2200" dirty="0"/>
                  <a:t>We can just include the relevant covariates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By including the relevant covariates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we can ensure that treatment, conditional on those observables, is no longer correlated with the error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5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Treatment Assignment is Non-Random and Affected by Unobservables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endogeneity due to unobserved heterogeneity</a:t>
                </a:r>
              </a:p>
              <a:p>
                <a:r>
                  <a:rPr lang="en-US" dirty="0"/>
                  <a:t>Including covariates no longer solves the problem</a:t>
                </a:r>
              </a:p>
              <a:p>
                <a:pPr lvl="1"/>
                <a:r>
                  <a:rPr lang="en-US" sz="2200" dirty="0"/>
                  <a:t>Since treatment is dependent on something we cannot observe, that missing or omitted variable ends up in the error term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In this situation we require a variable that can </a:t>
                </a:r>
                <a:r>
                  <a:rPr lang="en-US" sz="2200" i="1" dirty="0"/>
                  <a:t>instrument for the endogenous treatment </a:t>
                </a:r>
                <a:r>
                  <a:rPr lang="en-US" sz="2200" dirty="0"/>
                  <a:t>and break correlation between the treatment and the error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 r="-1176" b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2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both the Potential Outcome Approach and in the Endogenous Regressor Approach we require a set of assumptions and relevant data that will allow us to identify the causal effect.</a:t>
            </a:r>
          </a:p>
          <a:p>
            <a:pPr lvl="1"/>
            <a:r>
              <a:rPr lang="en-US" sz="2200" dirty="0"/>
              <a:t>These assumptions are called </a:t>
            </a:r>
            <a:r>
              <a:rPr lang="en-US" sz="2200" i="1" dirty="0"/>
              <a:t>Identification Assumptions</a:t>
            </a:r>
            <a:r>
              <a:rPr lang="en-US" sz="2200" dirty="0"/>
              <a:t> and the relevant data are called </a:t>
            </a:r>
            <a:r>
              <a:rPr lang="en-US" sz="2200" i="1" dirty="0"/>
              <a:t>Instrumental Variables</a:t>
            </a:r>
          </a:p>
          <a:p>
            <a:endParaRPr lang="en-US" i="1" dirty="0"/>
          </a:p>
          <a:p>
            <a:r>
              <a:rPr lang="en-US" dirty="0"/>
              <a:t>What are examples of treatment assignment that is not independent of outcomes?</a:t>
            </a:r>
          </a:p>
        </p:txBody>
      </p:sp>
    </p:spTree>
    <p:extLst>
      <p:ext uri="{BB962C8B-B14F-4D97-AF65-F5344CB8AC3E}">
        <p14:creationId xmlns:p14="http://schemas.microsoft.com/office/powerpoint/2010/main" val="277291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What is an IV and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387671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SUTVA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Exogeneity of the instrument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Non-zero average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Monotonic effect of </a:t>
                </a:r>
                <a:r>
                  <a:rPr lang="en-US" i="1" dirty="0"/>
                  <a:t>Z </a:t>
                </a:r>
                <a:r>
                  <a:rPr lang="en-US" dirty="0"/>
                  <a:t>on </a:t>
                </a:r>
                <a:r>
                  <a:rPr lang="en-US" i="1" dirty="0"/>
                  <a:t>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25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SUTVA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(non-interference)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2200" dirty="0"/>
                  <a:t>The value of my instrument or the status of my treatment does not affect your treatment or your outcome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38" b="-14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14600"/>
            <a:ext cx="32982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Exogeneity of the Instrument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potential outcomes are independent of the instrument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assumption is really made up of two assumptions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8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Exogeneity of the Instrument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2A. Ignorability/Unconfoundedness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Instrument is not correlated with any </a:t>
                </a:r>
                <a:r>
                  <a:rPr lang="en-US" sz="2200" dirty="0" err="1"/>
                  <a:t>unobservables</a:t>
                </a:r>
                <a:r>
                  <a:rPr lang="en-US" sz="2200" dirty="0"/>
                  <a:t> that affect the outcome so that its effect on the outcome and treatment received can be consistently estimated</a:t>
                </a:r>
              </a:p>
              <a:p>
                <a:r>
                  <a:rPr lang="en-US" dirty="0"/>
                  <a:t>2B. Exclusion Restriction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2200" dirty="0"/>
                  <a:t>There is no direct effect of the instrument on the outcome. Any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must be through the treatment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538" r="-1490" b="-1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81400"/>
            <a:ext cx="2510790" cy="9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is the treatment exogenous?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is the treatment endogenous?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an IV and how does it 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Operationalizing IVs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Source of IVs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0460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3. Non-Zero Average Effect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Instrument must be correlated with treatment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50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Monotonicity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Increasing the level of the instrument does not decrease the level of the treatment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amounts to their being no defiers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018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is a valid instrument for the endogenous treatment is any variable that satisfies the above identifying assumptions</a:t>
            </a:r>
          </a:p>
          <a:p>
            <a:r>
              <a:rPr lang="en-US" dirty="0"/>
              <a:t>By using an IV, we are able to isolate the part of the treatment variable that is independent of other unobserved characteristics affecting the outcome</a:t>
            </a:r>
          </a:p>
        </p:txBody>
      </p:sp>
    </p:spTree>
    <p:extLst>
      <p:ext uri="{BB962C8B-B14F-4D97-AF65-F5344CB8AC3E}">
        <p14:creationId xmlns:p14="http://schemas.microsoft.com/office/powerpoint/2010/main" val="219388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drawback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an IV, we are gaining unbiasedness but losing some efficiency</a:t>
                </a:r>
              </a:p>
              <a:p>
                <a:r>
                  <a:rPr lang="en-US" dirty="0"/>
                  <a:t>In a simple 2-variable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𝑖𝑣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𝑐𝑜𝑟𝑟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𝑛𝑉𝑎𝑟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D8603"/>
                    </a:solidFill>
                  </a:rPr>
                  <a:t>Why not have a Z that is perfectly correlated with X?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53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83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we don’t want the correlation between X and Z to be too small</a:t>
                </a:r>
              </a:p>
              <a:p>
                <a:r>
                  <a:rPr lang="en-US" dirty="0"/>
                  <a:t>Recall: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596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Operationalizing IVs</a:t>
            </a:r>
          </a:p>
        </p:txBody>
      </p:sp>
    </p:spTree>
    <p:extLst>
      <p:ext uri="{BB962C8B-B14F-4D97-AF65-F5344CB8AC3E}">
        <p14:creationId xmlns:p14="http://schemas.microsoft.com/office/powerpoint/2010/main" val="3097482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least squares (2SLS)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First, regress treatment on instrument and other exogenous variables</a:t>
                </a: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dirty="0"/>
                  <a:t>Second, calculate the predicted treatment from this regression</a:t>
                </a: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098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least squares (2SLS)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Third,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its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in to create the reduced form regression equation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dirty="0"/>
                  <a:t>In practice we estimate this in a single step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r>
                  <a:rPr lang="en-US" sz="2200" dirty="0"/>
                  <a:t>Note that the standard errors will be wrong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231" b="-1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053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IV and 2SLS Lingo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Endogenous variables</a:t>
            </a:r>
          </a:p>
          <a:p>
            <a:pPr lvl="1"/>
            <a:r>
              <a:rPr lang="en-US" sz="2200" dirty="0"/>
              <a:t>Independent variables to be instrumented – is correlated with the error term</a:t>
            </a:r>
          </a:p>
          <a:p>
            <a:r>
              <a:rPr lang="en-US" dirty="0"/>
              <a:t>Treat an independent variable as endogenous</a:t>
            </a:r>
          </a:p>
          <a:p>
            <a:pPr lvl="1"/>
            <a:r>
              <a:rPr lang="en-US" sz="2200" dirty="0"/>
              <a:t>To instrument a variable, meaning to replace it with its fitted values in the second stage of the 2SLS procedure</a:t>
            </a:r>
          </a:p>
          <a:p>
            <a:r>
              <a:rPr lang="en-US" dirty="0"/>
              <a:t>Exogenous variables</a:t>
            </a:r>
          </a:p>
          <a:p>
            <a:pPr lvl="1"/>
            <a:r>
              <a:rPr lang="en-US" sz="2200" dirty="0"/>
              <a:t>Independent variables (and IVs) that are uncorrelated (orthogonal) with the error term</a:t>
            </a:r>
          </a:p>
          <a:p>
            <a:r>
              <a:rPr lang="en-US" dirty="0"/>
              <a:t>Use IV commands to ensure SE are correct</a:t>
            </a:r>
          </a:p>
        </p:txBody>
      </p:sp>
    </p:spTree>
    <p:extLst>
      <p:ext uri="{BB962C8B-B14F-4D97-AF65-F5344CB8AC3E}">
        <p14:creationId xmlns:p14="http://schemas.microsoft.com/office/powerpoint/2010/main" val="360079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had perfect randomization then we could run the following regression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the Average Treatment Effect is just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𝐴𝑇𝐸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2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4000" dirty="0"/>
              <a:t>When is the Treatment Exogenous?</a:t>
            </a:r>
          </a:p>
        </p:txBody>
      </p:sp>
    </p:spTree>
    <p:extLst>
      <p:ext uri="{BB962C8B-B14F-4D97-AF65-F5344CB8AC3E}">
        <p14:creationId xmlns:p14="http://schemas.microsoft.com/office/powerpoint/2010/main" val="3060284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our IV estimate of the treatment effect is: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dirty="0"/>
                  <a:t>This is only a local effect or LATE because it’s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the subpopulation of compliers, and not the whole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538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17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Specification tests</a:t>
            </a:r>
          </a:p>
        </p:txBody>
      </p:sp>
    </p:spTree>
    <p:extLst>
      <p:ext uri="{BB962C8B-B14F-4D97-AF65-F5344CB8AC3E}">
        <p14:creationId xmlns:p14="http://schemas.microsoft.com/office/powerpoint/2010/main" val="132908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Durbin-Wu-</a:t>
            </a:r>
            <a:r>
              <a:rPr lang="en-US" dirty="0" err="1"/>
              <a:t>Hausman</a:t>
            </a:r>
            <a:r>
              <a:rPr lang="en-US" dirty="0"/>
              <a:t>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should test for endogeneity of the treatment</a:t>
                </a:r>
              </a:p>
              <a:p>
                <a:pPr lvl="1"/>
                <a:r>
                  <a:rPr lang="en-US" sz="2200" dirty="0"/>
                  <a:t>First,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other exogenous covariates,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and obtain the residuals,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200" dirty="0"/>
              </a:p>
              <a:p>
                <a:pPr lvl="2"/>
                <a:r>
                  <a:rPr lang="en-US" sz="1800" dirty="0"/>
                  <a:t>These residuals reflect all unobserved heterogeneity affecting treatment not captured by the instruments</a:t>
                </a:r>
              </a:p>
              <a:p>
                <a:pPr lvl="1"/>
                <a:r>
                  <a:rPr lang="en-US" sz="2200" dirty="0"/>
                  <a:t>Second,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200" dirty="0"/>
              </a:p>
              <a:p>
                <a:pPr lvl="2"/>
                <a:r>
                  <a:rPr lang="en-US" sz="1800" dirty="0"/>
                  <a:t>If the coefficient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 is significant, unobserved characteristics jointly affecting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are significant then the null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exogenous is rejected.</a:t>
                </a:r>
              </a:p>
              <a:p>
                <a:r>
                  <a:rPr lang="en-US" dirty="0"/>
                  <a:t>Note that this test assumes that the IV is valid and is not a test for the validity of the IV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 r="-1176" b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70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Wu-</a:t>
            </a:r>
            <a:r>
              <a:rPr lang="en-US" dirty="0" err="1"/>
              <a:t>Hausman</a:t>
            </a:r>
            <a:r>
              <a:rPr lang="en-US" dirty="0"/>
              <a:t>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01000" cy="3962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A.k.a. </a:t>
                </a:r>
                <a:r>
                  <a:rPr lang="en-US" dirty="0" err="1"/>
                  <a:t>Hausman</a:t>
                </a:r>
                <a:r>
                  <a:rPr lang="en-US" dirty="0"/>
                  <a:t> specification test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Assumes IV is unbiased</a:t>
                </a:r>
              </a:p>
              <a:p>
                <a:r>
                  <a:rPr lang="en-US" dirty="0"/>
                  <a:t>Compares degree of bias to efficiency loss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01000" cy="3962400"/>
              </a:xfrm>
              <a:blipFill rotWithShape="0">
                <a:blip r:embed="rId2"/>
                <a:stretch>
                  <a:fillRect l="-1371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347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“Cure can be worse than the disease”</a:t>
                </a:r>
              </a:p>
              <a:p>
                <a:r>
                  <a:rPr lang="en-US" dirty="0"/>
                  <a:t>We don’t want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too small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𝑖𝑣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Test predictive power in the first stage</a:t>
                </a:r>
              </a:p>
              <a:p>
                <a:pPr marL="0" indent="0">
                  <a:buNone/>
                </a:pPr>
                <a:r>
                  <a:rPr lang="en-US" dirty="0"/>
                  <a:t>F-stat of instrument(s) </a:t>
                </a:r>
              </a:p>
              <a:p>
                <a:pPr marL="0" indent="0">
                  <a:buNone/>
                </a:pPr>
                <a:r>
                  <a:rPr lang="en-US" dirty="0"/>
                  <a:t>For critical values, see (Stock and </a:t>
                </a:r>
                <a:r>
                  <a:rPr lang="en-US" dirty="0" err="1"/>
                  <a:t>Yogo</a:t>
                </a:r>
                <a:r>
                  <a:rPr lang="en-US" dirty="0"/>
                  <a:t> 2005)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5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Sargan</a:t>
            </a:r>
            <a:r>
              <a:rPr lang="en-US" dirty="0"/>
              <a:t>-Hansen Test for Overidentification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 test exists to determine if the IV satisfies the exclusion restriction</a:t>
                </a:r>
              </a:p>
              <a:p>
                <a:pPr lvl="1"/>
                <a:r>
                  <a:rPr lang="en-US" sz="2200" dirty="0"/>
                  <a:t>Justification can only be made through direct evidence of how the program and participation evolved</a:t>
                </a:r>
              </a:p>
              <a:p>
                <a:r>
                  <a:rPr lang="en-US" dirty="0"/>
                  <a:t>One can test for overidentifying restrictions</a:t>
                </a:r>
              </a:p>
              <a:p>
                <a:pPr lvl="1"/>
                <a:r>
                  <a:rPr lang="en-US" sz="2200" dirty="0"/>
                  <a:t>First, estimate the structural equation by 2SLS and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Second,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obtain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With a null of no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test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is greater than the critical value. If so then at least one of the instruments is not exogenous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 r="-314" b="-13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21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buSzPct val="80000"/>
            </a:pPr>
            <a:r>
              <a:rPr lang="en-US" sz="4000" dirty="0"/>
              <a:t>Source of IVs</a:t>
            </a:r>
          </a:p>
        </p:txBody>
      </p:sp>
    </p:spTree>
    <p:extLst>
      <p:ext uri="{BB962C8B-B14F-4D97-AF65-F5344CB8AC3E}">
        <p14:creationId xmlns:p14="http://schemas.microsoft.com/office/powerpoint/2010/main" val="1635490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Qualifies as a Good IV?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where can you find a good instrument?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“Good instruments come from a combination of institutional knowledge and ideas about the process determining the variable of interest”</a:t>
            </a:r>
          </a:p>
          <a:p>
            <a:pPr marL="0" indent="0" algn="r">
              <a:buNone/>
            </a:pPr>
            <a:r>
              <a:rPr lang="en-US" dirty="0"/>
              <a:t>-Angrist and </a:t>
            </a:r>
            <a:r>
              <a:rPr lang="en-US" dirty="0" err="1"/>
              <a:t>Pischke</a:t>
            </a:r>
            <a:endParaRPr lang="en-US" dirty="0"/>
          </a:p>
          <a:p>
            <a:pPr marL="0" indent="0" algn="r">
              <a:buNone/>
            </a:pPr>
            <a:r>
              <a:rPr lang="en-US" i="1" dirty="0"/>
              <a:t>Mostly Harmless Economics</a:t>
            </a:r>
          </a:p>
        </p:txBody>
      </p:sp>
    </p:spTree>
    <p:extLst>
      <p:ext uri="{BB962C8B-B14F-4D97-AF65-F5344CB8AC3E}">
        <p14:creationId xmlns:p14="http://schemas.microsoft.com/office/powerpoint/2010/main" val="1387238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Qualifies as a Good IV?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3962400"/>
          </a:xfrm>
        </p:spPr>
        <p:txBody>
          <a:bodyPr/>
          <a:lstStyle/>
          <a:p>
            <a:r>
              <a:rPr lang="en-US" dirty="0"/>
              <a:t>An IV can be external or randomly assigned but that does not mean the IV is exogenous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sz="2200" dirty="0"/>
              <a:t>A variable whose value is set outside of the causal system</a:t>
            </a:r>
          </a:p>
          <a:p>
            <a:pPr lvl="1"/>
            <a:r>
              <a:rPr lang="en-US" sz="2200" dirty="0"/>
              <a:t>It is “as good as” randomly determined</a:t>
            </a:r>
          </a:p>
          <a:p>
            <a:r>
              <a:rPr lang="en-US" dirty="0"/>
              <a:t>Exogenous</a:t>
            </a:r>
          </a:p>
          <a:p>
            <a:pPr lvl="1"/>
            <a:r>
              <a:rPr lang="en-US" sz="2200" dirty="0"/>
              <a:t>A variable that is uncorrelated with (orthogonal to) the error term</a:t>
            </a:r>
          </a:p>
          <a:p>
            <a:pPr lvl="1"/>
            <a:r>
              <a:rPr lang="en-US" sz="2200" dirty="0"/>
              <a:t>Satisfies </a:t>
            </a:r>
            <a:r>
              <a:rPr lang="en-US" sz="2200" i="1" dirty="0"/>
              <a:t>both</a:t>
            </a:r>
            <a:r>
              <a:rPr lang="en-US" sz="2200" dirty="0"/>
              <a:t> 2A (</a:t>
            </a:r>
            <a:r>
              <a:rPr lang="en-US" sz="2200" dirty="0" err="1"/>
              <a:t>unconfoundeness</a:t>
            </a:r>
            <a:r>
              <a:rPr lang="en-US" sz="2200" dirty="0"/>
              <a:t>/ignorability) </a:t>
            </a:r>
            <a:r>
              <a:rPr lang="en-US" sz="2200" i="1" dirty="0"/>
              <a:t>and</a:t>
            </a:r>
            <a:r>
              <a:rPr lang="en-US" sz="2200" dirty="0"/>
              <a:t> 2B (the exclusion restriction)</a:t>
            </a:r>
          </a:p>
        </p:txBody>
      </p:sp>
    </p:spTree>
    <p:extLst>
      <p:ext uri="{BB962C8B-B14F-4D97-AF65-F5344CB8AC3E}">
        <p14:creationId xmlns:p14="http://schemas.microsoft.com/office/powerpoint/2010/main" val="351526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IV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Giles and </a:t>
                </a:r>
                <a:r>
                  <a:rPr lang="en-US" dirty="0" err="1"/>
                  <a:t>Yoo</a:t>
                </a:r>
                <a:r>
                  <a:rPr lang="en-US" dirty="0"/>
                  <a:t>, 2007, </a:t>
                </a:r>
                <a:r>
                  <a:rPr lang="en-US" dirty="0" err="1"/>
                  <a:t>ReStat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consumption;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household migrant/network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Rainfall shocks from distant past</a:t>
                </a:r>
              </a:p>
              <a:p>
                <a:r>
                  <a:rPr lang="en-US" dirty="0"/>
                  <a:t>Burgess et al., 2012, QJE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deforestation;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local government permit to log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subdividing of local governments </a:t>
                </a:r>
                <a:endParaRPr lang="en-US" dirty="0"/>
              </a:p>
              <a:p>
                <a:r>
                  <a:rPr lang="en-US" dirty="0"/>
                  <a:t>Di Falco and Veronesi, 2013, Land Econ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Net revenue;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Adaptation strategy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 Access to information sources like extension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 b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8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Exogenous Treatment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Exogeneity of a treatment relies on two assumptions:</a:t>
                </a:r>
              </a:p>
              <a:p>
                <a:pPr lvl="1"/>
                <a:r>
                  <a:rPr lang="en-US" sz="2200" dirty="0"/>
                  <a:t>SUTVA</a:t>
                </a:r>
              </a:p>
              <a:p>
                <a:pPr lvl="1"/>
                <a:r>
                  <a:rPr lang="en-US" sz="2200" dirty="0"/>
                  <a:t>Ignorability/Unconfoundedness: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dirty="0"/>
              </a:p>
              <a:p>
                <a:r>
                  <a:rPr lang="en-US" dirty="0"/>
                  <a:t>Random assignment of treatment insures that treatment is independent of outcome. Thus, treatment and control groups are the same and any selection bias is erased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474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Critique: Deaton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Instruments: exogenous versus external</a:t>
            </a:r>
          </a:p>
          <a:p>
            <a:pPr lvl="1"/>
            <a:r>
              <a:rPr lang="en-US" dirty="0"/>
              <a:t>E.g. rail stations and poverty (river; earthquake)</a:t>
            </a:r>
          </a:p>
          <a:p>
            <a:pPr lvl="1"/>
            <a:r>
              <a:rPr lang="en-US" dirty="0"/>
              <a:t>Irrigation dams (land gradient)</a:t>
            </a:r>
          </a:p>
          <a:p>
            <a:pPr lvl="1"/>
            <a:r>
              <a:rPr lang="en-US" dirty="0"/>
              <a:t>Child class size; some people don’t stay treated </a:t>
            </a:r>
            <a:r>
              <a:rPr lang="en-US"/>
              <a:t>(heterogeneous response </a:t>
            </a:r>
            <a:r>
              <a:rPr lang="en-US" dirty="0"/>
              <a:t>to instrument)</a:t>
            </a:r>
          </a:p>
          <a:p>
            <a:pPr lvl="1"/>
            <a:r>
              <a:rPr lang="en-US" dirty="0"/>
              <a:t>Intent to Treat vs Treatment.  Really evaluating those communities/individuals who were induced to change.  May not be representative of all communities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53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Critique: Deaton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question is not ‘if it works’ but ‘why (or when and where) it works’</a:t>
            </a:r>
          </a:p>
          <a:p>
            <a:pPr lvl="1"/>
            <a:r>
              <a:rPr lang="en-US" sz="1650" dirty="0"/>
              <a:t>RCT:</a:t>
            </a:r>
          </a:p>
          <a:p>
            <a:pPr lvl="2"/>
            <a:r>
              <a:rPr lang="en-US" dirty="0"/>
              <a:t>relies on mean; what if distributions between T and C differ?</a:t>
            </a:r>
          </a:p>
          <a:p>
            <a:pPr lvl="2"/>
            <a:r>
              <a:rPr lang="en-US" dirty="0"/>
              <a:t>Heterogeneity (one guy wins big, everyone else loses)</a:t>
            </a:r>
          </a:p>
          <a:p>
            <a:pPr lvl="2"/>
            <a:r>
              <a:rPr lang="en-US" dirty="0"/>
              <a:t>Scaling up? (general equilibrium effects)</a:t>
            </a:r>
          </a:p>
          <a:p>
            <a:pPr lvl="2"/>
            <a:r>
              <a:rPr lang="en-US" dirty="0"/>
              <a:t>Generalizability – is it meaningful?</a:t>
            </a:r>
          </a:p>
          <a:p>
            <a:pPr lvl="2"/>
            <a:r>
              <a:rPr lang="en-US" dirty="0"/>
              <a:t>Controlling for other things can be a problem with heterogeneity</a:t>
            </a:r>
          </a:p>
          <a:p>
            <a:r>
              <a:rPr lang="en-US" dirty="0"/>
              <a:t>Tests of theory versus test of programs (help with external validity)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3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100000"/>
            </a:pPr>
            <a:r>
              <a:rPr lang="en-US" sz="4000" dirty="0"/>
              <a:t>Types of Treatment Effects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10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Treatment Effect to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different ways to measure the effect of treatment</a:t>
            </a:r>
          </a:p>
          <a:p>
            <a:pPr lvl="1"/>
            <a:r>
              <a:rPr lang="en-US" sz="2200" dirty="0"/>
              <a:t>ATE: Average Treatment Effect</a:t>
            </a:r>
          </a:p>
          <a:p>
            <a:pPr lvl="1"/>
            <a:r>
              <a:rPr lang="en-US" sz="2200" dirty="0"/>
              <a:t>ATT: Average Treatment Effect on the Treated</a:t>
            </a:r>
          </a:p>
          <a:p>
            <a:pPr lvl="1"/>
            <a:r>
              <a:rPr lang="en-US" sz="2200" dirty="0"/>
              <a:t>ATUT: Average Treatment Effect on the Untreated</a:t>
            </a:r>
          </a:p>
          <a:p>
            <a:pPr lvl="1"/>
            <a:r>
              <a:rPr lang="en-US" sz="2200" dirty="0"/>
              <a:t>ITT: Intent to Treat Estimate</a:t>
            </a:r>
          </a:p>
          <a:p>
            <a:pPr lvl="1"/>
            <a:r>
              <a:rPr lang="en-US" sz="2200" dirty="0"/>
              <a:t>LATE: Local Average Treatment Effect</a:t>
            </a:r>
          </a:p>
          <a:p>
            <a:pPr lvl="1"/>
            <a:r>
              <a:rPr lang="en-US" sz="2200" dirty="0"/>
              <a:t>MTE: Marginal Treatment Effect</a:t>
            </a:r>
          </a:p>
        </p:txBody>
      </p:sp>
    </p:spTree>
    <p:extLst>
      <p:ext uri="{BB962C8B-B14F-4D97-AF65-F5344CB8AC3E}">
        <p14:creationId xmlns:p14="http://schemas.microsoft.com/office/powerpoint/2010/main" val="3548893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Treatment Effect to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treatment effects are an average over parts of the distribution of impacts</a:t>
            </a:r>
          </a:p>
          <a:p>
            <a:pPr lvl="1"/>
            <a:r>
              <a:rPr lang="en-US" sz="2200" dirty="0"/>
              <a:t>The ATE averages over the entire distribution</a:t>
            </a:r>
          </a:p>
          <a:p>
            <a:pPr lvl="1"/>
            <a:r>
              <a:rPr lang="en-US" sz="2200" dirty="0"/>
              <a:t>The ATT averages over the distribution of impacts for those allocated to the treatment</a:t>
            </a:r>
          </a:p>
          <a:p>
            <a:pPr lvl="1"/>
            <a:r>
              <a:rPr lang="en-US" sz="2200" dirty="0"/>
              <a:t>The LATE averages over the distribution of impacts for those who switch into the treatment as the result of a change in an some instrument</a:t>
            </a:r>
          </a:p>
        </p:txBody>
      </p:sp>
    </p:spTree>
    <p:extLst>
      <p:ext uri="{BB962C8B-B14F-4D97-AF65-F5344CB8AC3E}">
        <p14:creationId xmlns:p14="http://schemas.microsoft.com/office/powerpoint/2010/main" val="1648150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Treatment Effect to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all represent an aggregation over different margins</a:t>
            </a:r>
          </a:p>
          <a:p>
            <a:pPr lvl="1"/>
            <a:r>
              <a:rPr lang="en-US" sz="2200" dirty="0"/>
              <a:t>As such, they are not comparable to each other</a:t>
            </a:r>
          </a:p>
          <a:p>
            <a:r>
              <a:rPr lang="en-US" dirty="0"/>
              <a:t>As a unifying measurement Heckman and </a:t>
            </a:r>
            <a:r>
              <a:rPr lang="en-US" dirty="0" err="1"/>
              <a:t>Vytlacil</a:t>
            </a:r>
            <a:r>
              <a:rPr lang="en-US" dirty="0"/>
              <a:t> (2005) defined the MTE</a:t>
            </a:r>
          </a:p>
          <a:p>
            <a:pPr lvl="1"/>
            <a:r>
              <a:rPr lang="en-US" sz="2200" dirty="0"/>
              <a:t>The MTE is the effect of the treatment on the marginal individual entering treatment</a:t>
            </a:r>
          </a:p>
        </p:txBody>
      </p:sp>
    </p:spTree>
    <p:extLst>
      <p:ext uri="{BB962C8B-B14F-4D97-AF65-F5344CB8AC3E}">
        <p14:creationId xmlns:p14="http://schemas.microsoft.com/office/powerpoint/2010/main" val="2392863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needed to measuring the treatment effect?</a:t>
            </a:r>
          </a:p>
          <a:p>
            <a:pPr lvl="1"/>
            <a:r>
              <a:rPr lang="en-US" sz="2200" dirty="0"/>
              <a:t>Assumptions</a:t>
            </a:r>
          </a:p>
          <a:p>
            <a:pPr lvl="2"/>
            <a:r>
              <a:rPr lang="en-US" sz="1800" dirty="0"/>
              <a:t>SUTVA</a:t>
            </a:r>
          </a:p>
          <a:p>
            <a:pPr lvl="2"/>
            <a:r>
              <a:rPr lang="en-US" sz="1800" dirty="0"/>
              <a:t>Ignorability/Unconfoundedness</a:t>
            </a:r>
          </a:p>
          <a:p>
            <a:pPr lvl="1"/>
            <a:r>
              <a:rPr lang="en-US" sz="2200" dirty="0"/>
              <a:t>Data</a:t>
            </a:r>
          </a:p>
          <a:p>
            <a:pPr lvl="2"/>
            <a:r>
              <a:rPr lang="en-US" sz="1800" dirty="0"/>
              <a:t>Observations on outcomes for those who were treated</a:t>
            </a:r>
          </a:p>
          <a:p>
            <a:pPr lvl="2"/>
            <a:r>
              <a:rPr lang="en-US" sz="1800" dirty="0"/>
              <a:t>Observations on outcomes for some constructed control group</a:t>
            </a:r>
          </a:p>
          <a:p>
            <a:r>
              <a:rPr lang="en-US" dirty="0"/>
              <a:t>Without observations from treated individuals and from some sort of control group we cannot measure the effect of the treatment!</a:t>
            </a:r>
          </a:p>
        </p:txBody>
      </p:sp>
    </p:spTree>
    <p:extLst>
      <p:ext uri="{BB962C8B-B14F-4D97-AF65-F5344CB8AC3E}">
        <p14:creationId xmlns:p14="http://schemas.microsoft.com/office/powerpoint/2010/main" val="1168885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Never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all our measurements of treatment effects are averages</a:t>
            </a:r>
          </a:p>
          <a:p>
            <a:pPr lvl="1"/>
            <a:r>
              <a:rPr lang="en-US" sz="2200" dirty="0"/>
              <a:t>The Fundamental Problem of Causal Inference</a:t>
            </a:r>
          </a:p>
          <a:p>
            <a:pPr lvl="1"/>
            <a:r>
              <a:rPr lang="en-US" sz="2200" dirty="0"/>
              <a:t>We do not observe subject in simultaneous treated and untreated states</a:t>
            </a:r>
          </a:p>
          <a:p>
            <a:r>
              <a:rPr lang="en-US" dirty="0"/>
              <a:t>So, we can never determine the effect of the treatment on an individual</a:t>
            </a:r>
          </a:p>
          <a:p>
            <a:pPr lvl="1"/>
            <a:r>
              <a:rPr lang="en-US" sz="2200" dirty="0"/>
              <a:t>We can only ever determine the average effect of the treatment or the effect of the treatment on an average individual</a:t>
            </a:r>
          </a:p>
        </p:txBody>
      </p:sp>
    </p:spTree>
    <p:extLst>
      <p:ext uri="{BB962C8B-B14F-4D97-AF65-F5344CB8AC3E}">
        <p14:creationId xmlns:p14="http://schemas.microsoft.com/office/powerpoint/2010/main" val="182925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4000" dirty="0"/>
              <a:t>When is the Treatment Endogenous?</a:t>
            </a:r>
          </a:p>
        </p:txBody>
      </p:sp>
    </p:spTree>
    <p:extLst>
      <p:ext uri="{BB962C8B-B14F-4D97-AF65-F5344CB8AC3E}">
        <p14:creationId xmlns:p14="http://schemas.microsoft.com/office/powerpoint/2010/main" val="399914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Outcomes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our randomized design is either an encouragement design or we have imperfect compliance</a:t>
                </a:r>
              </a:p>
              <a:p>
                <a:pPr lvl="1"/>
                <a:r>
                  <a:rPr lang="en-US" sz="2200" dirty="0"/>
                  <a:t>In this case, actual treatment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distinct from the variable that is randomly manipulated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We can then define the compliance type of an individual</a:t>
                </a:r>
              </a:p>
              <a:p>
                <a:pPr lvl="1"/>
                <a:r>
                  <a:rPr lang="en-US" sz="2200" dirty="0"/>
                  <a:t>The type of an individual describes the level of treatment that an individual would receive given each value of the instrument. So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80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design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6" y="3831925"/>
            <a:ext cx="1019175" cy="762000"/>
          </a:xfrm>
          <a:prstGeom prst="rect">
            <a:avLst/>
          </a:prstGeom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70" y="40386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27" y="46482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35" y="434951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02" y="52197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670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81" y="3159425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631" y="3064175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46" y="3673775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7" y="41662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55" y="394335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8" y="4593925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77" y="47368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stick figure"/>
          <p:cNvSpPr>
            <a:spLocks noChangeAspect="1" noChangeArrowheads="1"/>
          </p:cNvSpPr>
          <p:nvPr/>
        </p:nvSpPr>
        <p:spPr bwMode="auto">
          <a:xfrm>
            <a:off x="120141" y="-2368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tick fig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55851" y="5939853"/>
            <a:ext cx="253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Treated Village (Z)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7896" y="589284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8603"/>
                </a:solidFill>
              </a:rPr>
              <a:t>Control Village</a:t>
            </a:r>
          </a:p>
        </p:txBody>
      </p:sp>
    </p:spTree>
    <p:extLst>
      <p:ext uri="{BB962C8B-B14F-4D97-AF65-F5344CB8AC3E}">
        <p14:creationId xmlns:p14="http://schemas.microsoft.com/office/powerpoint/2010/main" val="269052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some people adopt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6" y="3831925"/>
            <a:ext cx="1019175" cy="762000"/>
          </a:xfrm>
          <a:prstGeom prst="rect">
            <a:avLst/>
          </a:prstGeom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70" y="40386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27" y="46482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35" y="434951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02" y="52197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670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81" y="3159425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631" y="3064175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46" y="3673775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7" y="41662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55" y="394335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8" y="4593925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77" y="4736800"/>
            <a:ext cx="101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stick figure"/>
          <p:cNvSpPr>
            <a:spLocks noChangeAspect="1" noChangeArrowheads="1"/>
          </p:cNvSpPr>
          <p:nvPr/>
        </p:nvSpPr>
        <p:spPr bwMode="auto">
          <a:xfrm>
            <a:off x="120141" y="-2368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tick fig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http://images.clipartpanda.com/sad-girl-stick-figure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8" y="3772113"/>
            <a:ext cx="1024835" cy="9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images.clipartpanda.com/sad-girl-stick-figure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65" y="3428999"/>
            <a:ext cx="1024835" cy="84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://images.clipartpanda.com/sad-girl-stick-figure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93" y="4015068"/>
            <a:ext cx="1024835" cy="9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images.clipartpanda.com/sad-girl-stick-figure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65" y="5140286"/>
            <a:ext cx="1024835" cy="88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497896" y="589284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8603"/>
                </a:solidFill>
              </a:rPr>
              <a:t>Control Village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5851" y="5939853"/>
            <a:ext cx="253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Treated Village (Z)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67000" y="2888079"/>
            <a:ext cx="287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Actual Treatment (T)</a:t>
            </a:r>
          </a:p>
        </p:txBody>
      </p:sp>
    </p:spTree>
    <p:extLst>
      <p:ext uri="{BB962C8B-B14F-4D97-AF65-F5344CB8AC3E}">
        <p14:creationId xmlns:p14="http://schemas.microsoft.com/office/powerpoint/2010/main" val="34621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Outcomes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772400" cy="2133600"/>
              </a:xfrm>
            </p:spPr>
            <p:txBody>
              <a:bodyPr/>
              <a:lstStyle/>
              <a:p>
                <a:pPr marL="342900" lvl="1" indent="-342900">
                  <a:buSzPct val="80000"/>
                  <a:buFontTx/>
                  <a:buChar char="•"/>
                </a:pPr>
                <a:r>
                  <a:rPr lang="en-US" sz="2400" dirty="0"/>
                  <a:t>Four types of individuals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Never-takers: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Compliers: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Defiers: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Always-takers: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772400" cy="2133600"/>
              </a:xfrm>
              <a:blipFill rotWithShape="0">
                <a:blip r:embed="rId2"/>
                <a:stretch>
                  <a:fillRect l="-706" t="-2286" b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819512"/>
                  </p:ext>
                </p:extLst>
              </p:nvPr>
            </p:nvGraphicFramePr>
            <p:xfrm>
              <a:off x="914400" y="3810000"/>
              <a:ext cx="7239001" cy="1838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3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4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480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86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Never-takers/Compliers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Never-takers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Always-takers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Always-takers/Compliers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819512"/>
                  </p:ext>
                </p:extLst>
              </p:nvPr>
            </p:nvGraphicFramePr>
            <p:xfrm>
              <a:off x="914400" y="3810000"/>
              <a:ext cx="7239001" cy="1838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379"/>
                    <a:gridCol w="604421"/>
                    <a:gridCol w="2743200"/>
                    <a:gridCol w="30480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5053" t="-3279" r="-105" b="-396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2889" t="-103279" r="-111333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37600" t="-103279" r="-200" b="-296721"/>
                          </a:stretch>
                        </a:blipFill>
                      </a:tcPr>
                    </a:tc>
                  </a:tr>
                  <a:tr h="5486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68889" r="-761594" b="-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38000" t="-137778" r="-951000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Never-takers/Compliers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Never-takers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486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38000" t="-237778" r="-951000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Always-takers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Always-takers/Compliers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76068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2004:Templates:Presentations:Designs:Beach</Template>
  <TotalTime>5503</TotalTime>
  <Words>2117</Words>
  <Application>Microsoft Office PowerPoint</Application>
  <PresentationFormat>On-screen Show (4:3)</PresentationFormat>
  <Paragraphs>274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Abadi</vt:lpstr>
      <vt:lpstr>Aptos</vt:lpstr>
      <vt:lpstr>Cambria Math</vt:lpstr>
      <vt:lpstr>Georgia</vt:lpstr>
      <vt:lpstr>Times</vt:lpstr>
      <vt:lpstr>Blank Presentation</vt:lpstr>
      <vt:lpstr>Instrumental Variables</vt:lpstr>
      <vt:lpstr>Outline for the Session</vt:lpstr>
      <vt:lpstr>PowerPoint Presentation</vt:lpstr>
      <vt:lpstr>Exogenous Treatment</vt:lpstr>
      <vt:lpstr>PowerPoint Presentation</vt:lpstr>
      <vt:lpstr>The Potential Outcomes Approach</vt:lpstr>
      <vt:lpstr>Example</vt:lpstr>
      <vt:lpstr>Example</vt:lpstr>
      <vt:lpstr>The Potential Outcomes Approach</vt:lpstr>
      <vt:lpstr>The Potential Outcomes Approach</vt:lpstr>
      <vt:lpstr>The Endogenous Regressor Approach</vt:lpstr>
      <vt:lpstr>Case 1: Treatment Assignment is Non-Random</vt:lpstr>
      <vt:lpstr>Case 2: Treatment Assignment is Non-Random and Affected by Unobservables</vt:lpstr>
      <vt:lpstr>Summary and Discussion</vt:lpstr>
      <vt:lpstr>PowerPoint Presentation</vt:lpstr>
      <vt:lpstr>Identification Assumptions</vt:lpstr>
      <vt:lpstr>1. SUTVA</vt:lpstr>
      <vt:lpstr>2. Exogeneity of the Instrument</vt:lpstr>
      <vt:lpstr>2. Exogeneity of the Instrument</vt:lpstr>
      <vt:lpstr>3. Non-Zero Average Effect of Z on T</vt:lpstr>
      <vt:lpstr>4. Monotonicity</vt:lpstr>
      <vt:lpstr>Instrumental Variables</vt:lpstr>
      <vt:lpstr>One drawback</vt:lpstr>
      <vt:lpstr>Recap</vt:lpstr>
      <vt:lpstr>PowerPoint Presentation</vt:lpstr>
      <vt:lpstr>Two-stage least squares (2SLS)</vt:lpstr>
      <vt:lpstr>Two-stage least squares (2SLS)</vt:lpstr>
      <vt:lpstr>Recap of IV and 2SLS Lingo</vt:lpstr>
      <vt:lpstr>Calculating the ATE</vt:lpstr>
      <vt:lpstr>Calculating the LATE</vt:lpstr>
      <vt:lpstr>PowerPoint Presentation</vt:lpstr>
      <vt:lpstr>Durbin-Wu-Hausman Test</vt:lpstr>
      <vt:lpstr>Wu-Hausman Statistic</vt:lpstr>
      <vt:lpstr>Weak Instruments</vt:lpstr>
      <vt:lpstr>Sargan-Hansen Test for Overidentification</vt:lpstr>
      <vt:lpstr>PowerPoint Presentation</vt:lpstr>
      <vt:lpstr>What Qualifies as a Good IV? </vt:lpstr>
      <vt:lpstr>What Qualifies as a Good IV? </vt:lpstr>
      <vt:lpstr>Discussion of IV Quality</vt:lpstr>
      <vt:lpstr>Critique: Deaton (2010)</vt:lpstr>
      <vt:lpstr>Critique: Deaton (2010)</vt:lpstr>
      <vt:lpstr>PowerPoint Presentation</vt:lpstr>
      <vt:lpstr>Which Treatment Effect to Measure?</vt:lpstr>
      <vt:lpstr>Which Treatment Effect to Measure?</vt:lpstr>
      <vt:lpstr>Which Treatment Effect to Measure?</vt:lpstr>
      <vt:lpstr>Basic Requirements</vt:lpstr>
      <vt:lpstr>What We Can Never Measure</vt:lpstr>
    </vt:vector>
  </TitlesOfParts>
  <Company>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Arends-Kuenning, Mary Paula</dc:creator>
  <cp:lastModifiedBy>Kathy Baylis</cp:lastModifiedBy>
  <cp:revision>153</cp:revision>
  <cp:lastPrinted>2006-10-05T21:29:32Z</cp:lastPrinted>
  <dcterms:created xsi:type="dcterms:W3CDTF">2015-09-01T03:31:01Z</dcterms:created>
  <dcterms:modified xsi:type="dcterms:W3CDTF">2024-11-04T20:01:25Z</dcterms:modified>
</cp:coreProperties>
</file>