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2" r:id="rId5"/>
    <p:sldId id="265" r:id="rId6"/>
    <p:sldId id="266" r:id="rId7"/>
    <p:sldId id="267" r:id="rId8"/>
    <p:sldId id="268" r:id="rId9"/>
    <p:sldId id="259" r:id="rId10"/>
    <p:sldId id="258" r:id="rId11"/>
    <p:sldId id="269" r:id="rId12"/>
    <p:sldId id="271" r:id="rId13"/>
    <p:sldId id="277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371-2D2C-A128-6013-51EAF83CE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E80D3-9E0C-8687-BFA1-9B2E529EE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C31D9-D52D-FEA3-4209-1A3F6B4C9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28BF-7933-40C4-A2E8-279DE335514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7FDF-AB9C-EC35-68E3-A92C7445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CD9E7-00E2-D49F-3703-CA18DD1A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9EE-B72F-40A0-8CE0-7160B91F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5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969C1-8269-A35F-0492-47D7205D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003A9-F25F-95DA-9E59-CC4A3BBA9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CD100-2888-2B9C-0FD0-283E7BB6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28BF-7933-40C4-A2E8-279DE335514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704F7-C8F1-1F02-05A7-62868657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CE4C6-1662-B038-5963-01FC943F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9EE-B72F-40A0-8CE0-7160B91F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7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758E4-74D3-D134-B238-040EC8F99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D3FB6-9D6B-670E-AE48-1D13AE1ED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429F-FD69-1933-15C8-B1CF18B9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28BF-7933-40C4-A2E8-279DE335514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1615D-7AD1-60AE-9CFA-657BBAC8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BC8C9-F276-A126-D175-2E3C9BE8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9EE-B72F-40A0-8CE0-7160B91F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4FAFFB1-9DED-4792-867F-D99FB4BB85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581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7E13B654-8DD8-4EEE-8202-58B42FFFDA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5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0405-CA9B-17D2-F5BA-B9175842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B1F5-2765-E105-9D1F-E9BF979A4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FEA11-42F5-7716-A01A-9466ABD31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28BF-7933-40C4-A2E8-279DE335514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018D3-E756-5A74-45A8-0E5CE1F5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CD1F4-3AB1-D3CA-4E89-0CE3EA05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9EE-B72F-40A0-8CE0-7160B91F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9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31EF-3D17-8CB2-3A7C-13F97253F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A988C-662A-A6E0-3004-65BFE837D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E3C62-480E-21F1-256A-8FBCD93A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28BF-7933-40C4-A2E8-279DE335514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DB77E-2E7F-8C89-F186-8CFC8A5FF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1AFE9-936F-E9B0-F288-9030AB4C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9EE-B72F-40A0-8CE0-7160B91F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3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857F-39BC-1118-34EE-6C6DC583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E8F2E-0E35-E9AD-5085-4B61611BF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E3120-A29E-0B58-E4FA-0374038D7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B20A4-FEDD-29EF-C49E-38540467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28BF-7933-40C4-A2E8-279DE335514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B3777-F01C-428E-EB99-24CEAB85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2306D-4A40-5247-E6EF-3BFBF0BFA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9EE-B72F-40A0-8CE0-7160B91F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3A4B-2F46-471B-1109-B42570D55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57663-11BD-4569-6265-24743C6E1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379B2-1DF3-EFC1-C942-44A075097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67481-5FE0-10E0-2C9D-C5658036C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AE1FD6-5EDD-0F16-17A5-162CB6A1D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93EBB-4E8B-DFB7-3D8B-F3DFC3C3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28BF-7933-40C4-A2E8-279DE335514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80322-1A75-CEF9-C650-1618D16E1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99A900-1B9F-0807-7FA2-27AB3EB3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9EE-B72F-40A0-8CE0-7160B91F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4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FD64-78E2-0344-8571-63A0D408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076DB-CA3D-E45D-7056-2D370E99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28BF-7933-40C4-A2E8-279DE335514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841A9-13A8-2A57-EE60-CD5E97595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8DE17-0553-6E30-BFB7-52B9C039C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9EE-B72F-40A0-8CE0-7160B91F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2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DC2F5B-D652-910F-E27D-39BDD4EC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28BF-7933-40C4-A2E8-279DE335514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D2BF3-6C5C-13A1-EB69-71ACEA5A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C7511-9A3E-2AF7-5EE6-3E1928A8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9EE-B72F-40A0-8CE0-7160B91F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20F2-E34C-068C-8FF3-09346703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C6574-5511-214E-2006-36B76770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1A57C-90F6-AC1D-6E40-CC1691F2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49C2C-F3A7-E4B9-255D-3D78C35D4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28BF-7933-40C4-A2E8-279DE335514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C4668-D504-5CA9-2C83-DF98B4BFF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C574E-C2CD-6AA1-C9FD-8315DA05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9EE-B72F-40A0-8CE0-7160B91F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2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C0425-1DDB-E871-2012-98E9683E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FA310-A245-393C-6D52-C8B131852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51586-1068-E8FC-7694-59050F82F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75B22-D2CC-6857-FD0E-252BF3ED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28BF-7933-40C4-A2E8-279DE335514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3189B-00D7-7A29-3CA4-9ABC0BED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8E31C-7B80-5FE7-3F01-D9D9E0A3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A49EE-B72F-40A0-8CE0-7160B91F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2F79D-3BFD-CFC4-9FB2-EFC9BD6E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210A9-DEC5-8B13-C9AB-2859FA151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7ECD6-D566-E1CF-5E21-934D87CB4E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A28BF-7933-40C4-A2E8-279DE3355140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06CF2-08F7-0FCB-8CEB-08FBFE4B0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1DE6C-F901-2DF7-AD2D-9CD1E363A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A49EE-B72F-40A0-8CE0-7160B91F0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5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1F47-7F71-982F-07AF-B195F95503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DiD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E8BC6-5F94-F3CF-06DE-A896FDB61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 31, 2024</a:t>
            </a:r>
          </a:p>
          <a:p>
            <a:r>
              <a:rPr lang="en-US" dirty="0"/>
              <a:t>(</a:t>
            </a:r>
            <a:r>
              <a:rPr lang="en-US" dirty="0" err="1"/>
              <a:t>buahahaha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6257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99C2-97F8-794F-0346-5046F721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roll-out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DA27-5FD3-F6C7-4B91-FE108C7B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8407"/>
            <a:ext cx="10515600" cy="2168555"/>
          </a:xfrm>
        </p:spPr>
        <p:txBody>
          <a:bodyPr/>
          <a:lstStyle/>
          <a:p>
            <a:r>
              <a:rPr lang="en-US" dirty="0"/>
              <a:t>comparing A to B and C is fine</a:t>
            </a:r>
          </a:p>
          <a:p>
            <a:r>
              <a:rPr lang="en-US" dirty="0"/>
              <a:t>comparing B to A in period 3 is potentially problematic…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AD95B7-FB27-24C5-E958-CF198993B8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2281023"/>
              </p:ext>
            </p:extLst>
          </p:nvPr>
        </p:nvGraphicFramePr>
        <p:xfrm>
          <a:off x="1857554" y="1825625"/>
          <a:ext cx="66308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709">
                  <a:extLst>
                    <a:ext uri="{9D8B030D-6E8A-4147-A177-3AD203B41FA5}">
                      <a16:colId xmlns:a16="http://schemas.microsoft.com/office/drawing/2014/main" val="3580706671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190877660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866549635"/>
                    </a:ext>
                  </a:extLst>
                </a:gridCol>
                <a:gridCol w="1657709">
                  <a:extLst>
                    <a:ext uri="{9D8B030D-6E8A-4147-A177-3AD203B41FA5}">
                      <a16:colId xmlns:a16="http://schemas.microsoft.com/office/drawing/2014/main" val="3831114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18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40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907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39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98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344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2231-6BA8-0F71-6BB9-A6B79573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heterogeneity in time after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BE97-CC76-FD2A-1F0A-3F5FB3A4B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66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 every unit experiences the same treatment ‘s’ periods after treatment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get negative weights, which might mean beta could be negative despite all tau’s being &gt; 0.  </a:t>
            </a:r>
          </a:p>
          <a:p>
            <a:r>
              <a:rPr lang="en-US" dirty="0"/>
              <a:t>Imagine that treatment effect increases over time.  But these units are effectively acting as ‘controls’ since treatment status ‘D’ is not changing.  Can result in negative estimates of beta.</a:t>
            </a:r>
          </a:p>
          <a:p>
            <a:r>
              <a:rPr lang="en-US" dirty="0"/>
              <a:t>Even bigger problem if treatment effect varies over time and unit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61A31-25E4-367D-5CE7-D760FF60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2478819"/>
            <a:ext cx="7630590" cy="885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B67FC4-559B-3BC7-77F2-8D072148D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05" y="3446462"/>
            <a:ext cx="3758146" cy="80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38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B985A-1C59-0340-A121-2CF35A5F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218"/>
          </a:xfrm>
        </p:spPr>
        <p:txBody>
          <a:bodyPr>
            <a:normAutofit/>
          </a:bodyPr>
          <a:lstStyle/>
          <a:p>
            <a:r>
              <a:rPr lang="en-US" sz="2800" dirty="0"/>
              <a:t>For example, we may think we’re estimating the following…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CA9407A-63CA-F56E-41C5-FFD07A771436}"/>
              </a:ext>
            </a:extLst>
          </p:cNvPr>
          <p:cNvCxnSpPr/>
          <p:nvPr/>
        </p:nvCxnSpPr>
        <p:spPr>
          <a:xfrm flipV="1">
            <a:off x="1253706" y="1535502"/>
            <a:ext cx="0" cy="4037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09DD15-C6FD-4E10-2E4E-2D00032B022F}"/>
              </a:ext>
            </a:extLst>
          </p:cNvPr>
          <p:cNvCxnSpPr/>
          <p:nvPr/>
        </p:nvCxnSpPr>
        <p:spPr>
          <a:xfrm>
            <a:off x="1247955" y="5589917"/>
            <a:ext cx="8683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E1CBCF-3B0E-94D2-DD55-28D49AB8F156}"/>
              </a:ext>
            </a:extLst>
          </p:cNvPr>
          <p:cNvCxnSpPr/>
          <p:nvPr/>
        </p:nvCxnSpPr>
        <p:spPr>
          <a:xfrm>
            <a:off x="2395016" y="3527959"/>
            <a:ext cx="0" cy="714737"/>
          </a:xfrm>
          <a:prstGeom prst="line">
            <a:avLst/>
          </a:prstGeom>
          <a:ln cap="sq"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un 9">
            <a:extLst>
              <a:ext uri="{FF2B5EF4-FFF2-40B4-BE49-F238E27FC236}">
                <a16:creationId xmlns:a16="http://schemas.microsoft.com/office/drawing/2014/main" id="{1E68EB84-5635-F971-273C-48753C6F2B18}"/>
              </a:ext>
            </a:extLst>
          </p:cNvPr>
          <p:cNvSpPr/>
          <p:nvPr/>
        </p:nvSpPr>
        <p:spPr>
          <a:xfrm>
            <a:off x="2377654" y="3883881"/>
            <a:ext cx="45719" cy="45719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A61224-8042-6E60-D210-639BD2212A52}"/>
              </a:ext>
            </a:extLst>
          </p:cNvPr>
          <p:cNvCxnSpPr/>
          <p:nvPr/>
        </p:nvCxnSpPr>
        <p:spPr>
          <a:xfrm>
            <a:off x="3812377" y="3713159"/>
            <a:ext cx="0" cy="714737"/>
          </a:xfrm>
          <a:prstGeom prst="line">
            <a:avLst/>
          </a:prstGeom>
          <a:ln cap="sq"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un 11">
            <a:extLst>
              <a:ext uri="{FF2B5EF4-FFF2-40B4-BE49-F238E27FC236}">
                <a16:creationId xmlns:a16="http://schemas.microsoft.com/office/drawing/2014/main" id="{63FFD35A-6F59-7016-9BD7-151EF7E32C8D}"/>
              </a:ext>
            </a:extLst>
          </p:cNvPr>
          <p:cNvSpPr/>
          <p:nvPr/>
        </p:nvSpPr>
        <p:spPr>
          <a:xfrm>
            <a:off x="3795015" y="4069081"/>
            <a:ext cx="45719" cy="45719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98EF83-027A-D74E-C0E2-7295CDF7A499}"/>
              </a:ext>
            </a:extLst>
          </p:cNvPr>
          <p:cNvCxnSpPr/>
          <p:nvPr/>
        </p:nvCxnSpPr>
        <p:spPr>
          <a:xfrm>
            <a:off x="5175813" y="2320726"/>
            <a:ext cx="0" cy="714737"/>
          </a:xfrm>
          <a:prstGeom prst="line">
            <a:avLst/>
          </a:prstGeom>
          <a:ln cap="sq"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un 13">
            <a:extLst>
              <a:ext uri="{FF2B5EF4-FFF2-40B4-BE49-F238E27FC236}">
                <a16:creationId xmlns:a16="http://schemas.microsoft.com/office/drawing/2014/main" id="{1F7CFA02-712F-176C-847F-D4C73285A4EC}"/>
              </a:ext>
            </a:extLst>
          </p:cNvPr>
          <p:cNvSpPr/>
          <p:nvPr/>
        </p:nvSpPr>
        <p:spPr>
          <a:xfrm>
            <a:off x="5158451" y="2676648"/>
            <a:ext cx="45719" cy="45719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13BAA0-AA3C-4A8D-46B0-EA3416493CB4}"/>
              </a:ext>
            </a:extLst>
          </p:cNvPr>
          <p:cNvCxnSpPr/>
          <p:nvPr/>
        </p:nvCxnSpPr>
        <p:spPr>
          <a:xfrm>
            <a:off x="6565718" y="2356421"/>
            <a:ext cx="0" cy="714737"/>
          </a:xfrm>
          <a:prstGeom prst="line">
            <a:avLst/>
          </a:prstGeom>
          <a:ln cap="sq"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un 15">
            <a:extLst>
              <a:ext uri="{FF2B5EF4-FFF2-40B4-BE49-F238E27FC236}">
                <a16:creationId xmlns:a16="http://schemas.microsoft.com/office/drawing/2014/main" id="{1FAB5215-56C2-B7EE-D410-C5D71F0FD84A}"/>
              </a:ext>
            </a:extLst>
          </p:cNvPr>
          <p:cNvSpPr/>
          <p:nvPr/>
        </p:nvSpPr>
        <p:spPr>
          <a:xfrm>
            <a:off x="6548356" y="2712343"/>
            <a:ext cx="45719" cy="45719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2E0761-7EB1-D115-ED9B-71C7064DE96E}"/>
              </a:ext>
            </a:extLst>
          </p:cNvPr>
          <p:cNvCxnSpPr/>
          <p:nvPr/>
        </p:nvCxnSpPr>
        <p:spPr>
          <a:xfrm>
            <a:off x="7968356" y="2166021"/>
            <a:ext cx="0" cy="714737"/>
          </a:xfrm>
          <a:prstGeom prst="line">
            <a:avLst/>
          </a:prstGeom>
          <a:ln cap="sq"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un 17">
            <a:extLst>
              <a:ext uri="{FF2B5EF4-FFF2-40B4-BE49-F238E27FC236}">
                <a16:creationId xmlns:a16="http://schemas.microsoft.com/office/drawing/2014/main" id="{81190A65-10FA-59B7-61EC-D0AA25713DE1}"/>
              </a:ext>
            </a:extLst>
          </p:cNvPr>
          <p:cNvSpPr/>
          <p:nvPr/>
        </p:nvSpPr>
        <p:spPr>
          <a:xfrm>
            <a:off x="7950994" y="2521943"/>
            <a:ext cx="45719" cy="45719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F721D44-CB09-F573-5C3C-FE8887B38F9A}"/>
              </a:ext>
            </a:extLst>
          </p:cNvPr>
          <p:cNvCxnSpPr/>
          <p:nvPr/>
        </p:nvCxnSpPr>
        <p:spPr>
          <a:xfrm>
            <a:off x="2527544" y="3737914"/>
            <a:ext cx="0" cy="714737"/>
          </a:xfrm>
          <a:prstGeom prst="line">
            <a:avLst/>
          </a:prstGeom>
          <a:ln cap="sq">
            <a:solidFill>
              <a:schemeClr val="accent6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un 19">
            <a:extLst>
              <a:ext uri="{FF2B5EF4-FFF2-40B4-BE49-F238E27FC236}">
                <a16:creationId xmlns:a16="http://schemas.microsoft.com/office/drawing/2014/main" id="{33A99C90-F7B5-E2A5-306E-BC1254A2EA31}"/>
              </a:ext>
            </a:extLst>
          </p:cNvPr>
          <p:cNvSpPr/>
          <p:nvPr/>
        </p:nvSpPr>
        <p:spPr>
          <a:xfrm>
            <a:off x="2510182" y="4093836"/>
            <a:ext cx="45719" cy="45719"/>
          </a:xfrm>
          <a:prstGeom prst="su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1397C91-0AF7-560D-4DCB-64C12B9DB374}"/>
              </a:ext>
            </a:extLst>
          </p:cNvPr>
          <p:cNvCxnSpPr/>
          <p:nvPr/>
        </p:nvCxnSpPr>
        <p:spPr>
          <a:xfrm>
            <a:off x="3965369" y="3617443"/>
            <a:ext cx="0" cy="714737"/>
          </a:xfrm>
          <a:prstGeom prst="line">
            <a:avLst/>
          </a:prstGeom>
          <a:ln cap="sq">
            <a:solidFill>
              <a:schemeClr val="accent6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un 21">
            <a:extLst>
              <a:ext uri="{FF2B5EF4-FFF2-40B4-BE49-F238E27FC236}">
                <a16:creationId xmlns:a16="http://schemas.microsoft.com/office/drawing/2014/main" id="{5F724FF5-2185-2198-0519-CC0ACF15566D}"/>
              </a:ext>
            </a:extLst>
          </p:cNvPr>
          <p:cNvSpPr/>
          <p:nvPr/>
        </p:nvSpPr>
        <p:spPr>
          <a:xfrm>
            <a:off x="3948007" y="3973365"/>
            <a:ext cx="45719" cy="45719"/>
          </a:xfrm>
          <a:prstGeom prst="su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3083E0-37DE-E677-0743-87615C39F1B7}"/>
              </a:ext>
            </a:extLst>
          </p:cNvPr>
          <p:cNvCxnSpPr/>
          <p:nvPr/>
        </p:nvCxnSpPr>
        <p:spPr>
          <a:xfrm>
            <a:off x="5382730" y="3661715"/>
            <a:ext cx="0" cy="714737"/>
          </a:xfrm>
          <a:prstGeom prst="line">
            <a:avLst/>
          </a:prstGeom>
          <a:ln cap="sq">
            <a:solidFill>
              <a:schemeClr val="accent6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un 23">
            <a:extLst>
              <a:ext uri="{FF2B5EF4-FFF2-40B4-BE49-F238E27FC236}">
                <a16:creationId xmlns:a16="http://schemas.microsoft.com/office/drawing/2014/main" id="{D42BB07A-FEF5-6920-6580-38BEA3D1E158}"/>
              </a:ext>
            </a:extLst>
          </p:cNvPr>
          <p:cNvSpPr/>
          <p:nvPr/>
        </p:nvSpPr>
        <p:spPr>
          <a:xfrm>
            <a:off x="5365368" y="4017637"/>
            <a:ext cx="45719" cy="45719"/>
          </a:xfrm>
          <a:prstGeom prst="su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E233AE-891D-CA36-BCFA-B99951FF44D6}"/>
              </a:ext>
            </a:extLst>
          </p:cNvPr>
          <p:cNvCxnSpPr>
            <a:cxnSpLocks/>
          </p:cNvCxnSpPr>
          <p:nvPr/>
        </p:nvCxnSpPr>
        <p:spPr>
          <a:xfrm>
            <a:off x="6701927" y="3527959"/>
            <a:ext cx="0" cy="871888"/>
          </a:xfrm>
          <a:prstGeom prst="line">
            <a:avLst/>
          </a:prstGeom>
          <a:ln cap="sq">
            <a:solidFill>
              <a:schemeClr val="accent6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un 25">
            <a:extLst>
              <a:ext uri="{FF2B5EF4-FFF2-40B4-BE49-F238E27FC236}">
                <a16:creationId xmlns:a16="http://schemas.microsoft.com/office/drawing/2014/main" id="{2532A15D-9286-5C7B-AE07-0DE29F06E84A}"/>
              </a:ext>
            </a:extLst>
          </p:cNvPr>
          <p:cNvSpPr/>
          <p:nvPr/>
        </p:nvSpPr>
        <p:spPr>
          <a:xfrm>
            <a:off x="6678779" y="3973525"/>
            <a:ext cx="45719" cy="45719"/>
          </a:xfrm>
          <a:prstGeom prst="su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4DA450-9D83-BE0F-F1A0-6259E3F3B13E}"/>
              </a:ext>
            </a:extLst>
          </p:cNvPr>
          <p:cNvCxnSpPr/>
          <p:nvPr/>
        </p:nvCxnSpPr>
        <p:spPr>
          <a:xfrm>
            <a:off x="8162264" y="3555875"/>
            <a:ext cx="0" cy="714737"/>
          </a:xfrm>
          <a:prstGeom prst="line">
            <a:avLst/>
          </a:prstGeom>
          <a:ln cap="sq">
            <a:solidFill>
              <a:schemeClr val="accent6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un 27">
            <a:extLst>
              <a:ext uri="{FF2B5EF4-FFF2-40B4-BE49-F238E27FC236}">
                <a16:creationId xmlns:a16="http://schemas.microsoft.com/office/drawing/2014/main" id="{64ED0E2A-67D5-D48F-9D28-BAF61A6935AF}"/>
              </a:ext>
            </a:extLst>
          </p:cNvPr>
          <p:cNvSpPr/>
          <p:nvPr/>
        </p:nvSpPr>
        <p:spPr>
          <a:xfrm>
            <a:off x="8144902" y="3911797"/>
            <a:ext cx="45719" cy="45719"/>
          </a:xfrm>
          <a:prstGeom prst="su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B9A7D0-F8BA-B9FD-9FB5-9A78A21F79D7}"/>
              </a:ext>
            </a:extLst>
          </p:cNvPr>
          <p:cNvCxnSpPr>
            <a:cxnSpLocks/>
          </p:cNvCxnSpPr>
          <p:nvPr/>
        </p:nvCxnSpPr>
        <p:spPr>
          <a:xfrm>
            <a:off x="4544859" y="1579944"/>
            <a:ext cx="9777" cy="399272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AC7684-EB3D-F0D5-4277-E1DD05D5DC23}"/>
              </a:ext>
            </a:extLst>
          </p:cNvPr>
          <p:cNvSpPr txBox="1"/>
          <p:nvPr/>
        </p:nvSpPr>
        <p:spPr>
          <a:xfrm>
            <a:off x="9399350" y="2417952"/>
            <a:ext cx="15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BE1AC2-4406-71CD-1ED1-EC6B1AEB3840}"/>
              </a:ext>
            </a:extLst>
          </p:cNvPr>
          <p:cNvSpPr txBox="1"/>
          <p:nvPr/>
        </p:nvSpPr>
        <p:spPr>
          <a:xfrm>
            <a:off x="9399350" y="3613932"/>
            <a:ext cx="2267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FA122-A003-87C1-62AC-3EC5BDEE7B30}"/>
              </a:ext>
            </a:extLst>
          </p:cNvPr>
          <p:cNvSpPr txBox="1"/>
          <p:nvPr/>
        </p:nvSpPr>
        <p:spPr>
          <a:xfrm>
            <a:off x="2225510" y="5698809"/>
            <a:ext cx="569343" cy="3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670673-748C-4C08-C17C-DB47BB2BCBB2}"/>
              </a:ext>
            </a:extLst>
          </p:cNvPr>
          <p:cNvSpPr txBox="1"/>
          <p:nvPr/>
        </p:nvSpPr>
        <p:spPr>
          <a:xfrm>
            <a:off x="3663335" y="5666889"/>
            <a:ext cx="569343" cy="3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5C02D-185B-B286-B06C-A0F00D6C92A1}"/>
              </a:ext>
            </a:extLst>
          </p:cNvPr>
          <p:cNvSpPr txBox="1"/>
          <p:nvPr/>
        </p:nvSpPr>
        <p:spPr>
          <a:xfrm>
            <a:off x="5158451" y="5674015"/>
            <a:ext cx="569343" cy="3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43FB5-D41B-1669-21E7-1D7924F3174F}"/>
              </a:ext>
            </a:extLst>
          </p:cNvPr>
          <p:cNvSpPr txBox="1"/>
          <p:nvPr/>
        </p:nvSpPr>
        <p:spPr>
          <a:xfrm>
            <a:off x="6594075" y="5683112"/>
            <a:ext cx="569343" cy="3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86D231-3102-A3FB-4048-8666B9A1529E}"/>
              </a:ext>
            </a:extLst>
          </p:cNvPr>
          <p:cNvSpPr txBox="1"/>
          <p:nvPr/>
        </p:nvSpPr>
        <p:spPr>
          <a:xfrm>
            <a:off x="8029699" y="5674014"/>
            <a:ext cx="569343" cy="3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9E1199-5653-327B-1BCA-F80E790B9B10}"/>
              </a:ext>
            </a:extLst>
          </p:cNvPr>
          <p:cNvSpPr txBox="1"/>
          <p:nvPr/>
        </p:nvSpPr>
        <p:spPr>
          <a:xfrm>
            <a:off x="10000850" y="5398065"/>
            <a:ext cx="103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E83AD0-5B80-1763-369C-F87A07F22E7E}"/>
              </a:ext>
            </a:extLst>
          </p:cNvPr>
          <p:cNvSpPr txBox="1"/>
          <p:nvPr/>
        </p:nvSpPr>
        <p:spPr>
          <a:xfrm>
            <a:off x="838200" y="1227725"/>
            <a:ext cx="103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677926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90CDB-96EA-17B5-C200-D0ADC406F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F5A1-FB5F-3213-7B70-B27E5DEE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218"/>
          </a:xfrm>
        </p:spPr>
        <p:txBody>
          <a:bodyPr>
            <a:normAutofit/>
          </a:bodyPr>
          <a:lstStyle/>
          <a:p>
            <a:r>
              <a:rPr lang="en-US" sz="2800" dirty="0"/>
              <a:t>… but we may estimating 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33CA1-2E20-1EDF-006F-39429FBC1716}"/>
              </a:ext>
            </a:extLst>
          </p:cNvPr>
          <p:cNvCxnSpPr/>
          <p:nvPr/>
        </p:nvCxnSpPr>
        <p:spPr>
          <a:xfrm flipV="1">
            <a:off x="1253706" y="1535502"/>
            <a:ext cx="0" cy="40371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3DF31E-BEFB-4875-9080-0A021336453B}"/>
              </a:ext>
            </a:extLst>
          </p:cNvPr>
          <p:cNvCxnSpPr/>
          <p:nvPr/>
        </p:nvCxnSpPr>
        <p:spPr>
          <a:xfrm>
            <a:off x="1247955" y="5589917"/>
            <a:ext cx="86839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926200-F54D-8307-D0EC-A052A522C996}"/>
              </a:ext>
            </a:extLst>
          </p:cNvPr>
          <p:cNvCxnSpPr/>
          <p:nvPr/>
        </p:nvCxnSpPr>
        <p:spPr>
          <a:xfrm>
            <a:off x="2395016" y="3527959"/>
            <a:ext cx="0" cy="714737"/>
          </a:xfrm>
          <a:prstGeom prst="line">
            <a:avLst/>
          </a:prstGeom>
          <a:ln cap="sq"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un 9">
            <a:extLst>
              <a:ext uri="{FF2B5EF4-FFF2-40B4-BE49-F238E27FC236}">
                <a16:creationId xmlns:a16="http://schemas.microsoft.com/office/drawing/2014/main" id="{081C3394-B653-EB09-D9BB-69277641ECAD}"/>
              </a:ext>
            </a:extLst>
          </p:cNvPr>
          <p:cNvSpPr/>
          <p:nvPr/>
        </p:nvSpPr>
        <p:spPr>
          <a:xfrm>
            <a:off x="2377654" y="3883881"/>
            <a:ext cx="45719" cy="45719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5109AD-37A7-3063-ACCD-FC96ACB52BEB}"/>
              </a:ext>
            </a:extLst>
          </p:cNvPr>
          <p:cNvCxnSpPr/>
          <p:nvPr/>
        </p:nvCxnSpPr>
        <p:spPr>
          <a:xfrm>
            <a:off x="3812377" y="3713159"/>
            <a:ext cx="0" cy="714737"/>
          </a:xfrm>
          <a:prstGeom prst="line">
            <a:avLst/>
          </a:prstGeom>
          <a:ln cap="sq"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un 11">
            <a:extLst>
              <a:ext uri="{FF2B5EF4-FFF2-40B4-BE49-F238E27FC236}">
                <a16:creationId xmlns:a16="http://schemas.microsoft.com/office/drawing/2014/main" id="{C9A7C5DD-2A8F-9E49-C195-C7933E90F77F}"/>
              </a:ext>
            </a:extLst>
          </p:cNvPr>
          <p:cNvSpPr/>
          <p:nvPr/>
        </p:nvSpPr>
        <p:spPr>
          <a:xfrm>
            <a:off x="3795015" y="4069081"/>
            <a:ext cx="45719" cy="45719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0D87E1-C071-F9D7-3481-CF41D6E5F015}"/>
              </a:ext>
            </a:extLst>
          </p:cNvPr>
          <p:cNvCxnSpPr/>
          <p:nvPr/>
        </p:nvCxnSpPr>
        <p:spPr>
          <a:xfrm>
            <a:off x="5181419" y="3348412"/>
            <a:ext cx="0" cy="714737"/>
          </a:xfrm>
          <a:prstGeom prst="line">
            <a:avLst/>
          </a:prstGeom>
          <a:ln cap="sq"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un 13">
            <a:extLst>
              <a:ext uri="{FF2B5EF4-FFF2-40B4-BE49-F238E27FC236}">
                <a16:creationId xmlns:a16="http://schemas.microsoft.com/office/drawing/2014/main" id="{3F8138B0-A508-4C75-7480-BC6EFA5D3419}"/>
              </a:ext>
            </a:extLst>
          </p:cNvPr>
          <p:cNvSpPr/>
          <p:nvPr/>
        </p:nvSpPr>
        <p:spPr>
          <a:xfrm>
            <a:off x="5158451" y="3660062"/>
            <a:ext cx="45719" cy="45719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90ED1F-042E-F53A-A743-A22FBF733574}"/>
              </a:ext>
            </a:extLst>
          </p:cNvPr>
          <p:cNvCxnSpPr/>
          <p:nvPr/>
        </p:nvCxnSpPr>
        <p:spPr>
          <a:xfrm>
            <a:off x="6565718" y="2523200"/>
            <a:ext cx="0" cy="714737"/>
          </a:xfrm>
          <a:prstGeom prst="line">
            <a:avLst/>
          </a:prstGeom>
          <a:ln cap="sq"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un 15">
            <a:extLst>
              <a:ext uri="{FF2B5EF4-FFF2-40B4-BE49-F238E27FC236}">
                <a16:creationId xmlns:a16="http://schemas.microsoft.com/office/drawing/2014/main" id="{84AD4DB5-6E8D-5A47-F205-76453E695AB9}"/>
              </a:ext>
            </a:extLst>
          </p:cNvPr>
          <p:cNvSpPr/>
          <p:nvPr/>
        </p:nvSpPr>
        <p:spPr>
          <a:xfrm>
            <a:off x="6548356" y="2879122"/>
            <a:ext cx="45719" cy="45719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370B4A-400D-CAE9-04D1-4F28721F71DD}"/>
              </a:ext>
            </a:extLst>
          </p:cNvPr>
          <p:cNvCxnSpPr/>
          <p:nvPr/>
        </p:nvCxnSpPr>
        <p:spPr>
          <a:xfrm>
            <a:off x="7968356" y="889306"/>
            <a:ext cx="0" cy="714737"/>
          </a:xfrm>
          <a:prstGeom prst="line">
            <a:avLst/>
          </a:prstGeom>
          <a:ln cap="sq"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un 17">
            <a:extLst>
              <a:ext uri="{FF2B5EF4-FFF2-40B4-BE49-F238E27FC236}">
                <a16:creationId xmlns:a16="http://schemas.microsoft.com/office/drawing/2014/main" id="{8D6FF943-1C9F-C3EC-3C5A-C6642FF60E14}"/>
              </a:ext>
            </a:extLst>
          </p:cNvPr>
          <p:cNvSpPr/>
          <p:nvPr/>
        </p:nvSpPr>
        <p:spPr>
          <a:xfrm>
            <a:off x="7950994" y="1245228"/>
            <a:ext cx="45719" cy="45719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5C239B-29FB-65D6-D9E1-BFEE5EF93918}"/>
              </a:ext>
            </a:extLst>
          </p:cNvPr>
          <p:cNvCxnSpPr/>
          <p:nvPr/>
        </p:nvCxnSpPr>
        <p:spPr>
          <a:xfrm>
            <a:off x="2527544" y="3737914"/>
            <a:ext cx="0" cy="714737"/>
          </a:xfrm>
          <a:prstGeom prst="line">
            <a:avLst/>
          </a:prstGeom>
          <a:ln cap="sq">
            <a:solidFill>
              <a:schemeClr val="accent6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Sun 19">
            <a:extLst>
              <a:ext uri="{FF2B5EF4-FFF2-40B4-BE49-F238E27FC236}">
                <a16:creationId xmlns:a16="http://schemas.microsoft.com/office/drawing/2014/main" id="{BFDE08E3-8FB0-28A6-C596-A6432B497C8E}"/>
              </a:ext>
            </a:extLst>
          </p:cNvPr>
          <p:cNvSpPr/>
          <p:nvPr/>
        </p:nvSpPr>
        <p:spPr>
          <a:xfrm>
            <a:off x="2510182" y="4093836"/>
            <a:ext cx="45719" cy="45719"/>
          </a:xfrm>
          <a:prstGeom prst="su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E0E4B5C-5C32-898B-36D6-2170A2A7EB68}"/>
              </a:ext>
            </a:extLst>
          </p:cNvPr>
          <p:cNvCxnSpPr/>
          <p:nvPr/>
        </p:nvCxnSpPr>
        <p:spPr>
          <a:xfrm>
            <a:off x="3965369" y="3617443"/>
            <a:ext cx="0" cy="714737"/>
          </a:xfrm>
          <a:prstGeom prst="line">
            <a:avLst/>
          </a:prstGeom>
          <a:ln cap="sq">
            <a:solidFill>
              <a:schemeClr val="accent6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un 21">
            <a:extLst>
              <a:ext uri="{FF2B5EF4-FFF2-40B4-BE49-F238E27FC236}">
                <a16:creationId xmlns:a16="http://schemas.microsoft.com/office/drawing/2014/main" id="{CDF9525B-4CED-E5EC-2C8F-202EEE39D814}"/>
              </a:ext>
            </a:extLst>
          </p:cNvPr>
          <p:cNvSpPr/>
          <p:nvPr/>
        </p:nvSpPr>
        <p:spPr>
          <a:xfrm>
            <a:off x="3948007" y="3973365"/>
            <a:ext cx="45719" cy="45719"/>
          </a:xfrm>
          <a:prstGeom prst="su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DD96387-05F3-F5F9-279B-0C134D9A0D3F}"/>
              </a:ext>
            </a:extLst>
          </p:cNvPr>
          <p:cNvCxnSpPr/>
          <p:nvPr/>
        </p:nvCxnSpPr>
        <p:spPr>
          <a:xfrm>
            <a:off x="5382730" y="3661715"/>
            <a:ext cx="0" cy="714737"/>
          </a:xfrm>
          <a:prstGeom prst="line">
            <a:avLst/>
          </a:prstGeom>
          <a:ln cap="sq">
            <a:solidFill>
              <a:schemeClr val="accent6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un 23">
            <a:extLst>
              <a:ext uri="{FF2B5EF4-FFF2-40B4-BE49-F238E27FC236}">
                <a16:creationId xmlns:a16="http://schemas.microsoft.com/office/drawing/2014/main" id="{A6E7CB53-2DE7-59B7-B5A1-9F76F2ACB34A}"/>
              </a:ext>
            </a:extLst>
          </p:cNvPr>
          <p:cNvSpPr/>
          <p:nvPr/>
        </p:nvSpPr>
        <p:spPr>
          <a:xfrm>
            <a:off x="5365368" y="4017637"/>
            <a:ext cx="45719" cy="45719"/>
          </a:xfrm>
          <a:prstGeom prst="su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B3247E-FB14-CBB8-312E-CFFA63F8A263}"/>
              </a:ext>
            </a:extLst>
          </p:cNvPr>
          <p:cNvCxnSpPr>
            <a:cxnSpLocks/>
          </p:cNvCxnSpPr>
          <p:nvPr/>
        </p:nvCxnSpPr>
        <p:spPr>
          <a:xfrm>
            <a:off x="6701927" y="3527959"/>
            <a:ext cx="0" cy="871888"/>
          </a:xfrm>
          <a:prstGeom prst="line">
            <a:avLst/>
          </a:prstGeom>
          <a:ln cap="sq">
            <a:solidFill>
              <a:schemeClr val="accent6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Sun 25">
            <a:extLst>
              <a:ext uri="{FF2B5EF4-FFF2-40B4-BE49-F238E27FC236}">
                <a16:creationId xmlns:a16="http://schemas.microsoft.com/office/drawing/2014/main" id="{3BCA0CC5-E83F-2B03-6787-DDAA1387B2DA}"/>
              </a:ext>
            </a:extLst>
          </p:cNvPr>
          <p:cNvSpPr/>
          <p:nvPr/>
        </p:nvSpPr>
        <p:spPr>
          <a:xfrm>
            <a:off x="6678779" y="3973525"/>
            <a:ext cx="45719" cy="45719"/>
          </a:xfrm>
          <a:prstGeom prst="su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EC635C-E327-3AC2-CCCD-4545FB1BB1FB}"/>
              </a:ext>
            </a:extLst>
          </p:cNvPr>
          <p:cNvCxnSpPr/>
          <p:nvPr/>
        </p:nvCxnSpPr>
        <p:spPr>
          <a:xfrm>
            <a:off x="8162264" y="3555875"/>
            <a:ext cx="0" cy="714737"/>
          </a:xfrm>
          <a:prstGeom prst="line">
            <a:avLst/>
          </a:prstGeom>
          <a:ln cap="sq">
            <a:solidFill>
              <a:schemeClr val="accent6"/>
            </a:solidFill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Sun 27">
            <a:extLst>
              <a:ext uri="{FF2B5EF4-FFF2-40B4-BE49-F238E27FC236}">
                <a16:creationId xmlns:a16="http://schemas.microsoft.com/office/drawing/2014/main" id="{1C7774BC-D6C1-0B3C-A97A-B07754D0B553}"/>
              </a:ext>
            </a:extLst>
          </p:cNvPr>
          <p:cNvSpPr/>
          <p:nvPr/>
        </p:nvSpPr>
        <p:spPr>
          <a:xfrm>
            <a:off x="8144902" y="3911797"/>
            <a:ext cx="45719" cy="45719"/>
          </a:xfrm>
          <a:prstGeom prst="su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0CECD45-5B6E-514A-9D03-A0E2738AF61B}"/>
              </a:ext>
            </a:extLst>
          </p:cNvPr>
          <p:cNvCxnSpPr>
            <a:cxnSpLocks/>
          </p:cNvCxnSpPr>
          <p:nvPr/>
        </p:nvCxnSpPr>
        <p:spPr>
          <a:xfrm>
            <a:off x="4544859" y="1579944"/>
            <a:ext cx="9777" cy="399272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D9D12DB-4626-D8BA-F2A2-08B69717807C}"/>
              </a:ext>
            </a:extLst>
          </p:cNvPr>
          <p:cNvSpPr txBox="1"/>
          <p:nvPr/>
        </p:nvSpPr>
        <p:spPr>
          <a:xfrm>
            <a:off x="9221598" y="1015302"/>
            <a:ext cx="1558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treatment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B84652-1500-E65A-8881-67F449660480}"/>
              </a:ext>
            </a:extLst>
          </p:cNvPr>
          <p:cNvSpPr txBox="1"/>
          <p:nvPr/>
        </p:nvSpPr>
        <p:spPr>
          <a:xfrm>
            <a:off x="9399350" y="3613932"/>
            <a:ext cx="2267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control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ABC0D-7311-A538-4A68-E62731329CB3}"/>
              </a:ext>
            </a:extLst>
          </p:cNvPr>
          <p:cNvSpPr txBox="1"/>
          <p:nvPr/>
        </p:nvSpPr>
        <p:spPr>
          <a:xfrm>
            <a:off x="2225510" y="5698809"/>
            <a:ext cx="569343" cy="3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E13170-F5DE-0E1C-3F55-9CBEA2401085}"/>
              </a:ext>
            </a:extLst>
          </p:cNvPr>
          <p:cNvSpPr txBox="1"/>
          <p:nvPr/>
        </p:nvSpPr>
        <p:spPr>
          <a:xfrm>
            <a:off x="3663335" y="5666889"/>
            <a:ext cx="569343" cy="3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C358CD-FB69-F9D0-D375-7A7A3279B352}"/>
              </a:ext>
            </a:extLst>
          </p:cNvPr>
          <p:cNvSpPr txBox="1"/>
          <p:nvPr/>
        </p:nvSpPr>
        <p:spPr>
          <a:xfrm>
            <a:off x="5158451" y="5674015"/>
            <a:ext cx="569343" cy="3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790D7-5D9F-6CAE-0AD6-1CC2953958F2}"/>
              </a:ext>
            </a:extLst>
          </p:cNvPr>
          <p:cNvSpPr txBox="1"/>
          <p:nvPr/>
        </p:nvSpPr>
        <p:spPr>
          <a:xfrm>
            <a:off x="6594075" y="5683112"/>
            <a:ext cx="569343" cy="3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F2DA99-C3C7-FBC8-94FB-15800BE7EB53}"/>
              </a:ext>
            </a:extLst>
          </p:cNvPr>
          <p:cNvSpPr txBox="1"/>
          <p:nvPr/>
        </p:nvSpPr>
        <p:spPr>
          <a:xfrm>
            <a:off x="8029699" y="5674014"/>
            <a:ext cx="569343" cy="38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F794F-B439-11D8-B7E8-C03672A5EB59}"/>
              </a:ext>
            </a:extLst>
          </p:cNvPr>
          <p:cNvSpPr txBox="1"/>
          <p:nvPr/>
        </p:nvSpPr>
        <p:spPr>
          <a:xfrm>
            <a:off x="10000850" y="5398065"/>
            <a:ext cx="103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time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6F48CA-843F-6B0D-FADA-21ED283A3DBB}"/>
              </a:ext>
            </a:extLst>
          </p:cNvPr>
          <p:cNvSpPr txBox="1"/>
          <p:nvPr/>
        </p:nvSpPr>
        <p:spPr>
          <a:xfrm>
            <a:off x="838200" y="1227725"/>
            <a:ext cx="1035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358523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A532015-3038-0BDA-EF22-3673C0500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052" y="458014"/>
            <a:ext cx="5239820" cy="964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D932C-DB6E-296F-EBFD-AF3545297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185" y="273487"/>
            <a:ext cx="4069682" cy="1325563"/>
          </a:xfrm>
        </p:spPr>
        <p:txBody>
          <a:bodyPr>
            <a:normAutofit/>
          </a:bodyPr>
          <a:lstStyle/>
          <a:p>
            <a:r>
              <a:rPr lang="en-US" sz="2400" dirty="0"/>
              <a:t>standard </a:t>
            </a:r>
            <a:r>
              <a:rPr lang="en-US" sz="2400" dirty="0" err="1"/>
              <a:t>DiD</a:t>
            </a:r>
            <a:r>
              <a:rPr lang="en-US" sz="2400" dirty="0"/>
              <a:t> model: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C5D3C9-26CE-85AD-F809-631907156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9750" y="1401169"/>
            <a:ext cx="4069682" cy="14158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43F87A-AFB9-E3E7-D0B3-2EAB1E244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652" y="3124157"/>
            <a:ext cx="6420434" cy="4874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F3280-2CA9-717B-95E5-4187F1B98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3969" y="3806452"/>
            <a:ext cx="2522023" cy="523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2E8603-B63D-3CE7-FBE7-DC0DE000B886}"/>
              </a:ext>
            </a:extLst>
          </p:cNvPr>
          <p:cNvSpPr txBox="1"/>
          <p:nvPr/>
        </p:nvSpPr>
        <p:spPr>
          <a:xfrm>
            <a:off x="8601424" y="3131303"/>
            <a:ext cx="289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average of D for unit </a:t>
            </a:r>
            <a:r>
              <a:rPr lang="en-US" dirty="0" err="1"/>
              <a:t>i</a:t>
            </a:r>
            <a:r>
              <a:rPr lang="en-US" dirty="0"/>
              <a:t> over 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24A246-3AA8-F86E-96AB-5F2232D638E1}"/>
              </a:ext>
            </a:extLst>
          </p:cNvPr>
          <p:cNvSpPr txBox="1"/>
          <p:nvPr/>
        </p:nvSpPr>
        <p:spPr>
          <a:xfrm>
            <a:off x="4648643" y="3791276"/>
            <a:ext cx="2894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 cross-sectional average of D for period 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7EC8B3-B2CF-F309-072D-F322BB333C79}"/>
              </a:ext>
            </a:extLst>
          </p:cNvPr>
          <p:cNvSpPr txBox="1"/>
          <p:nvPr/>
        </p:nvSpPr>
        <p:spPr>
          <a:xfrm>
            <a:off x="1949570" y="4554747"/>
            <a:ext cx="9546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there is a unit that has been treated for almost the entire period, so	          and almost all units have been treated   		then 			</a:t>
            </a:r>
          </a:p>
          <a:p>
            <a:endParaRPr lang="en-US" dirty="0"/>
          </a:p>
          <a:p>
            <a:r>
              <a:rPr lang="en-US" dirty="0"/>
              <a:t>Thus, one can get negative weights (i.e. 	          &lt; 0)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BDC74D-48AB-9531-407C-A9FC37EA5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9872" y="4541558"/>
            <a:ext cx="1013985" cy="38252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D618949-92D2-6A42-E6DD-2E77C1359C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2632" y="4866497"/>
            <a:ext cx="1013985" cy="39599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75961A-9008-F977-BE00-BDB361681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4839" y="4896236"/>
            <a:ext cx="1536065" cy="3825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E02330-F81A-5689-680B-F0FCBB5E55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07125" y="5395898"/>
            <a:ext cx="1095746" cy="30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64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779E-9021-7D23-99FC-FF5DE713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solution: estimate dynamic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9DDA-7E98-971C-90DB-EADE23E27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a dynamic treatment effect that varies over time, where R is the number of years since treatment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Issues with this – it can become tricky if this varies across units</a:t>
            </a:r>
          </a:p>
          <a:p>
            <a:r>
              <a:rPr lang="en-US" dirty="0"/>
              <a:t>can still get negative weights (as with the static treatment)</a:t>
            </a:r>
          </a:p>
          <a:p>
            <a:r>
              <a:rPr lang="en-US" dirty="0"/>
              <a:t>one can get non-zero weights before treatment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8C130-B2D6-9336-BED7-3DF2C2485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568" y="2796136"/>
            <a:ext cx="4534756" cy="73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22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5C85-62F7-0A72-68BA-327FFF65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27E15-970E-AAA1-CFFF-B05369050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weights </a:t>
            </a:r>
          </a:p>
          <a:p>
            <a:r>
              <a:rPr lang="en-US" dirty="0"/>
              <a:t>estimate ‘bounds’ on the degree of heterogeneity that could flip the sign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93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C153-3666-B6F9-F923-7FB5CFCD2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Calloway </a:t>
            </a:r>
            <a:r>
              <a:rPr lang="en-US" dirty="0" err="1"/>
              <a:t>Sant’Anna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EF95-DD9A-0909-D604-68A17745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against never treated only</a:t>
            </a:r>
          </a:p>
          <a:p>
            <a:r>
              <a:rPr lang="en-US" dirty="0"/>
              <a:t>compare against never treated yet (BJS approach)</a:t>
            </a:r>
          </a:p>
        </p:txBody>
      </p:sp>
    </p:spTree>
    <p:extLst>
      <p:ext uri="{BB962C8B-B14F-4D97-AF65-F5344CB8AC3E}">
        <p14:creationId xmlns:p14="http://schemas.microsoft.com/office/powerpoint/2010/main" val="1035334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DDAA6-E99E-AA48-7E45-6A45F1F8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for covariates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9D20-6CE0-9D7D-8302-43E573571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0970"/>
            <a:ext cx="10515600" cy="4351338"/>
          </a:xfrm>
        </p:spPr>
        <p:txBody>
          <a:bodyPr/>
          <a:lstStyle/>
          <a:p>
            <a:r>
              <a:rPr lang="en-US" dirty="0"/>
              <a:t>what if you need to control for covariates to get parallel trends: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this imposes the additional assumption that the treatment effect does not vary over those covariates</a:t>
            </a:r>
          </a:p>
          <a:p>
            <a:r>
              <a:rPr lang="en-US" dirty="0"/>
              <a:t>Fix: Interact treatment with those covariates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1090E-DE8E-450D-D75D-5E81DA0B9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5987"/>
            <a:ext cx="10288436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44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5987-F60D-F7EE-E8E1-EF4F8479A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sum up…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D4BDB-5AA4-5CE5-3F4B-E688662B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Diff-in-diff works well when: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{(a) all of your treatment occurs at the same time</a:t>
            </a:r>
          </a:p>
          <a:p>
            <a:pPr marL="457200" lvl="1" indent="0">
              <a:buNone/>
            </a:pPr>
            <a:r>
              <a:rPr lang="en-US" sz="2800" dirty="0"/>
              <a:t>		or </a:t>
            </a:r>
          </a:p>
          <a:p>
            <a:pPr marL="457200" lvl="1" indent="0">
              <a:buNone/>
            </a:pPr>
            <a:r>
              <a:rPr lang="en-US" sz="2800" dirty="0"/>
              <a:t>(b) your treatment effect is homogenous}</a:t>
            </a:r>
          </a:p>
          <a:p>
            <a:pPr marL="457200" lvl="1" indent="0">
              <a:buNone/>
            </a:pPr>
            <a:r>
              <a:rPr lang="en-US" sz="2800" dirty="0"/>
              <a:t>		and</a:t>
            </a:r>
          </a:p>
          <a:p>
            <a:pPr marL="457200" lvl="1" indent="0">
              <a:buNone/>
            </a:pPr>
            <a:r>
              <a:rPr lang="en-US" sz="2800" dirty="0"/>
              <a:t>(c) you have parallel trends (without additional controls)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(a) and (b) don’t hold, you can model heterogeneity (such as time after treatment).  Same if you need to control for additional covariates – can model heterogeneity over covariates</a:t>
            </a:r>
          </a:p>
          <a:p>
            <a:pPr marL="0" indent="0">
              <a:buNone/>
            </a:pPr>
            <a:r>
              <a:rPr lang="en-US" dirty="0"/>
              <a:t>Otherwise, you can use new methods to test and deal with negative weights</a:t>
            </a:r>
          </a:p>
        </p:txBody>
      </p:sp>
    </p:spTree>
    <p:extLst>
      <p:ext uri="{BB962C8B-B14F-4D97-AF65-F5344CB8AC3E}">
        <p14:creationId xmlns:p14="http://schemas.microsoft.com/office/powerpoint/2010/main" val="21183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5B8E-5E4C-6A7D-C1EB-780E067DF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simple </a:t>
            </a:r>
            <a:r>
              <a:rPr lang="en-US" dirty="0" err="1"/>
              <a:t>DiD</a:t>
            </a:r>
            <a:r>
              <a:rPr lang="en-US" dirty="0"/>
              <a:t> and assumptions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7972B-E558-476F-1B6C-68D309157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204" y="1800930"/>
            <a:ext cx="8535591" cy="12860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44C64E-C8D4-7AB5-C2B1-3C9C22F0F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30" y="3231629"/>
            <a:ext cx="3091238" cy="465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479BBF-209A-F4B2-BBAB-E40D5A0DD411}"/>
              </a:ext>
            </a:extLst>
          </p:cNvPr>
          <p:cNvSpPr txBox="1"/>
          <p:nvPr/>
        </p:nvSpPr>
        <p:spPr>
          <a:xfrm>
            <a:off x="2380683" y="3328175"/>
            <a:ext cx="4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F0DD67-A69E-3BE4-BC60-231D0A372DDD}"/>
              </a:ext>
            </a:extLst>
          </p:cNvPr>
          <p:cNvSpPr txBox="1"/>
          <p:nvPr/>
        </p:nvSpPr>
        <p:spPr>
          <a:xfrm>
            <a:off x="2380683" y="3630553"/>
            <a:ext cx="8183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the error is mean independent of D, parallel assumptions hold.  Note that that this means that treatment can be assigned based on things associated with the mean (time-invariant) outcome of each individual (</a:t>
            </a:r>
            <a:r>
              <a:rPr lang="en-US" dirty="0" err="1"/>
              <a:t>alpha_i</a:t>
            </a:r>
            <a:r>
              <a:rPr lang="en-US" dirty="0"/>
              <a:t>) but requires that treatment is not related to things that affect the trend in outcome, </a:t>
            </a:r>
            <a:r>
              <a:rPr lang="en-US" dirty="0" err="1"/>
              <a:t>eta_i,t</a:t>
            </a:r>
            <a:r>
              <a:rPr lang="en-US" dirty="0"/>
              <a:t>.  Thus, parallel trends allows for the presence of selection bias as long as that selection bias doesn’t change over time.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F1B82-EEFD-DC3D-E0A8-0AEDFA50B4DB}"/>
              </a:ext>
            </a:extLst>
          </p:cNvPr>
          <p:cNvSpPr txBox="1"/>
          <p:nvPr/>
        </p:nvSpPr>
        <p:spPr>
          <a:xfrm>
            <a:off x="1828204" y="5637372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Anticipation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676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513D-5324-0F5C-A847-6B6D13C0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extend Diff-in-diff to more than two time periods and more than two groups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2B12141-ECDA-B8D2-6DA1-7E17A8D522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020562"/>
              </p:ext>
            </p:extLst>
          </p:nvPr>
        </p:nvGraphicFramePr>
        <p:xfrm>
          <a:off x="838200" y="1825625"/>
          <a:ext cx="1051559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228">
                  <a:extLst>
                    <a:ext uri="{9D8B030D-6E8A-4147-A177-3AD203B41FA5}">
                      <a16:colId xmlns:a16="http://schemas.microsoft.com/office/drawing/2014/main" val="9636817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106844137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970797025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66774368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194001736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3804065689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382587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98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3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712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78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7766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728AD7-DD65-DD65-D466-91FF23E09D91}"/>
              </a:ext>
            </a:extLst>
          </p:cNvPr>
          <p:cNvSpPr txBox="1"/>
          <p:nvPr/>
        </p:nvSpPr>
        <p:spPr>
          <a:xfrm>
            <a:off x="3640346" y="4416725"/>
            <a:ext cx="2892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treatment group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076C3-CB13-2FDF-1807-EC23224696EF}"/>
              </a:ext>
            </a:extLst>
          </p:cNvPr>
          <p:cNvSpPr txBox="1"/>
          <p:nvPr/>
        </p:nvSpPr>
        <p:spPr>
          <a:xfrm>
            <a:off x="8356120" y="4423112"/>
            <a:ext cx="2815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control group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3C919ED-105E-40BE-6D0B-8ABF7572E9BF}"/>
              </a:ext>
            </a:extLst>
          </p:cNvPr>
          <p:cNvSpPr/>
          <p:nvPr/>
        </p:nvSpPr>
        <p:spPr>
          <a:xfrm rot="16200000">
            <a:off x="4362984" y="2683707"/>
            <a:ext cx="251255" cy="321478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FDBEDA6-3955-B0A6-706C-EA192C8A72F6}"/>
              </a:ext>
            </a:extLst>
          </p:cNvPr>
          <p:cNvSpPr/>
          <p:nvPr/>
        </p:nvSpPr>
        <p:spPr>
          <a:xfrm rot="16200000">
            <a:off x="8914858" y="2542812"/>
            <a:ext cx="251252" cy="3496571"/>
          </a:xfrm>
          <a:prstGeom prst="leftBrac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1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Aside on Issues with Panel Data </a:t>
            </a:r>
            <a:br>
              <a:rPr lang="en-US" sz="4000" dirty="0"/>
            </a:br>
            <a:r>
              <a:rPr lang="en-US" sz="3600" dirty="0"/>
              <a:t>(even before spatial problems)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4330700" cy="4525963"/>
          </a:xfrm>
        </p:spPr>
        <p:txBody>
          <a:bodyPr/>
          <a:lstStyle/>
          <a:p>
            <a:r>
              <a:rPr lang="en-US" sz="2400"/>
              <a:t>Basic issue: not all observations are the same.  </a:t>
            </a:r>
          </a:p>
          <a:p>
            <a:pPr lvl="1"/>
            <a:r>
              <a:rPr lang="en-US" sz="2000">
                <a:solidFill>
                  <a:schemeClr val="accent2"/>
                </a:solidFill>
              </a:rPr>
              <a:t>An observation of GDP over two years in the same county are related differently than GDP in two</a:t>
            </a:r>
            <a:r>
              <a:rPr lang="en-US" sz="2000"/>
              <a:t> </a:t>
            </a:r>
            <a:r>
              <a:rPr lang="en-US" sz="2000">
                <a:solidFill>
                  <a:schemeClr val="accent2"/>
                </a:solidFill>
              </a:rPr>
              <a:t>different counties in the same year.</a:t>
            </a:r>
            <a:endParaRPr lang="en-US" sz="2000"/>
          </a:p>
          <a:p>
            <a:r>
              <a:rPr lang="en-US" sz="2400"/>
              <a:t>Fixed Effects</a:t>
            </a:r>
          </a:p>
          <a:p>
            <a:endParaRPr lang="en-US" sz="2400"/>
          </a:p>
          <a:p>
            <a:endParaRPr lang="en-US" sz="2400"/>
          </a:p>
        </p:txBody>
      </p:sp>
      <p:graphicFrame>
        <p:nvGraphicFramePr>
          <p:cNvPr id="410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140576" y="2298701"/>
          <a:ext cx="24114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685800" progId="">
                  <p:embed/>
                </p:oleObj>
              </mc:Choice>
              <mc:Fallback>
                <p:oleObj name="Equation" r:id="rId2" imgW="1206360" imgH="685800" progId="">
                  <p:embed/>
                  <p:pic>
                    <p:nvPicPr>
                      <p:cNvPr id="41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576" y="2298701"/>
                        <a:ext cx="2411413" cy="1370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56138" y="4076700"/>
          <a:ext cx="5111750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34880" imgH="990360" progId="">
                  <p:embed/>
                </p:oleObj>
              </mc:Choice>
              <mc:Fallback>
                <p:oleObj name="Equation" r:id="rId4" imgW="2234880" imgH="990360" progId="">
                  <p:embed/>
                  <p:pic>
                    <p:nvPicPr>
                      <p:cNvPr id="41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4076700"/>
                        <a:ext cx="5111750" cy="194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1847850" y="5949951"/>
            <a:ext cx="86042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</a:rPr>
              <a:t>Note that FE just assumes each region has a  different intercept, not different coefficients on other variables – more on that next week.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Random Effects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/>
              <a:t>Random effects</a:t>
            </a:r>
          </a:p>
        </p:txBody>
      </p:sp>
      <p:graphicFrame>
        <p:nvGraphicFramePr>
          <p:cNvPr id="153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782888" y="2386013"/>
          <a:ext cx="7561262" cy="356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20960" imgH="1752480" progId="">
                  <p:embed/>
                </p:oleObj>
              </mc:Choice>
              <mc:Fallback>
                <p:oleObj name="Equation" r:id="rId2" imgW="3720960" imgH="1752480" progId="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386013"/>
                        <a:ext cx="7561262" cy="356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RE</a:t>
            </a:r>
          </a:p>
        </p:txBody>
      </p:sp>
      <p:graphicFrame>
        <p:nvGraphicFramePr>
          <p:cNvPr id="174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608264" y="1484314"/>
          <a:ext cx="7159625" cy="449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92280" imgH="2692080" progId="">
                  <p:embed/>
                </p:oleObj>
              </mc:Choice>
              <mc:Fallback>
                <p:oleObj name="Equation" r:id="rId2" imgW="4292280" imgH="2692080" progId="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4" y="1484314"/>
                        <a:ext cx="7159625" cy="449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Line 6"/>
          <p:cNvSpPr>
            <a:spLocks noChangeShapeType="1"/>
          </p:cNvSpPr>
          <p:nvPr/>
        </p:nvSpPr>
        <p:spPr bwMode="auto">
          <a:xfrm flipH="1" flipV="1">
            <a:off x="4583114" y="5300663"/>
            <a:ext cx="1368425" cy="6477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415" name="AutoShape 7"/>
          <p:cNvSpPr>
            <a:spLocks/>
          </p:cNvSpPr>
          <p:nvPr/>
        </p:nvSpPr>
        <p:spPr bwMode="auto">
          <a:xfrm rot="16200000">
            <a:off x="4475163" y="3176588"/>
            <a:ext cx="288925" cy="2520950"/>
          </a:xfrm>
          <a:prstGeom prst="leftBrace">
            <a:avLst>
              <a:gd name="adj1" fmla="val 72711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5880100" y="5805488"/>
            <a:ext cx="3455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hlink"/>
                </a:solidFill>
              </a:rPr>
              <a:t>Just FE estimator</a:t>
            </a:r>
          </a:p>
        </p:txBody>
      </p:sp>
      <p:sp>
        <p:nvSpPr>
          <p:cNvPr id="17417" name="AutoShape 9"/>
          <p:cNvSpPr>
            <a:spLocks/>
          </p:cNvSpPr>
          <p:nvPr/>
        </p:nvSpPr>
        <p:spPr bwMode="auto">
          <a:xfrm rot="16200000">
            <a:off x="3971926" y="3895726"/>
            <a:ext cx="288925" cy="2520950"/>
          </a:xfrm>
          <a:prstGeom prst="leftBrace">
            <a:avLst>
              <a:gd name="adj1" fmla="val 72711"/>
              <a:gd name="adj2" fmla="val 67819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 flipV="1">
            <a:off x="4800601" y="4581526"/>
            <a:ext cx="1223963" cy="1223963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/>
      <p:bldP spid="17415" grpId="0" animBg="1"/>
      <p:bldP spid="17416" grpId="0"/>
      <p:bldP spid="17417" grpId="0" animBg="1"/>
      <p:bldP spid="174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which…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8291513" cy="4525963"/>
          </a:xfrm>
        </p:spPr>
        <p:txBody>
          <a:bodyPr/>
          <a:lstStyle/>
          <a:p>
            <a:r>
              <a:rPr lang="en-US" sz="2400"/>
              <a:t>RE is more efficient than FE</a:t>
            </a:r>
          </a:p>
          <a:p>
            <a:r>
              <a:rPr lang="en-US" sz="2400"/>
              <a:t>Fixed effects make sense if each cross-sectional unit (e.g. country, industry, person) is ‘one of a kind’ and not a random draw from the same population</a:t>
            </a:r>
          </a:p>
          <a:p>
            <a:r>
              <a:rPr lang="en-US" sz="2400"/>
              <a:t>E.g. for countries or industries probably does not make sense to use RE</a:t>
            </a:r>
          </a:p>
          <a:p>
            <a:r>
              <a:rPr lang="en-US" sz="2400"/>
              <a:t>However, for large surveys where households or villages are chosen randomly and then followed over time, RE might be fine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Hausman test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1" y="1600201"/>
            <a:ext cx="7859713" cy="4525963"/>
          </a:xfrm>
        </p:spPr>
        <p:txBody>
          <a:bodyPr/>
          <a:lstStyle/>
          <a:p>
            <a:r>
              <a:rPr lang="en-US" sz="2400"/>
              <a:t>Note that RE assume:</a:t>
            </a:r>
          </a:p>
          <a:p>
            <a:r>
              <a:rPr lang="en-US" sz="2400"/>
              <a:t>Whereas FE assume:</a:t>
            </a:r>
          </a:p>
          <a:p>
            <a:r>
              <a:rPr lang="en-US" sz="2400"/>
              <a:t>These two are the same if </a:t>
            </a:r>
          </a:p>
          <a:p>
            <a:pPr>
              <a:buFontTx/>
              <a:buNone/>
            </a:pPr>
            <a:endParaRPr lang="en-US" sz="240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Can use Hausman test.</a:t>
            </a: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Start with a consistent estimator, and compare it against the more efficient (but possibly inefficient) estimator</a:t>
            </a:r>
          </a:p>
          <a:p>
            <a:pPr>
              <a:buFontTx/>
              <a:buNone/>
            </a:pPr>
            <a:endParaRPr lang="en-US" sz="2400"/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383338" y="1700213"/>
          <a:ext cx="2449512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685800" progId="">
                  <p:embed/>
                </p:oleObj>
              </mc:Choice>
              <mc:Fallback>
                <p:oleObj name="Equation" r:id="rId2" imgW="1371600" imgH="685800" progId="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1700213"/>
                        <a:ext cx="2449512" cy="1225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66988" y="4652963"/>
          <a:ext cx="648176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73320" imgH="342720" progId="">
                  <p:embed/>
                </p:oleObj>
              </mc:Choice>
              <mc:Fallback>
                <p:oleObj name="Equation" r:id="rId4" imgW="3073320" imgH="342720" progId="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652963"/>
                        <a:ext cx="6481762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1D44B-DC6E-0AE5-084B-0BA286D01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effects regressions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D5E7-3997-7815-04BE-8A7A0BF91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 that what you get is essentially changes across time</a:t>
            </a:r>
          </a:p>
          <a:p>
            <a:r>
              <a:rPr lang="en-US" dirty="0"/>
              <a:t>Standard multiple observation </a:t>
            </a:r>
            <a:r>
              <a:rPr lang="en-US" dirty="0" err="1"/>
              <a:t>DiD</a:t>
            </a:r>
            <a:r>
              <a:rPr lang="en-US" dirty="0"/>
              <a:t> uses individual (or panel-unit) fixed effects and time fixed effects: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A5F2D-6109-B4C0-2436-FD5581B9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154" y="3244659"/>
            <a:ext cx="6315956" cy="11622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07DCD3-4CDB-C9F0-C91F-E6C534F79490}"/>
              </a:ext>
            </a:extLst>
          </p:cNvPr>
          <p:cNvSpPr txBox="1"/>
          <p:nvPr/>
        </p:nvSpPr>
        <p:spPr>
          <a:xfrm>
            <a:off x="4075927" y="4073211"/>
            <a:ext cx="122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unit fixed</a:t>
            </a:r>
          </a:p>
          <a:p>
            <a:pPr algn="ctr"/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effect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FFDA73-91D8-4B2F-8ECE-9762AFC55EE3}"/>
              </a:ext>
            </a:extLst>
          </p:cNvPr>
          <p:cNvSpPr txBox="1"/>
          <p:nvPr/>
        </p:nvSpPr>
        <p:spPr>
          <a:xfrm>
            <a:off x="6387769" y="4117915"/>
            <a:ext cx="14309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 = 1 when treated (i.e. it’s equivalent to  Treatment group x After)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7983C4-8F73-DA59-9322-02526E6F00FB}"/>
              </a:ext>
            </a:extLst>
          </p:cNvPr>
          <p:cNvSpPr txBox="1"/>
          <p:nvPr/>
        </p:nvSpPr>
        <p:spPr>
          <a:xfrm>
            <a:off x="5162492" y="4073210"/>
            <a:ext cx="1225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 fixed </a:t>
            </a:r>
          </a:p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effect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94740-C94A-714D-1AC6-1015DD2BADBC}"/>
              </a:ext>
            </a:extLst>
          </p:cNvPr>
          <p:cNvSpPr txBox="1"/>
          <p:nvPr/>
        </p:nvSpPr>
        <p:spPr>
          <a:xfrm>
            <a:off x="7162980" y="2921493"/>
            <a:ext cx="160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dirty="0">
                <a:solidFill>
                  <a:srgbClr val="FFC000"/>
                </a:solidFill>
              </a:rPr>
              <a:t>β</a:t>
            </a:r>
            <a:r>
              <a:rPr lang="en-US" dirty="0">
                <a:solidFill>
                  <a:srgbClr val="FFC000"/>
                </a:solidFill>
              </a:rPr>
              <a:t> = Treatment effect</a:t>
            </a:r>
          </a:p>
        </p:txBody>
      </p:sp>
    </p:spTree>
    <p:extLst>
      <p:ext uri="{BB962C8B-B14F-4D97-AF65-F5344CB8AC3E}">
        <p14:creationId xmlns:p14="http://schemas.microsoft.com/office/powerpoint/2010/main" val="98728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903</Words>
  <Application>Microsoft Office PowerPoint</Application>
  <PresentationFormat>Widescreen</PresentationFormat>
  <Paragraphs>170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Times New Roman</vt:lpstr>
      <vt:lpstr>Office Theme</vt:lpstr>
      <vt:lpstr>Equation</vt:lpstr>
      <vt:lpstr>New DiD</vt:lpstr>
      <vt:lpstr>Recap of simple DiD and assumptions</vt:lpstr>
      <vt:lpstr>Can extend Diff-in-diff to more than two time periods and more than two groups</vt:lpstr>
      <vt:lpstr>Aside on Issues with Panel Data  (even before spatial problems)</vt:lpstr>
      <vt:lpstr>Random Effects</vt:lpstr>
      <vt:lpstr>Estimating RE</vt:lpstr>
      <vt:lpstr>When to use which…</vt:lpstr>
      <vt:lpstr>Hausman test</vt:lpstr>
      <vt:lpstr>Fixed effects regressions</vt:lpstr>
      <vt:lpstr>roll-out design</vt:lpstr>
      <vt:lpstr>Suppose heterogeneity in time after treatment</vt:lpstr>
      <vt:lpstr>For example, we may think we’re estimating the following…</vt:lpstr>
      <vt:lpstr>… but we may estimating …</vt:lpstr>
      <vt:lpstr>standard DiD model:</vt:lpstr>
      <vt:lpstr>possible solution: estimate dynamic treatment</vt:lpstr>
      <vt:lpstr>Diagnostics</vt:lpstr>
      <vt:lpstr>Calloway Sant’Anna</vt:lpstr>
      <vt:lpstr>controlling for covariates </vt:lpstr>
      <vt:lpstr>To sum up…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Kathy Baylis</dc:creator>
  <cp:lastModifiedBy>Kathy Baylis</cp:lastModifiedBy>
  <cp:revision>3</cp:revision>
  <dcterms:created xsi:type="dcterms:W3CDTF">2024-10-31T12:34:07Z</dcterms:created>
  <dcterms:modified xsi:type="dcterms:W3CDTF">2024-11-01T00:09:03Z</dcterms:modified>
</cp:coreProperties>
</file>