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6" r:id="rId1"/>
  </p:sldMasterIdLst>
  <p:notesMasterIdLst>
    <p:notesMasterId r:id="rId54"/>
  </p:notesMasterIdLst>
  <p:handoutMasterIdLst>
    <p:handoutMasterId r:id="rId55"/>
  </p:handoutMasterIdLst>
  <p:sldIdLst>
    <p:sldId id="348" r:id="rId2"/>
    <p:sldId id="288" r:id="rId3"/>
    <p:sldId id="307" r:id="rId4"/>
    <p:sldId id="289" r:id="rId5"/>
    <p:sldId id="316" r:id="rId6"/>
    <p:sldId id="317" r:id="rId7"/>
    <p:sldId id="305" r:id="rId8"/>
    <p:sldId id="290" r:id="rId9"/>
    <p:sldId id="308" r:id="rId10"/>
    <p:sldId id="292" r:id="rId11"/>
    <p:sldId id="325" r:id="rId12"/>
    <p:sldId id="326" r:id="rId13"/>
    <p:sldId id="291" r:id="rId14"/>
    <p:sldId id="302" r:id="rId15"/>
    <p:sldId id="339" r:id="rId16"/>
    <p:sldId id="342" r:id="rId17"/>
    <p:sldId id="336" r:id="rId18"/>
    <p:sldId id="338" r:id="rId19"/>
    <p:sldId id="337" r:id="rId20"/>
    <p:sldId id="318" r:id="rId21"/>
    <p:sldId id="328" r:id="rId22"/>
    <p:sldId id="301" r:id="rId23"/>
    <p:sldId id="319" r:id="rId24"/>
    <p:sldId id="324" r:id="rId25"/>
    <p:sldId id="322" r:id="rId26"/>
    <p:sldId id="293" r:id="rId27"/>
    <p:sldId id="309" r:id="rId28"/>
    <p:sldId id="294" r:id="rId29"/>
    <p:sldId id="303" r:id="rId30"/>
    <p:sldId id="340" r:id="rId31"/>
    <p:sldId id="341" r:id="rId32"/>
    <p:sldId id="295" r:id="rId33"/>
    <p:sldId id="330" r:id="rId34"/>
    <p:sldId id="331" r:id="rId35"/>
    <p:sldId id="310" r:id="rId36"/>
    <p:sldId id="296" r:id="rId37"/>
    <p:sldId id="306" r:id="rId38"/>
    <p:sldId id="311" r:id="rId39"/>
    <p:sldId id="312" r:id="rId40"/>
    <p:sldId id="314" r:id="rId41"/>
    <p:sldId id="313" r:id="rId42"/>
    <p:sldId id="346" r:id="rId43"/>
    <p:sldId id="343" r:id="rId44"/>
    <p:sldId id="345" r:id="rId45"/>
    <p:sldId id="344" r:id="rId46"/>
    <p:sldId id="347" r:id="rId47"/>
    <p:sldId id="298" r:id="rId48"/>
    <p:sldId id="327" r:id="rId49"/>
    <p:sldId id="333" r:id="rId50"/>
    <p:sldId id="334" r:id="rId51"/>
    <p:sldId id="332" r:id="rId52"/>
    <p:sldId id="33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33"/>
    <a:srgbClr val="162150"/>
    <a:srgbClr val="181C4E"/>
    <a:srgbClr val="1A1650"/>
    <a:srgbClr val="EC9B50"/>
    <a:srgbClr val="002060"/>
    <a:srgbClr val="000066"/>
    <a:srgbClr val="DAD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1001" autoAdjust="0"/>
  </p:normalViewPr>
  <p:slideViewPr>
    <p:cSldViewPr>
      <p:cViewPr varScale="1">
        <p:scale>
          <a:sx n="78" d="100"/>
          <a:sy n="78" d="100"/>
        </p:scale>
        <p:origin x="48" y="5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12" charset="0"/>
                <a:ea typeface="ＭＳ Ｐゴシック" pitchFamily="-112" charset="-128"/>
                <a:cs typeface="+mn-cs"/>
              </a:defRPr>
            </a:lvl1pPr>
          </a:lstStyle>
          <a:p>
            <a:pPr>
              <a:defRPr/>
            </a:pPr>
            <a:endParaRPr lang="en-US" altLang="en-US"/>
          </a:p>
        </p:txBody>
      </p:sp>
      <p:sp>
        <p:nvSpPr>
          <p:cNvPr id="26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12" charset="0"/>
                <a:ea typeface="ＭＳ Ｐゴシック" pitchFamily="-112" charset="-128"/>
                <a:cs typeface="+mn-cs"/>
              </a:defRPr>
            </a:lvl1pPr>
          </a:lstStyle>
          <a:p>
            <a:pPr>
              <a:defRPr/>
            </a:pPr>
            <a:endParaRPr lang="en-US" altLang="en-US"/>
          </a:p>
        </p:txBody>
      </p:sp>
      <p:sp>
        <p:nvSpPr>
          <p:cNvPr id="26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12" charset="0"/>
                <a:ea typeface="ＭＳ Ｐゴシック" pitchFamily="-112" charset="-128"/>
                <a:cs typeface="+mn-cs"/>
              </a:defRPr>
            </a:lvl1pPr>
          </a:lstStyle>
          <a:p>
            <a:pPr>
              <a:defRPr/>
            </a:pPr>
            <a:endParaRPr lang="en-US" altLang="en-US"/>
          </a:p>
        </p:txBody>
      </p:sp>
      <p:sp>
        <p:nvSpPr>
          <p:cNvPr id="26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7765920-1C23-40C0-9387-B5592CBB3046}" type="slidenum">
              <a:rPr lang="en-US" altLang="en-US"/>
              <a:pPr>
                <a:defRPr/>
              </a:pPr>
              <a:t>‹#›</a:t>
            </a:fld>
            <a:endParaRPr lang="en-US" altLang="en-US"/>
          </a:p>
        </p:txBody>
      </p:sp>
    </p:spTree>
    <p:extLst>
      <p:ext uri="{BB962C8B-B14F-4D97-AF65-F5344CB8AC3E}">
        <p14:creationId xmlns:p14="http://schemas.microsoft.com/office/powerpoint/2010/main" val="2093956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12" charset="0"/>
                <a:ea typeface="ＭＳ Ｐゴシック" pitchFamily="-112" charset="-128"/>
                <a:cs typeface="+mn-cs"/>
              </a:defRPr>
            </a:lvl1pPr>
          </a:lstStyle>
          <a:p>
            <a:pPr>
              <a:defRPr/>
            </a:pPr>
            <a:endParaRPr lang="en-US" alt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12" charset="0"/>
                <a:ea typeface="ＭＳ Ｐゴシック" pitchFamily="-112" charset="-128"/>
                <a:cs typeface="+mn-cs"/>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12" charset="0"/>
                <a:ea typeface="ＭＳ Ｐゴシック" pitchFamily="-112" charset="-128"/>
                <a:cs typeface="+mn-cs"/>
              </a:defRPr>
            </a:lvl1pPr>
          </a:lstStyle>
          <a:p>
            <a:pPr>
              <a:defRPr/>
            </a:pPr>
            <a:endParaRPr lang="en-US" alt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6B731F1-86D2-421C-9089-12EB95186388}" type="slidenum">
              <a:rPr lang="en-US" altLang="en-US"/>
              <a:pPr>
                <a:defRPr/>
              </a:pPr>
              <a:t>‹#›</a:t>
            </a:fld>
            <a:endParaRPr lang="en-US" altLang="en-US"/>
          </a:p>
        </p:txBody>
      </p:sp>
    </p:spTree>
    <p:extLst>
      <p:ext uri="{BB962C8B-B14F-4D97-AF65-F5344CB8AC3E}">
        <p14:creationId xmlns:p14="http://schemas.microsoft.com/office/powerpoint/2010/main" val="708652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1" charset="0"/>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Times" pitchFamily="-111" charset="0"/>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Times" pitchFamily="-111" charset="0"/>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Times" pitchFamily="-111" charset="0"/>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Times" pitchFamily="-111"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58E138B-50DE-4813-AA47-97E01727D75B}" type="slidenum">
              <a:rPr lang="en-US" altLang="en-US"/>
              <a:pPr>
                <a:defRPr/>
              </a:pPr>
              <a:t>3</a:t>
            </a:fld>
            <a:endParaRPr lang="en-US" altLang="en-US"/>
          </a:p>
        </p:txBody>
      </p:sp>
    </p:spTree>
    <p:extLst>
      <p:ext uri="{BB962C8B-B14F-4D97-AF65-F5344CB8AC3E}">
        <p14:creationId xmlns:p14="http://schemas.microsoft.com/office/powerpoint/2010/main" val="300355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class e.g. comparing linear regression to pre-conditioning data</a:t>
            </a:r>
            <a:endParaRPr lang="en-US" dirty="0"/>
          </a:p>
        </p:txBody>
      </p:sp>
      <p:sp>
        <p:nvSpPr>
          <p:cNvPr id="4" name="Slide Number Placeholder 3"/>
          <p:cNvSpPr>
            <a:spLocks noGrp="1"/>
          </p:cNvSpPr>
          <p:nvPr>
            <p:ph type="sldNum" sz="quarter" idx="10"/>
          </p:nvPr>
        </p:nvSpPr>
        <p:spPr/>
        <p:txBody>
          <a:bodyPr/>
          <a:lstStyle/>
          <a:p>
            <a:pPr>
              <a:defRPr/>
            </a:pPr>
            <a:fld id="{56B731F1-86D2-421C-9089-12EB95186388}" type="slidenum">
              <a:rPr lang="en-US" altLang="en-US" smtClean="0"/>
              <a:pPr>
                <a:defRPr/>
              </a:pPr>
              <a:t>7</a:t>
            </a:fld>
            <a:endParaRPr lang="en-US" altLang="en-US"/>
          </a:p>
        </p:txBody>
      </p:sp>
    </p:spTree>
    <p:extLst>
      <p:ext uri="{BB962C8B-B14F-4D97-AF65-F5344CB8AC3E}">
        <p14:creationId xmlns:p14="http://schemas.microsoft.com/office/powerpoint/2010/main" val="3886915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58E138B-50DE-4813-AA47-97E01727D75B}" type="slidenum">
              <a:rPr lang="en-US" altLang="en-US"/>
              <a:pPr>
                <a:defRPr/>
              </a:pPr>
              <a:t>9</a:t>
            </a:fld>
            <a:endParaRPr lang="en-US" altLang="en-US"/>
          </a:p>
        </p:txBody>
      </p:sp>
    </p:spTree>
    <p:extLst>
      <p:ext uri="{BB962C8B-B14F-4D97-AF65-F5344CB8AC3E}">
        <p14:creationId xmlns:p14="http://schemas.microsoft.com/office/powerpoint/2010/main" val="140992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Nearest</a:t>
            </a:r>
            <a:r>
              <a:rPr lang="en-US" baseline="0" dirty="0"/>
              <a:t> neighbor covariate matching</a:t>
            </a:r>
            <a:endParaRPr lang="en-US" dirty="0"/>
          </a:p>
        </p:txBody>
      </p:sp>
      <p:sp>
        <p:nvSpPr>
          <p:cNvPr id="4" name="Slide Number Placeholder 3"/>
          <p:cNvSpPr>
            <a:spLocks noGrp="1"/>
          </p:cNvSpPr>
          <p:nvPr>
            <p:ph type="sldNum" sz="quarter" idx="10"/>
          </p:nvPr>
        </p:nvSpPr>
        <p:spPr/>
        <p:txBody>
          <a:bodyPr/>
          <a:lstStyle/>
          <a:p>
            <a:pPr>
              <a:defRPr/>
            </a:pPr>
            <a:fld id="{56B731F1-86D2-421C-9089-12EB95186388}" type="slidenum">
              <a:rPr lang="en-US" altLang="en-US" smtClean="0"/>
              <a:pPr>
                <a:defRPr/>
              </a:pPr>
              <a:t>12</a:t>
            </a:fld>
            <a:endParaRPr lang="en-US" altLang="en-US"/>
          </a:p>
        </p:txBody>
      </p:sp>
    </p:spTree>
    <p:extLst>
      <p:ext uri="{BB962C8B-B14F-4D97-AF65-F5344CB8AC3E}">
        <p14:creationId xmlns:p14="http://schemas.microsoft.com/office/powerpoint/2010/main" val="159549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58E138B-50DE-4813-AA47-97E01727D75B}" type="slidenum">
              <a:rPr lang="en-US" altLang="en-US"/>
              <a:pPr>
                <a:defRPr/>
              </a:pPr>
              <a:t>27</a:t>
            </a:fld>
            <a:endParaRPr lang="en-US" altLang="en-US"/>
          </a:p>
        </p:txBody>
      </p:sp>
    </p:spTree>
    <p:extLst>
      <p:ext uri="{BB962C8B-B14F-4D97-AF65-F5344CB8AC3E}">
        <p14:creationId xmlns:p14="http://schemas.microsoft.com/office/powerpoint/2010/main" val="67435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more men are treated than women,</a:t>
            </a:r>
            <a:r>
              <a:rPr lang="en-US" baseline="0" dirty="0"/>
              <a:t> and say women who are treated are older than the average treated male (female HH heads) (say </a:t>
            </a:r>
            <a:r>
              <a:rPr lang="en-US" baseline="0" dirty="0" err="1"/>
              <a:t>ave</a:t>
            </a:r>
            <a:r>
              <a:rPr lang="en-US" baseline="0" dirty="0"/>
              <a:t> 45 vs 65), but that age is a strong predictor of treatment</a:t>
            </a:r>
            <a:endParaRPr lang="en-US" dirty="0"/>
          </a:p>
          <a:p>
            <a:r>
              <a:rPr lang="en-US" dirty="0"/>
              <a:t>But we are interested in how treatment differs</a:t>
            </a:r>
            <a:r>
              <a:rPr lang="en-US" baseline="0" dirty="0"/>
              <a:t> over gender</a:t>
            </a:r>
          </a:p>
          <a:p>
            <a:r>
              <a:rPr lang="en-US" baseline="0" dirty="0"/>
              <a:t>If we don’t match explicitly on gender, we may be comparing younger women (45) in the control to older women in the treatment, w/a if we fix sex and then look for characteristic matches, we may compare older women to older women and younger men to younger men</a:t>
            </a:r>
            <a:endParaRPr lang="en-US" dirty="0"/>
          </a:p>
        </p:txBody>
      </p:sp>
      <p:sp>
        <p:nvSpPr>
          <p:cNvPr id="4" name="Slide Number Placeholder 3"/>
          <p:cNvSpPr>
            <a:spLocks noGrp="1"/>
          </p:cNvSpPr>
          <p:nvPr>
            <p:ph type="sldNum" sz="quarter" idx="10"/>
          </p:nvPr>
        </p:nvSpPr>
        <p:spPr/>
        <p:txBody>
          <a:bodyPr/>
          <a:lstStyle/>
          <a:p>
            <a:pPr>
              <a:defRPr/>
            </a:pPr>
            <a:fld id="{56B731F1-86D2-421C-9089-12EB95186388}" type="slidenum">
              <a:rPr lang="en-US" altLang="en-US" smtClean="0"/>
              <a:pPr>
                <a:defRPr/>
              </a:pPr>
              <a:t>29</a:t>
            </a:fld>
            <a:endParaRPr lang="en-US" altLang="en-US"/>
          </a:p>
        </p:txBody>
      </p:sp>
    </p:spTree>
    <p:extLst>
      <p:ext uri="{BB962C8B-B14F-4D97-AF65-F5344CB8AC3E}">
        <p14:creationId xmlns:p14="http://schemas.microsoft.com/office/powerpoint/2010/main" val="600575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58E138B-50DE-4813-AA47-97E01727D75B}" type="slidenum">
              <a:rPr lang="en-US" altLang="en-US"/>
              <a:pPr>
                <a:defRPr/>
              </a:pPr>
              <a:t>35</a:t>
            </a:fld>
            <a:endParaRPr lang="en-US" altLang="en-US"/>
          </a:p>
        </p:txBody>
      </p:sp>
    </p:spTree>
    <p:extLst>
      <p:ext uri="{BB962C8B-B14F-4D97-AF65-F5344CB8AC3E}">
        <p14:creationId xmlns:p14="http://schemas.microsoft.com/office/powerpoint/2010/main" val="597822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58E138B-50DE-4813-AA47-97E01727D75B}" type="slidenum">
              <a:rPr lang="en-US" altLang="en-US"/>
              <a:pPr>
                <a:defRPr/>
              </a:pPr>
              <a:t>38</a:t>
            </a:fld>
            <a:endParaRPr lang="en-US" altLang="en-US"/>
          </a:p>
        </p:txBody>
      </p:sp>
    </p:spTree>
    <p:extLst>
      <p:ext uri="{BB962C8B-B14F-4D97-AF65-F5344CB8AC3E}">
        <p14:creationId xmlns:p14="http://schemas.microsoft.com/office/powerpoint/2010/main" val="131034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57E5-0EFF-E7A8-B1EF-6C7E29799D9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B504825-F18D-E36B-ECE2-517CF210C0B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CDE93B0-EEBD-1D50-F3FD-07AFD85DFB7F}"/>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01698A7B-71D4-484E-ECDB-B17A5A9BA9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68B57A-1D17-20D2-E635-401293C69C73}"/>
              </a:ext>
            </a:extLst>
          </p:cNvPr>
          <p:cNvSpPr>
            <a:spLocks noGrp="1"/>
          </p:cNvSpPr>
          <p:nvPr>
            <p:ph type="sldNum" sz="quarter" idx="12"/>
          </p:nvPr>
        </p:nvSpPr>
        <p:spPr/>
        <p:txBody>
          <a:bodyPr/>
          <a:lstStyle/>
          <a:p>
            <a:pPr>
              <a:defRPr/>
            </a:pPr>
            <a:fld id="{E802FE36-DE8A-487B-951E-B76C9C133613}" type="slidenum">
              <a:rPr lang="en-US" altLang="en-US" smtClean="0"/>
              <a:pPr>
                <a:defRPr/>
              </a:pPr>
              <a:t>‹#›</a:t>
            </a:fld>
            <a:endParaRPr lang="en-US" altLang="en-US"/>
          </a:p>
        </p:txBody>
      </p:sp>
    </p:spTree>
    <p:extLst>
      <p:ext uri="{BB962C8B-B14F-4D97-AF65-F5344CB8AC3E}">
        <p14:creationId xmlns:p14="http://schemas.microsoft.com/office/powerpoint/2010/main" val="143793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8DCB-BA11-D1E2-4589-85687B17AF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3B583F-5811-A4B6-3B09-D1ACCB10C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5BCFA-ABAB-63CA-AD85-F247AC051717}"/>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812F9DB9-D6B9-9C83-4D5E-6A08AC2DE2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DBDC38-20D6-D707-5971-A4F654DE706E}"/>
              </a:ext>
            </a:extLst>
          </p:cNvPr>
          <p:cNvSpPr>
            <a:spLocks noGrp="1"/>
          </p:cNvSpPr>
          <p:nvPr>
            <p:ph type="sldNum" sz="quarter" idx="12"/>
          </p:nvPr>
        </p:nvSpPr>
        <p:spPr/>
        <p:txBody>
          <a:bodyPr/>
          <a:lstStyle/>
          <a:p>
            <a:pPr>
              <a:defRPr/>
            </a:pPr>
            <a:fld id="{6A6F182E-AB5E-4E7B-A799-0F2A12B13DE2}" type="slidenum">
              <a:rPr lang="en-US" altLang="en-US" smtClean="0"/>
              <a:pPr>
                <a:defRPr/>
              </a:pPr>
              <a:t>‹#›</a:t>
            </a:fld>
            <a:endParaRPr lang="en-US" altLang="en-US"/>
          </a:p>
        </p:txBody>
      </p:sp>
    </p:spTree>
    <p:extLst>
      <p:ext uri="{BB962C8B-B14F-4D97-AF65-F5344CB8AC3E}">
        <p14:creationId xmlns:p14="http://schemas.microsoft.com/office/powerpoint/2010/main" val="36853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BD4013-8F91-862C-74BA-1769CAE27C2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D9ACFA-5FE1-0B5F-509C-345C158E3F0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743D1-E0DB-3F40-A268-64CA2E9A7F19}"/>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B287E682-E3A6-6347-88E4-0D8A79590A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AA54EC-9E5B-9523-38EC-347689F2C49B}"/>
              </a:ext>
            </a:extLst>
          </p:cNvPr>
          <p:cNvSpPr>
            <a:spLocks noGrp="1"/>
          </p:cNvSpPr>
          <p:nvPr>
            <p:ph type="sldNum" sz="quarter" idx="12"/>
          </p:nvPr>
        </p:nvSpPr>
        <p:spPr/>
        <p:txBody>
          <a:bodyPr/>
          <a:lstStyle/>
          <a:p>
            <a:pPr>
              <a:defRPr/>
            </a:pPr>
            <a:fld id="{901973CC-8130-4B50-8DDE-ABC07B814E2B}" type="slidenum">
              <a:rPr lang="en-US" altLang="en-US" smtClean="0"/>
              <a:pPr>
                <a:defRPr/>
              </a:pPr>
              <a:t>‹#›</a:t>
            </a:fld>
            <a:endParaRPr lang="en-US" altLang="en-US"/>
          </a:p>
        </p:txBody>
      </p:sp>
    </p:spTree>
    <p:extLst>
      <p:ext uri="{BB962C8B-B14F-4D97-AF65-F5344CB8AC3E}">
        <p14:creationId xmlns:p14="http://schemas.microsoft.com/office/powerpoint/2010/main" val="278877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8C29-D594-3469-3FA1-04BADB687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07868A-9FE0-4F49-A3DF-1176A3AB08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C05BB-E464-DCD7-537C-54D82DC3BE91}"/>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A89A76C8-DBEB-D6EB-D27B-C4CE7E6910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CB0041-4184-578B-2768-546640BC3BB7}"/>
              </a:ext>
            </a:extLst>
          </p:cNvPr>
          <p:cNvSpPr>
            <a:spLocks noGrp="1"/>
          </p:cNvSpPr>
          <p:nvPr>
            <p:ph type="sldNum" sz="quarter" idx="12"/>
          </p:nvPr>
        </p:nvSpPr>
        <p:spPr/>
        <p:txBody>
          <a:bodyPr/>
          <a:lstStyle/>
          <a:p>
            <a:pPr>
              <a:defRPr/>
            </a:pPr>
            <a:fld id="{4F0AD551-8D42-4872-AE05-487233FB8BE4}" type="slidenum">
              <a:rPr lang="en-US" altLang="en-US" smtClean="0"/>
              <a:pPr>
                <a:defRPr/>
              </a:pPr>
              <a:t>‹#›</a:t>
            </a:fld>
            <a:endParaRPr lang="en-US" altLang="en-US"/>
          </a:p>
        </p:txBody>
      </p:sp>
    </p:spTree>
    <p:extLst>
      <p:ext uri="{BB962C8B-B14F-4D97-AF65-F5344CB8AC3E}">
        <p14:creationId xmlns:p14="http://schemas.microsoft.com/office/powerpoint/2010/main" val="158208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565F-0EFA-4115-43E9-17F2593672A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47F6B4A-6EC7-DAD8-27E5-D91C6EB61DCE}"/>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8BB6C1-785B-7446-14D7-B92860E982F0}"/>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38FE61A0-E810-A0DB-B3C4-1FDAAC4035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35A688-F552-3D91-CA36-BBBF196A0C49}"/>
              </a:ext>
            </a:extLst>
          </p:cNvPr>
          <p:cNvSpPr>
            <a:spLocks noGrp="1"/>
          </p:cNvSpPr>
          <p:nvPr>
            <p:ph type="sldNum" sz="quarter" idx="12"/>
          </p:nvPr>
        </p:nvSpPr>
        <p:spPr/>
        <p:txBody>
          <a:bodyPr/>
          <a:lstStyle/>
          <a:p>
            <a:pPr>
              <a:defRPr/>
            </a:pPr>
            <a:fld id="{2FAF2205-2448-499C-98CC-61884A4725D8}" type="slidenum">
              <a:rPr lang="en-US" altLang="en-US" smtClean="0"/>
              <a:pPr>
                <a:defRPr/>
              </a:pPr>
              <a:t>‹#›</a:t>
            </a:fld>
            <a:endParaRPr lang="en-US" altLang="en-US"/>
          </a:p>
        </p:txBody>
      </p:sp>
    </p:spTree>
    <p:extLst>
      <p:ext uri="{BB962C8B-B14F-4D97-AF65-F5344CB8AC3E}">
        <p14:creationId xmlns:p14="http://schemas.microsoft.com/office/powerpoint/2010/main" val="340869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B3E4-24B2-7CDE-7659-2B98EF8B4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531DFE-DD8E-2AFE-B96E-CD23FE3677C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B1EE7E-3CCD-577B-3884-CD747BC9DF3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A311B-868C-8C55-11F0-DBC1F9C26722}"/>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03F08A44-BF2E-21BB-83CA-765D826D67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5F5208-F04E-36C6-4DAD-19935BFCF2BB}"/>
              </a:ext>
            </a:extLst>
          </p:cNvPr>
          <p:cNvSpPr>
            <a:spLocks noGrp="1"/>
          </p:cNvSpPr>
          <p:nvPr>
            <p:ph type="sldNum" sz="quarter" idx="12"/>
          </p:nvPr>
        </p:nvSpPr>
        <p:spPr/>
        <p:txBody>
          <a:bodyPr/>
          <a:lstStyle/>
          <a:p>
            <a:pPr>
              <a:defRPr/>
            </a:pPr>
            <a:fld id="{348F872E-94D1-4C61-A742-582C774F5770}" type="slidenum">
              <a:rPr lang="en-US" altLang="en-US" smtClean="0"/>
              <a:pPr>
                <a:defRPr/>
              </a:pPr>
              <a:t>‹#›</a:t>
            </a:fld>
            <a:endParaRPr lang="en-US" altLang="en-US"/>
          </a:p>
        </p:txBody>
      </p:sp>
    </p:spTree>
    <p:extLst>
      <p:ext uri="{BB962C8B-B14F-4D97-AF65-F5344CB8AC3E}">
        <p14:creationId xmlns:p14="http://schemas.microsoft.com/office/powerpoint/2010/main" val="356781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DBD50-4D31-6D4F-5C7F-311DD7E6CB5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C714F5-FA20-6674-FD5A-2315A765956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19EE7-1C3A-0075-088C-75337E66881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66ACF-EBDC-8A0C-B698-CB6BA9C20D8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18EAA7C-871F-BD48-6852-225C951F9E7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5B083F-F4BA-93FA-3616-16DCD1542B96}"/>
              </a:ext>
            </a:extLst>
          </p:cNvPr>
          <p:cNvSpPr>
            <a:spLocks noGrp="1"/>
          </p:cNvSpPr>
          <p:nvPr>
            <p:ph type="dt" sz="half" idx="10"/>
          </p:nvPr>
        </p:nvSpPr>
        <p:spPr/>
        <p:txBody>
          <a:bodyPr/>
          <a:lstStyle/>
          <a:p>
            <a:pPr>
              <a:defRPr/>
            </a:pPr>
            <a:endParaRPr lang="en-US" altLang="en-US"/>
          </a:p>
        </p:txBody>
      </p:sp>
      <p:sp>
        <p:nvSpPr>
          <p:cNvPr id="8" name="Footer Placeholder 7">
            <a:extLst>
              <a:ext uri="{FF2B5EF4-FFF2-40B4-BE49-F238E27FC236}">
                <a16:creationId xmlns:a16="http://schemas.microsoft.com/office/drawing/2014/main" id="{462F5357-B2F4-8681-3443-1DB36A1B744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95A955B-04AA-CA8B-62ED-E7F79AB0938E}"/>
              </a:ext>
            </a:extLst>
          </p:cNvPr>
          <p:cNvSpPr>
            <a:spLocks noGrp="1"/>
          </p:cNvSpPr>
          <p:nvPr>
            <p:ph type="sldNum" sz="quarter" idx="12"/>
          </p:nvPr>
        </p:nvSpPr>
        <p:spPr/>
        <p:txBody>
          <a:bodyPr/>
          <a:lstStyle/>
          <a:p>
            <a:pPr>
              <a:defRPr/>
            </a:pPr>
            <a:fld id="{64322117-C15D-4730-A28A-D42B3FE29624}" type="slidenum">
              <a:rPr lang="en-US" altLang="en-US" smtClean="0"/>
              <a:pPr>
                <a:defRPr/>
              </a:pPr>
              <a:t>‹#›</a:t>
            </a:fld>
            <a:endParaRPr lang="en-US" altLang="en-US"/>
          </a:p>
        </p:txBody>
      </p:sp>
    </p:spTree>
    <p:extLst>
      <p:ext uri="{BB962C8B-B14F-4D97-AF65-F5344CB8AC3E}">
        <p14:creationId xmlns:p14="http://schemas.microsoft.com/office/powerpoint/2010/main" val="2323072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3CD0-DE35-0F95-8849-84624B405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D09381-7112-7DD7-EE90-54DEEA699846}"/>
              </a:ext>
            </a:extLst>
          </p:cNvPr>
          <p:cNvSpPr>
            <a:spLocks noGrp="1"/>
          </p:cNvSpPr>
          <p:nvPr>
            <p:ph type="dt" sz="half" idx="10"/>
          </p:nvPr>
        </p:nvSpPr>
        <p:spPr/>
        <p:txBody>
          <a:bodyPr/>
          <a:lstStyle/>
          <a:p>
            <a:pPr>
              <a:defRPr/>
            </a:pPr>
            <a:endParaRPr lang="en-US" altLang="en-US"/>
          </a:p>
        </p:txBody>
      </p:sp>
      <p:sp>
        <p:nvSpPr>
          <p:cNvPr id="4" name="Footer Placeholder 3">
            <a:extLst>
              <a:ext uri="{FF2B5EF4-FFF2-40B4-BE49-F238E27FC236}">
                <a16:creationId xmlns:a16="http://schemas.microsoft.com/office/drawing/2014/main" id="{7D25C9A6-4FBB-647D-ABBA-A7ECCEA343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28A36EB-5449-BF74-A98C-5029A2F8E84A}"/>
              </a:ext>
            </a:extLst>
          </p:cNvPr>
          <p:cNvSpPr>
            <a:spLocks noGrp="1"/>
          </p:cNvSpPr>
          <p:nvPr>
            <p:ph type="sldNum" sz="quarter" idx="12"/>
          </p:nvPr>
        </p:nvSpPr>
        <p:spPr/>
        <p:txBody>
          <a:bodyPr/>
          <a:lstStyle/>
          <a:p>
            <a:pPr>
              <a:defRPr/>
            </a:pPr>
            <a:fld id="{A0A14F16-CAFB-4E21-8DF6-48075BA88777}" type="slidenum">
              <a:rPr lang="en-US" altLang="en-US" smtClean="0"/>
              <a:pPr>
                <a:defRPr/>
              </a:pPr>
              <a:t>‹#›</a:t>
            </a:fld>
            <a:endParaRPr lang="en-US" altLang="en-US"/>
          </a:p>
        </p:txBody>
      </p:sp>
    </p:spTree>
    <p:extLst>
      <p:ext uri="{BB962C8B-B14F-4D97-AF65-F5344CB8AC3E}">
        <p14:creationId xmlns:p14="http://schemas.microsoft.com/office/powerpoint/2010/main" val="1208618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4EB93-E296-D70C-8F9F-2E597DC560C2}"/>
              </a:ext>
            </a:extLst>
          </p:cNvPr>
          <p:cNvSpPr>
            <a:spLocks noGrp="1"/>
          </p:cNvSpPr>
          <p:nvPr>
            <p:ph type="dt" sz="half" idx="10"/>
          </p:nvPr>
        </p:nvSpPr>
        <p:spPr/>
        <p:txBody>
          <a:bodyPr/>
          <a:lstStyle/>
          <a:p>
            <a:pPr>
              <a:defRPr/>
            </a:pPr>
            <a:endParaRPr lang="en-US" altLang="en-US"/>
          </a:p>
        </p:txBody>
      </p:sp>
      <p:sp>
        <p:nvSpPr>
          <p:cNvPr id="3" name="Footer Placeholder 2">
            <a:extLst>
              <a:ext uri="{FF2B5EF4-FFF2-40B4-BE49-F238E27FC236}">
                <a16:creationId xmlns:a16="http://schemas.microsoft.com/office/drawing/2014/main" id="{96A9A65A-4777-8E53-00E2-DCF652AB536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3190349-98ED-C421-6F3B-7FF9C0510FAE}"/>
              </a:ext>
            </a:extLst>
          </p:cNvPr>
          <p:cNvSpPr>
            <a:spLocks noGrp="1"/>
          </p:cNvSpPr>
          <p:nvPr>
            <p:ph type="sldNum" sz="quarter" idx="12"/>
          </p:nvPr>
        </p:nvSpPr>
        <p:spPr/>
        <p:txBody>
          <a:bodyPr/>
          <a:lstStyle/>
          <a:p>
            <a:pPr>
              <a:defRPr/>
            </a:pPr>
            <a:fld id="{EC613DF5-DC53-475B-A584-F29988F69714}" type="slidenum">
              <a:rPr lang="en-US" altLang="en-US" smtClean="0"/>
              <a:pPr>
                <a:defRPr/>
              </a:pPr>
              <a:t>‹#›</a:t>
            </a:fld>
            <a:endParaRPr lang="en-US" altLang="en-US"/>
          </a:p>
        </p:txBody>
      </p:sp>
    </p:spTree>
    <p:extLst>
      <p:ext uri="{BB962C8B-B14F-4D97-AF65-F5344CB8AC3E}">
        <p14:creationId xmlns:p14="http://schemas.microsoft.com/office/powerpoint/2010/main" val="26225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BCF2-891E-2B7E-178A-1590B001939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A10A484-E976-9B04-F905-6886FF5D3E7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4A0B9C-B0C9-5538-DB14-12EC73EAE6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88301E7-BBAF-BE5B-3F04-AEA597ACB504}"/>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7CB94754-D1B3-3F2B-EDDB-7264CAD2F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74E292-C4EE-246A-61B1-2AE2BDA525EB}"/>
              </a:ext>
            </a:extLst>
          </p:cNvPr>
          <p:cNvSpPr>
            <a:spLocks noGrp="1"/>
          </p:cNvSpPr>
          <p:nvPr>
            <p:ph type="sldNum" sz="quarter" idx="12"/>
          </p:nvPr>
        </p:nvSpPr>
        <p:spPr/>
        <p:txBody>
          <a:bodyPr/>
          <a:lstStyle/>
          <a:p>
            <a:pPr>
              <a:defRPr/>
            </a:pPr>
            <a:fld id="{4D6A686C-EF39-4965-A077-5DCF3FF9063C}" type="slidenum">
              <a:rPr lang="en-US" altLang="en-US" smtClean="0"/>
              <a:pPr>
                <a:defRPr/>
              </a:pPr>
              <a:t>‹#›</a:t>
            </a:fld>
            <a:endParaRPr lang="en-US" altLang="en-US"/>
          </a:p>
        </p:txBody>
      </p:sp>
    </p:spTree>
    <p:extLst>
      <p:ext uri="{BB962C8B-B14F-4D97-AF65-F5344CB8AC3E}">
        <p14:creationId xmlns:p14="http://schemas.microsoft.com/office/powerpoint/2010/main" val="18878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5A42-3012-49F7-DA09-16968A2BF27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699EC3F-AEBC-7036-55BD-5ED0E32E866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C6567AB-DB0C-7F06-BF39-BDAD755874B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68C0724-FC91-A8BB-EF5E-B70CC5EB3C22}"/>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B23C081D-B50B-8182-B707-9A2CF93724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40C71D-1CE3-8D9C-62A7-C84E10B155F5}"/>
              </a:ext>
            </a:extLst>
          </p:cNvPr>
          <p:cNvSpPr>
            <a:spLocks noGrp="1"/>
          </p:cNvSpPr>
          <p:nvPr>
            <p:ph type="sldNum" sz="quarter" idx="12"/>
          </p:nvPr>
        </p:nvSpPr>
        <p:spPr/>
        <p:txBody>
          <a:bodyPr/>
          <a:lstStyle/>
          <a:p>
            <a:pPr>
              <a:defRPr/>
            </a:pPr>
            <a:fld id="{3506F4CA-9E54-4A90-B77A-8572ECF8F69C}" type="slidenum">
              <a:rPr lang="en-US" altLang="en-US" smtClean="0"/>
              <a:pPr>
                <a:defRPr/>
              </a:pPr>
              <a:t>‹#›</a:t>
            </a:fld>
            <a:endParaRPr lang="en-US" altLang="en-US"/>
          </a:p>
        </p:txBody>
      </p:sp>
    </p:spTree>
    <p:extLst>
      <p:ext uri="{BB962C8B-B14F-4D97-AF65-F5344CB8AC3E}">
        <p14:creationId xmlns:p14="http://schemas.microsoft.com/office/powerpoint/2010/main" val="3934791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A88C2-8560-6627-533B-35CE636DA2A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94DEA8-7A9D-9E41-0A32-0C8746F2F6E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A599A-52AC-8938-FC7B-2D55F34EB5E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pPr>
              <a:defRPr/>
            </a:pPr>
            <a:endParaRPr lang="en-US" altLang="en-US"/>
          </a:p>
        </p:txBody>
      </p:sp>
      <p:sp>
        <p:nvSpPr>
          <p:cNvPr id="5" name="Footer Placeholder 4">
            <a:extLst>
              <a:ext uri="{FF2B5EF4-FFF2-40B4-BE49-F238E27FC236}">
                <a16:creationId xmlns:a16="http://schemas.microsoft.com/office/drawing/2014/main" id="{5E03168E-97CA-EA9E-F67B-D50698FBCB8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EBA78153-E1BA-40AB-390D-4605D1401DC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pPr>
              <a:defRPr/>
            </a:pPr>
            <a:fld id="{8333805F-7532-4FED-A4A7-B3F403B91434}" type="slidenum">
              <a:rPr lang="en-US" altLang="en-US" smtClean="0"/>
              <a:pPr>
                <a:defRPr/>
              </a:pPr>
              <a:t>‹#›</a:t>
            </a:fld>
            <a:endParaRPr lang="en-US" altLang="en-US"/>
          </a:p>
        </p:txBody>
      </p:sp>
    </p:spTree>
    <p:extLst>
      <p:ext uri="{BB962C8B-B14F-4D97-AF65-F5344CB8AC3E}">
        <p14:creationId xmlns:p14="http://schemas.microsoft.com/office/powerpoint/2010/main" val="80787638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FFE3F-E3D8-18FF-FB05-77FC68729695}"/>
              </a:ext>
            </a:extLst>
          </p:cNvPr>
          <p:cNvSpPr>
            <a:spLocks noGrp="1"/>
          </p:cNvSpPr>
          <p:nvPr>
            <p:ph type="ctrTitle"/>
          </p:nvPr>
        </p:nvSpPr>
        <p:spPr/>
        <p:txBody>
          <a:bodyPr/>
          <a:lstStyle/>
          <a:p>
            <a:r>
              <a:rPr lang="en-US" dirty="0"/>
              <a:t>Matching Estimators</a:t>
            </a:r>
          </a:p>
        </p:txBody>
      </p:sp>
      <p:sp>
        <p:nvSpPr>
          <p:cNvPr id="5" name="Subtitle 4">
            <a:extLst>
              <a:ext uri="{FF2B5EF4-FFF2-40B4-BE49-F238E27FC236}">
                <a16:creationId xmlns:a16="http://schemas.microsoft.com/office/drawing/2014/main" id="{EB51D846-368C-0912-D97A-3738DA4D7BE9}"/>
              </a:ext>
            </a:extLst>
          </p:cNvPr>
          <p:cNvSpPr>
            <a:spLocks noGrp="1"/>
          </p:cNvSpPr>
          <p:nvPr>
            <p:ph type="subTitle" idx="1"/>
          </p:nvPr>
        </p:nvSpPr>
        <p:spPr/>
        <p:txBody>
          <a:bodyPr/>
          <a:lstStyle/>
          <a:p>
            <a:r>
              <a:rPr lang="en-US" dirty="0"/>
              <a:t>Oct 22, 2024</a:t>
            </a:r>
          </a:p>
        </p:txBody>
      </p:sp>
    </p:spTree>
    <p:extLst>
      <p:ext uri="{BB962C8B-B14F-4D97-AF65-F5344CB8AC3E}">
        <p14:creationId xmlns:p14="http://schemas.microsoft.com/office/powerpoint/2010/main" val="655499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Matches</a:t>
            </a:r>
          </a:p>
        </p:txBody>
      </p:sp>
      <p:sp>
        <p:nvSpPr>
          <p:cNvPr id="3" name="Content Placeholder 2"/>
          <p:cNvSpPr>
            <a:spLocks noGrp="1"/>
          </p:cNvSpPr>
          <p:nvPr>
            <p:ph idx="1"/>
          </p:nvPr>
        </p:nvSpPr>
        <p:spPr/>
        <p:txBody>
          <a:bodyPr/>
          <a:lstStyle/>
          <a:p>
            <a:r>
              <a:rPr lang="en-US" dirty="0"/>
              <a:t>Characteristic matching (</a:t>
            </a:r>
            <a:r>
              <a:rPr lang="en-US" dirty="0" err="1"/>
              <a:t>nn</a:t>
            </a:r>
            <a:r>
              <a:rPr lang="en-US" dirty="0"/>
              <a:t> matching; </a:t>
            </a:r>
            <a:r>
              <a:rPr lang="en-US" dirty="0" err="1"/>
              <a:t>mahalanobis</a:t>
            </a:r>
            <a:r>
              <a:rPr lang="en-US" dirty="0"/>
              <a:t> matching)</a:t>
            </a:r>
          </a:p>
          <a:p>
            <a:r>
              <a:rPr lang="en-US" dirty="0"/>
              <a:t>Propensity Score Matching</a:t>
            </a:r>
          </a:p>
          <a:p>
            <a:r>
              <a:rPr lang="en-US" dirty="0"/>
              <a:t>Exact matching (stratified matching) </a:t>
            </a:r>
          </a:p>
          <a:p>
            <a:r>
              <a:rPr lang="en-US" dirty="0"/>
              <a:t>Caliper matching</a:t>
            </a:r>
          </a:p>
          <a:p>
            <a:r>
              <a:rPr lang="en-US" dirty="0"/>
              <a:t>Kernel matching</a:t>
            </a:r>
          </a:p>
        </p:txBody>
      </p:sp>
    </p:spTree>
    <p:extLst>
      <p:ext uri="{BB962C8B-B14F-4D97-AF65-F5344CB8AC3E}">
        <p14:creationId xmlns:p14="http://schemas.microsoft.com/office/powerpoint/2010/main" val="175367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2C89FF-0BA4-7FF0-FE8C-E973D89CE60C}"/>
              </a:ext>
            </a:extLst>
          </p:cNvPr>
          <p:cNvSpPr/>
          <p:nvPr/>
        </p:nvSpPr>
        <p:spPr bwMode="auto">
          <a:xfrm>
            <a:off x="342900" y="685800"/>
            <a:ext cx="8458200" cy="5138860"/>
          </a:xfrm>
          <a:prstGeom prst="rect">
            <a:avLst/>
          </a:prstGeom>
          <a:solidFill>
            <a:srgbClr val="162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9815525"/>
              </p:ext>
            </p:extLst>
          </p:nvPr>
        </p:nvGraphicFramePr>
        <p:xfrm>
          <a:off x="685800" y="838197"/>
          <a:ext cx="7772400" cy="4099563"/>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455507">
                <a:tc>
                  <a:txBody>
                    <a:bodyPr/>
                    <a:lstStyle/>
                    <a:p>
                      <a:pPr algn="ctr"/>
                      <a:r>
                        <a:rPr lang="en-US" dirty="0"/>
                        <a:t>i</a:t>
                      </a:r>
                    </a:p>
                  </a:txBody>
                  <a:tcPr>
                    <a:noFill/>
                  </a:tcPr>
                </a:tc>
                <a:tc>
                  <a:txBody>
                    <a:bodyPr/>
                    <a:lstStyle/>
                    <a:p>
                      <a:pPr algn="ctr"/>
                      <a:r>
                        <a:rPr lang="en-US" dirty="0"/>
                        <a:t>T</a:t>
                      </a:r>
                    </a:p>
                  </a:txBody>
                  <a:tcPr>
                    <a:noFill/>
                  </a:tcPr>
                </a:tc>
                <a:tc>
                  <a:txBody>
                    <a:bodyPr/>
                    <a:lstStyle/>
                    <a:p>
                      <a:pPr algn="ctr"/>
                      <a:r>
                        <a:rPr lang="en-US" dirty="0"/>
                        <a:t>Edu</a:t>
                      </a:r>
                    </a:p>
                  </a:txBody>
                  <a:tcPr>
                    <a:noFill/>
                  </a:tcPr>
                </a:tc>
                <a:tc>
                  <a:txBody>
                    <a:bodyPr/>
                    <a:lstStyle/>
                    <a:p>
                      <a:pPr algn="ctr"/>
                      <a:r>
                        <a:rPr lang="en-US" dirty="0"/>
                        <a:t>Income</a:t>
                      </a:r>
                    </a:p>
                  </a:txBody>
                  <a:tcPr>
                    <a:noFill/>
                  </a:tcPr>
                </a:tc>
                <a:extLst>
                  <a:ext uri="{0D108BD9-81ED-4DB2-BD59-A6C34878D82A}">
                    <a16:rowId xmlns:a16="http://schemas.microsoft.com/office/drawing/2014/main" val="10000"/>
                  </a:ext>
                </a:extLst>
              </a:tr>
              <a:tr h="455507">
                <a:tc>
                  <a:txBody>
                    <a:bodyPr/>
                    <a:lstStyle/>
                    <a:p>
                      <a:pPr algn="ctr"/>
                      <a:r>
                        <a:rPr lang="en-US" dirty="0"/>
                        <a:t>1</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60</a:t>
                      </a:r>
                    </a:p>
                  </a:txBody>
                  <a:tcPr/>
                </a:tc>
                <a:extLst>
                  <a:ext uri="{0D108BD9-81ED-4DB2-BD59-A6C34878D82A}">
                    <a16:rowId xmlns:a16="http://schemas.microsoft.com/office/drawing/2014/main" val="10001"/>
                  </a:ext>
                </a:extLst>
              </a:tr>
              <a:tr h="455507">
                <a:tc>
                  <a:txBody>
                    <a:bodyPr/>
                    <a:lstStyle/>
                    <a:p>
                      <a:pPr algn="ctr"/>
                      <a:r>
                        <a:rPr lang="en-US" dirty="0"/>
                        <a:t>2</a:t>
                      </a:r>
                    </a:p>
                  </a:txBody>
                  <a:tcPr/>
                </a:tc>
                <a:tc>
                  <a:txBody>
                    <a:bodyPr/>
                    <a:lstStyle/>
                    <a:p>
                      <a:pPr algn="ctr"/>
                      <a:r>
                        <a:rPr lang="en-US" dirty="0"/>
                        <a:t>0</a:t>
                      </a:r>
                    </a:p>
                  </a:txBody>
                  <a:tcPr/>
                </a:tc>
                <a:tc>
                  <a:txBody>
                    <a:bodyPr/>
                    <a:lstStyle/>
                    <a:p>
                      <a:pPr algn="ctr"/>
                      <a:r>
                        <a:rPr lang="en-US" dirty="0"/>
                        <a:t>3</a:t>
                      </a:r>
                    </a:p>
                  </a:txBody>
                  <a:tcPr/>
                </a:tc>
                <a:tc>
                  <a:txBody>
                    <a:bodyPr/>
                    <a:lstStyle/>
                    <a:p>
                      <a:pPr algn="ctr"/>
                      <a:r>
                        <a:rPr lang="en-US" dirty="0"/>
                        <a:t>80</a:t>
                      </a:r>
                    </a:p>
                  </a:txBody>
                  <a:tcPr/>
                </a:tc>
                <a:extLst>
                  <a:ext uri="{0D108BD9-81ED-4DB2-BD59-A6C34878D82A}">
                    <a16:rowId xmlns:a16="http://schemas.microsoft.com/office/drawing/2014/main" val="10002"/>
                  </a:ext>
                </a:extLst>
              </a:tr>
              <a:tr h="455507">
                <a:tc>
                  <a:txBody>
                    <a:bodyPr/>
                    <a:lstStyle/>
                    <a:p>
                      <a:pPr algn="ctr"/>
                      <a:r>
                        <a:rPr lang="en-US" dirty="0"/>
                        <a:t>3</a:t>
                      </a:r>
                    </a:p>
                  </a:txBody>
                  <a:tcPr/>
                </a:tc>
                <a:tc>
                  <a:txBody>
                    <a:bodyPr/>
                    <a:lstStyle/>
                    <a:p>
                      <a:pPr algn="ctr"/>
                      <a:r>
                        <a:rPr lang="en-US" dirty="0"/>
                        <a:t>0</a:t>
                      </a:r>
                    </a:p>
                  </a:txBody>
                  <a:tcPr/>
                </a:tc>
                <a:tc>
                  <a:txBody>
                    <a:bodyPr/>
                    <a:lstStyle/>
                    <a:p>
                      <a:pPr algn="ctr"/>
                      <a:r>
                        <a:rPr lang="en-US" dirty="0"/>
                        <a:t>5</a:t>
                      </a:r>
                    </a:p>
                  </a:txBody>
                  <a:tcPr/>
                </a:tc>
                <a:tc>
                  <a:txBody>
                    <a:bodyPr/>
                    <a:lstStyle/>
                    <a:p>
                      <a:pPr algn="ctr"/>
                      <a:r>
                        <a:rPr lang="en-US" dirty="0"/>
                        <a:t>90</a:t>
                      </a:r>
                    </a:p>
                  </a:txBody>
                  <a:tcPr/>
                </a:tc>
                <a:extLst>
                  <a:ext uri="{0D108BD9-81ED-4DB2-BD59-A6C34878D82A}">
                    <a16:rowId xmlns:a16="http://schemas.microsoft.com/office/drawing/2014/main" val="10003"/>
                  </a:ext>
                </a:extLst>
              </a:tr>
              <a:tr h="455507">
                <a:tc>
                  <a:txBody>
                    <a:bodyPr/>
                    <a:lstStyle/>
                    <a:p>
                      <a:pPr algn="ctr"/>
                      <a:r>
                        <a:rPr lang="en-US" dirty="0"/>
                        <a:t>4</a:t>
                      </a:r>
                    </a:p>
                  </a:txBody>
                  <a:tcPr/>
                </a:tc>
                <a:tc>
                  <a:txBody>
                    <a:bodyPr/>
                    <a:lstStyle/>
                    <a:p>
                      <a:pPr algn="ctr"/>
                      <a:r>
                        <a:rPr lang="en-US" dirty="0"/>
                        <a:t>0</a:t>
                      </a:r>
                    </a:p>
                  </a:txBody>
                  <a:tcPr/>
                </a:tc>
                <a:tc>
                  <a:txBody>
                    <a:bodyPr/>
                    <a:lstStyle/>
                    <a:p>
                      <a:pPr algn="ctr"/>
                      <a:r>
                        <a:rPr lang="en-US" dirty="0"/>
                        <a:t>12</a:t>
                      </a:r>
                    </a:p>
                  </a:txBody>
                  <a:tcPr/>
                </a:tc>
                <a:tc>
                  <a:txBody>
                    <a:bodyPr/>
                    <a:lstStyle/>
                    <a:p>
                      <a:pPr algn="ctr"/>
                      <a:r>
                        <a:rPr lang="en-US" dirty="0"/>
                        <a:t>200</a:t>
                      </a:r>
                    </a:p>
                  </a:txBody>
                  <a:tcPr/>
                </a:tc>
                <a:extLst>
                  <a:ext uri="{0D108BD9-81ED-4DB2-BD59-A6C34878D82A}">
                    <a16:rowId xmlns:a16="http://schemas.microsoft.com/office/drawing/2014/main" val="10004"/>
                  </a:ext>
                </a:extLst>
              </a:tr>
              <a:tr h="455507">
                <a:tc>
                  <a:txBody>
                    <a:bodyPr/>
                    <a:lstStyle/>
                    <a:p>
                      <a:pPr algn="ctr"/>
                      <a:r>
                        <a:rPr lang="en-US" dirty="0"/>
                        <a:t>5</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100</a:t>
                      </a:r>
                    </a:p>
                  </a:txBody>
                  <a:tcPr/>
                </a:tc>
                <a:extLst>
                  <a:ext uri="{0D108BD9-81ED-4DB2-BD59-A6C34878D82A}">
                    <a16:rowId xmlns:a16="http://schemas.microsoft.com/office/drawing/2014/main" val="10005"/>
                  </a:ext>
                </a:extLst>
              </a:tr>
              <a:tr h="455507">
                <a:tc>
                  <a:txBody>
                    <a:bodyPr/>
                    <a:lstStyle/>
                    <a:p>
                      <a:pPr algn="ctr"/>
                      <a:r>
                        <a:rPr lang="en-US" dirty="0"/>
                        <a:t>6</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80</a:t>
                      </a:r>
                    </a:p>
                  </a:txBody>
                  <a:tcPr/>
                </a:tc>
                <a:extLst>
                  <a:ext uri="{0D108BD9-81ED-4DB2-BD59-A6C34878D82A}">
                    <a16:rowId xmlns:a16="http://schemas.microsoft.com/office/drawing/2014/main" val="10006"/>
                  </a:ext>
                </a:extLst>
              </a:tr>
              <a:tr h="455507">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90</a:t>
                      </a:r>
                    </a:p>
                  </a:txBody>
                  <a:tcPr/>
                </a:tc>
                <a:extLst>
                  <a:ext uri="{0D108BD9-81ED-4DB2-BD59-A6C34878D82A}">
                    <a16:rowId xmlns:a16="http://schemas.microsoft.com/office/drawing/2014/main" val="10007"/>
                  </a:ext>
                </a:extLst>
              </a:tr>
              <a:tr h="455507">
                <a:tc>
                  <a:txBody>
                    <a:bodyPr/>
                    <a:lstStyle/>
                    <a:p>
                      <a:pPr algn="ctr"/>
                      <a:r>
                        <a:rPr lang="en-US" dirty="0"/>
                        <a:t>8</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70</a:t>
                      </a:r>
                    </a:p>
                  </a:txBody>
                  <a:tcPr/>
                </a:tc>
                <a:extLst>
                  <a:ext uri="{0D108BD9-81ED-4DB2-BD59-A6C34878D82A}">
                    <a16:rowId xmlns:a16="http://schemas.microsoft.com/office/drawing/2014/main" val="10008"/>
                  </a:ext>
                </a:extLst>
              </a:tr>
            </a:tbl>
          </a:graphicData>
        </a:graphic>
      </p:graphicFrame>
      <p:sp>
        <p:nvSpPr>
          <p:cNvPr id="5" name="TextBox 4"/>
          <p:cNvSpPr txBox="1"/>
          <p:nvPr/>
        </p:nvSpPr>
        <p:spPr>
          <a:xfrm>
            <a:off x="685800" y="5181600"/>
            <a:ext cx="3886200" cy="338554"/>
          </a:xfrm>
          <a:prstGeom prst="rect">
            <a:avLst/>
          </a:prstGeom>
          <a:noFill/>
        </p:spPr>
        <p:txBody>
          <a:bodyPr wrap="square" rtlCol="0">
            <a:spAutoFit/>
          </a:bodyPr>
          <a:lstStyle/>
          <a:p>
            <a:r>
              <a:rPr lang="en-US" sz="1600" dirty="0">
                <a:solidFill>
                  <a:schemeClr val="bg1"/>
                </a:solidFill>
              </a:rPr>
              <a:t>From Heinrich et al 2010</a:t>
            </a:r>
          </a:p>
        </p:txBody>
      </p:sp>
    </p:spTree>
    <p:extLst>
      <p:ext uri="{BB962C8B-B14F-4D97-AF65-F5344CB8AC3E}">
        <p14:creationId xmlns:p14="http://schemas.microsoft.com/office/powerpoint/2010/main" val="2856167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81FD7A-39FA-AC54-286E-20AB8CF56FBB}"/>
              </a:ext>
            </a:extLst>
          </p:cNvPr>
          <p:cNvSpPr/>
          <p:nvPr/>
        </p:nvSpPr>
        <p:spPr bwMode="auto">
          <a:xfrm>
            <a:off x="381000" y="762000"/>
            <a:ext cx="8458200" cy="5138860"/>
          </a:xfrm>
          <a:prstGeom prst="rect">
            <a:avLst/>
          </a:prstGeom>
          <a:solidFill>
            <a:srgbClr val="162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451506"/>
              </p:ext>
            </p:extLst>
          </p:nvPr>
        </p:nvGraphicFramePr>
        <p:xfrm>
          <a:off x="685800" y="914399"/>
          <a:ext cx="7772400" cy="3988017"/>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71550">
                  <a:extLst>
                    <a:ext uri="{9D8B030D-6E8A-4147-A177-3AD203B41FA5}">
                      <a16:colId xmlns:a16="http://schemas.microsoft.com/office/drawing/2014/main" val="20007"/>
                    </a:ext>
                  </a:extLst>
                </a:gridCol>
              </a:tblGrid>
              <a:tr h="457201">
                <a:tc>
                  <a:txBody>
                    <a:bodyPr/>
                    <a:lstStyle/>
                    <a:p>
                      <a:pPr algn="ctr"/>
                      <a:r>
                        <a:rPr lang="en-US" dirty="0"/>
                        <a:t>i</a:t>
                      </a:r>
                    </a:p>
                  </a:txBody>
                  <a:tcPr>
                    <a:noFill/>
                  </a:tcPr>
                </a:tc>
                <a:tc>
                  <a:txBody>
                    <a:bodyPr/>
                    <a:lstStyle/>
                    <a:p>
                      <a:pPr algn="ctr"/>
                      <a:r>
                        <a:rPr lang="en-US" dirty="0"/>
                        <a:t>T</a:t>
                      </a:r>
                    </a:p>
                  </a:txBody>
                  <a:tcPr>
                    <a:noFill/>
                  </a:tcPr>
                </a:tc>
                <a:tc>
                  <a:txBody>
                    <a:bodyPr/>
                    <a:lstStyle/>
                    <a:p>
                      <a:pPr algn="ctr"/>
                      <a:r>
                        <a:rPr lang="en-US" dirty="0"/>
                        <a:t>Edu</a:t>
                      </a:r>
                    </a:p>
                  </a:txBody>
                  <a:tcPr>
                    <a:noFill/>
                  </a:tcPr>
                </a:tc>
                <a:tc>
                  <a:txBody>
                    <a:bodyPr/>
                    <a:lstStyle/>
                    <a:p>
                      <a:pPr algn="ctr"/>
                      <a:r>
                        <a:rPr lang="en-US" dirty="0"/>
                        <a:t>Income</a:t>
                      </a:r>
                    </a:p>
                  </a:txBody>
                  <a:tcPr>
                    <a:noFill/>
                  </a:tcPr>
                </a:tc>
                <a:tc>
                  <a:txBody>
                    <a:bodyPr/>
                    <a:lstStyle/>
                    <a:p>
                      <a:pPr algn="ctr"/>
                      <a:r>
                        <a:rPr lang="en-US" dirty="0"/>
                        <a:t>Match</a:t>
                      </a:r>
                    </a:p>
                  </a:txBody>
                  <a:tcPr>
                    <a:noFill/>
                  </a:tcPr>
                </a:tc>
                <a:tc>
                  <a:txBody>
                    <a:bodyPr/>
                    <a:lstStyle/>
                    <a:p>
                      <a:pPr algn="ctr"/>
                      <a:r>
                        <a:rPr lang="en-US" dirty="0"/>
                        <a:t>Yi</a:t>
                      </a:r>
                    </a:p>
                  </a:txBody>
                  <a:tcPr>
                    <a:noFill/>
                  </a:tcPr>
                </a:tc>
                <a:tc>
                  <a:txBody>
                    <a:bodyPr/>
                    <a:lstStyle/>
                    <a:p>
                      <a:pPr algn="ctr"/>
                      <a:r>
                        <a:rPr lang="en-US" dirty="0"/>
                        <a:t>Y0</a:t>
                      </a:r>
                    </a:p>
                  </a:txBody>
                  <a:tcPr>
                    <a:noFill/>
                  </a:tcPr>
                </a:tc>
                <a:tc>
                  <a:txBody>
                    <a:bodyPr/>
                    <a:lstStyle/>
                    <a:p>
                      <a:pPr algn="ctr"/>
                      <a:r>
                        <a:rPr lang="en-US" dirty="0"/>
                        <a:t>Diff</a:t>
                      </a:r>
                    </a:p>
                  </a:txBody>
                  <a:tcPr>
                    <a:noFill/>
                  </a:tcPr>
                </a:tc>
                <a:extLst>
                  <a:ext uri="{0D108BD9-81ED-4DB2-BD59-A6C34878D82A}">
                    <a16:rowId xmlns:a16="http://schemas.microsoft.com/office/drawing/2014/main" val="10000"/>
                  </a:ext>
                </a:extLst>
              </a:tr>
              <a:tr h="441352">
                <a:tc>
                  <a:txBody>
                    <a:bodyPr/>
                    <a:lstStyle/>
                    <a:p>
                      <a:pPr algn="ctr"/>
                      <a:r>
                        <a:rPr lang="en-US" dirty="0"/>
                        <a:t>1</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60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441352">
                <a:tc>
                  <a:txBody>
                    <a:bodyPr/>
                    <a:lstStyle/>
                    <a:p>
                      <a:pPr algn="ctr"/>
                      <a:r>
                        <a:rPr lang="en-US" dirty="0"/>
                        <a:t>2</a:t>
                      </a:r>
                    </a:p>
                  </a:txBody>
                  <a:tcPr/>
                </a:tc>
                <a:tc>
                  <a:txBody>
                    <a:bodyPr/>
                    <a:lstStyle/>
                    <a:p>
                      <a:pPr algn="ctr"/>
                      <a:r>
                        <a:rPr lang="en-US" dirty="0"/>
                        <a:t>0</a:t>
                      </a:r>
                    </a:p>
                  </a:txBody>
                  <a:tcPr/>
                </a:tc>
                <a:tc>
                  <a:txBody>
                    <a:bodyPr/>
                    <a:lstStyle/>
                    <a:p>
                      <a:pPr algn="ctr"/>
                      <a:r>
                        <a:rPr lang="en-US" dirty="0"/>
                        <a:t>3</a:t>
                      </a:r>
                    </a:p>
                  </a:txBody>
                  <a:tcPr/>
                </a:tc>
                <a:tc>
                  <a:txBody>
                    <a:bodyPr/>
                    <a:lstStyle/>
                    <a:p>
                      <a:pPr algn="ctr"/>
                      <a:r>
                        <a:rPr lang="en-US" dirty="0"/>
                        <a:t>80</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441352">
                <a:tc>
                  <a:txBody>
                    <a:bodyPr/>
                    <a:lstStyle/>
                    <a:p>
                      <a:pPr algn="ctr"/>
                      <a:r>
                        <a:rPr lang="en-US" dirty="0"/>
                        <a:t>3</a:t>
                      </a:r>
                    </a:p>
                  </a:txBody>
                  <a:tcPr/>
                </a:tc>
                <a:tc>
                  <a:txBody>
                    <a:bodyPr/>
                    <a:lstStyle/>
                    <a:p>
                      <a:pPr algn="ctr"/>
                      <a:r>
                        <a:rPr lang="en-US" dirty="0"/>
                        <a:t>0</a:t>
                      </a:r>
                    </a:p>
                  </a:txBody>
                  <a:tcPr/>
                </a:tc>
                <a:tc>
                  <a:txBody>
                    <a:bodyPr/>
                    <a:lstStyle/>
                    <a:p>
                      <a:pPr algn="ctr"/>
                      <a:r>
                        <a:rPr lang="en-US" dirty="0"/>
                        <a:t>5</a:t>
                      </a:r>
                    </a:p>
                  </a:txBody>
                  <a:tcPr/>
                </a:tc>
                <a:tc>
                  <a:txBody>
                    <a:bodyPr/>
                    <a:lstStyle/>
                    <a:p>
                      <a:pPr algn="ctr"/>
                      <a:r>
                        <a:rPr lang="en-US" dirty="0"/>
                        <a:t>90</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3"/>
                  </a:ext>
                </a:extLst>
              </a:tr>
              <a:tr h="441352">
                <a:tc>
                  <a:txBody>
                    <a:bodyPr/>
                    <a:lstStyle/>
                    <a:p>
                      <a:pPr algn="ctr"/>
                      <a:r>
                        <a:rPr lang="en-US" dirty="0"/>
                        <a:t>4</a:t>
                      </a:r>
                    </a:p>
                  </a:txBody>
                  <a:tcPr/>
                </a:tc>
                <a:tc>
                  <a:txBody>
                    <a:bodyPr/>
                    <a:lstStyle/>
                    <a:p>
                      <a:pPr algn="ctr"/>
                      <a:r>
                        <a:rPr lang="en-US" dirty="0"/>
                        <a:t>0</a:t>
                      </a:r>
                    </a:p>
                  </a:txBody>
                  <a:tcPr/>
                </a:tc>
                <a:tc>
                  <a:txBody>
                    <a:bodyPr/>
                    <a:lstStyle/>
                    <a:p>
                      <a:pPr algn="ctr"/>
                      <a:r>
                        <a:rPr lang="en-US" dirty="0"/>
                        <a:t>12</a:t>
                      </a:r>
                    </a:p>
                  </a:txBody>
                  <a:tcPr/>
                </a:tc>
                <a:tc>
                  <a:txBody>
                    <a:bodyPr/>
                    <a:lstStyle/>
                    <a:p>
                      <a:pPr algn="ctr"/>
                      <a:r>
                        <a:rPr lang="en-US" dirty="0"/>
                        <a:t>200</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4"/>
                  </a:ext>
                </a:extLst>
              </a:tr>
              <a:tr h="441352">
                <a:tc>
                  <a:txBody>
                    <a:bodyPr/>
                    <a:lstStyle/>
                    <a:p>
                      <a:pPr algn="ctr"/>
                      <a:r>
                        <a:rPr lang="en-US" dirty="0"/>
                        <a:t>5</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100</a:t>
                      </a:r>
                    </a:p>
                  </a:txBody>
                  <a:tcPr/>
                </a:tc>
                <a:tc>
                  <a:txBody>
                    <a:bodyPr/>
                    <a:lstStyle/>
                    <a:p>
                      <a:pPr algn="ctr"/>
                      <a:r>
                        <a:rPr lang="en-US" dirty="0"/>
                        <a:t>[3]</a:t>
                      </a:r>
                    </a:p>
                  </a:txBody>
                  <a:tcPr/>
                </a:tc>
                <a:tc>
                  <a:txBody>
                    <a:bodyPr/>
                    <a:lstStyle/>
                    <a:p>
                      <a:pPr algn="ctr"/>
                      <a:r>
                        <a:rPr lang="en-US" dirty="0"/>
                        <a:t>100</a:t>
                      </a:r>
                    </a:p>
                  </a:txBody>
                  <a:tcPr/>
                </a:tc>
                <a:tc>
                  <a:txBody>
                    <a:bodyPr/>
                    <a:lstStyle/>
                    <a:p>
                      <a:pPr algn="ctr"/>
                      <a:r>
                        <a:rPr lang="en-US" dirty="0"/>
                        <a:t>90</a:t>
                      </a:r>
                    </a:p>
                  </a:txBody>
                  <a:tcPr/>
                </a:tc>
                <a:tc>
                  <a:txBody>
                    <a:bodyPr/>
                    <a:lstStyle/>
                    <a:p>
                      <a:pPr algn="ctr"/>
                      <a:r>
                        <a:rPr lang="en-US" dirty="0"/>
                        <a:t>10</a:t>
                      </a:r>
                    </a:p>
                  </a:txBody>
                  <a:tcPr/>
                </a:tc>
                <a:extLst>
                  <a:ext uri="{0D108BD9-81ED-4DB2-BD59-A6C34878D82A}">
                    <a16:rowId xmlns:a16="http://schemas.microsoft.com/office/drawing/2014/main" val="10005"/>
                  </a:ext>
                </a:extLst>
              </a:tr>
              <a:tr h="441352">
                <a:tc>
                  <a:txBody>
                    <a:bodyPr/>
                    <a:lstStyle/>
                    <a:p>
                      <a:pPr algn="ctr"/>
                      <a:r>
                        <a:rPr lang="en-US" dirty="0"/>
                        <a:t>6</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80</a:t>
                      </a:r>
                    </a:p>
                  </a:txBody>
                  <a:tcPr/>
                </a:tc>
                <a:tc>
                  <a:txBody>
                    <a:bodyPr/>
                    <a:lstStyle/>
                    <a:p>
                      <a:pPr algn="ctr"/>
                      <a:r>
                        <a:rPr lang="en-US" dirty="0"/>
                        <a:t>[2]</a:t>
                      </a:r>
                    </a:p>
                  </a:txBody>
                  <a:tcPr/>
                </a:tc>
                <a:tc>
                  <a:txBody>
                    <a:bodyPr/>
                    <a:lstStyle/>
                    <a:p>
                      <a:pPr algn="ctr"/>
                      <a:r>
                        <a:rPr lang="en-US" dirty="0"/>
                        <a:t>80</a:t>
                      </a:r>
                    </a:p>
                  </a:txBody>
                  <a:tcPr/>
                </a:tc>
                <a:tc>
                  <a:txBody>
                    <a:bodyPr/>
                    <a:lstStyle/>
                    <a:p>
                      <a:pPr algn="ctr"/>
                      <a:r>
                        <a:rPr lang="en-US" dirty="0"/>
                        <a:t>80</a:t>
                      </a:r>
                    </a:p>
                  </a:txBody>
                  <a:tcPr/>
                </a:tc>
                <a:tc>
                  <a:txBody>
                    <a:bodyPr/>
                    <a:lstStyle/>
                    <a:p>
                      <a:pPr algn="ctr"/>
                      <a:r>
                        <a:rPr lang="en-US" dirty="0"/>
                        <a:t>0</a:t>
                      </a:r>
                    </a:p>
                  </a:txBody>
                  <a:tcPr/>
                </a:tc>
                <a:extLst>
                  <a:ext uri="{0D108BD9-81ED-4DB2-BD59-A6C34878D82A}">
                    <a16:rowId xmlns:a16="http://schemas.microsoft.com/office/drawing/2014/main" val="10006"/>
                  </a:ext>
                </a:extLst>
              </a:tr>
              <a:tr h="441352">
                <a:tc>
                  <a:txBody>
                    <a:bodyPr/>
                    <a:lstStyle/>
                    <a:p>
                      <a:pPr algn="ctr"/>
                      <a:r>
                        <a:rPr lang="en-US" dirty="0"/>
                        <a:t>7</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90</a:t>
                      </a:r>
                    </a:p>
                  </a:txBody>
                  <a:tcPr/>
                </a:tc>
                <a:tc>
                  <a:txBody>
                    <a:bodyPr/>
                    <a:lstStyle/>
                    <a:p>
                      <a:pPr algn="ctr"/>
                      <a:r>
                        <a:rPr lang="en-US" dirty="0"/>
                        <a:t>[2,3]</a:t>
                      </a:r>
                    </a:p>
                  </a:txBody>
                  <a:tcPr/>
                </a:tc>
                <a:tc>
                  <a:txBody>
                    <a:bodyPr/>
                    <a:lstStyle/>
                    <a:p>
                      <a:pPr algn="ctr"/>
                      <a:r>
                        <a:rPr lang="en-US" dirty="0"/>
                        <a:t>90</a:t>
                      </a:r>
                    </a:p>
                  </a:txBody>
                  <a:tcPr/>
                </a:tc>
                <a:tc>
                  <a:txBody>
                    <a:bodyPr/>
                    <a:lstStyle/>
                    <a:p>
                      <a:pPr algn="ctr"/>
                      <a:r>
                        <a:rPr lang="en-US" dirty="0"/>
                        <a:t>85</a:t>
                      </a:r>
                    </a:p>
                  </a:txBody>
                  <a:tcPr/>
                </a:tc>
                <a:tc>
                  <a:txBody>
                    <a:bodyPr/>
                    <a:lstStyle/>
                    <a:p>
                      <a:pPr algn="ctr"/>
                      <a:r>
                        <a:rPr lang="en-US" dirty="0"/>
                        <a:t>5</a:t>
                      </a:r>
                    </a:p>
                  </a:txBody>
                  <a:tcPr/>
                </a:tc>
                <a:extLst>
                  <a:ext uri="{0D108BD9-81ED-4DB2-BD59-A6C34878D82A}">
                    <a16:rowId xmlns:a16="http://schemas.microsoft.com/office/drawing/2014/main" val="10007"/>
                  </a:ext>
                </a:extLst>
              </a:tr>
              <a:tr h="441352">
                <a:tc>
                  <a:txBody>
                    <a:bodyPr/>
                    <a:lstStyle/>
                    <a:p>
                      <a:pPr algn="ctr"/>
                      <a:r>
                        <a:rPr lang="en-US" dirty="0"/>
                        <a:t>8</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70</a:t>
                      </a:r>
                    </a:p>
                  </a:txBody>
                  <a:tcPr/>
                </a:tc>
                <a:tc>
                  <a:txBody>
                    <a:bodyPr/>
                    <a:lstStyle/>
                    <a:p>
                      <a:pPr algn="ctr"/>
                      <a:r>
                        <a:rPr lang="en-US" dirty="0"/>
                        <a:t>[1]</a:t>
                      </a:r>
                    </a:p>
                  </a:txBody>
                  <a:tcPr/>
                </a:tc>
                <a:tc>
                  <a:txBody>
                    <a:bodyPr/>
                    <a:lstStyle/>
                    <a:p>
                      <a:pPr algn="ctr"/>
                      <a:r>
                        <a:rPr lang="en-US" dirty="0"/>
                        <a:t>70</a:t>
                      </a:r>
                    </a:p>
                  </a:txBody>
                  <a:tcPr/>
                </a:tc>
                <a:tc>
                  <a:txBody>
                    <a:bodyPr/>
                    <a:lstStyle/>
                    <a:p>
                      <a:pPr algn="ctr"/>
                      <a:r>
                        <a:rPr lang="en-US" dirty="0"/>
                        <a:t>60</a:t>
                      </a:r>
                    </a:p>
                  </a:txBody>
                  <a:tcPr/>
                </a:tc>
                <a:tc>
                  <a:txBody>
                    <a:bodyPr/>
                    <a:lstStyle/>
                    <a:p>
                      <a:pPr algn="ctr"/>
                      <a:r>
                        <a:rPr lang="en-US" dirty="0"/>
                        <a:t>10</a:t>
                      </a:r>
                    </a:p>
                  </a:txBody>
                  <a:tcPr/>
                </a:tc>
                <a:extLst>
                  <a:ext uri="{0D108BD9-81ED-4DB2-BD59-A6C34878D82A}">
                    <a16:rowId xmlns:a16="http://schemas.microsoft.com/office/drawing/2014/main" val="10008"/>
                  </a:ext>
                </a:extLst>
              </a:tr>
            </a:tbl>
          </a:graphicData>
        </a:graphic>
      </p:graphicFrame>
      <p:sp>
        <p:nvSpPr>
          <p:cNvPr id="5" name="TextBox 4"/>
          <p:cNvSpPr txBox="1"/>
          <p:nvPr/>
        </p:nvSpPr>
        <p:spPr>
          <a:xfrm>
            <a:off x="7239000" y="5073865"/>
            <a:ext cx="1752600" cy="461665"/>
          </a:xfrm>
          <a:prstGeom prst="rect">
            <a:avLst/>
          </a:prstGeom>
          <a:noFill/>
        </p:spPr>
        <p:txBody>
          <a:bodyPr wrap="square" rtlCol="0">
            <a:spAutoFit/>
          </a:bodyPr>
          <a:lstStyle/>
          <a:p>
            <a:r>
              <a:rPr lang="en-US" dirty="0">
                <a:solidFill>
                  <a:schemeClr val="bg1"/>
                </a:solidFill>
              </a:rPr>
              <a:t>ATT = 6.25</a:t>
            </a:r>
          </a:p>
        </p:txBody>
      </p:sp>
    </p:spTree>
    <p:extLst>
      <p:ext uri="{BB962C8B-B14F-4D97-AF65-F5344CB8AC3E}">
        <p14:creationId xmlns:p14="http://schemas.microsoft.com/office/powerpoint/2010/main" val="232127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Issue</a:t>
            </a:r>
          </a:p>
        </p:txBody>
      </p:sp>
      <p:sp>
        <p:nvSpPr>
          <p:cNvPr id="3" name="Content Placeholder 2"/>
          <p:cNvSpPr>
            <a:spLocks noGrp="1"/>
          </p:cNvSpPr>
          <p:nvPr>
            <p:ph idx="1"/>
          </p:nvPr>
        </p:nvSpPr>
        <p:spPr/>
        <p:txBody>
          <a:bodyPr/>
          <a:lstStyle/>
          <a:p>
            <a:r>
              <a:rPr lang="en-US" dirty="0"/>
              <a:t>Can easily match over only one variable (dimension)</a:t>
            </a:r>
          </a:p>
          <a:p>
            <a:r>
              <a:rPr lang="en-US" dirty="0"/>
              <a:t>Once one has multiple variables, one needs to weight them and create an index</a:t>
            </a:r>
          </a:p>
          <a:p>
            <a:r>
              <a:rPr lang="en-US" dirty="0"/>
              <a:t>What is the appropriate weighting scheme?</a:t>
            </a:r>
          </a:p>
        </p:txBody>
      </p:sp>
    </p:spTree>
    <p:extLst>
      <p:ext uri="{BB962C8B-B14F-4D97-AF65-F5344CB8AC3E}">
        <p14:creationId xmlns:p14="http://schemas.microsoft.com/office/powerpoint/2010/main" val="4066981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2014"/>
            <a:ext cx="7772400" cy="762000"/>
          </a:xfrm>
        </p:spPr>
        <p:txBody>
          <a:bodyPr/>
          <a:lstStyle/>
          <a:p>
            <a:r>
              <a:rPr lang="en-US" dirty="0"/>
              <a:t>Characteristic Matching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4800600" cy="3962400"/>
              </a:xfrm>
            </p:spPr>
            <p:txBody>
              <a:bodyPr/>
              <a:lstStyle/>
              <a:p>
                <a:r>
                  <a:rPr lang="en-US" dirty="0"/>
                  <a:t>Based on </a:t>
                </a:r>
                <a14:m>
                  <m:oMath xmlns:m="http://schemas.openxmlformats.org/officeDocument/2006/math">
                    <m:r>
                      <a:rPr lang="en-US" i="1" dirty="0" smtClean="0">
                        <a:latin typeface="Cambria Math" panose="02040503050406030204" pitchFamily="18" charset="0"/>
                      </a:rPr>
                      <m:t>𝑋</m:t>
                    </m:r>
                  </m:oMath>
                </a14:m>
                <a:r>
                  <a:rPr lang="en-US" dirty="0"/>
                  <a:t>’s, where they are weighted by inverse variance</a:t>
                </a:r>
              </a:p>
              <a:p>
                <a:pPr marL="0" indent="0">
                  <a:buNone/>
                </a:pPr>
                <a:r>
                  <a:rPr lang="en-CA" dirty="0"/>
                  <a:t>	</a:t>
                </a:r>
                <a:r>
                  <a:rPr lang="en-CA" sz="1600" dirty="0"/>
                  <a:t>X</a:t>
                </a:r>
                <a:r>
                  <a:rPr lang="en-CA" sz="1600" baseline="-25000" dirty="0"/>
                  <a:t>1 </a:t>
                </a:r>
                <a:r>
                  <a:rPr lang="en-CA" sz="1600" dirty="0"/>
                  <a:t> slope, </a:t>
                </a:r>
                <a:r>
                  <a:rPr lang="el-GR" sz="1600" dirty="0"/>
                  <a:t>σ</a:t>
                </a:r>
                <a:r>
                  <a:rPr lang="en-CA" sz="1600" baseline="30000" dirty="0"/>
                  <a:t>2</a:t>
                </a:r>
                <a:r>
                  <a:rPr lang="en-CA" sz="1600" dirty="0"/>
                  <a:t> = 5</a:t>
                </a:r>
              </a:p>
              <a:p>
                <a:pPr marL="0" indent="0">
                  <a:buNone/>
                </a:pPr>
                <a:r>
                  <a:rPr lang="en-CA" sz="1600" dirty="0"/>
                  <a:t>	X</a:t>
                </a:r>
                <a:r>
                  <a:rPr lang="en-CA" sz="1600" baseline="-25000" dirty="0"/>
                  <a:t>2 </a:t>
                </a:r>
                <a:r>
                  <a:rPr lang="en-CA" sz="1600" dirty="0"/>
                  <a:t> wealth, </a:t>
                </a:r>
                <a:r>
                  <a:rPr lang="el-GR" sz="1600" dirty="0"/>
                  <a:t>σ</a:t>
                </a:r>
                <a:r>
                  <a:rPr lang="en-CA" sz="1600" baseline="30000" dirty="0"/>
                  <a:t>2</a:t>
                </a:r>
                <a:r>
                  <a:rPr lang="en-CA" sz="1600" dirty="0"/>
                  <a:t> = 700</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4800600" cy="3962400"/>
              </a:xfrm>
              <a:blipFill>
                <a:blip r:embed="rId2"/>
                <a:stretch>
                  <a:fillRect l="-1271" t="-1538" r="-1271"/>
                </a:stretch>
              </a:blipFill>
            </p:spPr>
            <p:txBody>
              <a:bodyPr/>
              <a:lstStyle/>
              <a:p>
                <a:r>
                  <a:rPr lang="en-US">
                    <a:noFill/>
                  </a:rPr>
                  <a:t> </a:t>
                </a:r>
              </a:p>
            </p:txBody>
          </p:sp>
        </mc:Fallback>
      </mc:AlternateContent>
      <p:cxnSp>
        <p:nvCxnSpPr>
          <p:cNvPr id="5" name="Straight Arrow Connector 4"/>
          <p:cNvCxnSpPr/>
          <p:nvPr/>
        </p:nvCxnSpPr>
        <p:spPr bwMode="auto">
          <a:xfrm flipH="1">
            <a:off x="5638800" y="3610708"/>
            <a:ext cx="1371600" cy="885092"/>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6" name="Straight Arrow Connector 5"/>
          <p:cNvCxnSpPr/>
          <p:nvPr/>
        </p:nvCxnSpPr>
        <p:spPr bwMode="auto">
          <a:xfrm flipV="1">
            <a:off x="7010400" y="1858108"/>
            <a:ext cx="0" cy="17526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a:off x="7010400" y="3610708"/>
            <a:ext cx="1600200" cy="9144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sp>
        <p:nvSpPr>
          <p:cNvPr id="16" name="Oval 15"/>
          <p:cNvSpPr/>
          <p:nvPr/>
        </p:nvSpPr>
        <p:spPr bwMode="auto">
          <a:xfrm>
            <a:off x="6019800" y="2362200"/>
            <a:ext cx="2362200" cy="2209800"/>
          </a:xfrm>
          <a:prstGeom prst="ellipse">
            <a:avLst/>
          </a:prstGeom>
          <a:solidFill>
            <a:srgbClr val="FF9933">
              <a:alpha val="65098"/>
            </a:srgb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scene3d>
            <a:camera prst="perspectiveContrastingLeftFacing"/>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17" name="TextBox 16"/>
          <p:cNvSpPr txBox="1"/>
          <p:nvPr/>
        </p:nvSpPr>
        <p:spPr>
          <a:xfrm>
            <a:off x="5334000" y="4572000"/>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1</a:t>
            </a:r>
            <a:endParaRPr lang="en-US" sz="1600" dirty="0">
              <a:solidFill>
                <a:srgbClr val="0070C0"/>
              </a:solidFill>
            </a:endParaRPr>
          </a:p>
        </p:txBody>
      </p:sp>
      <p:sp>
        <p:nvSpPr>
          <p:cNvPr id="18" name="TextBox 17"/>
          <p:cNvSpPr txBox="1"/>
          <p:nvPr/>
        </p:nvSpPr>
        <p:spPr>
          <a:xfrm>
            <a:off x="8458200" y="4595446"/>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2</a:t>
            </a:r>
            <a:endParaRPr lang="en-US" sz="1600" dirty="0">
              <a:solidFill>
                <a:srgbClr val="0070C0"/>
              </a:solidFill>
            </a:endParaRPr>
          </a:p>
        </p:txBody>
      </p:sp>
      <p:sp>
        <p:nvSpPr>
          <p:cNvPr id="22" name="TextBox 21"/>
          <p:cNvSpPr txBox="1"/>
          <p:nvPr/>
        </p:nvSpPr>
        <p:spPr>
          <a:xfrm>
            <a:off x="6858000" y="1458715"/>
            <a:ext cx="609600" cy="338554"/>
          </a:xfrm>
          <a:prstGeom prst="rect">
            <a:avLst/>
          </a:prstGeom>
          <a:noFill/>
        </p:spPr>
        <p:txBody>
          <a:bodyPr wrap="square" rtlCol="0">
            <a:spAutoFit/>
          </a:bodyPr>
          <a:lstStyle/>
          <a:p>
            <a:r>
              <a:rPr lang="en-CA" sz="1600" dirty="0">
                <a:solidFill>
                  <a:srgbClr val="0070C0"/>
                </a:solidFill>
              </a:rPr>
              <a:t>Y</a:t>
            </a:r>
            <a:endParaRPr lang="en-US" sz="1600" dirty="0">
              <a:solidFill>
                <a:srgbClr val="0070C0"/>
              </a:solidFill>
            </a:endParaRPr>
          </a:p>
        </p:txBody>
      </p:sp>
      <p:sp>
        <p:nvSpPr>
          <p:cNvPr id="23" name="5-Point Star 22"/>
          <p:cNvSpPr/>
          <p:nvPr/>
        </p:nvSpPr>
        <p:spPr bwMode="auto">
          <a:xfrm>
            <a:off x="5638800" y="3200400"/>
            <a:ext cx="152400" cy="152400"/>
          </a:xfrm>
          <a:prstGeom prst="star5">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5" name="5-Point Star 24"/>
          <p:cNvSpPr/>
          <p:nvPr/>
        </p:nvSpPr>
        <p:spPr bwMode="auto">
          <a:xfrm>
            <a:off x="7315200" y="2895600"/>
            <a:ext cx="152400" cy="152400"/>
          </a:xfrm>
          <a:prstGeom prst="star5">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cxnSp>
        <p:nvCxnSpPr>
          <p:cNvPr id="27" name="Straight Arrow Connector 26"/>
          <p:cNvCxnSpPr>
            <a:stCxn id="23" idx="3"/>
            <a:endCxn id="33" idx="3"/>
          </p:cNvCxnSpPr>
          <p:nvPr/>
        </p:nvCxnSpPr>
        <p:spPr bwMode="auto">
          <a:xfrm>
            <a:off x="5762094" y="3352800"/>
            <a:ext cx="1414366" cy="214651"/>
          </a:xfrm>
          <a:prstGeom prst="straightConnector1">
            <a:avLst/>
          </a:prstGeom>
          <a:solidFill>
            <a:schemeClr val="accent1"/>
          </a:solidFill>
          <a:ln w="19050" cap="flat" cmpd="sng" algn="ctr">
            <a:solidFill>
              <a:srgbClr val="92D050"/>
            </a:solidFill>
            <a:prstDash val="solid"/>
            <a:round/>
            <a:headEnd type="none" w="med" len="med"/>
            <a:tailEnd type="triangle"/>
          </a:ln>
          <a:effectLst/>
        </p:spPr>
      </p:cxnSp>
      <p:cxnSp>
        <p:nvCxnSpPr>
          <p:cNvPr id="29" name="Straight Arrow Connector 28"/>
          <p:cNvCxnSpPr/>
          <p:nvPr/>
        </p:nvCxnSpPr>
        <p:spPr bwMode="auto">
          <a:xfrm flipH="1">
            <a:off x="7200901" y="3048000"/>
            <a:ext cx="190499" cy="43815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33" name="Flowchart: Connector 32"/>
          <p:cNvSpPr/>
          <p:nvPr/>
        </p:nvSpPr>
        <p:spPr bwMode="auto">
          <a:xfrm>
            <a:off x="7165730" y="3486150"/>
            <a:ext cx="73270" cy="95250"/>
          </a:xfrm>
          <a:prstGeom prst="flowChartConnector">
            <a:avLst/>
          </a:prstGeom>
          <a:solidFill>
            <a:srgbClr val="EC9B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3" name="Rectangle 42"/>
          <p:cNvSpPr/>
          <p:nvPr/>
        </p:nvSpPr>
        <p:spPr bwMode="auto">
          <a:xfrm>
            <a:off x="5410200" y="1354014"/>
            <a:ext cx="3505200" cy="405618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Tree>
    <p:extLst>
      <p:ext uri="{BB962C8B-B14F-4D97-AF65-F5344CB8AC3E}">
        <p14:creationId xmlns:p14="http://schemas.microsoft.com/office/powerpoint/2010/main" val="1654187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7876"/>
            <a:ext cx="7772400" cy="762000"/>
          </a:xfrm>
        </p:spPr>
        <p:txBody>
          <a:bodyPr/>
          <a:lstStyle/>
          <a:p>
            <a:r>
              <a:rPr lang="en-US" dirty="0"/>
              <a:t>Characteristic Matching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4800600" cy="3962400"/>
              </a:xfrm>
            </p:spPr>
            <p:txBody>
              <a:bodyPr/>
              <a:lstStyle/>
              <a:p>
                <a:r>
                  <a:rPr lang="en-US" dirty="0"/>
                  <a:t>Based on </a:t>
                </a:r>
                <a14:m>
                  <m:oMath xmlns:m="http://schemas.openxmlformats.org/officeDocument/2006/math">
                    <m:r>
                      <a:rPr lang="en-US" i="1" dirty="0" smtClean="0">
                        <a:latin typeface="Cambria Math" panose="02040503050406030204" pitchFamily="18" charset="0"/>
                      </a:rPr>
                      <m:t>𝑋</m:t>
                    </m:r>
                  </m:oMath>
                </a14:m>
                <a:r>
                  <a:rPr lang="en-US" dirty="0"/>
                  <a:t>’s, where they are weighted by inverse variance</a:t>
                </a:r>
              </a:p>
              <a:p>
                <a:pPr marL="0" indent="0">
                  <a:buNone/>
                </a:pPr>
                <a:r>
                  <a:rPr lang="en-CA" dirty="0"/>
                  <a:t>	</a:t>
                </a:r>
                <a:r>
                  <a:rPr lang="en-CA" sz="1600" dirty="0"/>
                  <a:t>X</a:t>
                </a:r>
                <a:r>
                  <a:rPr lang="en-CA" sz="1600" baseline="-25000" dirty="0"/>
                  <a:t>1 </a:t>
                </a:r>
                <a:r>
                  <a:rPr lang="en-CA" sz="1600" dirty="0"/>
                  <a:t> slope, </a:t>
                </a:r>
                <a:r>
                  <a:rPr lang="el-GR" sz="1600" dirty="0"/>
                  <a:t>σ</a:t>
                </a:r>
                <a:r>
                  <a:rPr lang="en-CA" sz="1600" baseline="30000" dirty="0"/>
                  <a:t>2</a:t>
                </a:r>
                <a:r>
                  <a:rPr lang="en-CA" sz="1600" dirty="0"/>
                  <a:t> = 5</a:t>
                </a:r>
              </a:p>
              <a:p>
                <a:pPr marL="0" indent="0">
                  <a:buNone/>
                </a:pPr>
                <a:r>
                  <a:rPr lang="en-CA" sz="1600" dirty="0"/>
                  <a:t>	X</a:t>
                </a:r>
                <a:r>
                  <a:rPr lang="en-CA" sz="1600" baseline="-25000" dirty="0"/>
                  <a:t>2 </a:t>
                </a:r>
                <a:r>
                  <a:rPr lang="en-CA" sz="1600" dirty="0"/>
                  <a:t> wealth, </a:t>
                </a:r>
                <a:r>
                  <a:rPr lang="el-GR" sz="1600" dirty="0"/>
                  <a:t>σ</a:t>
                </a:r>
                <a:r>
                  <a:rPr lang="en-CA" sz="1600" baseline="30000" dirty="0"/>
                  <a:t>2</a:t>
                </a:r>
                <a:r>
                  <a:rPr lang="en-CA" sz="1600" dirty="0"/>
                  <a:t> = 700</a:t>
                </a:r>
                <a:endParaRPr lang="en-US" sz="1600" dirty="0"/>
              </a:p>
              <a:p>
                <a:r>
                  <a:rPr lang="en-US" dirty="0" err="1"/>
                  <a:t>Malahanobis</a:t>
                </a:r>
                <a:r>
                  <a:rPr lang="en-US" dirty="0"/>
                  <a:t>: Proximity to the center of the mass of the treated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4800600" cy="3962400"/>
              </a:xfrm>
              <a:blipFill>
                <a:blip r:embed="rId2"/>
                <a:stretch>
                  <a:fillRect l="-1271" t="-1538" r="-1271"/>
                </a:stretch>
              </a:blipFill>
            </p:spPr>
            <p:txBody>
              <a:bodyPr/>
              <a:lstStyle/>
              <a:p>
                <a:r>
                  <a:rPr lang="en-US">
                    <a:noFill/>
                  </a:rPr>
                  <a:t> </a:t>
                </a:r>
              </a:p>
            </p:txBody>
          </p:sp>
        </mc:Fallback>
      </mc:AlternateContent>
      <p:cxnSp>
        <p:nvCxnSpPr>
          <p:cNvPr id="5" name="Straight Arrow Connector 4"/>
          <p:cNvCxnSpPr/>
          <p:nvPr/>
        </p:nvCxnSpPr>
        <p:spPr bwMode="auto">
          <a:xfrm flipH="1">
            <a:off x="5638800" y="3610708"/>
            <a:ext cx="1371600" cy="885092"/>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6" name="Straight Arrow Connector 5"/>
          <p:cNvCxnSpPr/>
          <p:nvPr/>
        </p:nvCxnSpPr>
        <p:spPr bwMode="auto">
          <a:xfrm flipV="1">
            <a:off x="7010400" y="1858108"/>
            <a:ext cx="0" cy="17526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a:off x="7010400" y="3610708"/>
            <a:ext cx="1600200" cy="9144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sp>
        <p:nvSpPr>
          <p:cNvPr id="16" name="Oval 15"/>
          <p:cNvSpPr/>
          <p:nvPr/>
        </p:nvSpPr>
        <p:spPr bwMode="auto">
          <a:xfrm>
            <a:off x="6019800" y="2362200"/>
            <a:ext cx="2362200" cy="2209800"/>
          </a:xfrm>
          <a:prstGeom prst="ellipse">
            <a:avLst/>
          </a:prstGeom>
          <a:solidFill>
            <a:srgbClr val="FF9933">
              <a:alpha val="65098"/>
            </a:srgb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scene3d>
            <a:camera prst="perspectiveContrastingLeftFacing"/>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17" name="TextBox 16"/>
          <p:cNvSpPr txBox="1"/>
          <p:nvPr/>
        </p:nvSpPr>
        <p:spPr>
          <a:xfrm>
            <a:off x="5334000" y="4572000"/>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1</a:t>
            </a:r>
            <a:endParaRPr lang="en-US" sz="1600" dirty="0">
              <a:solidFill>
                <a:srgbClr val="0070C0"/>
              </a:solidFill>
            </a:endParaRPr>
          </a:p>
        </p:txBody>
      </p:sp>
      <p:sp>
        <p:nvSpPr>
          <p:cNvPr id="18" name="TextBox 17"/>
          <p:cNvSpPr txBox="1"/>
          <p:nvPr/>
        </p:nvSpPr>
        <p:spPr>
          <a:xfrm>
            <a:off x="8458200" y="4595446"/>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2</a:t>
            </a:r>
            <a:endParaRPr lang="en-US" sz="1600" dirty="0">
              <a:solidFill>
                <a:srgbClr val="0070C0"/>
              </a:solidFill>
            </a:endParaRPr>
          </a:p>
        </p:txBody>
      </p:sp>
      <p:sp>
        <p:nvSpPr>
          <p:cNvPr id="22" name="TextBox 21"/>
          <p:cNvSpPr txBox="1"/>
          <p:nvPr/>
        </p:nvSpPr>
        <p:spPr>
          <a:xfrm>
            <a:off x="6858000" y="1458715"/>
            <a:ext cx="609600" cy="338554"/>
          </a:xfrm>
          <a:prstGeom prst="rect">
            <a:avLst/>
          </a:prstGeom>
          <a:noFill/>
        </p:spPr>
        <p:txBody>
          <a:bodyPr wrap="square" rtlCol="0">
            <a:spAutoFit/>
          </a:bodyPr>
          <a:lstStyle/>
          <a:p>
            <a:r>
              <a:rPr lang="en-CA" sz="1600" dirty="0">
                <a:solidFill>
                  <a:srgbClr val="0070C0"/>
                </a:solidFill>
              </a:rPr>
              <a:t>Y</a:t>
            </a:r>
            <a:endParaRPr lang="en-US" sz="1600" dirty="0">
              <a:solidFill>
                <a:srgbClr val="0070C0"/>
              </a:solidFill>
            </a:endParaRPr>
          </a:p>
        </p:txBody>
      </p:sp>
      <p:sp>
        <p:nvSpPr>
          <p:cNvPr id="33" name="Flowchart: Connector 32"/>
          <p:cNvSpPr/>
          <p:nvPr/>
        </p:nvSpPr>
        <p:spPr bwMode="auto">
          <a:xfrm>
            <a:off x="7165730" y="3486150"/>
            <a:ext cx="73270" cy="95250"/>
          </a:xfrm>
          <a:prstGeom prst="flowChartConnector">
            <a:avLst/>
          </a:prstGeom>
          <a:solidFill>
            <a:srgbClr val="EC9B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12" name="Rectangle 11"/>
          <p:cNvSpPr/>
          <p:nvPr/>
        </p:nvSpPr>
        <p:spPr bwMode="auto">
          <a:xfrm>
            <a:off x="5410200" y="1354014"/>
            <a:ext cx="3505200" cy="405618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Tree>
    <p:extLst>
      <p:ext uri="{BB962C8B-B14F-4D97-AF65-F5344CB8AC3E}">
        <p14:creationId xmlns:p14="http://schemas.microsoft.com/office/powerpoint/2010/main" val="106368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7876"/>
            <a:ext cx="7772400" cy="762000"/>
          </a:xfrm>
        </p:spPr>
        <p:txBody>
          <a:bodyPr/>
          <a:lstStyle/>
          <a:p>
            <a:r>
              <a:rPr lang="en-US" dirty="0"/>
              <a:t>Characteristic Matching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4800600" cy="3962400"/>
              </a:xfrm>
            </p:spPr>
            <p:txBody>
              <a:bodyPr/>
              <a:lstStyle/>
              <a:p>
                <a:r>
                  <a:rPr lang="en-US" dirty="0"/>
                  <a:t>Based on </a:t>
                </a:r>
                <a14:m>
                  <m:oMath xmlns:m="http://schemas.openxmlformats.org/officeDocument/2006/math">
                    <m:r>
                      <a:rPr lang="en-US" i="1" dirty="0" smtClean="0">
                        <a:latin typeface="Cambria Math" panose="02040503050406030204" pitchFamily="18" charset="0"/>
                      </a:rPr>
                      <m:t>𝑋</m:t>
                    </m:r>
                  </m:oMath>
                </a14:m>
                <a:r>
                  <a:rPr lang="en-US" dirty="0"/>
                  <a:t>’s, where they are weighted by inverse variance</a:t>
                </a:r>
              </a:p>
              <a:p>
                <a:pPr marL="0" indent="0">
                  <a:buNone/>
                </a:pPr>
                <a:r>
                  <a:rPr lang="en-CA" dirty="0"/>
                  <a:t>	</a:t>
                </a:r>
                <a:r>
                  <a:rPr lang="en-CA" sz="1600" dirty="0"/>
                  <a:t>X</a:t>
                </a:r>
                <a:r>
                  <a:rPr lang="en-CA" sz="1600" baseline="-25000" dirty="0"/>
                  <a:t>1 </a:t>
                </a:r>
                <a:r>
                  <a:rPr lang="en-CA" sz="1600" dirty="0"/>
                  <a:t> slope, </a:t>
                </a:r>
                <a:r>
                  <a:rPr lang="el-GR" sz="1600" dirty="0"/>
                  <a:t>σ</a:t>
                </a:r>
                <a:r>
                  <a:rPr lang="en-CA" sz="1600" baseline="30000" dirty="0"/>
                  <a:t>2</a:t>
                </a:r>
                <a:r>
                  <a:rPr lang="en-CA" sz="1600" dirty="0"/>
                  <a:t> = 5</a:t>
                </a:r>
              </a:p>
              <a:p>
                <a:pPr marL="0" indent="0">
                  <a:buNone/>
                </a:pPr>
                <a:r>
                  <a:rPr lang="en-CA" sz="1600" dirty="0"/>
                  <a:t>	X</a:t>
                </a:r>
                <a:r>
                  <a:rPr lang="en-CA" sz="1600" baseline="-25000" dirty="0"/>
                  <a:t>2 </a:t>
                </a:r>
                <a:r>
                  <a:rPr lang="en-CA" sz="1600" dirty="0"/>
                  <a:t> wealth, </a:t>
                </a:r>
                <a:r>
                  <a:rPr lang="el-GR" sz="1600" dirty="0"/>
                  <a:t>σ</a:t>
                </a:r>
                <a:r>
                  <a:rPr lang="en-CA" sz="1600" baseline="30000" dirty="0"/>
                  <a:t>2</a:t>
                </a:r>
                <a:r>
                  <a:rPr lang="en-CA" sz="1600" dirty="0"/>
                  <a:t> = 700</a:t>
                </a:r>
                <a:endParaRPr lang="en-US" sz="1600" dirty="0"/>
              </a:p>
              <a:p>
                <a:r>
                  <a:rPr lang="en-US" dirty="0" err="1"/>
                  <a:t>Malahanobis</a:t>
                </a:r>
                <a:r>
                  <a:rPr lang="en-US" dirty="0"/>
                  <a:t>: Proximity to the center of the mass of the treated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4800600" cy="3962400"/>
              </a:xfrm>
              <a:blipFill>
                <a:blip r:embed="rId2"/>
                <a:stretch>
                  <a:fillRect l="-1271" t="-1538" r="-1271"/>
                </a:stretch>
              </a:blipFill>
            </p:spPr>
            <p:txBody>
              <a:bodyPr/>
              <a:lstStyle/>
              <a:p>
                <a:r>
                  <a:rPr lang="en-US">
                    <a:noFill/>
                  </a:rPr>
                  <a:t> </a:t>
                </a:r>
              </a:p>
            </p:txBody>
          </p:sp>
        </mc:Fallback>
      </mc:AlternateContent>
      <p:cxnSp>
        <p:nvCxnSpPr>
          <p:cNvPr id="5" name="Straight Arrow Connector 4"/>
          <p:cNvCxnSpPr/>
          <p:nvPr/>
        </p:nvCxnSpPr>
        <p:spPr bwMode="auto">
          <a:xfrm flipH="1">
            <a:off x="5638800" y="3610708"/>
            <a:ext cx="1371600" cy="885092"/>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6" name="Straight Arrow Connector 5"/>
          <p:cNvCxnSpPr/>
          <p:nvPr/>
        </p:nvCxnSpPr>
        <p:spPr bwMode="auto">
          <a:xfrm flipV="1">
            <a:off x="7010400" y="1858108"/>
            <a:ext cx="0" cy="17526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a:off x="7010400" y="3610708"/>
            <a:ext cx="1600200" cy="9144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sp>
        <p:nvSpPr>
          <p:cNvPr id="16" name="Oval 15"/>
          <p:cNvSpPr/>
          <p:nvPr/>
        </p:nvSpPr>
        <p:spPr bwMode="auto">
          <a:xfrm>
            <a:off x="6019800" y="2362200"/>
            <a:ext cx="2362200" cy="2209800"/>
          </a:xfrm>
          <a:prstGeom prst="ellipse">
            <a:avLst/>
          </a:prstGeom>
          <a:solidFill>
            <a:schemeClr val="bg1">
              <a:alpha val="65098"/>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scene3d>
            <a:camera prst="perspectiveContrastingLeftFacing"/>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17" name="TextBox 16"/>
          <p:cNvSpPr txBox="1"/>
          <p:nvPr/>
        </p:nvSpPr>
        <p:spPr>
          <a:xfrm>
            <a:off x="5334000" y="4572000"/>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1</a:t>
            </a:r>
            <a:endParaRPr lang="en-US" sz="1600" dirty="0">
              <a:solidFill>
                <a:srgbClr val="0070C0"/>
              </a:solidFill>
            </a:endParaRPr>
          </a:p>
        </p:txBody>
      </p:sp>
      <p:sp>
        <p:nvSpPr>
          <p:cNvPr id="18" name="TextBox 17"/>
          <p:cNvSpPr txBox="1"/>
          <p:nvPr/>
        </p:nvSpPr>
        <p:spPr>
          <a:xfrm>
            <a:off x="8458200" y="4595446"/>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2</a:t>
            </a:r>
            <a:endParaRPr lang="en-US" sz="1600" dirty="0">
              <a:solidFill>
                <a:srgbClr val="0070C0"/>
              </a:solidFill>
            </a:endParaRPr>
          </a:p>
        </p:txBody>
      </p:sp>
      <p:sp>
        <p:nvSpPr>
          <p:cNvPr id="22" name="TextBox 21"/>
          <p:cNvSpPr txBox="1"/>
          <p:nvPr/>
        </p:nvSpPr>
        <p:spPr>
          <a:xfrm>
            <a:off x="6858000" y="1458715"/>
            <a:ext cx="609600" cy="338554"/>
          </a:xfrm>
          <a:prstGeom prst="rect">
            <a:avLst/>
          </a:prstGeom>
          <a:noFill/>
        </p:spPr>
        <p:txBody>
          <a:bodyPr wrap="square" rtlCol="0">
            <a:spAutoFit/>
          </a:bodyPr>
          <a:lstStyle/>
          <a:p>
            <a:r>
              <a:rPr lang="en-CA" sz="1600" dirty="0">
                <a:solidFill>
                  <a:srgbClr val="0070C0"/>
                </a:solidFill>
              </a:rPr>
              <a:t>Y</a:t>
            </a:r>
            <a:endParaRPr lang="en-US" sz="1600" dirty="0">
              <a:solidFill>
                <a:srgbClr val="0070C0"/>
              </a:solidFill>
            </a:endParaRPr>
          </a:p>
        </p:txBody>
      </p:sp>
      <p:sp>
        <p:nvSpPr>
          <p:cNvPr id="33" name="Flowchart: Connector 32"/>
          <p:cNvSpPr/>
          <p:nvPr/>
        </p:nvSpPr>
        <p:spPr bwMode="auto">
          <a:xfrm>
            <a:off x="7165730" y="3486150"/>
            <a:ext cx="73270" cy="95250"/>
          </a:xfrm>
          <a:prstGeom prst="flowChartConnecto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Tree>
    <p:extLst>
      <p:ext uri="{BB962C8B-B14F-4D97-AF65-F5344CB8AC3E}">
        <p14:creationId xmlns:p14="http://schemas.microsoft.com/office/powerpoint/2010/main" val="172285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7876"/>
            <a:ext cx="7772400" cy="762000"/>
          </a:xfrm>
        </p:spPr>
        <p:txBody>
          <a:bodyPr/>
          <a:lstStyle/>
          <a:p>
            <a:r>
              <a:rPr lang="en-US" dirty="0"/>
              <a:t>Characteristic Matching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4800600" cy="3962400"/>
              </a:xfrm>
            </p:spPr>
            <p:txBody>
              <a:bodyPr/>
              <a:lstStyle/>
              <a:p>
                <a:r>
                  <a:rPr lang="en-US" dirty="0"/>
                  <a:t>Based on </a:t>
                </a:r>
                <a14:m>
                  <m:oMath xmlns:m="http://schemas.openxmlformats.org/officeDocument/2006/math">
                    <m:r>
                      <a:rPr lang="en-US" i="1" dirty="0" smtClean="0">
                        <a:latin typeface="Cambria Math" panose="02040503050406030204" pitchFamily="18" charset="0"/>
                      </a:rPr>
                      <m:t>𝑋</m:t>
                    </m:r>
                  </m:oMath>
                </a14:m>
                <a:r>
                  <a:rPr lang="en-US" dirty="0"/>
                  <a:t>’s, where they are weighted by inverse variance</a:t>
                </a:r>
              </a:p>
              <a:p>
                <a:pPr marL="0" indent="0">
                  <a:buNone/>
                </a:pPr>
                <a:r>
                  <a:rPr lang="en-CA" dirty="0"/>
                  <a:t>	</a:t>
                </a:r>
                <a:r>
                  <a:rPr lang="en-CA" sz="1600" dirty="0"/>
                  <a:t>X</a:t>
                </a:r>
                <a:r>
                  <a:rPr lang="en-CA" sz="1600" baseline="-25000" dirty="0"/>
                  <a:t>1 </a:t>
                </a:r>
                <a:r>
                  <a:rPr lang="en-CA" sz="1600" dirty="0"/>
                  <a:t> slope, </a:t>
                </a:r>
                <a:r>
                  <a:rPr lang="el-GR" sz="1600" dirty="0"/>
                  <a:t>σ</a:t>
                </a:r>
                <a:r>
                  <a:rPr lang="en-CA" sz="1600" baseline="30000" dirty="0"/>
                  <a:t>2</a:t>
                </a:r>
                <a:r>
                  <a:rPr lang="en-CA" sz="1600" dirty="0"/>
                  <a:t> = 5</a:t>
                </a:r>
              </a:p>
              <a:p>
                <a:pPr marL="0" indent="0">
                  <a:buNone/>
                </a:pPr>
                <a:r>
                  <a:rPr lang="en-CA" sz="1600" dirty="0"/>
                  <a:t>	X</a:t>
                </a:r>
                <a:r>
                  <a:rPr lang="en-CA" sz="1600" baseline="-25000" dirty="0"/>
                  <a:t>2 </a:t>
                </a:r>
                <a:r>
                  <a:rPr lang="en-CA" sz="1600" dirty="0"/>
                  <a:t> wealth, </a:t>
                </a:r>
                <a:r>
                  <a:rPr lang="el-GR" sz="1600" dirty="0"/>
                  <a:t>σ</a:t>
                </a:r>
                <a:r>
                  <a:rPr lang="en-CA" sz="1600" baseline="30000" dirty="0"/>
                  <a:t>2</a:t>
                </a:r>
                <a:r>
                  <a:rPr lang="en-CA" sz="1600" dirty="0"/>
                  <a:t> = 700</a:t>
                </a:r>
                <a:endParaRPr lang="en-US" sz="1600" dirty="0"/>
              </a:p>
              <a:p>
                <a:r>
                  <a:rPr lang="en-US" dirty="0" err="1"/>
                  <a:t>Malahanobis</a:t>
                </a:r>
                <a:r>
                  <a:rPr lang="en-US" dirty="0"/>
                  <a:t>: Proximity to the center of the mass of the treated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4800600" cy="3962400"/>
              </a:xfrm>
              <a:blipFill>
                <a:blip r:embed="rId2"/>
                <a:stretch>
                  <a:fillRect l="-1271" t="-1538" r="-1271"/>
                </a:stretch>
              </a:blipFill>
            </p:spPr>
            <p:txBody>
              <a:bodyPr/>
              <a:lstStyle/>
              <a:p>
                <a:r>
                  <a:rPr lang="en-US">
                    <a:noFill/>
                  </a:rPr>
                  <a:t> </a:t>
                </a:r>
              </a:p>
            </p:txBody>
          </p:sp>
        </mc:Fallback>
      </mc:AlternateContent>
      <p:cxnSp>
        <p:nvCxnSpPr>
          <p:cNvPr id="5" name="Straight Arrow Connector 4"/>
          <p:cNvCxnSpPr/>
          <p:nvPr/>
        </p:nvCxnSpPr>
        <p:spPr bwMode="auto">
          <a:xfrm flipH="1">
            <a:off x="5638800" y="3610708"/>
            <a:ext cx="1371600" cy="885092"/>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6" name="Straight Arrow Connector 5"/>
          <p:cNvCxnSpPr/>
          <p:nvPr/>
        </p:nvCxnSpPr>
        <p:spPr bwMode="auto">
          <a:xfrm flipV="1">
            <a:off x="7010400" y="1858108"/>
            <a:ext cx="0" cy="17526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a:off x="7010400" y="3610708"/>
            <a:ext cx="1600200" cy="9144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sp>
        <p:nvSpPr>
          <p:cNvPr id="16" name="Oval 15"/>
          <p:cNvSpPr/>
          <p:nvPr/>
        </p:nvSpPr>
        <p:spPr bwMode="auto">
          <a:xfrm>
            <a:off x="6019800" y="2362200"/>
            <a:ext cx="2362200" cy="2209800"/>
          </a:xfrm>
          <a:prstGeom prst="ellipse">
            <a:avLst/>
          </a:prstGeom>
          <a:solidFill>
            <a:schemeClr val="bg1">
              <a:alpha val="65098"/>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scene3d>
            <a:camera prst="perspectiveContrastingLeftFacing"/>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17" name="TextBox 16"/>
          <p:cNvSpPr txBox="1"/>
          <p:nvPr/>
        </p:nvSpPr>
        <p:spPr>
          <a:xfrm>
            <a:off x="5334000" y="4572000"/>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1</a:t>
            </a:r>
            <a:endParaRPr lang="en-US" sz="1600" dirty="0">
              <a:solidFill>
                <a:srgbClr val="0070C0"/>
              </a:solidFill>
            </a:endParaRPr>
          </a:p>
        </p:txBody>
      </p:sp>
      <p:sp>
        <p:nvSpPr>
          <p:cNvPr id="18" name="TextBox 17"/>
          <p:cNvSpPr txBox="1"/>
          <p:nvPr/>
        </p:nvSpPr>
        <p:spPr>
          <a:xfrm>
            <a:off x="8458200" y="4595446"/>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2</a:t>
            </a:r>
            <a:endParaRPr lang="en-US" sz="1600" dirty="0">
              <a:solidFill>
                <a:srgbClr val="0070C0"/>
              </a:solidFill>
            </a:endParaRPr>
          </a:p>
        </p:txBody>
      </p:sp>
      <p:sp>
        <p:nvSpPr>
          <p:cNvPr id="22" name="TextBox 21"/>
          <p:cNvSpPr txBox="1"/>
          <p:nvPr/>
        </p:nvSpPr>
        <p:spPr>
          <a:xfrm>
            <a:off x="6858000" y="1458715"/>
            <a:ext cx="609600" cy="338554"/>
          </a:xfrm>
          <a:prstGeom prst="rect">
            <a:avLst/>
          </a:prstGeom>
          <a:noFill/>
        </p:spPr>
        <p:txBody>
          <a:bodyPr wrap="square" rtlCol="0">
            <a:spAutoFit/>
          </a:bodyPr>
          <a:lstStyle/>
          <a:p>
            <a:r>
              <a:rPr lang="en-CA" sz="1600" dirty="0">
                <a:solidFill>
                  <a:srgbClr val="0070C0"/>
                </a:solidFill>
              </a:rPr>
              <a:t>Y</a:t>
            </a:r>
            <a:endParaRPr lang="en-US" sz="1600" dirty="0">
              <a:solidFill>
                <a:srgbClr val="0070C0"/>
              </a:solidFill>
            </a:endParaRPr>
          </a:p>
        </p:txBody>
      </p:sp>
      <p:sp>
        <p:nvSpPr>
          <p:cNvPr id="23" name="5-Point Star 22"/>
          <p:cNvSpPr/>
          <p:nvPr/>
        </p:nvSpPr>
        <p:spPr bwMode="auto">
          <a:xfrm>
            <a:off x="5638800" y="3200400"/>
            <a:ext cx="152400" cy="152400"/>
          </a:xfrm>
          <a:prstGeom prst="star5">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5" name="5-Point Star 24"/>
          <p:cNvSpPr/>
          <p:nvPr/>
        </p:nvSpPr>
        <p:spPr bwMode="auto">
          <a:xfrm>
            <a:off x="7315200" y="2895600"/>
            <a:ext cx="152400" cy="152400"/>
          </a:xfrm>
          <a:prstGeom prst="star5">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3" name="Flowchart: Connector 32"/>
          <p:cNvSpPr/>
          <p:nvPr/>
        </p:nvSpPr>
        <p:spPr bwMode="auto">
          <a:xfrm>
            <a:off x="7165730" y="3486150"/>
            <a:ext cx="73270" cy="95250"/>
          </a:xfrm>
          <a:prstGeom prst="flowChartConnecto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Tree>
    <p:extLst>
      <p:ext uri="{BB962C8B-B14F-4D97-AF65-F5344CB8AC3E}">
        <p14:creationId xmlns:p14="http://schemas.microsoft.com/office/powerpoint/2010/main" val="499421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7876"/>
            <a:ext cx="7772400" cy="762000"/>
          </a:xfrm>
        </p:spPr>
        <p:txBody>
          <a:bodyPr/>
          <a:lstStyle/>
          <a:p>
            <a:r>
              <a:rPr lang="en-US" dirty="0"/>
              <a:t>Characteristic Matching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4800600" cy="3962400"/>
              </a:xfrm>
            </p:spPr>
            <p:txBody>
              <a:bodyPr/>
              <a:lstStyle/>
              <a:p>
                <a:r>
                  <a:rPr lang="en-US" dirty="0"/>
                  <a:t>Based on </a:t>
                </a:r>
                <a14:m>
                  <m:oMath xmlns:m="http://schemas.openxmlformats.org/officeDocument/2006/math">
                    <m:r>
                      <a:rPr lang="en-US" i="1" dirty="0" smtClean="0">
                        <a:latin typeface="Cambria Math" panose="02040503050406030204" pitchFamily="18" charset="0"/>
                      </a:rPr>
                      <m:t>𝑋</m:t>
                    </m:r>
                  </m:oMath>
                </a14:m>
                <a:r>
                  <a:rPr lang="en-US" dirty="0"/>
                  <a:t>’s, where they are weighted by inverse variance</a:t>
                </a:r>
              </a:p>
              <a:p>
                <a:pPr marL="0" indent="0">
                  <a:buNone/>
                </a:pPr>
                <a:r>
                  <a:rPr lang="en-CA" dirty="0"/>
                  <a:t>	</a:t>
                </a:r>
                <a:r>
                  <a:rPr lang="en-CA" sz="1600" dirty="0"/>
                  <a:t>X</a:t>
                </a:r>
                <a:r>
                  <a:rPr lang="en-CA" sz="1600" baseline="-25000" dirty="0"/>
                  <a:t>1 </a:t>
                </a:r>
                <a:r>
                  <a:rPr lang="en-CA" sz="1600" dirty="0"/>
                  <a:t> slope, </a:t>
                </a:r>
                <a:r>
                  <a:rPr lang="el-GR" sz="1600" dirty="0"/>
                  <a:t>σ</a:t>
                </a:r>
                <a:r>
                  <a:rPr lang="en-CA" sz="1600" baseline="30000" dirty="0"/>
                  <a:t>2</a:t>
                </a:r>
                <a:r>
                  <a:rPr lang="en-CA" sz="1600" dirty="0"/>
                  <a:t> = 5</a:t>
                </a:r>
              </a:p>
              <a:p>
                <a:pPr marL="0" indent="0">
                  <a:buNone/>
                </a:pPr>
                <a:r>
                  <a:rPr lang="en-CA" sz="1600" dirty="0"/>
                  <a:t>	X</a:t>
                </a:r>
                <a:r>
                  <a:rPr lang="en-CA" sz="1600" baseline="-25000" dirty="0"/>
                  <a:t>2 </a:t>
                </a:r>
                <a:r>
                  <a:rPr lang="en-CA" sz="1600" dirty="0"/>
                  <a:t> wealth, </a:t>
                </a:r>
                <a:r>
                  <a:rPr lang="el-GR" sz="1600" dirty="0"/>
                  <a:t>σ</a:t>
                </a:r>
                <a:r>
                  <a:rPr lang="en-CA" sz="1600" baseline="30000" dirty="0"/>
                  <a:t>2</a:t>
                </a:r>
                <a:r>
                  <a:rPr lang="en-CA" sz="1600" dirty="0"/>
                  <a:t> = 700</a:t>
                </a:r>
                <a:endParaRPr lang="en-US" sz="1600" dirty="0"/>
              </a:p>
              <a:p>
                <a:r>
                  <a:rPr lang="en-US" dirty="0" err="1"/>
                  <a:t>Malahanobis</a:t>
                </a:r>
                <a:r>
                  <a:rPr lang="en-US" dirty="0"/>
                  <a:t>: Proximity to the center of the mass of the treated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4800600" cy="3962400"/>
              </a:xfrm>
              <a:blipFill>
                <a:blip r:embed="rId2"/>
                <a:stretch>
                  <a:fillRect l="-1271" t="-1538" r="-1271"/>
                </a:stretch>
              </a:blipFill>
            </p:spPr>
            <p:txBody>
              <a:bodyPr/>
              <a:lstStyle/>
              <a:p>
                <a:r>
                  <a:rPr lang="en-US">
                    <a:noFill/>
                  </a:rPr>
                  <a:t> </a:t>
                </a:r>
              </a:p>
            </p:txBody>
          </p:sp>
        </mc:Fallback>
      </mc:AlternateContent>
      <p:cxnSp>
        <p:nvCxnSpPr>
          <p:cNvPr id="5" name="Straight Arrow Connector 4"/>
          <p:cNvCxnSpPr/>
          <p:nvPr/>
        </p:nvCxnSpPr>
        <p:spPr bwMode="auto">
          <a:xfrm flipH="1">
            <a:off x="5638800" y="3610708"/>
            <a:ext cx="1371600" cy="885092"/>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6" name="Straight Arrow Connector 5"/>
          <p:cNvCxnSpPr/>
          <p:nvPr/>
        </p:nvCxnSpPr>
        <p:spPr bwMode="auto">
          <a:xfrm flipV="1">
            <a:off x="7010400" y="1858108"/>
            <a:ext cx="0" cy="17526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a:off x="7010400" y="3610708"/>
            <a:ext cx="1600200" cy="9144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sp>
        <p:nvSpPr>
          <p:cNvPr id="16" name="Oval 15"/>
          <p:cNvSpPr/>
          <p:nvPr/>
        </p:nvSpPr>
        <p:spPr bwMode="auto">
          <a:xfrm>
            <a:off x="6019800" y="2362200"/>
            <a:ext cx="2362200" cy="2209800"/>
          </a:xfrm>
          <a:prstGeom prst="ellipse">
            <a:avLst/>
          </a:prstGeom>
          <a:solidFill>
            <a:schemeClr val="bg1">
              <a:alpha val="65098"/>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scene3d>
            <a:camera prst="perspectiveContrastingLeftFacing"/>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17" name="TextBox 16"/>
          <p:cNvSpPr txBox="1"/>
          <p:nvPr/>
        </p:nvSpPr>
        <p:spPr>
          <a:xfrm>
            <a:off x="5334000" y="4572000"/>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1</a:t>
            </a:r>
            <a:endParaRPr lang="en-US" sz="1600" dirty="0">
              <a:solidFill>
                <a:srgbClr val="0070C0"/>
              </a:solidFill>
            </a:endParaRPr>
          </a:p>
        </p:txBody>
      </p:sp>
      <p:sp>
        <p:nvSpPr>
          <p:cNvPr id="18" name="TextBox 17"/>
          <p:cNvSpPr txBox="1"/>
          <p:nvPr/>
        </p:nvSpPr>
        <p:spPr>
          <a:xfrm>
            <a:off x="8458200" y="4595446"/>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2</a:t>
            </a:r>
            <a:endParaRPr lang="en-US" sz="1600" dirty="0">
              <a:solidFill>
                <a:srgbClr val="0070C0"/>
              </a:solidFill>
            </a:endParaRPr>
          </a:p>
        </p:txBody>
      </p:sp>
      <p:sp>
        <p:nvSpPr>
          <p:cNvPr id="22" name="TextBox 21"/>
          <p:cNvSpPr txBox="1"/>
          <p:nvPr/>
        </p:nvSpPr>
        <p:spPr>
          <a:xfrm>
            <a:off x="6858000" y="1458715"/>
            <a:ext cx="609600" cy="338554"/>
          </a:xfrm>
          <a:prstGeom prst="rect">
            <a:avLst/>
          </a:prstGeom>
          <a:noFill/>
        </p:spPr>
        <p:txBody>
          <a:bodyPr wrap="square" rtlCol="0">
            <a:spAutoFit/>
          </a:bodyPr>
          <a:lstStyle/>
          <a:p>
            <a:r>
              <a:rPr lang="en-CA" sz="1600" dirty="0">
                <a:solidFill>
                  <a:srgbClr val="0070C0"/>
                </a:solidFill>
              </a:rPr>
              <a:t>Y</a:t>
            </a:r>
            <a:endParaRPr lang="en-US" sz="1600" dirty="0">
              <a:solidFill>
                <a:srgbClr val="0070C0"/>
              </a:solidFill>
            </a:endParaRPr>
          </a:p>
        </p:txBody>
      </p:sp>
      <p:sp>
        <p:nvSpPr>
          <p:cNvPr id="23" name="5-Point Star 22"/>
          <p:cNvSpPr/>
          <p:nvPr/>
        </p:nvSpPr>
        <p:spPr bwMode="auto">
          <a:xfrm>
            <a:off x="5638800" y="3200400"/>
            <a:ext cx="152400" cy="152400"/>
          </a:xfrm>
          <a:prstGeom prst="star5">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5" name="5-Point Star 24"/>
          <p:cNvSpPr/>
          <p:nvPr/>
        </p:nvSpPr>
        <p:spPr bwMode="auto">
          <a:xfrm>
            <a:off x="7315200" y="2895600"/>
            <a:ext cx="152400" cy="152400"/>
          </a:xfrm>
          <a:prstGeom prst="star5">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cxnSp>
        <p:nvCxnSpPr>
          <p:cNvPr id="27" name="Straight Arrow Connector 26"/>
          <p:cNvCxnSpPr>
            <a:stCxn id="23" idx="3"/>
            <a:endCxn id="33" idx="3"/>
          </p:cNvCxnSpPr>
          <p:nvPr/>
        </p:nvCxnSpPr>
        <p:spPr bwMode="auto">
          <a:xfrm>
            <a:off x="5762094" y="3352800"/>
            <a:ext cx="1414366" cy="214651"/>
          </a:xfrm>
          <a:prstGeom prst="straightConnector1">
            <a:avLst/>
          </a:prstGeom>
          <a:solidFill>
            <a:schemeClr val="accent1"/>
          </a:solidFill>
          <a:ln w="19050" cap="flat" cmpd="sng" algn="ctr">
            <a:solidFill>
              <a:srgbClr val="92D050"/>
            </a:solidFill>
            <a:prstDash val="solid"/>
            <a:round/>
            <a:headEnd type="none" w="med" len="med"/>
            <a:tailEnd type="triangle"/>
          </a:ln>
          <a:effectLst/>
        </p:spPr>
      </p:cxnSp>
      <p:cxnSp>
        <p:nvCxnSpPr>
          <p:cNvPr id="29" name="Straight Arrow Connector 28"/>
          <p:cNvCxnSpPr/>
          <p:nvPr/>
        </p:nvCxnSpPr>
        <p:spPr bwMode="auto">
          <a:xfrm flipH="1">
            <a:off x="7200901" y="3048000"/>
            <a:ext cx="190499" cy="438150"/>
          </a:xfrm>
          <a:prstGeom prst="straightConnector1">
            <a:avLst/>
          </a:prstGeom>
          <a:solidFill>
            <a:schemeClr val="accent1"/>
          </a:solidFill>
          <a:ln w="19050" cap="flat" cmpd="sng" algn="ctr">
            <a:solidFill>
              <a:srgbClr val="FF6600"/>
            </a:solidFill>
            <a:prstDash val="solid"/>
            <a:round/>
            <a:headEnd type="none" w="med" len="med"/>
            <a:tailEnd type="triangle"/>
          </a:ln>
          <a:effectLst/>
        </p:spPr>
      </p:cxnSp>
      <p:sp>
        <p:nvSpPr>
          <p:cNvPr id="33" name="Flowchart: Connector 32"/>
          <p:cNvSpPr/>
          <p:nvPr/>
        </p:nvSpPr>
        <p:spPr bwMode="auto">
          <a:xfrm>
            <a:off x="7165730" y="3486150"/>
            <a:ext cx="73270" cy="95250"/>
          </a:xfrm>
          <a:prstGeom prst="flowChartConnecto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Tree>
    <p:extLst>
      <p:ext uri="{BB962C8B-B14F-4D97-AF65-F5344CB8AC3E}">
        <p14:creationId xmlns:p14="http://schemas.microsoft.com/office/powerpoint/2010/main" val="526466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2014"/>
            <a:ext cx="7772400" cy="762000"/>
          </a:xfrm>
        </p:spPr>
        <p:txBody>
          <a:bodyPr/>
          <a:lstStyle/>
          <a:p>
            <a:r>
              <a:rPr lang="en-US" dirty="0"/>
              <a:t>Characteristic Matching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4800600" cy="3962400"/>
              </a:xfrm>
            </p:spPr>
            <p:txBody>
              <a:bodyPr/>
              <a:lstStyle/>
              <a:p>
                <a:r>
                  <a:rPr lang="en-US" dirty="0"/>
                  <a:t>Based on </a:t>
                </a:r>
                <a14:m>
                  <m:oMath xmlns:m="http://schemas.openxmlformats.org/officeDocument/2006/math">
                    <m:r>
                      <a:rPr lang="en-US" i="1" dirty="0" smtClean="0">
                        <a:latin typeface="Cambria Math" panose="02040503050406030204" pitchFamily="18" charset="0"/>
                      </a:rPr>
                      <m:t>𝑋</m:t>
                    </m:r>
                  </m:oMath>
                </a14:m>
                <a:r>
                  <a:rPr lang="en-US" dirty="0"/>
                  <a:t>’s, where they are weighted by inverse variance</a:t>
                </a:r>
              </a:p>
              <a:p>
                <a:pPr marL="0" indent="0">
                  <a:buNone/>
                </a:pPr>
                <a:r>
                  <a:rPr lang="en-CA" dirty="0"/>
                  <a:t>	</a:t>
                </a:r>
                <a:r>
                  <a:rPr lang="en-CA" sz="1600" dirty="0"/>
                  <a:t>X</a:t>
                </a:r>
                <a:r>
                  <a:rPr lang="en-CA" sz="1600" baseline="-25000" dirty="0"/>
                  <a:t>1 </a:t>
                </a:r>
                <a:r>
                  <a:rPr lang="en-CA" sz="1600" dirty="0"/>
                  <a:t> slope, </a:t>
                </a:r>
                <a:r>
                  <a:rPr lang="el-GR" sz="1600" dirty="0"/>
                  <a:t>σ</a:t>
                </a:r>
                <a:r>
                  <a:rPr lang="en-CA" sz="1600" baseline="30000" dirty="0"/>
                  <a:t>2</a:t>
                </a:r>
                <a:r>
                  <a:rPr lang="en-CA" sz="1600" dirty="0"/>
                  <a:t> = 5</a:t>
                </a:r>
              </a:p>
              <a:p>
                <a:pPr marL="0" indent="0">
                  <a:buNone/>
                </a:pPr>
                <a:r>
                  <a:rPr lang="en-CA" sz="1600" dirty="0"/>
                  <a:t>	X</a:t>
                </a:r>
                <a:r>
                  <a:rPr lang="en-CA" sz="1600" baseline="-25000" dirty="0"/>
                  <a:t>2 </a:t>
                </a:r>
                <a:r>
                  <a:rPr lang="en-CA" sz="1600" dirty="0"/>
                  <a:t> wealth, </a:t>
                </a:r>
                <a:r>
                  <a:rPr lang="el-GR" sz="1600" dirty="0"/>
                  <a:t>σ</a:t>
                </a:r>
                <a:r>
                  <a:rPr lang="en-CA" sz="1600" baseline="30000" dirty="0"/>
                  <a:t>2</a:t>
                </a:r>
                <a:r>
                  <a:rPr lang="en-CA" sz="1600" dirty="0"/>
                  <a:t> = 700</a:t>
                </a:r>
                <a:endParaRPr lang="en-US" sz="1600" dirty="0"/>
              </a:p>
              <a:p>
                <a:r>
                  <a:rPr lang="en-US" dirty="0" err="1"/>
                  <a:t>Malahanobis</a:t>
                </a:r>
                <a:r>
                  <a:rPr lang="en-US" dirty="0"/>
                  <a:t>: Proximity to the center of the mass of the treated</a:t>
                </a:r>
              </a:p>
              <a:p>
                <a:r>
                  <a:rPr lang="en-US" dirty="0"/>
                  <a:t>Different ways of measuring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4800600" cy="3962400"/>
              </a:xfrm>
              <a:blipFill>
                <a:blip r:embed="rId2"/>
                <a:stretch>
                  <a:fillRect l="-1271" t="-1538" r="-1271"/>
                </a:stretch>
              </a:blipFill>
            </p:spPr>
            <p:txBody>
              <a:bodyPr/>
              <a:lstStyle/>
              <a:p>
                <a:r>
                  <a:rPr lang="en-US">
                    <a:noFill/>
                  </a:rPr>
                  <a:t> </a:t>
                </a:r>
              </a:p>
            </p:txBody>
          </p:sp>
        </mc:Fallback>
      </mc:AlternateContent>
      <p:cxnSp>
        <p:nvCxnSpPr>
          <p:cNvPr id="5" name="Straight Arrow Connector 4"/>
          <p:cNvCxnSpPr/>
          <p:nvPr/>
        </p:nvCxnSpPr>
        <p:spPr bwMode="auto">
          <a:xfrm flipH="1">
            <a:off x="5638800" y="3610708"/>
            <a:ext cx="1371600" cy="885092"/>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6" name="Straight Arrow Connector 5"/>
          <p:cNvCxnSpPr/>
          <p:nvPr/>
        </p:nvCxnSpPr>
        <p:spPr bwMode="auto">
          <a:xfrm flipV="1">
            <a:off x="7010400" y="1858108"/>
            <a:ext cx="0" cy="17526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a:off x="7010400" y="3610708"/>
            <a:ext cx="1600200" cy="9144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sp>
        <p:nvSpPr>
          <p:cNvPr id="16" name="Oval 15"/>
          <p:cNvSpPr/>
          <p:nvPr/>
        </p:nvSpPr>
        <p:spPr bwMode="auto">
          <a:xfrm>
            <a:off x="6019800" y="2362200"/>
            <a:ext cx="2362200" cy="2209800"/>
          </a:xfrm>
          <a:prstGeom prst="ellipse">
            <a:avLst/>
          </a:prstGeom>
          <a:solidFill>
            <a:schemeClr val="bg1">
              <a:lumMod val="95000"/>
              <a:alpha val="65098"/>
            </a:schemeClr>
          </a:solidFill>
          <a:ln w="9525" cap="flat" cmpd="sng" algn="ctr">
            <a:solidFill>
              <a:schemeClr val="tx1"/>
            </a:solidFill>
            <a:prstDash val="solid"/>
            <a:round/>
            <a:headEnd type="none" w="med" len="med"/>
            <a:tailEnd type="none" w="med" len="med"/>
          </a:ln>
          <a:effectLst>
            <a:innerShdw blurRad="63500" dist="50800" dir="2700000">
              <a:prstClr val="black">
                <a:alpha val="50000"/>
              </a:prstClr>
            </a:innerShdw>
          </a:effectLst>
          <a:scene3d>
            <a:camera prst="perspectiveContrastingLeftFacing"/>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17" name="TextBox 16"/>
          <p:cNvSpPr txBox="1"/>
          <p:nvPr/>
        </p:nvSpPr>
        <p:spPr>
          <a:xfrm>
            <a:off x="5334000" y="4572000"/>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1</a:t>
            </a:r>
            <a:endParaRPr lang="en-US" sz="1600" dirty="0">
              <a:solidFill>
                <a:srgbClr val="0070C0"/>
              </a:solidFill>
            </a:endParaRPr>
          </a:p>
        </p:txBody>
      </p:sp>
      <p:sp>
        <p:nvSpPr>
          <p:cNvPr id="18" name="TextBox 17"/>
          <p:cNvSpPr txBox="1"/>
          <p:nvPr/>
        </p:nvSpPr>
        <p:spPr>
          <a:xfrm>
            <a:off x="8458200" y="4595446"/>
            <a:ext cx="609600" cy="338554"/>
          </a:xfrm>
          <a:prstGeom prst="rect">
            <a:avLst/>
          </a:prstGeom>
          <a:noFill/>
        </p:spPr>
        <p:txBody>
          <a:bodyPr wrap="square" rtlCol="0">
            <a:spAutoFit/>
          </a:bodyPr>
          <a:lstStyle/>
          <a:p>
            <a:r>
              <a:rPr lang="en-CA" sz="1600" dirty="0">
                <a:solidFill>
                  <a:srgbClr val="0070C0"/>
                </a:solidFill>
              </a:rPr>
              <a:t>X</a:t>
            </a:r>
            <a:r>
              <a:rPr lang="en-CA" sz="1600" baseline="-25000" dirty="0">
                <a:solidFill>
                  <a:srgbClr val="0070C0"/>
                </a:solidFill>
              </a:rPr>
              <a:t>2</a:t>
            </a:r>
            <a:endParaRPr lang="en-US" sz="1600" dirty="0">
              <a:solidFill>
                <a:srgbClr val="0070C0"/>
              </a:solidFill>
            </a:endParaRPr>
          </a:p>
        </p:txBody>
      </p:sp>
      <p:sp>
        <p:nvSpPr>
          <p:cNvPr id="22" name="TextBox 21"/>
          <p:cNvSpPr txBox="1"/>
          <p:nvPr/>
        </p:nvSpPr>
        <p:spPr>
          <a:xfrm>
            <a:off x="6858000" y="1458715"/>
            <a:ext cx="609600" cy="338554"/>
          </a:xfrm>
          <a:prstGeom prst="rect">
            <a:avLst/>
          </a:prstGeom>
          <a:noFill/>
        </p:spPr>
        <p:txBody>
          <a:bodyPr wrap="square" rtlCol="0">
            <a:spAutoFit/>
          </a:bodyPr>
          <a:lstStyle/>
          <a:p>
            <a:r>
              <a:rPr lang="en-CA" sz="1600" dirty="0">
                <a:solidFill>
                  <a:srgbClr val="0070C0"/>
                </a:solidFill>
              </a:rPr>
              <a:t>Y</a:t>
            </a:r>
            <a:endParaRPr lang="en-US" sz="1600" dirty="0">
              <a:solidFill>
                <a:srgbClr val="0070C0"/>
              </a:solidFill>
            </a:endParaRPr>
          </a:p>
        </p:txBody>
      </p:sp>
      <p:sp>
        <p:nvSpPr>
          <p:cNvPr id="23" name="5-Point Star 22"/>
          <p:cNvSpPr/>
          <p:nvPr/>
        </p:nvSpPr>
        <p:spPr bwMode="auto">
          <a:xfrm>
            <a:off x="5638800" y="3200400"/>
            <a:ext cx="152400" cy="152400"/>
          </a:xfrm>
          <a:prstGeom prst="star5">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5" name="5-Point Star 24"/>
          <p:cNvSpPr/>
          <p:nvPr/>
        </p:nvSpPr>
        <p:spPr bwMode="auto">
          <a:xfrm>
            <a:off x="7315200" y="2895600"/>
            <a:ext cx="152400" cy="152400"/>
          </a:xfrm>
          <a:prstGeom prst="star5">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cxnSp>
        <p:nvCxnSpPr>
          <p:cNvPr id="27" name="Straight Arrow Connector 26"/>
          <p:cNvCxnSpPr>
            <a:stCxn id="23" idx="3"/>
            <a:endCxn id="33" idx="3"/>
          </p:cNvCxnSpPr>
          <p:nvPr/>
        </p:nvCxnSpPr>
        <p:spPr bwMode="auto">
          <a:xfrm>
            <a:off x="5762094" y="3352800"/>
            <a:ext cx="1414366" cy="214651"/>
          </a:xfrm>
          <a:prstGeom prst="straightConnector1">
            <a:avLst/>
          </a:prstGeom>
          <a:solidFill>
            <a:schemeClr val="accent1"/>
          </a:solidFill>
          <a:ln w="19050" cap="flat" cmpd="sng" algn="ctr">
            <a:solidFill>
              <a:srgbClr val="92D050"/>
            </a:solidFill>
            <a:prstDash val="solid"/>
            <a:round/>
            <a:headEnd type="none" w="med" len="med"/>
            <a:tailEnd type="triangle"/>
          </a:ln>
          <a:effectLst/>
        </p:spPr>
      </p:cxnSp>
      <p:cxnSp>
        <p:nvCxnSpPr>
          <p:cNvPr id="29" name="Straight Arrow Connector 28"/>
          <p:cNvCxnSpPr/>
          <p:nvPr/>
        </p:nvCxnSpPr>
        <p:spPr bwMode="auto">
          <a:xfrm flipH="1">
            <a:off x="7200901" y="3048000"/>
            <a:ext cx="190499" cy="438150"/>
          </a:xfrm>
          <a:prstGeom prst="straightConnector1">
            <a:avLst/>
          </a:prstGeom>
          <a:solidFill>
            <a:schemeClr val="accent1"/>
          </a:solidFill>
          <a:ln w="19050" cap="flat" cmpd="sng" algn="ctr">
            <a:solidFill>
              <a:srgbClr val="FF6600"/>
            </a:solidFill>
            <a:prstDash val="solid"/>
            <a:round/>
            <a:headEnd type="none" w="med" len="med"/>
            <a:tailEnd type="triangle"/>
          </a:ln>
          <a:effectLst/>
        </p:spPr>
      </p:cxnSp>
      <p:sp>
        <p:nvSpPr>
          <p:cNvPr id="33" name="Flowchart: Connector 32"/>
          <p:cNvSpPr/>
          <p:nvPr/>
        </p:nvSpPr>
        <p:spPr bwMode="auto">
          <a:xfrm>
            <a:off x="7165730" y="3486150"/>
            <a:ext cx="73270" cy="95250"/>
          </a:xfrm>
          <a:prstGeom prst="flowChartConnecto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Tree>
    <p:extLst>
      <p:ext uri="{BB962C8B-B14F-4D97-AF65-F5344CB8AC3E}">
        <p14:creationId xmlns:p14="http://schemas.microsoft.com/office/powerpoint/2010/main" val="156219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Why matching and what is needed?</a:t>
                </a:r>
              </a:p>
              <a:p>
                <a:r>
                  <a:rPr lang="en-US" dirty="0"/>
                  <a:t>Types of matching</a:t>
                </a:r>
              </a:p>
              <a:p>
                <a:r>
                  <a:rPr lang="en-US" dirty="0"/>
                  <a:t>How to choose </a:t>
                </a:r>
                <a14:m>
                  <m:oMath xmlns:m="http://schemas.openxmlformats.org/officeDocument/2006/math">
                    <m:r>
                      <a:rPr lang="en-US" i="1" dirty="0" smtClean="0">
                        <a:latin typeface="Cambria Math" panose="02040503050406030204" pitchFamily="18" charset="0"/>
                      </a:rPr>
                      <m:t>𝑋</m:t>
                    </m:r>
                  </m:oMath>
                </a14:m>
                <a:r>
                  <a:rPr lang="en-US" dirty="0"/>
                  <a:t>’s and run specification tests</a:t>
                </a:r>
              </a:p>
              <a:p>
                <a:r>
                  <a:rPr lang="en-US" dirty="0"/>
                  <a:t>Matching and Difference-in-Difference</a:t>
                </a:r>
              </a:p>
              <a:p>
                <a:r>
                  <a:rPr lang="en-US" dirty="0"/>
                  <a:t>Bounding Bias</a:t>
                </a:r>
              </a:p>
              <a:p>
                <a:r>
                  <a:rPr lang="en-US" dirty="0"/>
                  <a:t>Practical Issues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84" t="-1538"/>
                </a:stretch>
              </a:blipFill>
            </p:spPr>
            <p:txBody>
              <a:bodyPr/>
              <a:lstStyle/>
              <a:p>
                <a:r>
                  <a:rPr lang="en-US">
                    <a:noFill/>
                  </a:rPr>
                  <a:t> </a:t>
                </a:r>
              </a:p>
            </p:txBody>
          </p:sp>
        </mc:Fallback>
      </mc:AlternateContent>
    </p:spTree>
    <p:extLst>
      <p:ext uri="{BB962C8B-B14F-4D97-AF65-F5344CB8AC3E}">
        <p14:creationId xmlns:p14="http://schemas.microsoft.com/office/powerpoint/2010/main" val="172434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Propensity Score Matching</a:t>
            </a:r>
          </a:p>
        </p:txBody>
      </p:sp>
      <p:sp>
        <p:nvSpPr>
          <p:cNvPr id="3" name="Content Placeholder 2"/>
          <p:cNvSpPr>
            <a:spLocks noGrp="1"/>
          </p:cNvSpPr>
          <p:nvPr>
            <p:ph idx="1"/>
          </p:nvPr>
        </p:nvSpPr>
        <p:spPr/>
        <p:txBody>
          <a:bodyPr/>
          <a:lstStyle/>
          <a:p>
            <a:r>
              <a:rPr lang="en-US" dirty="0"/>
              <a:t>Measure ‘distance’ by probability of treatment</a:t>
            </a:r>
          </a:p>
          <a:p>
            <a:r>
              <a:rPr lang="en-US" dirty="0"/>
              <a:t>First estimate the probability of treatment given observable characteristics using a </a:t>
            </a:r>
            <a:r>
              <a:rPr lang="en-US" dirty="0" err="1"/>
              <a:t>probit</a:t>
            </a:r>
            <a:r>
              <a:rPr lang="en-US" dirty="0"/>
              <a:t> or logit</a:t>
            </a:r>
          </a:p>
          <a:p>
            <a:r>
              <a:rPr lang="en-US" dirty="0"/>
              <a:t>Then predict that probability for all treated and control observations</a:t>
            </a:r>
          </a:p>
          <a:p>
            <a:r>
              <a:rPr lang="en-US" dirty="0"/>
              <a:t>Use these predicted probabilities as ‘coordinates’ to allocate which controls are near to which treatment observations</a:t>
            </a:r>
          </a:p>
          <a:p>
            <a:endParaRPr lang="en-US" dirty="0"/>
          </a:p>
        </p:txBody>
      </p:sp>
    </p:spTree>
    <p:extLst>
      <p:ext uri="{BB962C8B-B14F-4D97-AF65-F5344CB8AC3E}">
        <p14:creationId xmlns:p14="http://schemas.microsoft.com/office/powerpoint/2010/main" val="2452672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EEBD2B-61D8-7313-B849-6325286A4272}"/>
              </a:ext>
            </a:extLst>
          </p:cNvPr>
          <p:cNvSpPr/>
          <p:nvPr/>
        </p:nvSpPr>
        <p:spPr bwMode="auto">
          <a:xfrm>
            <a:off x="457200" y="1354014"/>
            <a:ext cx="8458200" cy="5138860"/>
          </a:xfrm>
          <a:prstGeom prst="rect">
            <a:avLst/>
          </a:prstGeom>
          <a:solidFill>
            <a:srgbClr val="162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 name="Title 1"/>
          <p:cNvSpPr>
            <a:spLocks noGrp="1"/>
          </p:cNvSpPr>
          <p:nvPr>
            <p:ph type="title"/>
          </p:nvPr>
        </p:nvSpPr>
        <p:spPr/>
        <p:txBody>
          <a:bodyPr/>
          <a:lstStyle/>
          <a:p>
            <a:r>
              <a:rPr lang="en-US" dirty="0"/>
              <a:t>Common support</a:t>
            </a:r>
          </a:p>
        </p:txBody>
      </p:sp>
      <p:sp>
        <p:nvSpPr>
          <p:cNvPr id="4" name="Freeform 3"/>
          <p:cNvSpPr/>
          <p:nvPr/>
        </p:nvSpPr>
        <p:spPr bwMode="auto">
          <a:xfrm>
            <a:off x="1143000" y="2262063"/>
            <a:ext cx="5077364" cy="2767356"/>
          </a:xfrm>
          <a:custGeom>
            <a:avLst/>
            <a:gdLst>
              <a:gd name="connsiteX0" fmla="*/ 0 w 5077364"/>
              <a:gd name="connsiteY0" fmla="*/ 2652837 h 2767356"/>
              <a:gd name="connsiteX1" fmla="*/ 937260 w 5077364"/>
              <a:gd name="connsiteY1" fmla="*/ 1898457 h 2767356"/>
              <a:gd name="connsiteX2" fmla="*/ 1565910 w 5077364"/>
              <a:gd name="connsiteY2" fmla="*/ 835467 h 2767356"/>
              <a:gd name="connsiteX3" fmla="*/ 2137410 w 5077364"/>
              <a:gd name="connsiteY3" fmla="*/ 172527 h 2767356"/>
              <a:gd name="connsiteX4" fmla="*/ 2823210 w 5077364"/>
              <a:gd name="connsiteY4" fmla="*/ 23937 h 2767356"/>
              <a:gd name="connsiteX5" fmla="*/ 3371850 w 5077364"/>
              <a:gd name="connsiteY5" fmla="*/ 572577 h 2767356"/>
              <a:gd name="connsiteX6" fmla="*/ 3737610 w 5077364"/>
              <a:gd name="connsiteY6" fmla="*/ 1361247 h 2767356"/>
              <a:gd name="connsiteX7" fmla="*/ 4251960 w 5077364"/>
              <a:gd name="connsiteY7" fmla="*/ 2195637 h 2767356"/>
              <a:gd name="connsiteX8" fmla="*/ 5006340 w 5077364"/>
              <a:gd name="connsiteY8" fmla="*/ 2721417 h 2767356"/>
              <a:gd name="connsiteX9" fmla="*/ 5052060 w 5077364"/>
              <a:gd name="connsiteY9" fmla="*/ 2744277 h 2767356"/>
              <a:gd name="connsiteX10" fmla="*/ 5063490 w 5077364"/>
              <a:gd name="connsiteY10" fmla="*/ 2755707 h 276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77364" h="2767356">
                <a:moveTo>
                  <a:pt x="0" y="2652837"/>
                </a:moveTo>
                <a:cubicBezTo>
                  <a:pt x="338137" y="2427094"/>
                  <a:pt x="676275" y="2201352"/>
                  <a:pt x="937260" y="1898457"/>
                </a:cubicBezTo>
                <a:cubicBezTo>
                  <a:pt x="1198245" y="1595562"/>
                  <a:pt x="1365885" y="1123122"/>
                  <a:pt x="1565910" y="835467"/>
                </a:cubicBezTo>
                <a:cubicBezTo>
                  <a:pt x="1765935" y="547812"/>
                  <a:pt x="1927860" y="307782"/>
                  <a:pt x="2137410" y="172527"/>
                </a:cubicBezTo>
                <a:cubicBezTo>
                  <a:pt x="2346960" y="37272"/>
                  <a:pt x="2617470" y="-42738"/>
                  <a:pt x="2823210" y="23937"/>
                </a:cubicBezTo>
                <a:cubicBezTo>
                  <a:pt x="3028950" y="90612"/>
                  <a:pt x="3219450" y="349692"/>
                  <a:pt x="3371850" y="572577"/>
                </a:cubicBezTo>
                <a:cubicBezTo>
                  <a:pt x="3524250" y="795462"/>
                  <a:pt x="3590925" y="1090737"/>
                  <a:pt x="3737610" y="1361247"/>
                </a:cubicBezTo>
                <a:cubicBezTo>
                  <a:pt x="3884295" y="1631757"/>
                  <a:pt x="4040505" y="1968942"/>
                  <a:pt x="4251960" y="2195637"/>
                </a:cubicBezTo>
                <a:cubicBezTo>
                  <a:pt x="4463415" y="2422332"/>
                  <a:pt x="4872990" y="2629977"/>
                  <a:pt x="5006340" y="2721417"/>
                </a:cubicBezTo>
                <a:cubicBezTo>
                  <a:pt x="5139690" y="2812857"/>
                  <a:pt x="5042535" y="2738562"/>
                  <a:pt x="5052060" y="2744277"/>
                </a:cubicBezTo>
                <a:cubicBezTo>
                  <a:pt x="5061585" y="2749992"/>
                  <a:pt x="5062537" y="2752849"/>
                  <a:pt x="5063490" y="2755707"/>
                </a:cubicBezTo>
              </a:path>
            </a:pathLst>
          </a:cu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5" name="Freeform 4"/>
          <p:cNvSpPr/>
          <p:nvPr/>
        </p:nvSpPr>
        <p:spPr bwMode="auto">
          <a:xfrm>
            <a:off x="2971800" y="2262063"/>
            <a:ext cx="5077364" cy="2767356"/>
          </a:xfrm>
          <a:custGeom>
            <a:avLst/>
            <a:gdLst>
              <a:gd name="connsiteX0" fmla="*/ 0 w 5077364"/>
              <a:gd name="connsiteY0" fmla="*/ 2652837 h 2767356"/>
              <a:gd name="connsiteX1" fmla="*/ 937260 w 5077364"/>
              <a:gd name="connsiteY1" fmla="*/ 1898457 h 2767356"/>
              <a:gd name="connsiteX2" fmla="*/ 1565910 w 5077364"/>
              <a:gd name="connsiteY2" fmla="*/ 835467 h 2767356"/>
              <a:gd name="connsiteX3" fmla="*/ 2137410 w 5077364"/>
              <a:gd name="connsiteY3" fmla="*/ 172527 h 2767356"/>
              <a:gd name="connsiteX4" fmla="*/ 2823210 w 5077364"/>
              <a:gd name="connsiteY4" fmla="*/ 23937 h 2767356"/>
              <a:gd name="connsiteX5" fmla="*/ 3371850 w 5077364"/>
              <a:gd name="connsiteY5" fmla="*/ 572577 h 2767356"/>
              <a:gd name="connsiteX6" fmla="*/ 3737610 w 5077364"/>
              <a:gd name="connsiteY6" fmla="*/ 1361247 h 2767356"/>
              <a:gd name="connsiteX7" fmla="*/ 4251960 w 5077364"/>
              <a:gd name="connsiteY7" fmla="*/ 2195637 h 2767356"/>
              <a:gd name="connsiteX8" fmla="*/ 5006340 w 5077364"/>
              <a:gd name="connsiteY8" fmla="*/ 2721417 h 2767356"/>
              <a:gd name="connsiteX9" fmla="*/ 5052060 w 5077364"/>
              <a:gd name="connsiteY9" fmla="*/ 2744277 h 2767356"/>
              <a:gd name="connsiteX10" fmla="*/ 5063490 w 5077364"/>
              <a:gd name="connsiteY10" fmla="*/ 2755707 h 276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77364" h="2767356">
                <a:moveTo>
                  <a:pt x="0" y="2652837"/>
                </a:moveTo>
                <a:cubicBezTo>
                  <a:pt x="338137" y="2427094"/>
                  <a:pt x="676275" y="2201352"/>
                  <a:pt x="937260" y="1898457"/>
                </a:cubicBezTo>
                <a:cubicBezTo>
                  <a:pt x="1198245" y="1595562"/>
                  <a:pt x="1365885" y="1123122"/>
                  <a:pt x="1565910" y="835467"/>
                </a:cubicBezTo>
                <a:cubicBezTo>
                  <a:pt x="1765935" y="547812"/>
                  <a:pt x="1927860" y="307782"/>
                  <a:pt x="2137410" y="172527"/>
                </a:cubicBezTo>
                <a:cubicBezTo>
                  <a:pt x="2346960" y="37272"/>
                  <a:pt x="2617470" y="-42738"/>
                  <a:pt x="2823210" y="23937"/>
                </a:cubicBezTo>
                <a:cubicBezTo>
                  <a:pt x="3028950" y="90612"/>
                  <a:pt x="3219450" y="349692"/>
                  <a:pt x="3371850" y="572577"/>
                </a:cubicBezTo>
                <a:cubicBezTo>
                  <a:pt x="3524250" y="795462"/>
                  <a:pt x="3590925" y="1090737"/>
                  <a:pt x="3737610" y="1361247"/>
                </a:cubicBezTo>
                <a:cubicBezTo>
                  <a:pt x="3884295" y="1631757"/>
                  <a:pt x="4040505" y="1968942"/>
                  <a:pt x="4251960" y="2195637"/>
                </a:cubicBezTo>
                <a:cubicBezTo>
                  <a:pt x="4463415" y="2422332"/>
                  <a:pt x="4872990" y="2629977"/>
                  <a:pt x="5006340" y="2721417"/>
                </a:cubicBezTo>
                <a:cubicBezTo>
                  <a:pt x="5139690" y="2812857"/>
                  <a:pt x="5042535" y="2738562"/>
                  <a:pt x="5052060" y="2744277"/>
                </a:cubicBezTo>
                <a:cubicBezTo>
                  <a:pt x="5061585" y="2749992"/>
                  <a:pt x="5062537" y="2752849"/>
                  <a:pt x="5063490" y="2755707"/>
                </a:cubicBezTo>
              </a:path>
            </a:pathLst>
          </a:custGeom>
          <a:no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cxnSp>
        <p:nvCxnSpPr>
          <p:cNvPr id="7" name="Straight Arrow Connector 6"/>
          <p:cNvCxnSpPr/>
          <p:nvPr/>
        </p:nvCxnSpPr>
        <p:spPr bwMode="auto">
          <a:xfrm flipV="1">
            <a:off x="937260" y="5410200"/>
            <a:ext cx="7749540" cy="76200"/>
          </a:xfrm>
          <a:prstGeom prst="straightConnector1">
            <a:avLst/>
          </a:prstGeom>
          <a:solidFill>
            <a:schemeClr val="accent1"/>
          </a:solidFill>
          <a:ln w="28575" cap="flat" cmpd="sng" algn="ctr">
            <a:solidFill>
              <a:schemeClr val="bg1"/>
            </a:solidFill>
            <a:prstDash val="solid"/>
            <a:round/>
            <a:headEnd type="none" w="med" len="med"/>
            <a:tailEnd type="triangle"/>
          </a:ln>
          <a:effectLst/>
        </p:spPr>
      </p:cxnSp>
      <p:sp>
        <p:nvSpPr>
          <p:cNvPr id="8" name="TextBox 7"/>
          <p:cNvSpPr txBox="1"/>
          <p:nvPr/>
        </p:nvSpPr>
        <p:spPr>
          <a:xfrm>
            <a:off x="7239000" y="5486400"/>
            <a:ext cx="1447800" cy="646331"/>
          </a:xfrm>
          <a:prstGeom prst="rect">
            <a:avLst/>
          </a:prstGeom>
          <a:noFill/>
        </p:spPr>
        <p:txBody>
          <a:bodyPr wrap="square" rtlCol="0">
            <a:spAutoFit/>
          </a:bodyPr>
          <a:lstStyle/>
          <a:p>
            <a:r>
              <a:rPr lang="en-US" dirty="0" err="1">
                <a:solidFill>
                  <a:schemeClr val="bg1"/>
                </a:solidFill>
              </a:rPr>
              <a:t>pscore</a:t>
            </a:r>
            <a:r>
              <a:rPr lang="en-US" dirty="0">
                <a:solidFill>
                  <a:schemeClr val="bg1"/>
                </a:solidFill>
              </a:rPr>
              <a:t> </a:t>
            </a:r>
          </a:p>
          <a:p>
            <a:r>
              <a:rPr lang="en-US" dirty="0">
                <a:solidFill>
                  <a:schemeClr val="bg1"/>
                </a:solidFill>
              </a:rPr>
              <a:t>i.e. prob(T)</a:t>
            </a:r>
          </a:p>
        </p:txBody>
      </p:sp>
      <p:sp>
        <p:nvSpPr>
          <p:cNvPr id="9" name="TextBox 8"/>
          <p:cNvSpPr txBox="1"/>
          <p:nvPr/>
        </p:nvSpPr>
        <p:spPr>
          <a:xfrm>
            <a:off x="1752600" y="2264005"/>
            <a:ext cx="914400" cy="461665"/>
          </a:xfrm>
          <a:prstGeom prst="rect">
            <a:avLst/>
          </a:prstGeom>
          <a:noFill/>
        </p:spPr>
        <p:txBody>
          <a:bodyPr wrap="square" rtlCol="0">
            <a:spAutoFit/>
          </a:bodyPr>
          <a:lstStyle/>
          <a:p>
            <a:r>
              <a:rPr lang="en-US" dirty="0">
                <a:solidFill>
                  <a:srgbClr val="FF6600"/>
                </a:solidFill>
              </a:rPr>
              <a:t>C</a:t>
            </a:r>
          </a:p>
        </p:txBody>
      </p:sp>
      <p:sp>
        <p:nvSpPr>
          <p:cNvPr id="10" name="TextBox 9"/>
          <p:cNvSpPr txBox="1"/>
          <p:nvPr/>
        </p:nvSpPr>
        <p:spPr>
          <a:xfrm>
            <a:off x="6677564" y="2358757"/>
            <a:ext cx="914400" cy="461665"/>
          </a:xfrm>
          <a:prstGeom prst="rect">
            <a:avLst/>
          </a:prstGeom>
          <a:noFill/>
        </p:spPr>
        <p:txBody>
          <a:bodyPr wrap="square" rtlCol="0">
            <a:spAutoFit/>
          </a:bodyPr>
          <a:lstStyle/>
          <a:p>
            <a:r>
              <a:rPr lang="en-US" dirty="0">
                <a:solidFill>
                  <a:schemeClr val="bg1"/>
                </a:solidFill>
              </a:rPr>
              <a:t>T</a:t>
            </a:r>
          </a:p>
        </p:txBody>
      </p:sp>
      <p:cxnSp>
        <p:nvCxnSpPr>
          <p:cNvPr id="12" name="Straight Connector 11"/>
          <p:cNvCxnSpPr/>
          <p:nvPr/>
        </p:nvCxnSpPr>
        <p:spPr bwMode="auto">
          <a:xfrm>
            <a:off x="2971800" y="5257800"/>
            <a:ext cx="3248564" cy="0"/>
          </a:xfrm>
          <a:prstGeom prst="line">
            <a:avLst/>
          </a:prstGeom>
          <a:solidFill>
            <a:schemeClr val="accent1"/>
          </a:solidFill>
          <a:ln w="76200"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198880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Matching</a:t>
            </a:r>
          </a:p>
        </p:txBody>
      </p:sp>
      <p:sp>
        <p:nvSpPr>
          <p:cNvPr id="3" name="Content Placeholder 2"/>
          <p:cNvSpPr>
            <a:spLocks noGrp="1"/>
          </p:cNvSpPr>
          <p:nvPr>
            <p:ph idx="1"/>
          </p:nvPr>
        </p:nvSpPr>
        <p:spPr/>
        <p:txBody>
          <a:bodyPr/>
          <a:lstStyle/>
          <a:p>
            <a:r>
              <a:rPr lang="en-US" dirty="0"/>
              <a:t>Forcing the control observations to be exactly the same over some dimension</a:t>
            </a:r>
          </a:p>
          <a:p>
            <a:pPr lvl="1"/>
            <a:r>
              <a:rPr lang="en-US" sz="2200" dirty="0"/>
              <a:t>E.g. sex; ecoregion</a:t>
            </a:r>
          </a:p>
          <a:p>
            <a:pPr lvl="1"/>
            <a:endParaRPr lang="en-US" dirty="0"/>
          </a:p>
        </p:txBody>
      </p:sp>
    </p:spTree>
    <p:extLst>
      <p:ext uri="{BB962C8B-B14F-4D97-AF65-F5344CB8AC3E}">
        <p14:creationId xmlns:p14="http://schemas.microsoft.com/office/powerpoint/2010/main" val="3738541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776B16-0D7E-E271-8AB2-2B91B0BAB160}"/>
              </a:ext>
            </a:extLst>
          </p:cNvPr>
          <p:cNvSpPr/>
          <p:nvPr/>
        </p:nvSpPr>
        <p:spPr bwMode="auto">
          <a:xfrm>
            <a:off x="457200" y="1354014"/>
            <a:ext cx="8458200" cy="1325563"/>
          </a:xfrm>
          <a:prstGeom prst="rect">
            <a:avLst/>
          </a:prstGeom>
          <a:solidFill>
            <a:srgbClr val="162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 name="Title 1"/>
          <p:cNvSpPr>
            <a:spLocks noGrp="1"/>
          </p:cNvSpPr>
          <p:nvPr>
            <p:ph type="title"/>
          </p:nvPr>
        </p:nvSpPr>
        <p:spPr/>
        <p:txBody>
          <a:bodyPr/>
          <a:lstStyle/>
          <a:p>
            <a:r>
              <a:rPr lang="en-US" dirty="0"/>
              <a:t>How to define a ‘nearby’ control?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2819400"/>
                <a:ext cx="7772400" cy="2743200"/>
              </a:xfrm>
            </p:spPr>
            <p:txBody>
              <a:bodyPr/>
              <a:lstStyle/>
              <a:p>
                <a:pPr marL="514350" indent="-514350">
                  <a:buAutoNum type="arabicParenR"/>
                </a:pPr>
                <a:r>
                  <a:rPr lang="en-US" dirty="0"/>
                  <a:t>Pick ‘n’ closest observations in terms of propensity score, weighted equally: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oMath>
                </a14:m>
                <a:endParaRPr lang="en-US" dirty="0"/>
              </a:p>
              <a:p>
                <a:pPr marL="514350" indent="-514350">
                  <a:buAutoNum type="arabicParenR" startAt="2"/>
                </a:pPr>
                <a:r>
                  <a:rPr lang="en-US" dirty="0"/>
                  <a:t>Pick a certain distance and include all observations within that distance</a:t>
                </a:r>
              </a:p>
              <a:p>
                <a:pPr marL="514350" indent="-514350">
                  <a:buAutoNum type="arabicParenR" startAt="2"/>
                </a:pPr>
                <a:r>
                  <a:rPr lang="en-US" dirty="0"/>
                  <a:t>Weight observations using a kernel</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2819400"/>
                <a:ext cx="7772400" cy="2743200"/>
              </a:xfrm>
              <a:blipFill rotWithShape="0">
                <a:blip r:embed="rId2"/>
                <a:stretch>
                  <a:fillRect l="-784" t="-2222"/>
                </a:stretch>
              </a:blipFill>
            </p:spPr>
            <p:txBody>
              <a:bodyPr/>
              <a:lstStyle/>
              <a:p>
                <a:r>
                  <a:rPr lang="en-US">
                    <a:noFill/>
                  </a:rPr>
                  <a:t> </a:t>
                </a:r>
              </a:p>
            </p:txBody>
          </p:sp>
        </mc:Fallback>
      </mc:AlternateContent>
      <p:cxnSp>
        <p:nvCxnSpPr>
          <p:cNvPr id="5" name="Straight Arrow Connector 4"/>
          <p:cNvCxnSpPr/>
          <p:nvPr/>
        </p:nvCxnSpPr>
        <p:spPr bwMode="auto">
          <a:xfrm>
            <a:off x="1371600" y="1981200"/>
            <a:ext cx="6019800" cy="0"/>
          </a:xfrm>
          <a:prstGeom prst="straightConnector1">
            <a:avLst/>
          </a:prstGeom>
          <a:solidFill>
            <a:schemeClr val="accent1"/>
          </a:solidFill>
          <a:ln w="12700" cap="flat" cmpd="sng" algn="ctr">
            <a:solidFill>
              <a:schemeClr val="bg1"/>
            </a:solidFill>
            <a:prstDash val="solid"/>
            <a:round/>
            <a:headEnd type="none" w="med" len="med"/>
            <a:tailEnd type="triangle"/>
          </a:ln>
          <a:effectLst/>
        </p:spPr>
      </p:cxnSp>
      <p:sp>
        <p:nvSpPr>
          <p:cNvPr id="7" name="TextBox 6"/>
          <p:cNvSpPr txBox="1"/>
          <p:nvPr/>
        </p:nvSpPr>
        <p:spPr>
          <a:xfrm>
            <a:off x="7391400" y="1794300"/>
            <a:ext cx="1066800" cy="461665"/>
          </a:xfrm>
          <a:prstGeom prst="rect">
            <a:avLst/>
          </a:prstGeom>
          <a:noFill/>
        </p:spPr>
        <p:txBody>
          <a:bodyPr wrap="square" rtlCol="0">
            <a:spAutoFit/>
          </a:bodyPr>
          <a:lstStyle/>
          <a:p>
            <a:r>
              <a:rPr lang="en-US" dirty="0" err="1">
                <a:solidFill>
                  <a:schemeClr val="bg1"/>
                </a:solidFill>
              </a:rPr>
              <a:t>pscore</a:t>
            </a:r>
            <a:endParaRPr lang="en-US" dirty="0">
              <a:solidFill>
                <a:schemeClr val="bg1"/>
              </a:solidFill>
            </a:endParaRPr>
          </a:p>
        </p:txBody>
      </p:sp>
      <p:sp>
        <p:nvSpPr>
          <p:cNvPr id="8" name="TextBox 7"/>
          <p:cNvSpPr txBox="1"/>
          <p:nvPr/>
        </p:nvSpPr>
        <p:spPr>
          <a:xfrm>
            <a:off x="4330485" y="1405442"/>
            <a:ext cx="381000" cy="461665"/>
          </a:xfrm>
          <a:prstGeom prst="rect">
            <a:avLst/>
          </a:prstGeom>
          <a:noFill/>
        </p:spPr>
        <p:txBody>
          <a:bodyPr wrap="square" rtlCol="0">
            <a:spAutoFit/>
          </a:bodyPr>
          <a:lstStyle/>
          <a:p>
            <a:r>
              <a:rPr lang="en-US" dirty="0">
                <a:solidFill>
                  <a:schemeClr val="bg1"/>
                </a:solidFill>
              </a:rPr>
              <a:t>i</a:t>
            </a:r>
          </a:p>
        </p:txBody>
      </p:sp>
      <p:sp>
        <p:nvSpPr>
          <p:cNvPr id="9" name="TextBox 8"/>
          <p:cNvSpPr txBox="1"/>
          <p:nvPr/>
        </p:nvSpPr>
        <p:spPr>
          <a:xfrm>
            <a:off x="3200400" y="2082971"/>
            <a:ext cx="381000" cy="461665"/>
          </a:xfrm>
          <a:prstGeom prst="rect">
            <a:avLst/>
          </a:prstGeom>
          <a:noFill/>
        </p:spPr>
        <p:txBody>
          <a:bodyPr wrap="square" rtlCol="0">
            <a:spAutoFit/>
          </a:bodyPr>
          <a:lstStyle/>
          <a:p>
            <a:r>
              <a:rPr lang="en-US" dirty="0">
                <a:solidFill>
                  <a:srgbClr val="FF6600"/>
                </a:solidFill>
              </a:rPr>
              <a:t>k</a:t>
            </a:r>
          </a:p>
        </p:txBody>
      </p:sp>
      <p:sp>
        <p:nvSpPr>
          <p:cNvPr id="10" name="TextBox 9"/>
          <p:cNvSpPr txBox="1"/>
          <p:nvPr/>
        </p:nvSpPr>
        <p:spPr>
          <a:xfrm>
            <a:off x="4914900" y="2025132"/>
            <a:ext cx="381000" cy="461665"/>
          </a:xfrm>
          <a:prstGeom prst="rect">
            <a:avLst/>
          </a:prstGeom>
          <a:noFill/>
        </p:spPr>
        <p:txBody>
          <a:bodyPr wrap="square" rtlCol="0">
            <a:spAutoFit/>
          </a:bodyPr>
          <a:lstStyle/>
          <a:p>
            <a:r>
              <a:rPr lang="en-US" dirty="0">
                <a:solidFill>
                  <a:srgbClr val="FF6600"/>
                </a:solidFill>
              </a:rPr>
              <a:t>l</a:t>
            </a:r>
          </a:p>
        </p:txBody>
      </p:sp>
      <p:sp>
        <p:nvSpPr>
          <p:cNvPr id="12" name="TextBox 11"/>
          <p:cNvSpPr txBox="1"/>
          <p:nvPr/>
        </p:nvSpPr>
        <p:spPr>
          <a:xfrm>
            <a:off x="5295900" y="2025132"/>
            <a:ext cx="381000" cy="461665"/>
          </a:xfrm>
          <a:prstGeom prst="rect">
            <a:avLst/>
          </a:prstGeom>
          <a:noFill/>
        </p:spPr>
        <p:txBody>
          <a:bodyPr wrap="square" rtlCol="0">
            <a:spAutoFit/>
          </a:bodyPr>
          <a:lstStyle/>
          <a:p>
            <a:r>
              <a:rPr lang="en-US" dirty="0">
                <a:solidFill>
                  <a:srgbClr val="FF6600"/>
                </a:solidFill>
              </a:rPr>
              <a:t>m</a:t>
            </a:r>
          </a:p>
        </p:txBody>
      </p:sp>
      <p:sp>
        <p:nvSpPr>
          <p:cNvPr id="13" name="TextBox 12"/>
          <p:cNvSpPr txBox="1"/>
          <p:nvPr/>
        </p:nvSpPr>
        <p:spPr>
          <a:xfrm>
            <a:off x="939585" y="1438299"/>
            <a:ext cx="381000" cy="461665"/>
          </a:xfrm>
          <a:prstGeom prst="rect">
            <a:avLst/>
          </a:prstGeom>
          <a:noFill/>
        </p:spPr>
        <p:txBody>
          <a:bodyPr wrap="square" rtlCol="0">
            <a:spAutoFit/>
          </a:bodyPr>
          <a:lstStyle/>
          <a:p>
            <a:r>
              <a:rPr lang="en-US" dirty="0">
                <a:solidFill>
                  <a:schemeClr val="bg1"/>
                </a:solidFill>
              </a:rPr>
              <a:t>T</a:t>
            </a:r>
          </a:p>
        </p:txBody>
      </p:sp>
      <p:sp>
        <p:nvSpPr>
          <p:cNvPr id="14" name="TextBox 13"/>
          <p:cNvSpPr txBox="1"/>
          <p:nvPr/>
        </p:nvSpPr>
        <p:spPr>
          <a:xfrm>
            <a:off x="944105" y="2128849"/>
            <a:ext cx="381000" cy="461665"/>
          </a:xfrm>
          <a:prstGeom prst="rect">
            <a:avLst/>
          </a:prstGeom>
          <a:noFill/>
        </p:spPr>
        <p:txBody>
          <a:bodyPr wrap="square" rtlCol="0">
            <a:spAutoFit/>
          </a:bodyPr>
          <a:lstStyle/>
          <a:p>
            <a:r>
              <a:rPr lang="en-US" dirty="0">
                <a:solidFill>
                  <a:srgbClr val="FF6600"/>
                </a:solidFill>
              </a:rPr>
              <a:t>C</a:t>
            </a:r>
          </a:p>
        </p:txBody>
      </p:sp>
      <p:sp>
        <p:nvSpPr>
          <p:cNvPr id="15" name="5-Point Star 14"/>
          <p:cNvSpPr/>
          <p:nvPr/>
        </p:nvSpPr>
        <p:spPr bwMode="auto">
          <a:xfrm>
            <a:off x="4450081" y="1935481"/>
            <a:ext cx="83819" cy="45719"/>
          </a:xfrm>
          <a:prstGeom prst="star5">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16" name="5-Point Star 15"/>
          <p:cNvSpPr/>
          <p:nvPr/>
        </p:nvSpPr>
        <p:spPr bwMode="auto">
          <a:xfrm>
            <a:off x="5021581" y="1935481"/>
            <a:ext cx="83819" cy="45719"/>
          </a:xfrm>
          <a:prstGeom prst="star5">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17" name="5-Point Star 16"/>
          <p:cNvSpPr/>
          <p:nvPr/>
        </p:nvSpPr>
        <p:spPr bwMode="auto">
          <a:xfrm>
            <a:off x="5454888" y="1957447"/>
            <a:ext cx="83819" cy="45719"/>
          </a:xfrm>
          <a:prstGeom prst="star5">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18" name="5-Point Star 17"/>
          <p:cNvSpPr/>
          <p:nvPr/>
        </p:nvSpPr>
        <p:spPr bwMode="auto">
          <a:xfrm>
            <a:off x="3276600" y="1935481"/>
            <a:ext cx="83819" cy="45719"/>
          </a:xfrm>
          <a:prstGeom prst="star5">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Tree>
    <p:extLst>
      <p:ext uri="{BB962C8B-B14F-4D97-AF65-F5344CB8AC3E}">
        <p14:creationId xmlns:p14="http://schemas.microsoft.com/office/powerpoint/2010/main" val="1302053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matching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200" dirty="0">
                    <a:latin typeface="Cambria Math" panose="02040503050406030204" pitchFamily="18" charset="0"/>
                    <a:ea typeface="Cambria Math" panose="02040503050406030204" pitchFamily="18" charset="0"/>
                  </a:rPr>
                  <a:t>weight each observation based on its ‘distance’</a:t>
                </a:r>
              </a:p>
              <a:p>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𝜔</m:t>
                        </m:r>
                      </m:e>
                      <m:sub>
                        <m:r>
                          <a:rPr lang="en-US" sz="2200" b="0" i="1" smtClean="0">
                            <a:latin typeface="Cambria Math" panose="02040503050406030204" pitchFamily="18" charset="0"/>
                            <a:ea typeface="Cambria Math" panose="02040503050406030204" pitchFamily="18" charset="0"/>
                          </a:rPr>
                          <m:t>𝑖𝑗</m:t>
                        </m:r>
                      </m:sub>
                    </m:sSub>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d>
                          <m:dPr>
                            <m:begChr m:val="["/>
                            <m:endChr m:val="]"/>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d>
                                  <m:dPr>
                                    <m:ctrlPr>
                                      <a:rPr lang="en-US" sz="2200" i="1">
                                        <a:latin typeface="Cambria Math" panose="02040503050406030204" pitchFamily="18" charset="0"/>
                                        <a:ea typeface="Cambria Math" panose="02040503050406030204" pitchFamily="18" charset="0"/>
                                      </a:rPr>
                                    </m:ctrlPr>
                                  </m:dPr>
                                  <m:e>
                                    <m:f>
                                      <m:fPr>
                                        <m:ctrlPr>
                                          <a:rPr lang="en-US" sz="2200" i="1">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𝛿</m:t>
                                            </m:r>
                                          </m:e>
                                          <m:sub>
                                            <m:r>
                                              <a:rPr lang="en-US" sz="2200" i="1">
                                                <a:latin typeface="Cambria Math" panose="02040503050406030204" pitchFamily="18" charset="0"/>
                                                <a:ea typeface="Cambria Math" panose="02040503050406030204" pitchFamily="18" charset="0"/>
                                              </a:rPr>
                                              <m:t>𝑖𝑗</m:t>
                                            </m:r>
                                          </m:sub>
                                        </m:sSub>
                                      </m:num>
                                      <m:den>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𝑑</m:t>
                                            </m:r>
                                          </m:e>
                                          <m:sub>
                                            <m:r>
                                              <a:rPr lang="en-US" sz="2200" i="1">
                                                <a:latin typeface="Cambria Math" panose="02040503050406030204" pitchFamily="18" charset="0"/>
                                                <a:ea typeface="Cambria Math" panose="02040503050406030204" pitchFamily="18" charset="0"/>
                                              </a:rPr>
                                              <m:t>𝑖</m:t>
                                            </m:r>
                                          </m:sub>
                                        </m:sSub>
                                      </m:den>
                                    </m:f>
                                  </m:e>
                                </m:d>
                              </m:e>
                              <m:sup>
                                <m:r>
                                  <a:rPr lang="en-US" sz="2200" i="1">
                                    <a:latin typeface="Cambria Math" panose="02040503050406030204" pitchFamily="18" charset="0"/>
                                    <a:ea typeface="Cambria Math" panose="02040503050406030204" pitchFamily="18" charset="0"/>
                                  </a:rPr>
                                  <m:t>3</m:t>
                                </m:r>
                              </m:sup>
                            </m:sSup>
                          </m:e>
                        </m:d>
                      </m:e>
                      <m:sup>
                        <m:r>
                          <a:rPr lang="en-US" sz="2200" b="0" i="1" smtClean="0">
                            <a:latin typeface="Cambria Math" panose="02040503050406030204" pitchFamily="18" charset="0"/>
                            <a:ea typeface="Cambria Math" panose="02040503050406030204" pitchFamily="18" charset="0"/>
                          </a:rPr>
                          <m:t>3</m:t>
                        </m:r>
                      </m:sup>
                    </m:sSup>
                    <m:r>
                      <a:rPr lang="en-US" sz="2200" b="0" i="1" smtClean="0">
                        <a:latin typeface="Cambria Math" panose="02040503050406030204" pitchFamily="18" charset="0"/>
                        <a:ea typeface="Cambria Math" panose="02040503050406030204" pitchFamily="18" charset="0"/>
                      </a:rPr>
                      <m:t>𝐼</m:t>
                    </m:r>
                    <m:d>
                      <m:dPr>
                        <m:ctrlPr>
                          <a:rPr lang="en-US" sz="2200" b="0" i="1" smtClean="0">
                            <a:latin typeface="Cambria Math" panose="02040503050406030204" pitchFamily="18" charset="0"/>
                            <a:ea typeface="Cambria Math" panose="02040503050406030204" pitchFamily="18" charset="0"/>
                          </a:rPr>
                        </m:ctrlPr>
                      </m:dPr>
                      <m:e>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𝛿</m:t>
                            </m:r>
                          </m:e>
                          <m:sub>
                            <m:r>
                              <a:rPr lang="en-US" sz="2200" b="0" i="1" smtClean="0">
                                <a:latin typeface="Cambria Math" panose="02040503050406030204" pitchFamily="18" charset="0"/>
                                <a:ea typeface="Cambria Math" panose="02040503050406030204" pitchFamily="18" charset="0"/>
                              </a:rPr>
                              <m:t>𝑖𝑗</m:t>
                            </m:r>
                          </m:sub>
                        </m:sSub>
                        <m:r>
                          <a:rPr lang="en-US" sz="2200" b="0" i="1" smtClean="0">
                            <a:latin typeface="Cambria Math" panose="02040503050406030204" pitchFamily="18" charset="0"/>
                            <a:ea typeface="Cambria Math" panose="02040503050406030204" pitchFamily="18" charset="0"/>
                          </a:rPr>
                          <m:t>&lt;</m:t>
                        </m:r>
                        <m:sSub>
                          <m:sSubPr>
                            <m:ctrlPr>
                              <a:rPr lang="en-US"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𝑑</m:t>
                            </m:r>
                          </m:e>
                          <m:sub>
                            <m:r>
                              <a:rPr lang="en-US" sz="2200" b="0" i="1" smtClean="0">
                                <a:latin typeface="Cambria Math" panose="02040503050406030204" pitchFamily="18" charset="0"/>
                                <a:ea typeface="Cambria Math" panose="02040503050406030204" pitchFamily="18" charset="0"/>
                              </a:rPr>
                              <m:t>𝑖</m:t>
                            </m:r>
                          </m:sub>
                        </m:sSub>
                      </m:e>
                    </m:d>
                  </m:oMath>
                </a14:m>
                <a:endParaRPr lang="en-US" sz="2200" dirty="0"/>
              </a:p>
              <a:p>
                <a:r>
                  <a:rPr lang="en-US" sz="2200" dirty="0"/>
                  <a:t>Where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𝛿</m:t>
                        </m:r>
                        <m:r>
                          <m:rPr>
                            <m:nor/>
                          </m:rPr>
                          <a:rPr lang="en-US" sz="2200" dirty="0"/>
                          <m:t> </m:t>
                        </m:r>
                      </m:e>
                      <m:sub>
                        <m:r>
                          <a:rPr lang="en-US" sz="2200" b="0" i="1" smtClean="0">
                            <a:latin typeface="Cambria Math" panose="02040503050406030204" pitchFamily="18" charset="0"/>
                          </a:rPr>
                          <m:t>𝑖𝑗</m:t>
                        </m:r>
                      </m:sub>
                    </m:sSub>
                  </m:oMath>
                </a14:m>
                <a:r>
                  <a:rPr lang="en-US" sz="2200" dirty="0"/>
                  <a:t> is the distance between i and j</a:t>
                </a:r>
              </a:p>
              <a:p>
                <a14:m>
                  <m:oMath xmlns:m="http://schemas.openxmlformats.org/officeDocument/2006/math">
                    <m:sSub>
                      <m:sSubPr>
                        <m:ctrlPr>
                          <a:rPr lang="en-US" sz="2200" i="1">
                            <a:latin typeface="Cambria Math" panose="02040503050406030204" pitchFamily="18" charset="0"/>
                          </a:rPr>
                        </m:ctrlPr>
                      </m:sSubPr>
                      <m:e>
                        <m:r>
                          <m:rPr>
                            <m:nor/>
                          </m:rPr>
                          <a:rPr lang="en-US" sz="2200" b="0" i="0" smtClean="0">
                            <a:latin typeface="Cambria Math" panose="02040503050406030204" pitchFamily="18" charset="0"/>
                            <a:ea typeface="Cambria Math" panose="02040503050406030204" pitchFamily="18" charset="0"/>
                          </a:rPr>
                          <m:t>d</m:t>
                        </m:r>
                      </m:e>
                      <m:sub>
                        <m:r>
                          <a:rPr lang="en-US" sz="2200" i="1">
                            <a:latin typeface="Cambria Math" panose="02040503050406030204" pitchFamily="18" charset="0"/>
                          </a:rPr>
                          <m:t>𝑖</m:t>
                        </m:r>
                      </m:sub>
                    </m:sSub>
                  </m:oMath>
                </a14:m>
                <a:r>
                  <a:rPr lang="en-US" sz="2200" dirty="0"/>
                  <a:t> is the distance to the </a:t>
                </a:r>
                <a:r>
                  <a:rPr lang="en-US" sz="2200" dirty="0" err="1"/>
                  <a:t>q</a:t>
                </a:r>
                <a:r>
                  <a:rPr lang="en-US" sz="2200" baseline="30000" dirty="0" err="1"/>
                  <a:t>th</a:t>
                </a:r>
                <a:r>
                  <a:rPr lang="en-US" sz="2200" dirty="0"/>
                  <a:t> nearest neighbor</a:t>
                </a:r>
              </a:p>
              <a:p>
                <a:r>
                  <a:rPr lang="en-US" sz="2200" dirty="0"/>
                  <a:t>q is often referred to as the ‘window size’</a:t>
                </a:r>
              </a:p>
              <a:p>
                <a:r>
                  <a:rPr lang="en-US" sz="2200" dirty="0"/>
                  <a:t>Alternatively, </a:t>
                </a:r>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𝜔</m:t>
                        </m:r>
                      </m:e>
                      <m:sub>
                        <m:r>
                          <a:rPr lang="en-US" sz="2200" i="1">
                            <a:latin typeface="Cambria Math" panose="02040503050406030204" pitchFamily="18" charset="0"/>
                            <a:ea typeface="Cambria Math" panose="02040503050406030204" pitchFamily="18" charset="0"/>
                          </a:rPr>
                          <m:t>𝑖𝑗</m:t>
                        </m:r>
                      </m:sub>
                    </m:sSub>
                    <m:r>
                      <a:rPr lang="en-US" sz="2200" i="1">
                        <a:latin typeface="Cambria Math" panose="02040503050406030204" pitchFamily="18" charset="0"/>
                        <a:ea typeface="Cambria Math" panose="02040503050406030204" pitchFamily="18" charset="0"/>
                      </a:rPr>
                      <m:t>=</m:t>
                    </m:r>
                    <m:r>
                      <m:rPr>
                        <m:sty m:val="p"/>
                      </m:rPr>
                      <a:rPr lang="el-GR" sz="2200" i="1" smtClean="0">
                        <a:latin typeface="Cambria Math" panose="02040503050406030204" pitchFamily="18" charset="0"/>
                        <a:ea typeface="Cambria Math" panose="02040503050406030204" pitchFamily="18" charset="0"/>
                      </a:rPr>
                      <m:t>Φ</m:t>
                    </m:r>
                    <m:sSup>
                      <m:sSupPr>
                        <m:ctrlPr>
                          <a:rPr lang="en-US" sz="2200" i="1">
                            <a:latin typeface="Cambria Math" panose="02040503050406030204" pitchFamily="18" charset="0"/>
                            <a:ea typeface="Cambria Math" panose="02040503050406030204" pitchFamily="18" charset="0"/>
                          </a:rPr>
                        </m:ctrlPr>
                      </m:sSupPr>
                      <m:e>
                        <m:d>
                          <m:dPr>
                            <m:begChr m:val="["/>
                            <m:endChr m:val="]"/>
                            <m:ctrlPr>
                              <a:rPr lang="en-US" sz="2200" i="1">
                                <a:latin typeface="Cambria Math" panose="02040503050406030204" pitchFamily="18" charset="0"/>
                                <a:ea typeface="Cambria Math" panose="02040503050406030204" pitchFamily="18" charset="0"/>
                              </a:rPr>
                            </m:ctrlPr>
                          </m:dPr>
                          <m:e>
                            <m:f>
                              <m:fPr>
                                <m:ctrlPr>
                                  <a:rPr lang="en-US" sz="2200" i="1">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𝛿</m:t>
                                    </m:r>
                                  </m:e>
                                  <m:sub>
                                    <m:r>
                                      <a:rPr lang="en-US" sz="2200" i="1">
                                        <a:latin typeface="Cambria Math" panose="02040503050406030204" pitchFamily="18" charset="0"/>
                                        <a:ea typeface="Cambria Math" panose="02040503050406030204" pitchFamily="18" charset="0"/>
                                      </a:rPr>
                                      <m:t>𝑖𝑗</m:t>
                                    </m:r>
                                  </m:sub>
                                </m:sSub>
                              </m:num>
                              <m:den>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𝑠</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ea typeface="Cambria Math" panose="02040503050406030204" pitchFamily="18" charset="0"/>
                                  </a:rPr>
                                  <m:t>𝑏</m:t>
                                </m:r>
                              </m:den>
                            </m:f>
                          </m:e>
                        </m:d>
                      </m:e>
                      <m:sup/>
                    </m:sSup>
                  </m:oMath>
                </a14:m>
                <a:endParaRPr lang="en-US" sz="2200" dirty="0"/>
              </a:p>
              <a:p>
                <a:r>
                  <a:rPr lang="en-US" sz="2200" b="0" i="0" dirty="0">
                    <a:latin typeface="Cambria Math" panose="02040503050406030204" pitchFamily="18" charset="0"/>
                  </a:rPr>
                  <a:t>where s is the std. dev. of distances between i and all others, and b is the bandwidth</a:t>
                </a: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50" t="-1681"/>
                </a:stretch>
              </a:blipFill>
            </p:spPr>
            <p:txBody>
              <a:bodyPr/>
              <a:lstStyle/>
              <a:p>
                <a:r>
                  <a:rPr lang="en-US">
                    <a:noFill/>
                  </a:rPr>
                  <a:t> </a:t>
                </a:r>
              </a:p>
            </p:txBody>
          </p:sp>
        </mc:Fallback>
      </mc:AlternateContent>
    </p:spTree>
    <p:extLst>
      <p:ext uri="{BB962C8B-B14F-4D97-AF65-F5344CB8AC3E}">
        <p14:creationId xmlns:p14="http://schemas.microsoft.com/office/powerpoint/2010/main" val="3195098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457200" y="274638"/>
            <a:ext cx="8229600" cy="706437"/>
          </a:xfrm>
        </p:spPr>
        <p:txBody>
          <a:bodyPr>
            <a:normAutofit/>
          </a:bodyPr>
          <a:lstStyle/>
          <a:p>
            <a:r>
              <a:rPr lang="en-US" altLang="en-US"/>
              <a:t>Effect of bandwidth on distance weights</a:t>
            </a:r>
          </a:p>
        </p:txBody>
      </p:sp>
      <p:graphicFrame>
        <p:nvGraphicFramePr>
          <p:cNvPr id="6147" name="Object 3"/>
          <p:cNvGraphicFramePr>
            <a:graphicFrameLocks noGrp="1" noChangeAspect="1"/>
          </p:cNvGraphicFramePr>
          <p:nvPr>
            <p:ph idx="1"/>
          </p:nvPr>
        </p:nvGraphicFramePr>
        <p:xfrm>
          <a:off x="471488" y="1125538"/>
          <a:ext cx="7910512" cy="4508500"/>
        </p:xfrm>
        <a:graphic>
          <a:graphicData uri="http://schemas.openxmlformats.org/presentationml/2006/ole">
            <mc:AlternateContent xmlns:mc="http://schemas.openxmlformats.org/markup-compatibility/2006">
              <mc:Choice xmlns:v="urn:schemas-microsoft-com:vml" Requires="v">
                <p:oleObj name="Chart" r:id="rId2" imgW="3676802" imgH="2095500" progId="Excel.Chart.8">
                  <p:embed/>
                </p:oleObj>
              </mc:Choice>
              <mc:Fallback>
                <p:oleObj name="Chart" r:id="rId2" imgW="3676802" imgH="2095500" progId="Excel.Char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1125538"/>
                        <a:ext cx="7910512" cy="450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0487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Options</a:t>
            </a:r>
          </a:p>
        </p:txBody>
      </p:sp>
      <p:sp>
        <p:nvSpPr>
          <p:cNvPr id="3" name="Content Placeholder 2"/>
          <p:cNvSpPr>
            <a:spLocks noGrp="1"/>
          </p:cNvSpPr>
          <p:nvPr>
            <p:ph idx="1"/>
          </p:nvPr>
        </p:nvSpPr>
        <p:spPr/>
        <p:txBody>
          <a:bodyPr/>
          <a:lstStyle/>
          <a:p>
            <a:r>
              <a:rPr lang="en-US" dirty="0"/>
              <a:t>With or without replacement</a:t>
            </a:r>
          </a:p>
          <a:p>
            <a:r>
              <a:rPr lang="en-US" dirty="0"/>
              <a:t>Weighted</a:t>
            </a:r>
          </a:p>
          <a:p>
            <a:r>
              <a:rPr lang="en-US" dirty="0"/>
              <a:t>Efficiency vs bias trade-off</a:t>
            </a:r>
          </a:p>
        </p:txBody>
      </p:sp>
    </p:spTree>
    <p:extLst>
      <p:ext uri="{BB962C8B-B14F-4D97-AF65-F5344CB8AC3E}">
        <p14:creationId xmlns:p14="http://schemas.microsoft.com/office/powerpoint/2010/main" val="2475539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 Placeholder 4"/>
              <p:cNvSpPr>
                <a:spLocks noGrp="1"/>
              </p:cNvSpPr>
              <p:nvPr>
                <p:ph type="body" idx="1"/>
              </p:nvPr>
            </p:nvSpPr>
            <p:spPr/>
            <p:txBody>
              <a:bodyPr>
                <a:normAutofit/>
              </a:bodyPr>
              <a:lstStyle/>
              <a:p>
                <a:pPr>
                  <a:buSzPct val="100000"/>
                </a:pPr>
                <a:r>
                  <a:rPr lang="en-US" sz="4000" dirty="0"/>
                  <a:t>How to Choose </a:t>
                </a:r>
                <a14:m>
                  <m:oMath xmlns:m="http://schemas.openxmlformats.org/officeDocument/2006/math">
                    <m:r>
                      <a:rPr lang="en-US" sz="4000" i="1" dirty="0">
                        <a:latin typeface="Cambria Math" panose="02040503050406030204" pitchFamily="18" charset="0"/>
                      </a:rPr>
                      <m:t>𝑋</m:t>
                    </m:r>
                  </m:oMath>
                </a14:m>
                <a:r>
                  <a:rPr lang="en-US" sz="4000" dirty="0"/>
                  <a:t>’s and Run Specification Tests</a:t>
                </a:r>
              </a:p>
            </p:txBody>
          </p:sp>
        </mc:Choice>
        <mc:Fallback>
          <p:sp>
            <p:nvSpPr>
              <p:cNvPr id="5" name="Text Placeholder 4"/>
              <p:cNvSpPr>
                <a:spLocks noGrp="1" noRot="1" noChangeAspect="1" noMove="1" noResize="1" noEditPoints="1" noAdjustHandles="1" noChangeArrowheads="1" noChangeShapeType="1" noTextEdit="1"/>
              </p:cNvSpPr>
              <p:nvPr>
                <p:ph type="body" idx="1"/>
              </p:nvPr>
            </p:nvSpPr>
            <p:spPr>
              <a:blipFill>
                <a:blip r:embed="rId3"/>
                <a:stretch>
                  <a:fillRect l="-2705" t="-10976"/>
                </a:stretch>
              </a:blipFill>
            </p:spPr>
            <p:txBody>
              <a:bodyPr/>
              <a:lstStyle/>
              <a:p>
                <a:r>
                  <a:rPr lang="en-US">
                    <a:noFill/>
                  </a:rPr>
                  <a:t> </a:t>
                </a:r>
              </a:p>
            </p:txBody>
          </p:sp>
        </mc:Fallback>
      </mc:AlternateContent>
    </p:spTree>
    <p:extLst>
      <p:ext uri="{BB962C8B-B14F-4D97-AF65-F5344CB8AC3E}">
        <p14:creationId xmlns:p14="http://schemas.microsoft.com/office/powerpoint/2010/main" val="700455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Covariates?</a:t>
            </a:r>
          </a:p>
        </p:txBody>
      </p:sp>
      <p:sp>
        <p:nvSpPr>
          <p:cNvPr id="3" name="Content Placeholder 2"/>
          <p:cNvSpPr>
            <a:spLocks noGrp="1"/>
          </p:cNvSpPr>
          <p:nvPr>
            <p:ph idx="1"/>
          </p:nvPr>
        </p:nvSpPr>
        <p:spPr/>
        <p:txBody>
          <a:bodyPr/>
          <a:lstStyle/>
          <a:p>
            <a:pPr marL="0" indent="0">
              <a:buNone/>
            </a:pPr>
            <a:r>
              <a:rPr lang="en-US" dirty="0"/>
              <a:t>1. Things that affect selection into treatment</a:t>
            </a:r>
          </a:p>
          <a:p>
            <a:pPr marL="0" indent="0">
              <a:buNone/>
            </a:pPr>
            <a:r>
              <a:rPr lang="en-US" dirty="0"/>
              <a:t>2. Things that affect outcome</a:t>
            </a:r>
          </a:p>
          <a:p>
            <a:pPr lvl="1"/>
            <a:r>
              <a:rPr lang="en-US" sz="2200" dirty="0"/>
              <a:t>If don’t condition on them in the estimation</a:t>
            </a:r>
          </a:p>
          <a:p>
            <a:r>
              <a:rPr lang="en-US" dirty="0"/>
              <a:t>Regressions on treatment and on outcome</a:t>
            </a:r>
          </a:p>
          <a:p>
            <a:r>
              <a:rPr lang="en-US" dirty="0"/>
              <a:t>Do not use characteristics that might be affected by treatment</a:t>
            </a:r>
          </a:p>
          <a:p>
            <a:pPr lvl="1"/>
            <a:r>
              <a:rPr lang="en-US" sz="2200" dirty="0"/>
              <a:t>Consider spillovers</a:t>
            </a:r>
          </a:p>
          <a:p>
            <a:endParaRPr lang="en-US" dirty="0"/>
          </a:p>
        </p:txBody>
      </p:sp>
    </p:spTree>
    <p:extLst>
      <p:ext uri="{BB962C8B-B14F-4D97-AF65-F5344CB8AC3E}">
        <p14:creationId xmlns:p14="http://schemas.microsoft.com/office/powerpoint/2010/main" val="1244188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Unlike a regression, adding in a covariate that doesn’t affect selection and/or outcome can matter</a:t>
            </a:r>
          </a:p>
          <a:p>
            <a:r>
              <a:rPr lang="en-US" dirty="0"/>
              <a:t>Ensure data for controls and treatment are from the same source (same frequency/granularity; same probability of missing </a:t>
            </a:r>
            <a:r>
              <a:rPr lang="en-US" dirty="0" err="1"/>
              <a:t>etc</a:t>
            </a:r>
            <a:r>
              <a:rPr lang="en-US" dirty="0"/>
              <a:t>)</a:t>
            </a:r>
          </a:p>
          <a:p>
            <a:r>
              <a:rPr lang="en-US" dirty="0"/>
              <a:t>Heterogeneity analysis – may want to match over subsets (exact matching)</a:t>
            </a:r>
          </a:p>
          <a:p>
            <a:pPr lvl="1"/>
            <a:r>
              <a:rPr lang="en-US" sz="2200" dirty="0"/>
              <a:t>E.g. gender in PSM</a:t>
            </a:r>
          </a:p>
          <a:p>
            <a:endParaRPr lang="en-US" dirty="0"/>
          </a:p>
        </p:txBody>
      </p:sp>
    </p:spTree>
    <p:extLst>
      <p:ext uri="{BB962C8B-B14F-4D97-AF65-F5344CB8AC3E}">
        <p14:creationId xmlns:p14="http://schemas.microsoft.com/office/powerpoint/2010/main" val="155773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pPr>
              <a:buSzPct val="100000"/>
            </a:pPr>
            <a:r>
              <a:rPr lang="en-US" sz="4000" dirty="0"/>
              <a:t>Why Match and What is Needed?</a:t>
            </a:r>
          </a:p>
        </p:txBody>
      </p:sp>
    </p:spTree>
    <p:extLst>
      <p:ext uri="{BB962C8B-B14F-4D97-AF65-F5344CB8AC3E}">
        <p14:creationId xmlns:p14="http://schemas.microsoft.com/office/powerpoint/2010/main" val="3111134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Pre-Survey Matching </a:t>
            </a:r>
            <a:endParaRPr lang="en-US" dirty="0"/>
          </a:p>
        </p:txBody>
      </p:sp>
      <p:pic>
        <p:nvPicPr>
          <p:cNvPr id="4" name="Picture 3"/>
          <p:cNvPicPr>
            <a:picLocks noChangeAspect="1"/>
          </p:cNvPicPr>
          <p:nvPr/>
        </p:nvPicPr>
        <p:blipFill>
          <a:blip r:embed="rId2"/>
          <a:stretch>
            <a:fillRect/>
          </a:stretch>
        </p:blipFill>
        <p:spPr>
          <a:xfrm>
            <a:off x="1143000" y="1371600"/>
            <a:ext cx="6858000" cy="5111143"/>
          </a:xfrm>
          <a:prstGeom prst="rect">
            <a:avLst/>
          </a:prstGeom>
        </p:spPr>
      </p:pic>
    </p:spTree>
    <p:extLst>
      <p:ext uri="{BB962C8B-B14F-4D97-AF65-F5344CB8AC3E}">
        <p14:creationId xmlns:p14="http://schemas.microsoft.com/office/powerpoint/2010/main" val="1190342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33600"/>
            <a:ext cx="7772400" cy="762000"/>
          </a:xfrm>
        </p:spPr>
        <p:txBody>
          <a:bodyPr>
            <a:normAutofit/>
          </a:bodyPr>
          <a:lstStyle/>
          <a:p>
            <a:pPr algn="l"/>
            <a:r>
              <a:rPr lang="en-CA" dirty="0"/>
              <a:t>What if we don’t want to throw away data?</a:t>
            </a:r>
            <a:endParaRPr lang="en-US" dirty="0"/>
          </a:p>
        </p:txBody>
      </p:sp>
    </p:spTree>
    <p:extLst>
      <p:ext uri="{BB962C8B-B14F-4D97-AF65-F5344CB8AC3E}">
        <p14:creationId xmlns:p14="http://schemas.microsoft.com/office/powerpoint/2010/main" val="1366560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 Tests</a:t>
            </a:r>
          </a:p>
        </p:txBody>
      </p:sp>
      <p:sp>
        <p:nvSpPr>
          <p:cNvPr id="3" name="Content Placeholder 2"/>
          <p:cNvSpPr>
            <a:spLocks noGrp="1"/>
          </p:cNvSpPr>
          <p:nvPr>
            <p:ph idx="1"/>
          </p:nvPr>
        </p:nvSpPr>
        <p:spPr/>
        <p:txBody>
          <a:bodyPr/>
          <a:lstStyle/>
          <a:p>
            <a:r>
              <a:rPr lang="en-US" dirty="0"/>
              <a:t>Covariate balance test</a:t>
            </a:r>
          </a:p>
          <a:p>
            <a:pPr lvl="1"/>
            <a:r>
              <a:rPr lang="en-US" sz="2200" dirty="0"/>
              <a:t>Including distribution</a:t>
            </a:r>
          </a:p>
          <a:p>
            <a:r>
              <a:rPr lang="en-US" dirty="0"/>
              <a:t>Multiple algorithms for robustness</a:t>
            </a:r>
          </a:p>
          <a:p>
            <a:pPr lvl="1"/>
            <a:r>
              <a:rPr lang="en-US" sz="2200" dirty="0"/>
              <a:t>Test to examine if results are sensitive to a few bad matches</a:t>
            </a:r>
          </a:p>
          <a:p>
            <a:r>
              <a:rPr lang="en-US" dirty="0"/>
              <a:t>Visual inspection of propensity scores (before and after)</a:t>
            </a:r>
          </a:p>
          <a:p>
            <a:r>
              <a:rPr lang="en-US" dirty="0"/>
              <a:t>Mapping</a:t>
            </a:r>
          </a:p>
          <a:p>
            <a:endParaRPr lang="en-US" dirty="0"/>
          </a:p>
        </p:txBody>
      </p:sp>
    </p:spTree>
    <p:extLst>
      <p:ext uri="{BB962C8B-B14F-4D97-AF65-F5344CB8AC3E}">
        <p14:creationId xmlns:p14="http://schemas.microsoft.com/office/powerpoint/2010/main" val="277977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BB9E2B-1CCB-B7B3-A60B-0B9BCFBA40EE}"/>
              </a:ext>
            </a:extLst>
          </p:cNvPr>
          <p:cNvSpPr/>
          <p:nvPr/>
        </p:nvSpPr>
        <p:spPr bwMode="auto">
          <a:xfrm>
            <a:off x="457200" y="1354014"/>
            <a:ext cx="8458200" cy="5138860"/>
          </a:xfrm>
          <a:prstGeom prst="rect">
            <a:avLst/>
          </a:prstGeom>
          <a:solidFill>
            <a:srgbClr val="162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 name="Title 1"/>
          <p:cNvSpPr>
            <a:spLocks noGrp="1"/>
          </p:cNvSpPr>
          <p:nvPr>
            <p:ph type="title"/>
          </p:nvPr>
        </p:nvSpPr>
        <p:spPr/>
        <p:txBody>
          <a:bodyPr/>
          <a:lstStyle/>
          <a:p>
            <a:r>
              <a:rPr lang="en-US" dirty="0"/>
              <a:t>Checking X’s</a:t>
            </a:r>
          </a:p>
        </p:txBody>
      </p:sp>
      <p:sp>
        <p:nvSpPr>
          <p:cNvPr id="4" name="Freeform 3"/>
          <p:cNvSpPr/>
          <p:nvPr/>
        </p:nvSpPr>
        <p:spPr bwMode="auto">
          <a:xfrm>
            <a:off x="1371600" y="2274296"/>
            <a:ext cx="6186577" cy="2767356"/>
          </a:xfrm>
          <a:custGeom>
            <a:avLst/>
            <a:gdLst>
              <a:gd name="connsiteX0" fmla="*/ 0 w 5077364"/>
              <a:gd name="connsiteY0" fmla="*/ 2652837 h 2767356"/>
              <a:gd name="connsiteX1" fmla="*/ 937260 w 5077364"/>
              <a:gd name="connsiteY1" fmla="*/ 1898457 h 2767356"/>
              <a:gd name="connsiteX2" fmla="*/ 1565910 w 5077364"/>
              <a:gd name="connsiteY2" fmla="*/ 835467 h 2767356"/>
              <a:gd name="connsiteX3" fmla="*/ 2137410 w 5077364"/>
              <a:gd name="connsiteY3" fmla="*/ 172527 h 2767356"/>
              <a:gd name="connsiteX4" fmla="*/ 2823210 w 5077364"/>
              <a:gd name="connsiteY4" fmla="*/ 23937 h 2767356"/>
              <a:gd name="connsiteX5" fmla="*/ 3371850 w 5077364"/>
              <a:gd name="connsiteY5" fmla="*/ 572577 h 2767356"/>
              <a:gd name="connsiteX6" fmla="*/ 3737610 w 5077364"/>
              <a:gd name="connsiteY6" fmla="*/ 1361247 h 2767356"/>
              <a:gd name="connsiteX7" fmla="*/ 4251960 w 5077364"/>
              <a:gd name="connsiteY7" fmla="*/ 2195637 h 2767356"/>
              <a:gd name="connsiteX8" fmla="*/ 5006340 w 5077364"/>
              <a:gd name="connsiteY8" fmla="*/ 2721417 h 2767356"/>
              <a:gd name="connsiteX9" fmla="*/ 5052060 w 5077364"/>
              <a:gd name="connsiteY9" fmla="*/ 2744277 h 2767356"/>
              <a:gd name="connsiteX10" fmla="*/ 5063490 w 5077364"/>
              <a:gd name="connsiteY10" fmla="*/ 2755707 h 276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77364" h="2767356">
                <a:moveTo>
                  <a:pt x="0" y="2652837"/>
                </a:moveTo>
                <a:cubicBezTo>
                  <a:pt x="338137" y="2427094"/>
                  <a:pt x="676275" y="2201352"/>
                  <a:pt x="937260" y="1898457"/>
                </a:cubicBezTo>
                <a:cubicBezTo>
                  <a:pt x="1198245" y="1595562"/>
                  <a:pt x="1365885" y="1123122"/>
                  <a:pt x="1565910" y="835467"/>
                </a:cubicBezTo>
                <a:cubicBezTo>
                  <a:pt x="1765935" y="547812"/>
                  <a:pt x="1927860" y="307782"/>
                  <a:pt x="2137410" y="172527"/>
                </a:cubicBezTo>
                <a:cubicBezTo>
                  <a:pt x="2346960" y="37272"/>
                  <a:pt x="2617470" y="-42738"/>
                  <a:pt x="2823210" y="23937"/>
                </a:cubicBezTo>
                <a:cubicBezTo>
                  <a:pt x="3028950" y="90612"/>
                  <a:pt x="3219450" y="349692"/>
                  <a:pt x="3371850" y="572577"/>
                </a:cubicBezTo>
                <a:cubicBezTo>
                  <a:pt x="3524250" y="795462"/>
                  <a:pt x="3590925" y="1090737"/>
                  <a:pt x="3737610" y="1361247"/>
                </a:cubicBezTo>
                <a:cubicBezTo>
                  <a:pt x="3884295" y="1631757"/>
                  <a:pt x="4040505" y="1968942"/>
                  <a:pt x="4251960" y="2195637"/>
                </a:cubicBezTo>
                <a:cubicBezTo>
                  <a:pt x="4463415" y="2422332"/>
                  <a:pt x="4872990" y="2629977"/>
                  <a:pt x="5006340" y="2721417"/>
                </a:cubicBezTo>
                <a:cubicBezTo>
                  <a:pt x="5139690" y="2812857"/>
                  <a:pt x="5042535" y="2738562"/>
                  <a:pt x="5052060" y="2744277"/>
                </a:cubicBezTo>
                <a:cubicBezTo>
                  <a:pt x="5061585" y="2749992"/>
                  <a:pt x="5062537" y="2752849"/>
                  <a:pt x="5063490" y="2755707"/>
                </a:cubicBezTo>
              </a:path>
            </a:pathLst>
          </a:cu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5" name="Freeform 4"/>
          <p:cNvSpPr/>
          <p:nvPr/>
        </p:nvSpPr>
        <p:spPr bwMode="auto">
          <a:xfrm>
            <a:off x="1954602" y="2264005"/>
            <a:ext cx="5077364" cy="2767356"/>
          </a:xfrm>
          <a:custGeom>
            <a:avLst/>
            <a:gdLst>
              <a:gd name="connsiteX0" fmla="*/ 0 w 5077364"/>
              <a:gd name="connsiteY0" fmla="*/ 2652837 h 2767356"/>
              <a:gd name="connsiteX1" fmla="*/ 937260 w 5077364"/>
              <a:gd name="connsiteY1" fmla="*/ 1898457 h 2767356"/>
              <a:gd name="connsiteX2" fmla="*/ 1565910 w 5077364"/>
              <a:gd name="connsiteY2" fmla="*/ 835467 h 2767356"/>
              <a:gd name="connsiteX3" fmla="*/ 2137410 w 5077364"/>
              <a:gd name="connsiteY3" fmla="*/ 172527 h 2767356"/>
              <a:gd name="connsiteX4" fmla="*/ 2823210 w 5077364"/>
              <a:gd name="connsiteY4" fmla="*/ 23937 h 2767356"/>
              <a:gd name="connsiteX5" fmla="*/ 3371850 w 5077364"/>
              <a:gd name="connsiteY5" fmla="*/ 572577 h 2767356"/>
              <a:gd name="connsiteX6" fmla="*/ 3737610 w 5077364"/>
              <a:gd name="connsiteY6" fmla="*/ 1361247 h 2767356"/>
              <a:gd name="connsiteX7" fmla="*/ 4251960 w 5077364"/>
              <a:gd name="connsiteY7" fmla="*/ 2195637 h 2767356"/>
              <a:gd name="connsiteX8" fmla="*/ 5006340 w 5077364"/>
              <a:gd name="connsiteY8" fmla="*/ 2721417 h 2767356"/>
              <a:gd name="connsiteX9" fmla="*/ 5052060 w 5077364"/>
              <a:gd name="connsiteY9" fmla="*/ 2744277 h 2767356"/>
              <a:gd name="connsiteX10" fmla="*/ 5063490 w 5077364"/>
              <a:gd name="connsiteY10" fmla="*/ 2755707 h 276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77364" h="2767356">
                <a:moveTo>
                  <a:pt x="0" y="2652837"/>
                </a:moveTo>
                <a:cubicBezTo>
                  <a:pt x="338137" y="2427094"/>
                  <a:pt x="676275" y="2201352"/>
                  <a:pt x="937260" y="1898457"/>
                </a:cubicBezTo>
                <a:cubicBezTo>
                  <a:pt x="1198245" y="1595562"/>
                  <a:pt x="1365885" y="1123122"/>
                  <a:pt x="1565910" y="835467"/>
                </a:cubicBezTo>
                <a:cubicBezTo>
                  <a:pt x="1765935" y="547812"/>
                  <a:pt x="1927860" y="307782"/>
                  <a:pt x="2137410" y="172527"/>
                </a:cubicBezTo>
                <a:cubicBezTo>
                  <a:pt x="2346960" y="37272"/>
                  <a:pt x="2617470" y="-42738"/>
                  <a:pt x="2823210" y="23937"/>
                </a:cubicBezTo>
                <a:cubicBezTo>
                  <a:pt x="3028950" y="90612"/>
                  <a:pt x="3219450" y="349692"/>
                  <a:pt x="3371850" y="572577"/>
                </a:cubicBezTo>
                <a:cubicBezTo>
                  <a:pt x="3524250" y="795462"/>
                  <a:pt x="3590925" y="1090737"/>
                  <a:pt x="3737610" y="1361247"/>
                </a:cubicBezTo>
                <a:cubicBezTo>
                  <a:pt x="3884295" y="1631757"/>
                  <a:pt x="4040505" y="1968942"/>
                  <a:pt x="4251960" y="2195637"/>
                </a:cubicBezTo>
                <a:cubicBezTo>
                  <a:pt x="4463415" y="2422332"/>
                  <a:pt x="4872990" y="2629977"/>
                  <a:pt x="5006340" y="2721417"/>
                </a:cubicBezTo>
                <a:cubicBezTo>
                  <a:pt x="5139690" y="2812857"/>
                  <a:pt x="5042535" y="2738562"/>
                  <a:pt x="5052060" y="2744277"/>
                </a:cubicBezTo>
                <a:cubicBezTo>
                  <a:pt x="5061585" y="2749992"/>
                  <a:pt x="5062537" y="2752849"/>
                  <a:pt x="5063490" y="2755707"/>
                </a:cubicBezTo>
              </a:path>
            </a:pathLst>
          </a:custGeom>
          <a:no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cxnSp>
        <p:nvCxnSpPr>
          <p:cNvPr id="7" name="Straight Arrow Connector 6"/>
          <p:cNvCxnSpPr/>
          <p:nvPr/>
        </p:nvCxnSpPr>
        <p:spPr bwMode="auto">
          <a:xfrm flipV="1">
            <a:off x="937260" y="5410200"/>
            <a:ext cx="7749540" cy="76200"/>
          </a:xfrm>
          <a:prstGeom prst="straightConnector1">
            <a:avLst/>
          </a:prstGeom>
          <a:solidFill>
            <a:schemeClr val="accent1"/>
          </a:solidFill>
          <a:ln w="28575" cap="flat" cmpd="sng" algn="ctr">
            <a:solidFill>
              <a:schemeClr val="bg1"/>
            </a:solidFill>
            <a:prstDash val="solid"/>
            <a:round/>
            <a:headEnd type="none" w="med" len="med"/>
            <a:tailEnd type="triangle"/>
          </a:ln>
          <a:effectLst/>
        </p:spPr>
      </p:cxnSp>
      <p:sp>
        <p:nvSpPr>
          <p:cNvPr id="8" name="TextBox 7"/>
          <p:cNvSpPr txBox="1"/>
          <p:nvPr/>
        </p:nvSpPr>
        <p:spPr>
          <a:xfrm>
            <a:off x="7239000" y="5486400"/>
            <a:ext cx="1447800" cy="457200"/>
          </a:xfrm>
          <a:prstGeom prst="rect">
            <a:avLst/>
          </a:prstGeom>
          <a:noFill/>
        </p:spPr>
        <p:txBody>
          <a:bodyPr wrap="square" rtlCol="0">
            <a:spAutoFit/>
          </a:bodyPr>
          <a:lstStyle/>
          <a:p>
            <a:r>
              <a:rPr lang="en-US" dirty="0">
                <a:solidFill>
                  <a:schemeClr val="bg1"/>
                </a:solidFill>
              </a:rPr>
              <a:t>Farm size</a:t>
            </a:r>
          </a:p>
        </p:txBody>
      </p:sp>
      <p:sp>
        <p:nvSpPr>
          <p:cNvPr id="9" name="TextBox 8"/>
          <p:cNvSpPr txBox="1"/>
          <p:nvPr/>
        </p:nvSpPr>
        <p:spPr>
          <a:xfrm>
            <a:off x="1752600" y="2264005"/>
            <a:ext cx="1828800" cy="461665"/>
          </a:xfrm>
          <a:prstGeom prst="rect">
            <a:avLst/>
          </a:prstGeom>
          <a:noFill/>
        </p:spPr>
        <p:txBody>
          <a:bodyPr wrap="square" rtlCol="0">
            <a:spAutoFit/>
          </a:bodyPr>
          <a:lstStyle/>
          <a:p>
            <a:r>
              <a:rPr lang="en-US" dirty="0">
                <a:solidFill>
                  <a:srgbClr val="FF6600"/>
                </a:solidFill>
              </a:rPr>
              <a:t>Matched C</a:t>
            </a:r>
          </a:p>
        </p:txBody>
      </p:sp>
      <p:sp>
        <p:nvSpPr>
          <p:cNvPr id="10" name="TextBox 9"/>
          <p:cNvSpPr txBox="1"/>
          <p:nvPr/>
        </p:nvSpPr>
        <p:spPr>
          <a:xfrm>
            <a:off x="6677564" y="2358757"/>
            <a:ext cx="914400" cy="461665"/>
          </a:xfrm>
          <a:prstGeom prst="rect">
            <a:avLst/>
          </a:prstGeom>
          <a:noFill/>
        </p:spPr>
        <p:txBody>
          <a:bodyPr wrap="square" rtlCol="0">
            <a:spAutoFit/>
          </a:bodyPr>
          <a:lstStyle/>
          <a:p>
            <a:r>
              <a:rPr lang="en-US" dirty="0">
                <a:solidFill>
                  <a:schemeClr val="bg1"/>
                </a:solidFill>
              </a:rPr>
              <a:t>T</a:t>
            </a:r>
          </a:p>
        </p:txBody>
      </p:sp>
    </p:spTree>
    <p:extLst>
      <p:ext uri="{BB962C8B-B14F-4D97-AF65-F5344CB8AC3E}">
        <p14:creationId xmlns:p14="http://schemas.microsoft.com/office/powerpoint/2010/main" val="918395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525818-43F0-D088-D7D1-83D1C1D13B71}"/>
              </a:ext>
            </a:extLst>
          </p:cNvPr>
          <p:cNvSpPr/>
          <p:nvPr/>
        </p:nvSpPr>
        <p:spPr bwMode="auto">
          <a:xfrm>
            <a:off x="457200" y="1354014"/>
            <a:ext cx="8458200" cy="5138860"/>
          </a:xfrm>
          <a:prstGeom prst="rect">
            <a:avLst/>
          </a:prstGeom>
          <a:solidFill>
            <a:srgbClr val="162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 name="Title 1"/>
          <p:cNvSpPr>
            <a:spLocks noGrp="1"/>
          </p:cNvSpPr>
          <p:nvPr>
            <p:ph type="title"/>
          </p:nvPr>
        </p:nvSpPr>
        <p:spPr/>
        <p:txBody>
          <a:bodyPr/>
          <a:lstStyle/>
          <a:p>
            <a:r>
              <a:rPr lang="en-US" dirty="0"/>
              <a:t>But maybe…</a:t>
            </a:r>
          </a:p>
        </p:txBody>
      </p:sp>
      <p:sp>
        <p:nvSpPr>
          <p:cNvPr id="5" name="Freeform 4"/>
          <p:cNvSpPr/>
          <p:nvPr/>
        </p:nvSpPr>
        <p:spPr bwMode="auto">
          <a:xfrm>
            <a:off x="1954602" y="2264005"/>
            <a:ext cx="5077364" cy="2767356"/>
          </a:xfrm>
          <a:custGeom>
            <a:avLst/>
            <a:gdLst>
              <a:gd name="connsiteX0" fmla="*/ 0 w 5077364"/>
              <a:gd name="connsiteY0" fmla="*/ 2652837 h 2767356"/>
              <a:gd name="connsiteX1" fmla="*/ 937260 w 5077364"/>
              <a:gd name="connsiteY1" fmla="*/ 1898457 h 2767356"/>
              <a:gd name="connsiteX2" fmla="*/ 1565910 w 5077364"/>
              <a:gd name="connsiteY2" fmla="*/ 835467 h 2767356"/>
              <a:gd name="connsiteX3" fmla="*/ 2137410 w 5077364"/>
              <a:gd name="connsiteY3" fmla="*/ 172527 h 2767356"/>
              <a:gd name="connsiteX4" fmla="*/ 2823210 w 5077364"/>
              <a:gd name="connsiteY4" fmla="*/ 23937 h 2767356"/>
              <a:gd name="connsiteX5" fmla="*/ 3371850 w 5077364"/>
              <a:gd name="connsiteY5" fmla="*/ 572577 h 2767356"/>
              <a:gd name="connsiteX6" fmla="*/ 3737610 w 5077364"/>
              <a:gd name="connsiteY6" fmla="*/ 1361247 h 2767356"/>
              <a:gd name="connsiteX7" fmla="*/ 4251960 w 5077364"/>
              <a:gd name="connsiteY7" fmla="*/ 2195637 h 2767356"/>
              <a:gd name="connsiteX8" fmla="*/ 5006340 w 5077364"/>
              <a:gd name="connsiteY8" fmla="*/ 2721417 h 2767356"/>
              <a:gd name="connsiteX9" fmla="*/ 5052060 w 5077364"/>
              <a:gd name="connsiteY9" fmla="*/ 2744277 h 2767356"/>
              <a:gd name="connsiteX10" fmla="*/ 5063490 w 5077364"/>
              <a:gd name="connsiteY10" fmla="*/ 2755707 h 276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77364" h="2767356">
                <a:moveTo>
                  <a:pt x="0" y="2652837"/>
                </a:moveTo>
                <a:cubicBezTo>
                  <a:pt x="338137" y="2427094"/>
                  <a:pt x="676275" y="2201352"/>
                  <a:pt x="937260" y="1898457"/>
                </a:cubicBezTo>
                <a:cubicBezTo>
                  <a:pt x="1198245" y="1595562"/>
                  <a:pt x="1365885" y="1123122"/>
                  <a:pt x="1565910" y="835467"/>
                </a:cubicBezTo>
                <a:cubicBezTo>
                  <a:pt x="1765935" y="547812"/>
                  <a:pt x="1927860" y="307782"/>
                  <a:pt x="2137410" y="172527"/>
                </a:cubicBezTo>
                <a:cubicBezTo>
                  <a:pt x="2346960" y="37272"/>
                  <a:pt x="2617470" y="-42738"/>
                  <a:pt x="2823210" y="23937"/>
                </a:cubicBezTo>
                <a:cubicBezTo>
                  <a:pt x="3028950" y="90612"/>
                  <a:pt x="3219450" y="349692"/>
                  <a:pt x="3371850" y="572577"/>
                </a:cubicBezTo>
                <a:cubicBezTo>
                  <a:pt x="3524250" y="795462"/>
                  <a:pt x="3590925" y="1090737"/>
                  <a:pt x="3737610" y="1361247"/>
                </a:cubicBezTo>
                <a:cubicBezTo>
                  <a:pt x="3884295" y="1631757"/>
                  <a:pt x="4040505" y="1968942"/>
                  <a:pt x="4251960" y="2195637"/>
                </a:cubicBezTo>
                <a:cubicBezTo>
                  <a:pt x="4463415" y="2422332"/>
                  <a:pt x="4872990" y="2629977"/>
                  <a:pt x="5006340" y="2721417"/>
                </a:cubicBezTo>
                <a:cubicBezTo>
                  <a:pt x="5139690" y="2812857"/>
                  <a:pt x="5042535" y="2738562"/>
                  <a:pt x="5052060" y="2744277"/>
                </a:cubicBezTo>
                <a:cubicBezTo>
                  <a:pt x="5061585" y="2749992"/>
                  <a:pt x="5062537" y="2752849"/>
                  <a:pt x="5063490" y="2755707"/>
                </a:cubicBezTo>
              </a:path>
            </a:pathLst>
          </a:custGeom>
          <a:no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cxnSp>
        <p:nvCxnSpPr>
          <p:cNvPr id="7" name="Straight Arrow Connector 6"/>
          <p:cNvCxnSpPr/>
          <p:nvPr/>
        </p:nvCxnSpPr>
        <p:spPr bwMode="auto">
          <a:xfrm flipV="1">
            <a:off x="937260" y="5410200"/>
            <a:ext cx="7749540" cy="76200"/>
          </a:xfrm>
          <a:prstGeom prst="straightConnector1">
            <a:avLst/>
          </a:prstGeom>
          <a:solidFill>
            <a:schemeClr val="accent1"/>
          </a:solidFill>
          <a:ln w="28575" cap="flat" cmpd="sng" algn="ctr">
            <a:solidFill>
              <a:schemeClr val="bg1"/>
            </a:solidFill>
            <a:prstDash val="solid"/>
            <a:round/>
            <a:headEnd type="none" w="med" len="med"/>
            <a:tailEnd type="triangle"/>
          </a:ln>
          <a:effectLst/>
        </p:spPr>
      </p:cxnSp>
      <p:sp>
        <p:nvSpPr>
          <p:cNvPr id="8" name="TextBox 7"/>
          <p:cNvSpPr txBox="1"/>
          <p:nvPr/>
        </p:nvSpPr>
        <p:spPr>
          <a:xfrm>
            <a:off x="7239000" y="5486400"/>
            <a:ext cx="1447800" cy="457200"/>
          </a:xfrm>
          <a:prstGeom prst="rect">
            <a:avLst/>
          </a:prstGeom>
          <a:noFill/>
        </p:spPr>
        <p:txBody>
          <a:bodyPr wrap="square" rtlCol="0">
            <a:spAutoFit/>
          </a:bodyPr>
          <a:lstStyle/>
          <a:p>
            <a:r>
              <a:rPr lang="en-US" dirty="0">
                <a:solidFill>
                  <a:schemeClr val="bg1"/>
                </a:solidFill>
              </a:rPr>
              <a:t>Farm size</a:t>
            </a:r>
          </a:p>
        </p:txBody>
      </p:sp>
      <p:sp>
        <p:nvSpPr>
          <p:cNvPr id="9" name="TextBox 8"/>
          <p:cNvSpPr txBox="1"/>
          <p:nvPr/>
        </p:nvSpPr>
        <p:spPr>
          <a:xfrm>
            <a:off x="2028646" y="2192198"/>
            <a:ext cx="914400" cy="461665"/>
          </a:xfrm>
          <a:prstGeom prst="rect">
            <a:avLst/>
          </a:prstGeom>
          <a:noFill/>
        </p:spPr>
        <p:txBody>
          <a:bodyPr wrap="square" rtlCol="0">
            <a:spAutoFit/>
          </a:bodyPr>
          <a:lstStyle/>
          <a:p>
            <a:r>
              <a:rPr lang="en-US" dirty="0">
                <a:solidFill>
                  <a:srgbClr val="FF6600"/>
                </a:solidFill>
              </a:rPr>
              <a:t>C</a:t>
            </a:r>
          </a:p>
        </p:txBody>
      </p:sp>
      <p:sp>
        <p:nvSpPr>
          <p:cNvPr id="10" name="TextBox 9"/>
          <p:cNvSpPr txBox="1"/>
          <p:nvPr/>
        </p:nvSpPr>
        <p:spPr>
          <a:xfrm>
            <a:off x="6677564" y="2358757"/>
            <a:ext cx="914400" cy="461665"/>
          </a:xfrm>
          <a:prstGeom prst="rect">
            <a:avLst/>
          </a:prstGeom>
          <a:noFill/>
        </p:spPr>
        <p:txBody>
          <a:bodyPr wrap="square" rtlCol="0">
            <a:spAutoFit/>
          </a:bodyPr>
          <a:lstStyle/>
          <a:p>
            <a:r>
              <a:rPr lang="en-US" dirty="0">
                <a:solidFill>
                  <a:schemeClr val="bg1"/>
                </a:solidFill>
              </a:rPr>
              <a:t>T</a:t>
            </a:r>
          </a:p>
        </p:txBody>
      </p:sp>
      <p:sp>
        <p:nvSpPr>
          <p:cNvPr id="3" name="Freeform 2"/>
          <p:cNvSpPr/>
          <p:nvPr/>
        </p:nvSpPr>
        <p:spPr bwMode="auto">
          <a:xfrm>
            <a:off x="1752600" y="2801870"/>
            <a:ext cx="5486400" cy="2132439"/>
          </a:xfrm>
          <a:custGeom>
            <a:avLst/>
            <a:gdLst>
              <a:gd name="connsiteX0" fmla="*/ 0 w 6901132"/>
              <a:gd name="connsiteY0" fmla="*/ 2277901 h 2329659"/>
              <a:gd name="connsiteX1" fmla="*/ 931653 w 6901132"/>
              <a:gd name="connsiteY1" fmla="*/ 1380754 h 2329659"/>
              <a:gd name="connsiteX2" fmla="*/ 1276710 w 6901132"/>
              <a:gd name="connsiteY2" fmla="*/ 535365 h 2329659"/>
              <a:gd name="connsiteX3" fmla="*/ 1656272 w 6901132"/>
              <a:gd name="connsiteY3" fmla="*/ 104044 h 2329659"/>
              <a:gd name="connsiteX4" fmla="*/ 2156604 w 6901132"/>
              <a:gd name="connsiteY4" fmla="*/ 155803 h 2329659"/>
              <a:gd name="connsiteX5" fmla="*/ 2743200 w 6901132"/>
              <a:gd name="connsiteY5" fmla="*/ 828663 h 2329659"/>
              <a:gd name="connsiteX6" fmla="*/ 2812212 w 6901132"/>
              <a:gd name="connsiteY6" fmla="*/ 863169 h 2329659"/>
              <a:gd name="connsiteX7" fmla="*/ 3329796 w 6901132"/>
              <a:gd name="connsiteY7" fmla="*/ 1242731 h 2329659"/>
              <a:gd name="connsiteX8" fmla="*/ 4037163 w 6901132"/>
              <a:gd name="connsiteY8" fmla="*/ 932180 h 2329659"/>
              <a:gd name="connsiteX9" fmla="*/ 4796287 w 6901132"/>
              <a:gd name="connsiteY9" fmla="*/ 527 h 2329659"/>
              <a:gd name="connsiteX10" fmla="*/ 5503653 w 6901132"/>
              <a:gd name="connsiteY10" fmla="*/ 811410 h 2329659"/>
              <a:gd name="connsiteX11" fmla="*/ 5986732 w 6901132"/>
              <a:gd name="connsiteY11" fmla="*/ 1622293 h 2329659"/>
              <a:gd name="connsiteX12" fmla="*/ 6901132 w 6901132"/>
              <a:gd name="connsiteY12" fmla="*/ 2329659 h 2329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01132" h="2329659">
                <a:moveTo>
                  <a:pt x="0" y="2277901"/>
                </a:moveTo>
                <a:cubicBezTo>
                  <a:pt x="359434" y="1974539"/>
                  <a:pt x="718868" y="1671177"/>
                  <a:pt x="931653" y="1380754"/>
                </a:cubicBezTo>
                <a:cubicBezTo>
                  <a:pt x="1144438" y="1090331"/>
                  <a:pt x="1155940" y="748150"/>
                  <a:pt x="1276710" y="535365"/>
                </a:cubicBezTo>
                <a:cubicBezTo>
                  <a:pt x="1397480" y="322580"/>
                  <a:pt x="1509623" y="167304"/>
                  <a:pt x="1656272" y="104044"/>
                </a:cubicBezTo>
                <a:cubicBezTo>
                  <a:pt x="1802921" y="40784"/>
                  <a:pt x="1975449" y="35033"/>
                  <a:pt x="2156604" y="155803"/>
                </a:cubicBezTo>
                <a:cubicBezTo>
                  <a:pt x="2337759" y="276573"/>
                  <a:pt x="2633932" y="710769"/>
                  <a:pt x="2743200" y="828663"/>
                </a:cubicBezTo>
                <a:cubicBezTo>
                  <a:pt x="2852468" y="946557"/>
                  <a:pt x="2714446" y="794158"/>
                  <a:pt x="2812212" y="863169"/>
                </a:cubicBezTo>
                <a:cubicBezTo>
                  <a:pt x="2909978" y="932180"/>
                  <a:pt x="3125638" y="1231229"/>
                  <a:pt x="3329796" y="1242731"/>
                </a:cubicBezTo>
                <a:cubicBezTo>
                  <a:pt x="3533954" y="1254233"/>
                  <a:pt x="3792748" y="1139214"/>
                  <a:pt x="4037163" y="932180"/>
                </a:cubicBezTo>
                <a:cubicBezTo>
                  <a:pt x="4281578" y="725146"/>
                  <a:pt x="4551872" y="20655"/>
                  <a:pt x="4796287" y="527"/>
                </a:cubicBezTo>
                <a:cubicBezTo>
                  <a:pt x="5040702" y="-19601"/>
                  <a:pt x="5305246" y="541116"/>
                  <a:pt x="5503653" y="811410"/>
                </a:cubicBezTo>
                <a:cubicBezTo>
                  <a:pt x="5702061" y="1081704"/>
                  <a:pt x="5753819" y="1369251"/>
                  <a:pt x="5986732" y="1622293"/>
                </a:cubicBezTo>
                <a:cubicBezTo>
                  <a:pt x="6219645" y="1875334"/>
                  <a:pt x="6560388" y="2102496"/>
                  <a:pt x="6901132" y="2329659"/>
                </a:cubicBezTo>
              </a:path>
            </a:pathLst>
          </a:cu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Tree>
    <p:extLst>
      <p:ext uri="{BB962C8B-B14F-4D97-AF65-F5344CB8AC3E}">
        <p14:creationId xmlns:p14="http://schemas.microsoft.com/office/powerpoint/2010/main" val="2905463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pPr>
              <a:buSzPct val="100000"/>
            </a:pPr>
            <a:r>
              <a:rPr lang="en-US" sz="4000" dirty="0"/>
              <a:t>Matching and Difference-in-Difference</a:t>
            </a:r>
          </a:p>
        </p:txBody>
      </p:sp>
    </p:spTree>
    <p:extLst>
      <p:ext uri="{BB962C8B-B14F-4D97-AF65-F5344CB8AC3E}">
        <p14:creationId xmlns:p14="http://schemas.microsoft.com/office/powerpoint/2010/main" val="3360354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DiD</a:t>
            </a:r>
            <a:r>
              <a:rPr lang="en-US" dirty="0"/>
              <a:t> Matching</a:t>
            </a:r>
          </a:p>
        </p:txBody>
      </p:sp>
      <p:sp>
        <p:nvSpPr>
          <p:cNvPr id="3" name="Content Placeholder 2"/>
          <p:cNvSpPr>
            <a:spLocks noGrp="1"/>
          </p:cNvSpPr>
          <p:nvPr>
            <p:ph idx="1"/>
          </p:nvPr>
        </p:nvSpPr>
        <p:spPr/>
        <p:txBody>
          <a:bodyPr/>
          <a:lstStyle/>
          <a:p>
            <a:r>
              <a:rPr lang="en-US" dirty="0"/>
              <a:t>Matching can be used in a </a:t>
            </a:r>
            <a:r>
              <a:rPr lang="en-US" dirty="0" err="1"/>
              <a:t>DiD</a:t>
            </a:r>
            <a:r>
              <a:rPr lang="en-US" dirty="0"/>
              <a:t> framework</a:t>
            </a:r>
          </a:p>
          <a:p>
            <a:r>
              <a:rPr lang="en-US" dirty="0"/>
              <a:t>Control for time-invariant unobservables</a:t>
            </a:r>
          </a:p>
          <a:p>
            <a:r>
              <a:rPr lang="en-US" dirty="0"/>
              <a:t>(Heckman </a:t>
            </a:r>
            <a:r>
              <a:rPr lang="en-US" dirty="0" err="1"/>
              <a:t>Ichimura</a:t>
            </a:r>
            <a:r>
              <a:rPr lang="en-US" dirty="0"/>
              <a:t> and Todd 1997; Heckman et al 1998)</a:t>
            </a:r>
          </a:p>
        </p:txBody>
      </p:sp>
    </p:spTree>
    <p:extLst>
      <p:ext uri="{BB962C8B-B14F-4D97-AF65-F5344CB8AC3E}">
        <p14:creationId xmlns:p14="http://schemas.microsoft.com/office/powerpoint/2010/main" val="921595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options</a:t>
            </a:r>
          </a:p>
        </p:txBody>
      </p:sp>
      <p:sp>
        <p:nvSpPr>
          <p:cNvPr id="3" name="Content Placeholder 2"/>
          <p:cNvSpPr>
            <a:spLocks noGrp="1"/>
          </p:cNvSpPr>
          <p:nvPr>
            <p:ph idx="1"/>
          </p:nvPr>
        </p:nvSpPr>
        <p:spPr/>
        <p:txBody>
          <a:bodyPr/>
          <a:lstStyle/>
          <a:p>
            <a:r>
              <a:rPr lang="en-US" dirty="0"/>
              <a:t>Matching with Continuous Treatment (</a:t>
            </a:r>
            <a:r>
              <a:rPr lang="en-US" dirty="0" err="1"/>
              <a:t>Imbens</a:t>
            </a:r>
            <a:r>
              <a:rPr lang="en-US" dirty="0"/>
              <a:t> 2000)</a:t>
            </a:r>
          </a:p>
          <a:p>
            <a:r>
              <a:rPr lang="en-US" dirty="0"/>
              <a:t>Matching with a roll-out design</a:t>
            </a:r>
          </a:p>
          <a:p>
            <a:endParaRPr lang="en-US" dirty="0"/>
          </a:p>
        </p:txBody>
      </p:sp>
    </p:spTree>
    <p:extLst>
      <p:ext uri="{BB962C8B-B14F-4D97-AF65-F5344CB8AC3E}">
        <p14:creationId xmlns:p14="http://schemas.microsoft.com/office/powerpoint/2010/main" val="2447720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pPr>
              <a:buSzPct val="100000"/>
            </a:pPr>
            <a:r>
              <a:rPr lang="en-US" sz="4000" dirty="0"/>
              <a:t>Measuring the degree of potential bias</a:t>
            </a:r>
          </a:p>
        </p:txBody>
      </p:sp>
    </p:spTree>
    <p:extLst>
      <p:ext uri="{BB962C8B-B14F-4D97-AF65-F5344CB8AC3E}">
        <p14:creationId xmlns:p14="http://schemas.microsoft.com/office/powerpoint/2010/main" val="4074718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Rosenbaum Bounds</a:t>
            </a:r>
          </a:p>
        </p:txBody>
      </p:sp>
      <p:sp>
        <p:nvSpPr>
          <p:cNvPr id="5" name="Content Placeholder 4"/>
          <p:cNvSpPr>
            <a:spLocks noGrp="1"/>
          </p:cNvSpPr>
          <p:nvPr>
            <p:ph idx="1"/>
          </p:nvPr>
        </p:nvSpPr>
        <p:spPr/>
        <p:txBody>
          <a:bodyPr/>
          <a:lstStyle/>
          <a:p>
            <a:r>
              <a:rPr lang="en-US" sz="2400" dirty="0"/>
              <a:t>Rosenbaum (2002): Identify “hidden bias” from unobservable covariates</a:t>
            </a:r>
          </a:p>
          <a:p>
            <a:r>
              <a:rPr lang="en-US" sz="2400" dirty="0"/>
              <a:t>Ask how much </a:t>
            </a:r>
            <a:r>
              <a:rPr lang="en-US" sz="2400" dirty="0" err="1"/>
              <a:t>unobservables</a:t>
            </a:r>
            <a:r>
              <a:rPr lang="en-US" sz="2400" dirty="0"/>
              <a:t> might affect results (make the ATT insignificant)</a:t>
            </a:r>
          </a:p>
          <a:p>
            <a:r>
              <a:rPr lang="en-US" sz="2400" dirty="0"/>
              <a:t>Specifically, estimates an odds ratio of how much could an unobserved variable bias outcome by affecting selection</a:t>
            </a:r>
          </a:p>
          <a:p>
            <a:pPr marL="457200" lvl="1" indent="0">
              <a:buNone/>
            </a:pPr>
            <a:endParaRPr lang="en-US" dirty="0"/>
          </a:p>
          <a:p>
            <a:pPr lvl="1"/>
            <a:endParaRPr lang="en-US" dirty="0"/>
          </a:p>
        </p:txBody>
      </p:sp>
    </p:spTree>
    <p:extLst>
      <p:ext uri="{BB962C8B-B14F-4D97-AF65-F5344CB8AC3E}">
        <p14:creationId xmlns:p14="http://schemas.microsoft.com/office/powerpoint/2010/main" val="150600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Match?</a:t>
            </a:r>
          </a:p>
        </p:txBody>
      </p:sp>
      <p:sp>
        <p:nvSpPr>
          <p:cNvPr id="3" name="Content Placeholder 2"/>
          <p:cNvSpPr>
            <a:spLocks noGrp="1"/>
          </p:cNvSpPr>
          <p:nvPr>
            <p:ph idx="1"/>
          </p:nvPr>
        </p:nvSpPr>
        <p:spPr/>
        <p:txBody>
          <a:bodyPr/>
          <a:lstStyle/>
          <a:p>
            <a:r>
              <a:rPr lang="en-US" dirty="0"/>
              <a:t>Randomization is not always feasible</a:t>
            </a:r>
          </a:p>
          <a:p>
            <a:pPr marL="0" indent="0">
              <a:buNone/>
            </a:pPr>
            <a:r>
              <a:rPr lang="en-US" dirty="0"/>
              <a:t>	…and doesn’t always work</a:t>
            </a:r>
          </a:p>
          <a:p>
            <a:r>
              <a:rPr lang="en-US" dirty="0"/>
              <a:t>Selection bias: program bias, administrative bias</a:t>
            </a:r>
          </a:p>
          <a:p>
            <a:endParaRPr lang="en-US" dirty="0"/>
          </a:p>
          <a:p>
            <a:r>
              <a:rPr lang="en-US" dirty="0"/>
              <a:t>E.g. protected area established based on criteria on elevation, slope and species habitat</a:t>
            </a:r>
          </a:p>
          <a:p>
            <a:r>
              <a:rPr lang="en-US" dirty="0"/>
              <a:t>E.g.2 Irrigation intervention targeted at vulnerable households in semi-arid areas</a:t>
            </a:r>
          </a:p>
        </p:txBody>
      </p:sp>
    </p:spTree>
    <p:extLst>
      <p:ext uri="{BB962C8B-B14F-4D97-AF65-F5344CB8AC3E}">
        <p14:creationId xmlns:p14="http://schemas.microsoft.com/office/powerpoint/2010/main" val="4278123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e.g. Shah and Baylis</a:t>
            </a:r>
          </a:p>
        </p:txBody>
      </p:sp>
      <p:sp>
        <p:nvSpPr>
          <p:cNvPr id="3" name="Content Placeholder 2"/>
          <p:cNvSpPr>
            <a:spLocks noGrp="1"/>
          </p:cNvSpPr>
          <p:nvPr>
            <p:ph idx="1"/>
          </p:nvPr>
        </p:nvSpPr>
        <p:spPr/>
        <p:txBody>
          <a:bodyPr/>
          <a:lstStyle/>
          <a:p>
            <a:r>
              <a:rPr lang="en-US" dirty="0"/>
              <a:t>Comparing effect of parks across Indonesia</a:t>
            </a:r>
          </a:p>
          <a:p>
            <a:pPr lvl="1"/>
            <a:r>
              <a:rPr lang="en-US" dirty="0"/>
              <a:t>Do unobservable covariates affect whether individual park ATT is different from the national ATT (</a:t>
            </a:r>
            <a:r>
              <a:rPr lang="el-GR" dirty="0">
                <a:latin typeface="Times New Roman"/>
                <a:cs typeface="Times New Roman"/>
              </a:rPr>
              <a:t>Γ</a:t>
            </a:r>
            <a:r>
              <a:rPr lang="en-US" baseline="-25000" dirty="0">
                <a:latin typeface="Times New Roman"/>
                <a:cs typeface="Times New Roman"/>
              </a:rPr>
              <a:t>1</a:t>
            </a:r>
            <a:r>
              <a:rPr lang="en-US" dirty="0">
                <a:latin typeface="Times New Roman"/>
                <a:cs typeface="Times New Roman"/>
              </a:rPr>
              <a:t>)</a:t>
            </a:r>
            <a:endParaRPr lang="en-US" dirty="0"/>
          </a:p>
          <a:p>
            <a:pPr lvl="1"/>
            <a:r>
              <a:rPr lang="en-US" dirty="0"/>
              <a:t>Do unobservable covariates affect the park level ATT estimates (</a:t>
            </a:r>
            <a:r>
              <a:rPr lang="el-GR" dirty="0">
                <a:latin typeface="Times New Roman"/>
                <a:cs typeface="Times New Roman"/>
              </a:rPr>
              <a:t>Γ</a:t>
            </a:r>
            <a:r>
              <a:rPr lang="en-US" baseline="-25000" dirty="0">
                <a:latin typeface="Times New Roman"/>
                <a:cs typeface="Times New Roman"/>
              </a:rPr>
              <a:t>2</a:t>
            </a:r>
            <a:r>
              <a:rPr lang="en-US" dirty="0">
                <a:latin typeface="Times New Roman"/>
                <a:cs typeface="Times New Roman"/>
              </a:rPr>
              <a:t>)</a:t>
            </a:r>
            <a:endParaRPr lang="en-US" dirty="0"/>
          </a:p>
          <a:p>
            <a:endParaRPr lang="en-US" dirty="0"/>
          </a:p>
        </p:txBody>
      </p:sp>
    </p:spTree>
    <p:extLst>
      <p:ext uri="{BB962C8B-B14F-4D97-AF65-F5344CB8AC3E}">
        <p14:creationId xmlns:p14="http://schemas.microsoft.com/office/powerpoint/2010/main" val="3114403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for Hidden Bias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9947" y="1825625"/>
            <a:ext cx="6264105" cy="4351338"/>
          </a:xfrm>
        </p:spPr>
      </p:pic>
      <p:sp>
        <p:nvSpPr>
          <p:cNvPr id="2" name="Rectangle 1"/>
          <p:cNvSpPr/>
          <p:nvPr/>
        </p:nvSpPr>
        <p:spPr bwMode="auto">
          <a:xfrm>
            <a:off x="1143000" y="4191000"/>
            <a:ext cx="762000" cy="381000"/>
          </a:xfrm>
          <a:prstGeom prst="rect">
            <a:avLst/>
          </a:prstGeom>
          <a:noFill/>
          <a:ln w="3810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 name="TextBox 3"/>
          <p:cNvSpPr txBox="1"/>
          <p:nvPr/>
        </p:nvSpPr>
        <p:spPr>
          <a:xfrm>
            <a:off x="1143000" y="5486400"/>
            <a:ext cx="7239000" cy="830997"/>
          </a:xfrm>
          <a:prstGeom prst="rect">
            <a:avLst/>
          </a:prstGeom>
          <a:noFill/>
        </p:spPr>
        <p:txBody>
          <a:bodyPr wrap="square" rtlCol="0">
            <a:spAutoFit/>
          </a:bodyPr>
          <a:lstStyle/>
          <a:p>
            <a:r>
              <a:rPr lang="en-CA" sz="1600" dirty="0">
                <a:solidFill>
                  <a:srgbClr val="FF6600"/>
                </a:solidFill>
              </a:rPr>
              <a:t>An unobservable that almost perfectly predicts deforestation would have to be allocated 1.7 more times to the control than the treatment for the treatment effect of national parks (on average) to not be statistically significant</a:t>
            </a:r>
            <a:endParaRPr lang="en-US" sz="1600" dirty="0">
              <a:solidFill>
                <a:srgbClr val="FF6600"/>
              </a:solidFill>
            </a:endParaRPr>
          </a:p>
        </p:txBody>
      </p:sp>
    </p:spTree>
    <p:extLst>
      <p:ext uri="{BB962C8B-B14F-4D97-AF65-F5344CB8AC3E}">
        <p14:creationId xmlns:p14="http://schemas.microsoft.com/office/powerpoint/2010/main" val="2253805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88335"/>
            <a:ext cx="7772400" cy="762000"/>
          </a:xfrm>
        </p:spPr>
        <p:txBody>
          <a:bodyPr/>
          <a:lstStyle/>
          <a:p>
            <a:r>
              <a:rPr lang="en-CA" dirty="0"/>
              <a:t>Interpretation of the </a:t>
            </a:r>
            <a:r>
              <a:rPr lang="el-GR" dirty="0"/>
              <a:t>Γ</a:t>
            </a:r>
            <a:endParaRPr lang="en-US" dirty="0"/>
          </a:p>
        </p:txBody>
      </p:sp>
      <p:sp>
        <p:nvSpPr>
          <p:cNvPr id="3" name="Content Placeholder 2"/>
          <p:cNvSpPr>
            <a:spLocks noGrp="1"/>
          </p:cNvSpPr>
          <p:nvPr>
            <p:ph idx="1"/>
          </p:nvPr>
        </p:nvSpPr>
        <p:spPr>
          <a:xfrm>
            <a:off x="662354" y="1373781"/>
            <a:ext cx="7772400" cy="3962400"/>
          </a:xfrm>
        </p:spPr>
        <p:txBody>
          <a:bodyPr/>
          <a:lstStyle/>
          <a:p>
            <a:r>
              <a:rPr lang="en-CA" sz="2000" dirty="0" err="1"/>
              <a:t>Lalonde</a:t>
            </a:r>
            <a:r>
              <a:rPr lang="en-CA" sz="2000" dirty="0"/>
              <a:t> (1985): effect of job training on wages</a:t>
            </a:r>
          </a:p>
          <a:p>
            <a:r>
              <a:rPr lang="en-US" sz="2000" dirty="0"/>
              <a:t>match on age, education, race, marital status, high school degree, earnings for the two years before the training program and unemployment before the training program.</a:t>
            </a:r>
            <a:endParaRPr lang="en-CA" sz="2000" dirty="0"/>
          </a:p>
          <a:p>
            <a:pPr marL="0" indent="0">
              <a:buNone/>
            </a:pPr>
            <a:r>
              <a:rPr lang="it-IT" sz="2400" dirty="0"/>
              <a:t>	ATT: 1767.7 (830.85); p.stat = 0.033; </a:t>
            </a:r>
            <a:r>
              <a:rPr lang="el-GR" sz="2400" dirty="0">
                <a:solidFill>
                  <a:srgbClr val="92D050"/>
                </a:solidFill>
              </a:rPr>
              <a:t>Γ</a:t>
            </a:r>
            <a:r>
              <a:rPr lang="en-CA" sz="2400" dirty="0">
                <a:solidFill>
                  <a:srgbClr val="92D050"/>
                </a:solidFill>
              </a:rPr>
              <a:t> = 1.05</a:t>
            </a:r>
            <a:endParaRPr lang="it-IT" sz="2400" dirty="0">
              <a:solidFill>
                <a:srgbClr val="92D050"/>
              </a:solidFill>
            </a:endParaRPr>
          </a:p>
          <a:p>
            <a:endParaRPr lang="en-CA" sz="2200" dirty="0"/>
          </a:p>
          <a:p>
            <a:endParaRPr lang="en-CA" sz="2200" dirty="0"/>
          </a:p>
        </p:txBody>
      </p:sp>
    </p:spTree>
    <p:extLst>
      <p:ext uri="{BB962C8B-B14F-4D97-AF65-F5344CB8AC3E}">
        <p14:creationId xmlns:p14="http://schemas.microsoft.com/office/powerpoint/2010/main" val="2503945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88335"/>
            <a:ext cx="7772400" cy="762000"/>
          </a:xfrm>
        </p:spPr>
        <p:txBody>
          <a:bodyPr/>
          <a:lstStyle/>
          <a:p>
            <a:r>
              <a:rPr lang="en-CA" dirty="0"/>
              <a:t>Interpretation of the </a:t>
            </a:r>
            <a:r>
              <a:rPr lang="el-GR" dirty="0"/>
              <a:t>Γ</a:t>
            </a:r>
            <a:endParaRPr lang="en-US" dirty="0"/>
          </a:p>
        </p:txBody>
      </p:sp>
      <p:sp>
        <p:nvSpPr>
          <p:cNvPr id="3" name="Content Placeholder 2"/>
          <p:cNvSpPr>
            <a:spLocks noGrp="1"/>
          </p:cNvSpPr>
          <p:nvPr>
            <p:ph idx="1"/>
          </p:nvPr>
        </p:nvSpPr>
        <p:spPr>
          <a:xfrm>
            <a:off x="662354" y="1373781"/>
            <a:ext cx="7772400" cy="3962400"/>
          </a:xfrm>
        </p:spPr>
        <p:txBody>
          <a:bodyPr/>
          <a:lstStyle/>
          <a:p>
            <a:r>
              <a:rPr lang="en-CA" sz="2000" dirty="0" err="1"/>
              <a:t>Lalonde</a:t>
            </a:r>
            <a:r>
              <a:rPr lang="en-CA" sz="2000" dirty="0"/>
              <a:t> (1985): effect of job training on wages</a:t>
            </a:r>
          </a:p>
          <a:p>
            <a:r>
              <a:rPr lang="en-US" sz="2000" dirty="0"/>
              <a:t>match on age, education, race, marital status, high school degree, earnings for the two years before the training program and unemployment before the training program.</a:t>
            </a:r>
            <a:endParaRPr lang="en-CA" sz="2000" dirty="0"/>
          </a:p>
          <a:p>
            <a:pPr marL="0" indent="0">
              <a:buNone/>
            </a:pPr>
            <a:r>
              <a:rPr lang="it-IT" sz="2400" dirty="0"/>
              <a:t>	ATT: 1767.7 (830.85); p.stat = 0.033; </a:t>
            </a:r>
            <a:r>
              <a:rPr lang="el-GR" sz="2400" dirty="0">
                <a:solidFill>
                  <a:srgbClr val="92D050"/>
                </a:solidFill>
              </a:rPr>
              <a:t>Γ</a:t>
            </a:r>
            <a:r>
              <a:rPr lang="en-CA" sz="2400" dirty="0">
                <a:solidFill>
                  <a:srgbClr val="92D050"/>
                </a:solidFill>
              </a:rPr>
              <a:t> = 1.05</a:t>
            </a:r>
            <a:endParaRPr lang="it-IT" sz="2400" dirty="0">
              <a:solidFill>
                <a:srgbClr val="92D050"/>
              </a:solidFill>
            </a:endParaRPr>
          </a:p>
          <a:p>
            <a:endParaRPr lang="en-CA" sz="2200" dirty="0"/>
          </a:p>
          <a:p>
            <a:endParaRPr lang="en-CA" sz="2200" dirty="0"/>
          </a:p>
        </p:txBody>
      </p:sp>
      <p:sp>
        <p:nvSpPr>
          <p:cNvPr id="12" name="TextBox 11"/>
          <p:cNvSpPr txBox="1"/>
          <p:nvPr/>
        </p:nvSpPr>
        <p:spPr>
          <a:xfrm>
            <a:off x="1066800" y="3112705"/>
            <a:ext cx="7924800" cy="584775"/>
          </a:xfrm>
          <a:prstGeom prst="rect">
            <a:avLst/>
          </a:prstGeom>
          <a:noFill/>
        </p:spPr>
        <p:txBody>
          <a:bodyPr wrap="square" rtlCol="0">
            <a:spAutoFit/>
          </a:bodyPr>
          <a:lstStyle/>
          <a:p>
            <a:r>
              <a:rPr lang="en-CA" sz="1600" dirty="0">
                <a:solidFill>
                  <a:srgbClr val="92D050"/>
                </a:solidFill>
              </a:rPr>
              <a:t>If the odds of a person being in  the program are 1.05 times higher than in the control due to an unobservable, the estimated treatment effect is no longer significant at the 0.05 level.</a:t>
            </a:r>
            <a:endParaRPr lang="en-US" sz="1600" dirty="0">
              <a:solidFill>
                <a:srgbClr val="92D050"/>
              </a:solidFill>
            </a:endParaRPr>
          </a:p>
        </p:txBody>
      </p:sp>
    </p:spTree>
    <p:extLst>
      <p:ext uri="{BB962C8B-B14F-4D97-AF65-F5344CB8AC3E}">
        <p14:creationId xmlns:p14="http://schemas.microsoft.com/office/powerpoint/2010/main" val="510972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88335"/>
            <a:ext cx="7772400" cy="762000"/>
          </a:xfrm>
        </p:spPr>
        <p:txBody>
          <a:bodyPr/>
          <a:lstStyle/>
          <a:p>
            <a:r>
              <a:rPr lang="en-CA" dirty="0"/>
              <a:t>Interpretation of the </a:t>
            </a:r>
            <a:r>
              <a:rPr lang="el-GR" dirty="0"/>
              <a:t>Γ</a:t>
            </a:r>
            <a:endParaRPr lang="en-US" dirty="0"/>
          </a:p>
        </p:txBody>
      </p:sp>
      <p:sp>
        <p:nvSpPr>
          <p:cNvPr id="3" name="Content Placeholder 2"/>
          <p:cNvSpPr>
            <a:spLocks noGrp="1"/>
          </p:cNvSpPr>
          <p:nvPr>
            <p:ph idx="1"/>
          </p:nvPr>
        </p:nvSpPr>
        <p:spPr>
          <a:xfrm>
            <a:off x="662354" y="1373781"/>
            <a:ext cx="7772400" cy="3962400"/>
          </a:xfrm>
        </p:spPr>
        <p:txBody>
          <a:bodyPr/>
          <a:lstStyle/>
          <a:p>
            <a:r>
              <a:rPr lang="en-CA" sz="2000" dirty="0" err="1"/>
              <a:t>Lalonde</a:t>
            </a:r>
            <a:r>
              <a:rPr lang="en-CA" sz="2000" dirty="0"/>
              <a:t> (1985): effect of job training on wages</a:t>
            </a:r>
          </a:p>
          <a:p>
            <a:r>
              <a:rPr lang="en-US" sz="2000" dirty="0"/>
              <a:t>match on age, education, race, marital status, high school degree, earnings for the two years before the training program and unemployment before the training program.</a:t>
            </a:r>
            <a:endParaRPr lang="en-CA" sz="2000" dirty="0"/>
          </a:p>
          <a:p>
            <a:pPr marL="0" indent="0">
              <a:buNone/>
            </a:pPr>
            <a:r>
              <a:rPr lang="it-IT" sz="2400" dirty="0"/>
              <a:t>	ATT: 1767.7 (830.85); p.stat = 0.033; </a:t>
            </a:r>
            <a:r>
              <a:rPr lang="el-GR" sz="2400" dirty="0">
                <a:solidFill>
                  <a:srgbClr val="92D050"/>
                </a:solidFill>
              </a:rPr>
              <a:t>Γ</a:t>
            </a:r>
            <a:r>
              <a:rPr lang="en-CA" sz="2400" dirty="0">
                <a:solidFill>
                  <a:srgbClr val="92D050"/>
                </a:solidFill>
              </a:rPr>
              <a:t> = 1.05</a:t>
            </a:r>
            <a:endParaRPr lang="it-IT" sz="2400" dirty="0">
              <a:solidFill>
                <a:srgbClr val="92D050"/>
              </a:solidFill>
            </a:endParaRPr>
          </a:p>
          <a:p>
            <a:endParaRPr lang="en-CA" sz="2200" dirty="0"/>
          </a:p>
          <a:p>
            <a:endParaRPr lang="en-CA" sz="2200" dirty="0"/>
          </a:p>
        </p:txBody>
      </p:sp>
      <p:pic>
        <p:nvPicPr>
          <p:cNvPr id="5" name="Picture 4"/>
          <p:cNvPicPr>
            <a:picLocks noChangeAspect="1"/>
          </p:cNvPicPr>
          <p:nvPr/>
        </p:nvPicPr>
        <p:blipFill>
          <a:blip r:embed="rId2"/>
          <a:stretch>
            <a:fillRect/>
          </a:stretch>
        </p:blipFill>
        <p:spPr>
          <a:xfrm>
            <a:off x="381000" y="3788735"/>
            <a:ext cx="6400800" cy="2307265"/>
          </a:xfrm>
          <a:prstGeom prst="rect">
            <a:avLst/>
          </a:prstGeom>
        </p:spPr>
      </p:pic>
      <p:sp>
        <p:nvSpPr>
          <p:cNvPr id="6" name="TextBox 5"/>
          <p:cNvSpPr txBox="1"/>
          <p:nvPr/>
        </p:nvSpPr>
        <p:spPr>
          <a:xfrm>
            <a:off x="6781800" y="4191000"/>
            <a:ext cx="2286000" cy="2031325"/>
          </a:xfrm>
          <a:prstGeom prst="rect">
            <a:avLst/>
          </a:prstGeom>
          <a:noFill/>
        </p:spPr>
        <p:txBody>
          <a:bodyPr wrap="square" rtlCol="0">
            <a:spAutoFit/>
          </a:bodyPr>
          <a:lstStyle/>
          <a:p>
            <a:r>
              <a:rPr lang="en-CA" sz="1800" dirty="0">
                <a:solidFill>
                  <a:srgbClr val="FF6600"/>
                </a:solidFill>
              </a:rPr>
              <a:t>If the odds of a person being in the training program are only 1.1 times higher b/c of an unobservable that affects income, the p-value as high as 0.127</a:t>
            </a:r>
            <a:endParaRPr lang="en-US" sz="1800" dirty="0">
              <a:solidFill>
                <a:srgbClr val="FF6600"/>
              </a:solidFill>
            </a:endParaRPr>
          </a:p>
        </p:txBody>
      </p:sp>
      <p:cxnSp>
        <p:nvCxnSpPr>
          <p:cNvPr id="8" name="Straight Arrow Connector 7"/>
          <p:cNvCxnSpPr/>
          <p:nvPr/>
        </p:nvCxnSpPr>
        <p:spPr bwMode="auto">
          <a:xfrm flipH="1">
            <a:off x="5181600" y="5029200"/>
            <a:ext cx="1371600" cy="0"/>
          </a:xfrm>
          <a:prstGeom prst="straightConnector1">
            <a:avLst/>
          </a:prstGeom>
          <a:solidFill>
            <a:schemeClr val="accent1"/>
          </a:solidFill>
          <a:ln w="19050" cap="flat" cmpd="sng" algn="ctr">
            <a:solidFill>
              <a:srgbClr val="FF6600"/>
            </a:solidFill>
            <a:prstDash val="solid"/>
            <a:round/>
            <a:headEnd type="none" w="med" len="med"/>
            <a:tailEnd type="triangle"/>
          </a:ln>
          <a:effectLst/>
        </p:spPr>
      </p:cxnSp>
      <p:sp>
        <p:nvSpPr>
          <p:cNvPr id="12" name="TextBox 11"/>
          <p:cNvSpPr txBox="1"/>
          <p:nvPr/>
        </p:nvSpPr>
        <p:spPr>
          <a:xfrm>
            <a:off x="1066800" y="3112705"/>
            <a:ext cx="7924800" cy="584775"/>
          </a:xfrm>
          <a:prstGeom prst="rect">
            <a:avLst/>
          </a:prstGeom>
          <a:noFill/>
        </p:spPr>
        <p:txBody>
          <a:bodyPr wrap="square" rtlCol="0">
            <a:spAutoFit/>
          </a:bodyPr>
          <a:lstStyle/>
          <a:p>
            <a:r>
              <a:rPr lang="en-CA" sz="1600" dirty="0">
                <a:solidFill>
                  <a:srgbClr val="92D050"/>
                </a:solidFill>
              </a:rPr>
              <a:t>If the odds of a person being in  the program are 1.05 times higher than in the control due to an unobservable, the estimated treatment effect is no longer significant at the 0.05 level.</a:t>
            </a:r>
            <a:endParaRPr lang="en-US" sz="1600" dirty="0">
              <a:solidFill>
                <a:srgbClr val="92D050"/>
              </a:solidFill>
            </a:endParaRPr>
          </a:p>
        </p:txBody>
      </p:sp>
    </p:spTree>
    <p:extLst>
      <p:ext uri="{BB962C8B-B14F-4D97-AF65-F5344CB8AC3E}">
        <p14:creationId xmlns:p14="http://schemas.microsoft.com/office/powerpoint/2010/main" val="546528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Can also bound the estimated treatment effect</a:t>
            </a:r>
            <a:endParaRPr lang="en-US" dirty="0"/>
          </a:p>
        </p:txBody>
      </p:sp>
      <p:pic>
        <p:nvPicPr>
          <p:cNvPr id="4" name="Content Placeholder 3"/>
          <p:cNvPicPr>
            <a:picLocks noGrp="1" noChangeAspect="1"/>
          </p:cNvPicPr>
          <p:nvPr>
            <p:ph idx="1"/>
          </p:nvPr>
        </p:nvPicPr>
        <p:blipFill>
          <a:blip r:embed="rId2"/>
          <a:stretch>
            <a:fillRect/>
          </a:stretch>
        </p:blipFill>
        <p:spPr>
          <a:xfrm>
            <a:off x="1071017" y="1828800"/>
            <a:ext cx="6290373" cy="2057400"/>
          </a:xfrm>
          <a:prstGeom prst="rect">
            <a:avLst/>
          </a:prstGeom>
        </p:spPr>
      </p:pic>
      <p:cxnSp>
        <p:nvCxnSpPr>
          <p:cNvPr id="6" name="Straight Arrow Connector 5"/>
          <p:cNvCxnSpPr/>
          <p:nvPr/>
        </p:nvCxnSpPr>
        <p:spPr bwMode="auto">
          <a:xfrm flipH="1">
            <a:off x="5867400" y="2438400"/>
            <a:ext cx="685800" cy="0"/>
          </a:xfrm>
          <a:prstGeom prst="straightConnector1">
            <a:avLst/>
          </a:prstGeom>
          <a:solidFill>
            <a:schemeClr val="accent1"/>
          </a:solidFill>
          <a:ln w="9525" cap="flat" cmpd="sng" algn="ctr">
            <a:solidFill>
              <a:srgbClr val="FF6600"/>
            </a:solidFill>
            <a:prstDash val="solid"/>
            <a:round/>
            <a:headEnd type="none" w="med" len="med"/>
            <a:tailEnd type="triangle"/>
          </a:ln>
          <a:effectLst/>
        </p:spPr>
      </p:cxnSp>
      <p:sp>
        <p:nvSpPr>
          <p:cNvPr id="7" name="TextBox 6"/>
          <p:cNvSpPr txBox="1"/>
          <p:nvPr/>
        </p:nvSpPr>
        <p:spPr>
          <a:xfrm>
            <a:off x="6622485" y="2044005"/>
            <a:ext cx="2286000" cy="923330"/>
          </a:xfrm>
          <a:prstGeom prst="rect">
            <a:avLst/>
          </a:prstGeom>
          <a:noFill/>
        </p:spPr>
        <p:txBody>
          <a:bodyPr wrap="square" rtlCol="0">
            <a:spAutoFit/>
          </a:bodyPr>
          <a:lstStyle/>
          <a:p>
            <a:r>
              <a:rPr lang="en-CA" sz="1800" u="sng" dirty="0">
                <a:solidFill>
                  <a:srgbClr val="FF6600"/>
                </a:solidFill>
              </a:rPr>
              <a:t>Median</a:t>
            </a:r>
            <a:r>
              <a:rPr lang="en-CA" sz="1800" dirty="0">
                <a:solidFill>
                  <a:srgbClr val="FF6600"/>
                </a:solidFill>
              </a:rPr>
              <a:t> effect size if no difference in </a:t>
            </a:r>
            <a:r>
              <a:rPr lang="en-CA" sz="1800" dirty="0" err="1">
                <a:solidFill>
                  <a:srgbClr val="FF6600"/>
                </a:solidFill>
              </a:rPr>
              <a:t>unobservables</a:t>
            </a:r>
            <a:endParaRPr lang="en-US" sz="1800" dirty="0">
              <a:solidFill>
                <a:srgbClr val="FF6600"/>
              </a:solidFill>
            </a:endParaRPr>
          </a:p>
        </p:txBody>
      </p:sp>
      <p:cxnSp>
        <p:nvCxnSpPr>
          <p:cNvPr id="9" name="Straight Arrow Connector 8"/>
          <p:cNvCxnSpPr/>
          <p:nvPr/>
        </p:nvCxnSpPr>
        <p:spPr bwMode="auto">
          <a:xfrm flipH="1">
            <a:off x="5867400" y="3657600"/>
            <a:ext cx="609600" cy="0"/>
          </a:xfrm>
          <a:prstGeom prst="straightConnector1">
            <a:avLst/>
          </a:prstGeom>
          <a:solidFill>
            <a:schemeClr val="accent1"/>
          </a:solidFill>
          <a:ln w="9525" cap="flat" cmpd="sng" algn="ctr">
            <a:solidFill>
              <a:srgbClr val="FF6600"/>
            </a:solidFill>
            <a:prstDash val="solid"/>
            <a:round/>
            <a:headEnd type="none" w="med" len="med"/>
            <a:tailEnd type="triangle"/>
          </a:ln>
          <a:effectLst/>
        </p:spPr>
      </p:cxnSp>
      <p:sp>
        <p:nvSpPr>
          <p:cNvPr id="12" name="TextBox 11"/>
          <p:cNvSpPr txBox="1"/>
          <p:nvPr/>
        </p:nvSpPr>
        <p:spPr>
          <a:xfrm>
            <a:off x="6582508" y="3217709"/>
            <a:ext cx="2286000" cy="2585323"/>
          </a:xfrm>
          <a:prstGeom prst="rect">
            <a:avLst/>
          </a:prstGeom>
          <a:noFill/>
        </p:spPr>
        <p:txBody>
          <a:bodyPr wrap="square" rtlCol="0">
            <a:spAutoFit/>
          </a:bodyPr>
          <a:lstStyle/>
          <a:p>
            <a:r>
              <a:rPr lang="en-CA" sz="1800" dirty="0">
                <a:solidFill>
                  <a:srgbClr val="FF6600"/>
                </a:solidFill>
              </a:rPr>
              <a:t>If people are 1.5 times more likely to be in treatment due to an unobservable that affects income, the median treatment effect could be as high as $2424.80 or as low as -333.22</a:t>
            </a:r>
            <a:endParaRPr lang="en-US" sz="1800" dirty="0">
              <a:solidFill>
                <a:srgbClr val="FF6600"/>
              </a:solidFill>
            </a:endParaRPr>
          </a:p>
        </p:txBody>
      </p:sp>
    </p:spTree>
    <p:extLst>
      <p:ext uri="{BB962C8B-B14F-4D97-AF65-F5344CB8AC3E}">
        <p14:creationId xmlns:p14="http://schemas.microsoft.com/office/powerpoint/2010/main" val="1365087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Can also bound the estimated treatment effect</a:t>
            </a:r>
            <a:endParaRPr lang="en-US" dirty="0"/>
          </a:p>
        </p:txBody>
      </p:sp>
      <p:pic>
        <p:nvPicPr>
          <p:cNvPr id="4" name="Content Placeholder 3"/>
          <p:cNvPicPr>
            <a:picLocks noGrp="1" noChangeAspect="1"/>
          </p:cNvPicPr>
          <p:nvPr>
            <p:ph idx="1"/>
          </p:nvPr>
        </p:nvPicPr>
        <p:blipFill>
          <a:blip r:embed="rId2"/>
          <a:stretch>
            <a:fillRect/>
          </a:stretch>
        </p:blipFill>
        <p:spPr>
          <a:xfrm>
            <a:off x="1071017" y="1828800"/>
            <a:ext cx="6290373" cy="2057400"/>
          </a:xfrm>
          <a:prstGeom prst="rect">
            <a:avLst/>
          </a:prstGeom>
        </p:spPr>
      </p:pic>
      <p:cxnSp>
        <p:nvCxnSpPr>
          <p:cNvPr id="6" name="Straight Arrow Connector 5"/>
          <p:cNvCxnSpPr/>
          <p:nvPr/>
        </p:nvCxnSpPr>
        <p:spPr bwMode="auto">
          <a:xfrm flipH="1">
            <a:off x="5867400" y="2438400"/>
            <a:ext cx="685800" cy="0"/>
          </a:xfrm>
          <a:prstGeom prst="straightConnector1">
            <a:avLst/>
          </a:prstGeom>
          <a:solidFill>
            <a:schemeClr val="accent1"/>
          </a:solidFill>
          <a:ln w="9525" cap="flat" cmpd="sng" algn="ctr">
            <a:solidFill>
              <a:srgbClr val="FF6600"/>
            </a:solidFill>
            <a:prstDash val="solid"/>
            <a:round/>
            <a:headEnd type="none" w="med" len="med"/>
            <a:tailEnd type="triangle"/>
          </a:ln>
          <a:effectLst/>
        </p:spPr>
      </p:cxnSp>
      <p:sp>
        <p:nvSpPr>
          <p:cNvPr id="7" name="TextBox 6"/>
          <p:cNvSpPr txBox="1"/>
          <p:nvPr/>
        </p:nvSpPr>
        <p:spPr>
          <a:xfrm>
            <a:off x="6622485" y="2044005"/>
            <a:ext cx="2286000" cy="923330"/>
          </a:xfrm>
          <a:prstGeom prst="rect">
            <a:avLst/>
          </a:prstGeom>
          <a:noFill/>
        </p:spPr>
        <p:txBody>
          <a:bodyPr wrap="square" rtlCol="0">
            <a:spAutoFit/>
          </a:bodyPr>
          <a:lstStyle/>
          <a:p>
            <a:r>
              <a:rPr lang="en-CA" sz="1800" u="sng" dirty="0">
                <a:solidFill>
                  <a:srgbClr val="FF6600"/>
                </a:solidFill>
              </a:rPr>
              <a:t>Median</a:t>
            </a:r>
            <a:r>
              <a:rPr lang="en-CA" sz="1800" dirty="0">
                <a:solidFill>
                  <a:srgbClr val="FF6600"/>
                </a:solidFill>
              </a:rPr>
              <a:t> effect size if no difference in </a:t>
            </a:r>
            <a:r>
              <a:rPr lang="en-CA" sz="1800" dirty="0" err="1">
                <a:solidFill>
                  <a:srgbClr val="FF6600"/>
                </a:solidFill>
              </a:rPr>
              <a:t>unobservables</a:t>
            </a:r>
            <a:endParaRPr lang="en-US" sz="1800" dirty="0">
              <a:solidFill>
                <a:srgbClr val="FF6600"/>
              </a:solidFill>
            </a:endParaRPr>
          </a:p>
        </p:txBody>
      </p:sp>
      <p:cxnSp>
        <p:nvCxnSpPr>
          <p:cNvPr id="9" name="Straight Arrow Connector 8"/>
          <p:cNvCxnSpPr/>
          <p:nvPr/>
        </p:nvCxnSpPr>
        <p:spPr bwMode="auto">
          <a:xfrm flipH="1">
            <a:off x="5867400" y="3657600"/>
            <a:ext cx="609600" cy="0"/>
          </a:xfrm>
          <a:prstGeom prst="straightConnector1">
            <a:avLst/>
          </a:prstGeom>
          <a:solidFill>
            <a:schemeClr val="accent1"/>
          </a:solidFill>
          <a:ln w="9525" cap="flat" cmpd="sng" algn="ctr">
            <a:solidFill>
              <a:srgbClr val="FF6600"/>
            </a:solidFill>
            <a:prstDash val="solid"/>
            <a:round/>
            <a:headEnd type="none" w="med" len="med"/>
            <a:tailEnd type="triangle"/>
          </a:ln>
          <a:effectLst/>
        </p:spPr>
      </p:cxnSp>
      <p:sp>
        <p:nvSpPr>
          <p:cNvPr id="12" name="TextBox 11"/>
          <p:cNvSpPr txBox="1"/>
          <p:nvPr/>
        </p:nvSpPr>
        <p:spPr>
          <a:xfrm>
            <a:off x="6582508" y="3217709"/>
            <a:ext cx="2286000" cy="2585323"/>
          </a:xfrm>
          <a:prstGeom prst="rect">
            <a:avLst/>
          </a:prstGeom>
          <a:noFill/>
        </p:spPr>
        <p:txBody>
          <a:bodyPr wrap="square" rtlCol="0">
            <a:spAutoFit/>
          </a:bodyPr>
          <a:lstStyle/>
          <a:p>
            <a:r>
              <a:rPr lang="en-CA" sz="1800" dirty="0">
                <a:solidFill>
                  <a:srgbClr val="FF6600"/>
                </a:solidFill>
              </a:rPr>
              <a:t>If people are 1.5 times more likely to be in treatment due to an unobservable that affects income, the median treatment effect could be as high as $2424.80 or as low as -333.22</a:t>
            </a:r>
            <a:endParaRPr lang="en-US" sz="1800" dirty="0">
              <a:solidFill>
                <a:srgbClr val="FF6600"/>
              </a:solidFill>
            </a:endParaRPr>
          </a:p>
        </p:txBody>
      </p:sp>
      <p:sp>
        <p:nvSpPr>
          <p:cNvPr id="3" name="TextBox 2"/>
          <p:cNvSpPr txBox="1"/>
          <p:nvPr/>
        </p:nvSpPr>
        <p:spPr>
          <a:xfrm>
            <a:off x="1071017" y="4343400"/>
            <a:ext cx="4034383" cy="830997"/>
          </a:xfrm>
          <a:prstGeom prst="rect">
            <a:avLst/>
          </a:prstGeom>
          <a:noFill/>
        </p:spPr>
        <p:txBody>
          <a:bodyPr wrap="square" rtlCol="0">
            <a:spAutoFit/>
          </a:bodyPr>
          <a:lstStyle/>
          <a:p>
            <a:r>
              <a:rPr lang="en-CA" dirty="0">
                <a:solidFill>
                  <a:srgbClr val="92D050"/>
                </a:solidFill>
              </a:rPr>
              <a:t>Practical note: most socio-economic studies have </a:t>
            </a:r>
            <a:r>
              <a:rPr lang="el-GR" dirty="0">
                <a:solidFill>
                  <a:srgbClr val="92D050"/>
                </a:solidFill>
              </a:rPr>
              <a:t>Γ</a:t>
            </a:r>
            <a:r>
              <a:rPr lang="en-CA" dirty="0">
                <a:solidFill>
                  <a:srgbClr val="92D050"/>
                </a:solidFill>
              </a:rPr>
              <a:t> &lt; 2.</a:t>
            </a:r>
            <a:endParaRPr lang="en-US" dirty="0">
              <a:solidFill>
                <a:srgbClr val="92D050"/>
              </a:solidFill>
            </a:endParaRPr>
          </a:p>
        </p:txBody>
      </p:sp>
    </p:spTree>
    <p:extLst>
      <p:ext uri="{BB962C8B-B14F-4D97-AF65-F5344CB8AC3E}">
        <p14:creationId xmlns:p14="http://schemas.microsoft.com/office/powerpoint/2010/main" val="1565865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Issues</a:t>
            </a:r>
          </a:p>
        </p:txBody>
      </p:sp>
      <p:sp>
        <p:nvSpPr>
          <p:cNvPr id="3" name="Content Placeholder 2"/>
          <p:cNvSpPr>
            <a:spLocks noGrp="1"/>
          </p:cNvSpPr>
          <p:nvPr>
            <p:ph idx="1"/>
          </p:nvPr>
        </p:nvSpPr>
        <p:spPr/>
        <p:txBody>
          <a:bodyPr/>
          <a:lstStyle/>
          <a:p>
            <a:r>
              <a:rPr lang="en-US" dirty="0"/>
              <a:t>Unit of observation</a:t>
            </a:r>
          </a:p>
          <a:p>
            <a:r>
              <a:rPr lang="en-US" dirty="0"/>
              <a:t>Number of treated vs control</a:t>
            </a:r>
          </a:p>
          <a:p>
            <a:pPr lvl="1"/>
            <a:r>
              <a:rPr lang="en-US" dirty="0"/>
              <a:t>Can we afford to throw out controls?</a:t>
            </a:r>
          </a:p>
          <a:p>
            <a:r>
              <a:rPr lang="en-US" dirty="0" err="1"/>
              <a:t>Unobservables</a:t>
            </a:r>
            <a:endParaRPr lang="en-US" dirty="0"/>
          </a:p>
          <a:p>
            <a:r>
              <a:rPr lang="en-US" dirty="0"/>
              <a:t>Spillovers (contaminated controls)</a:t>
            </a:r>
          </a:p>
          <a:p>
            <a:r>
              <a:rPr lang="en-US" dirty="0"/>
              <a:t>Different data sources (what happens when you observe treated </a:t>
            </a:r>
            <a:r>
              <a:rPr lang="en-US" dirty="0" err="1"/>
              <a:t>obs</a:t>
            </a:r>
            <a:r>
              <a:rPr lang="en-US" dirty="0"/>
              <a:t> at greater granularity than controls?)</a:t>
            </a:r>
          </a:p>
          <a:p>
            <a:endParaRPr lang="en-US" dirty="0"/>
          </a:p>
        </p:txBody>
      </p:sp>
    </p:spTree>
    <p:extLst>
      <p:ext uri="{BB962C8B-B14F-4D97-AF65-F5344CB8AC3E}">
        <p14:creationId xmlns:p14="http://schemas.microsoft.com/office/powerpoint/2010/main" val="921739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5800" y="1313877"/>
            <a:ext cx="7772400" cy="3962400"/>
          </a:xfrm>
        </p:spPr>
        <p:txBody>
          <a:bodyPr/>
          <a:lstStyle/>
          <a:p>
            <a:r>
              <a:rPr lang="en-US" dirty="0"/>
              <a:t>High-yielding seed variety introduced to a limited area</a:t>
            </a: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429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33400" y="3924300"/>
            <a:ext cx="1019175" cy="762000"/>
          </a:xfrm>
          <a:prstGeom prst="rect">
            <a:avLst/>
          </a:prstGeom>
        </p:spPr>
      </p:pic>
      <p:pic>
        <p:nvPicPr>
          <p:cNvPr id="3078"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170" y="40386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27" y="46482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5" y="434951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102" y="52197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667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381" y="31594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631" y="30641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346" y="36737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397" y="41662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255" y="394335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3658" y="45939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877" y="47368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752" y="26450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847" y="36576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008" y="215337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394" y="4874644"/>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7270604" y="5086350"/>
            <a:ext cx="1018120" cy="762066"/>
          </a:xfrm>
          <a:prstGeom prst="rect">
            <a:avLst/>
          </a:prstGeom>
        </p:spPr>
      </p:pic>
      <p:pic>
        <p:nvPicPr>
          <p:cNvPr id="24"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522" y="1933474"/>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338" y="42999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656" y="23974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160" y="3114422"/>
            <a:ext cx="101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55851" y="5939853"/>
            <a:ext cx="2133600" cy="461665"/>
          </a:xfrm>
          <a:prstGeom prst="rect">
            <a:avLst/>
          </a:prstGeom>
          <a:noFill/>
        </p:spPr>
        <p:txBody>
          <a:bodyPr wrap="square" rtlCol="0">
            <a:spAutoFit/>
          </a:bodyPr>
          <a:lstStyle/>
          <a:p>
            <a:r>
              <a:rPr lang="en-US" dirty="0">
                <a:solidFill>
                  <a:schemeClr val="bg1"/>
                </a:solidFill>
              </a:rPr>
              <a:t>Treated Village</a:t>
            </a:r>
          </a:p>
        </p:txBody>
      </p:sp>
      <p:sp>
        <p:nvSpPr>
          <p:cNvPr id="29" name="TextBox 28"/>
          <p:cNvSpPr txBox="1"/>
          <p:nvPr/>
        </p:nvSpPr>
        <p:spPr>
          <a:xfrm>
            <a:off x="5605385" y="5867400"/>
            <a:ext cx="2853443" cy="461665"/>
          </a:xfrm>
          <a:prstGeom prst="rect">
            <a:avLst/>
          </a:prstGeom>
          <a:noFill/>
        </p:spPr>
        <p:txBody>
          <a:bodyPr wrap="square" rtlCol="0">
            <a:spAutoFit/>
          </a:bodyPr>
          <a:lstStyle/>
          <a:p>
            <a:r>
              <a:rPr lang="en-US" dirty="0">
                <a:solidFill>
                  <a:schemeClr val="bg1"/>
                </a:solidFill>
              </a:rPr>
              <a:t>Potential Controls</a:t>
            </a:r>
          </a:p>
        </p:txBody>
      </p:sp>
    </p:spTree>
    <p:extLst>
      <p:ext uri="{BB962C8B-B14F-4D97-AF65-F5344CB8AC3E}">
        <p14:creationId xmlns:p14="http://schemas.microsoft.com/office/powerpoint/2010/main" val="1157971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5800" y="1313877"/>
            <a:ext cx="7772400" cy="3962400"/>
          </a:xfrm>
        </p:spPr>
        <p:txBody>
          <a:bodyPr/>
          <a:lstStyle/>
          <a:p>
            <a:r>
              <a:rPr lang="en-US" dirty="0"/>
              <a:t>1 to 1 matching</a:t>
            </a: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429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33400" y="3924300"/>
            <a:ext cx="1019175" cy="762000"/>
          </a:xfrm>
          <a:prstGeom prst="rect">
            <a:avLst/>
          </a:prstGeom>
        </p:spPr>
      </p:pic>
      <p:pic>
        <p:nvPicPr>
          <p:cNvPr id="3078"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170" y="40386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27" y="46482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5" y="434951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102" y="52197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667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381" y="31594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631" y="30641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346" y="36737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397" y="41662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255" y="394335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3658" y="45939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877" y="47368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752" y="26450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847" y="36576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008" y="215337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394" y="4874644"/>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7270604" y="5086350"/>
            <a:ext cx="1018120" cy="762066"/>
          </a:xfrm>
          <a:prstGeom prst="rect">
            <a:avLst/>
          </a:prstGeom>
        </p:spPr>
      </p:pic>
      <p:pic>
        <p:nvPicPr>
          <p:cNvPr id="24"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522" y="1933474"/>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338" y="42999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656" y="23974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160" y="3114422"/>
            <a:ext cx="101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55851" y="5939853"/>
            <a:ext cx="2133600" cy="461665"/>
          </a:xfrm>
          <a:prstGeom prst="rect">
            <a:avLst/>
          </a:prstGeom>
          <a:noFill/>
        </p:spPr>
        <p:txBody>
          <a:bodyPr wrap="square" rtlCol="0">
            <a:spAutoFit/>
          </a:bodyPr>
          <a:lstStyle/>
          <a:p>
            <a:r>
              <a:rPr lang="en-US" dirty="0">
                <a:solidFill>
                  <a:schemeClr val="bg1"/>
                </a:solidFill>
              </a:rPr>
              <a:t>Treated Village</a:t>
            </a:r>
          </a:p>
        </p:txBody>
      </p:sp>
      <p:sp>
        <p:nvSpPr>
          <p:cNvPr id="29" name="TextBox 28"/>
          <p:cNvSpPr txBox="1"/>
          <p:nvPr/>
        </p:nvSpPr>
        <p:spPr>
          <a:xfrm>
            <a:off x="5605385" y="5867400"/>
            <a:ext cx="2853443" cy="461665"/>
          </a:xfrm>
          <a:prstGeom prst="rect">
            <a:avLst/>
          </a:prstGeom>
          <a:noFill/>
        </p:spPr>
        <p:txBody>
          <a:bodyPr wrap="square" rtlCol="0">
            <a:spAutoFit/>
          </a:bodyPr>
          <a:lstStyle/>
          <a:p>
            <a:r>
              <a:rPr lang="en-US" dirty="0">
                <a:solidFill>
                  <a:srgbClr val="FF6600"/>
                </a:solidFill>
              </a:rPr>
              <a:t>Matched Controls</a:t>
            </a:r>
          </a:p>
        </p:txBody>
      </p:sp>
      <p:sp>
        <p:nvSpPr>
          <p:cNvPr id="7" name="Rectangle 6"/>
          <p:cNvSpPr/>
          <p:nvPr/>
        </p:nvSpPr>
        <p:spPr bwMode="auto">
          <a:xfrm>
            <a:off x="7526008" y="2133600"/>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6" name="Rectangle 35"/>
          <p:cNvSpPr/>
          <p:nvPr/>
        </p:nvSpPr>
        <p:spPr bwMode="auto">
          <a:xfrm>
            <a:off x="6143625" y="3148463"/>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7" name="Rectangle 36"/>
          <p:cNvSpPr/>
          <p:nvPr/>
        </p:nvSpPr>
        <p:spPr bwMode="auto">
          <a:xfrm>
            <a:off x="7660255" y="3941553"/>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8" name="Rectangle 37"/>
          <p:cNvSpPr/>
          <p:nvPr/>
        </p:nvSpPr>
        <p:spPr bwMode="auto">
          <a:xfrm>
            <a:off x="4714337" y="4269356"/>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9" name="Rectangle 38"/>
          <p:cNvSpPr/>
          <p:nvPr/>
        </p:nvSpPr>
        <p:spPr bwMode="auto">
          <a:xfrm>
            <a:off x="5050093" y="1925298"/>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0" name="Rectangle 39"/>
          <p:cNvSpPr/>
          <p:nvPr/>
        </p:nvSpPr>
        <p:spPr bwMode="auto">
          <a:xfrm>
            <a:off x="5257800" y="2667000"/>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1" name="Rectangle 40"/>
          <p:cNvSpPr/>
          <p:nvPr/>
        </p:nvSpPr>
        <p:spPr bwMode="auto">
          <a:xfrm>
            <a:off x="7286625" y="5063852"/>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Tree>
    <p:extLst>
      <p:ext uri="{BB962C8B-B14F-4D97-AF65-F5344CB8AC3E}">
        <p14:creationId xmlns:p14="http://schemas.microsoft.com/office/powerpoint/2010/main" val="162365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r>
              <a:rPr lang="en-US" dirty="0"/>
              <a:t>We want to estimate the effect of a policy that targets a specific area</a:t>
            </a:r>
          </a:p>
        </p:txBody>
      </p:sp>
      <p:grpSp>
        <p:nvGrpSpPr>
          <p:cNvPr id="24" name="Group 23"/>
          <p:cNvGrpSpPr/>
          <p:nvPr/>
        </p:nvGrpSpPr>
        <p:grpSpPr>
          <a:xfrm>
            <a:off x="721959" y="2438400"/>
            <a:ext cx="7750895" cy="3245565"/>
            <a:chOff x="685800" y="2514600"/>
            <a:chExt cx="7750895" cy="3287685"/>
          </a:xfrm>
        </p:grpSpPr>
        <p:grpSp>
          <p:nvGrpSpPr>
            <p:cNvPr id="15" name="Group 14"/>
            <p:cNvGrpSpPr/>
            <p:nvPr/>
          </p:nvGrpSpPr>
          <p:grpSpPr>
            <a:xfrm>
              <a:off x="685800" y="2514832"/>
              <a:ext cx="4005934" cy="3287453"/>
              <a:chOff x="1745224" y="1991032"/>
              <a:chExt cx="4527757" cy="3819834"/>
            </a:xfrm>
          </p:grpSpPr>
          <p:sp>
            <p:nvSpPr>
              <p:cNvPr id="21" name="Isosceles Triangle 20"/>
              <p:cNvSpPr/>
              <p:nvPr/>
            </p:nvSpPr>
            <p:spPr>
              <a:xfrm>
                <a:off x="1745224" y="2228025"/>
                <a:ext cx="3716594" cy="3582840"/>
              </a:xfrm>
              <a:prstGeom prst="triangle">
                <a:avLst>
                  <a:gd name="adj" fmla="val 5082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2556387" y="1991033"/>
                <a:ext cx="3716594" cy="3819833"/>
              </a:xfrm>
              <a:prstGeom prst="triangle">
                <a:avLst>
                  <a:gd name="adj" fmla="val 5082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3736258" y="1991032"/>
                <a:ext cx="1401097" cy="1445342"/>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4730880" y="2514600"/>
              <a:ext cx="3705815" cy="467656"/>
            </a:xfrm>
            <a:prstGeom prst="rect">
              <a:avLst/>
            </a:prstGeom>
            <a:noFill/>
          </p:spPr>
          <p:txBody>
            <a:bodyPr wrap="square" rtlCol="0">
              <a:spAutoFit/>
            </a:bodyPr>
            <a:lstStyle/>
            <a:p>
              <a:r>
                <a:rPr lang="en-US" sz="2400" dirty="0">
                  <a:solidFill>
                    <a:schemeClr val="accent6"/>
                  </a:solidFill>
                </a:rPr>
                <a:t>Policy (Treatment)</a:t>
              </a:r>
            </a:p>
          </p:txBody>
        </p:sp>
        <p:cxnSp>
          <p:nvCxnSpPr>
            <p:cNvPr id="17" name="Straight Arrow Connector 16"/>
            <p:cNvCxnSpPr>
              <a:stCxn id="16" idx="1"/>
            </p:cNvCxnSpPr>
            <p:nvPr/>
          </p:nvCxnSpPr>
          <p:spPr>
            <a:xfrm flipH="1" flipV="1">
              <a:off x="3559376" y="2713261"/>
              <a:ext cx="1171504" cy="35168"/>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30880" y="3074618"/>
              <a:ext cx="3314355" cy="1215907"/>
            </a:xfrm>
            <a:prstGeom prst="rect">
              <a:avLst/>
            </a:prstGeom>
            <a:noFill/>
          </p:spPr>
          <p:txBody>
            <a:bodyPr wrap="square" rtlCol="0">
              <a:spAutoFit/>
            </a:bodyPr>
            <a:lstStyle/>
            <a:p>
              <a:r>
                <a:rPr lang="en-US" sz="2400" dirty="0">
                  <a:solidFill>
                    <a:schemeClr val="accent1"/>
                  </a:solidFill>
                </a:rPr>
                <a:t>Issue: </a:t>
              </a:r>
              <a:r>
                <a:rPr lang="en-US" sz="2400" i="1" dirty="0">
                  <a:solidFill>
                    <a:schemeClr val="accent1"/>
                  </a:solidFill>
                </a:rPr>
                <a:t>what would have happened without the policy?</a:t>
              </a:r>
            </a:p>
          </p:txBody>
        </p:sp>
        <p:sp>
          <p:nvSpPr>
            <p:cNvPr id="19" name="TextBox 18"/>
            <p:cNvSpPr txBox="1"/>
            <p:nvPr/>
          </p:nvSpPr>
          <p:spPr>
            <a:xfrm>
              <a:off x="4730880" y="4225138"/>
              <a:ext cx="3568804" cy="436479"/>
            </a:xfrm>
            <a:prstGeom prst="rect">
              <a:avLst/>
            </a:prstGeom>
            <a:noFill/>
          </p:spPr>
          <p:txBody>
            <a:bodyPr wrap="square" rtlCol="0">
              <a:spAutoFit/>
            </a:bodyPr>
            <a:lstStyle/>
            <a:p>
              <a:endParaRPr lang="en-US" sz="2200" dirty="0">
                <a:solidFill>
                  <a:schemeClr val="bg1"/>
                </a:solidFill>
              </a:endParaRPr>
            </a:p>
          </p:txBody>
        </p:sp>
      </p:grpSp>
    </p:spTree>
    <p:extLst>
      <p:ext uri="{BB962C8B-B14F-4D97-AF65-F5344CB8AC3E}">
        <p14:creationId xmlns:p14="http://schemas.microsoft.com/office/powerpoint/2010/main" val="1370435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5800" y="1313877"/>
            <a:ext cx="7772400" cy="3962400"/>
          </a:xfrm>
        </p:spPr>
        <p:txBody>
          <a:bodyPr/>
          <a:lstStyle/>
          <a:p>
            <a:r>
              <a:rPr lang="en-US" dirty="0"/>
              <a:t>Kernel matching</a:t>
            </a: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429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33400" y="3924300"/>
            <a:ext cx="1019175" cy="762000"/>
          </a:xfrm>
          <a:prstGeom prst="rect">
            <a:avLst/>
          </a:prstGeom>
        </p:spPr>
      </p:pic>
      <p:pic>
        <p:nvPicPr>
          <p:cNvPr id="3078"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170" y="40386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27" y="46482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5" y="434951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102" y="52197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667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381" y="31594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631" y="30641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346" y="36737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397" y="41662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255" y="394335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3658" y="45939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877" y="47368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752" y="26450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847" y="36576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008" y="215337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394" y="4874644"/>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7270604" y="5086350"/>
            <a:ext cx="1018120" cy="762066"/>
          </a:xfrm>
          <a:prstGeom prst="rect">
            <a:avLst/>
          </a:prstGeom>
        </p:spPr>
      </p:pic>
      <p:pic>
        <p:nvPicPr>
          <p:cNvPr id="24"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522" y="1933474"/>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338" y="42999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656" y="23974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160" y="3114422"/>
            <a:ext cx="101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55851" y="5939853"/>
            <a:ext cx="2133600" cy="461665"/>
          </a:xfrm>
          <a:prstGeom prst="rect">
            <a:avLst/>
          </a:prstGeom>
          <a:noFill/>
        </p:spPr>
        <p:txBody>
          <a:bodyPr wrap="square" rtlCol="0">
            <a:spAutoFit/>
          </a:bodyPr>
          <a:lstStyle/>
          <a:p>
            <a:r>
              <a:rPr lang="en-US" dirty="0">
                <a:solidFill>
                  <a:schemeClr val="bg1"/>
                </a:solidFill>
              </a:rPr>
              <a:t>Treated Village</a:t>
            </a:r>
          </a:p>
        </p:txBody>
      </p:sp>
      <p:sp>
        <p:nvSpPr>
          <p:cNvPr id="29" name="TextBox 28"/>
          <p:cNvSpPr txBox="1"/>
          <p:nvPr/>
        </p:nvSpPr>
        <p:spPr>
          <a:xfrm>
            <a:off x="5605385" y="5867400"/>
            <a:ext cx="2853443" cy="830997"/>
          </a:xfrm>
          <a:prstGeom prst="rect">
            <a:avLst/>
          </a:prstGeom>
          <a:noFill/>
        </p:spPr>
        <p:txBody>
          <a:bodyPr wrap="square" rtlCol="0">
            <a:spAutoFit/>
          </a:bodyPr>
          <a:lstStyle/>
          <a:p>
            <a:r>
              <a:rPr lang="en-US" dirty="0">
                <a:solidFill>
                  <a:srgbClr val="FF6600"/>
                </a:solidFill>
              </a:rPr>
              <a:t>Weighted Matched Controls</a:t>
            </a:r>
          </a:p>
        </p:txBody>
      </p:sp>
      <p:sp>
        <p:nvSpPr>
          <p:cNvPr id="7" name="Rectangle 6"/>
          <p:cNvSpPr/>
          <p:nvPr/>
        </p:nvSpPr>
        <p:spPr bwMode="auto">
          <a:xfrm>
            <a:off x="7526008" y="2133600"/>
            <a:ext cx="1019175" cy="762000"/>
          </a:xfrm>
          <a:prstGeom prst="rect">
            <a:avLst/>
          </a:prstGeom>
          <a:solidFill>
            <a:srgbClr val="FF6600">
              <a:alpha val="76078"/>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6" name="Rectangle 35"/>
          <p:cNvSpPr/>
          <p:nvPr/>
        </p:nvSpPr>
        <p:spPr bwMode="auto">
          <a:xfrm>
            <a:off x="6143625" y="3148463"/>
            <a:ext cx="1019175" cy="762000"/>
          </a:xfrm>
          <a:prstGeom prst="rect">
            <a:avLst/>
          </a:prstGeom>
          <a:solidFill>
            <a:srgbClr val="FF6600">
              <a:alpha val="74118"/>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7" name="Rectangle 36"/>
          <p:cNvSpPr/>
          <p:nvPr/>
        </p:nvSpPr>
        <p:spPr bwMode="auto">
          <a:xfrm>
            <a:off x="7660255" y="3941553"/>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8" name="Rectangle 37"/>
          <p:cNvSpPr/>
          <p:nvPr/>
        </p:nvSpPr>
        <p:spPr bwMode="auto">
          <a:xfrm>
            <a:off x="4714337" y="4269356"/>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9" name="Rectangle 38"/>
          <p:cNvSpPr/>
          <p:nvPr/>
        </p:nvSpPr>
        <p:spPr bwMode="auto">
          <a:xfrm>
            <a:off x="5050093" y="1925298"/>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0" name="Rectangle 39"/>
          <p:cNvSpPr/>
          <p:nvPr/>
        </p:nvSpPr>
        <p:spPr bwMode="auto">
          <a:xfrm>
            <a:off x="5257800" y="2667000"/>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1" name="Rectangle 40"/>
          <p:cNvSpPr/>
          <p:nvPr/>
        </p:nvSpPr>
        <p:spPr bwMode="auto">
          <a:xfrm>
            <a:off x="7286625" y="5063852"/>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2" name="Rectangle 41"/>
          <p:cNvSpPr/>
          <p:nvPr/>
        </p:nvSpPr>
        <p:spPr bwMode="auto">
          <a:xfrm>
            <a:off x="7762694" y="3045125"/>
            <a:ext cx="1019175" cy="762000"/>
          </a:xfrm>
          <a:prstGeom prst="rect">
            <a:avLst/>
          </a:prstGeom>
          <a:solidFill>
            <a:srgbClr val="FF66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3" name="Rectangle 42"/>
          <p:cNvSpPr/>
          <p:nvPr/>
        </p:nvSpPr>
        <p:spPr bwMode="auto">
          <a:xfrm>
            <a:off x="6003894" y="4133277"/>
            <a:ext cx="1019175" cy="762000"/>
          </a:xfrm>
          <a:prstGeom prst="rect">
            <a:avLst/>
          </a:prstGeom>
          <a:solidFill>
            <a:srgbClr val="FF6600">
              <a:alpha val="2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4" name="Rectangle 43"/>
          <p:cNvSpPr/>
          <p:nvPr/>
        </p:nvSpPr>
        <p:spPr bwMode="auto">
          <a:xfrm>
            <a:off x="6568476" y="4731967"/>
            <a:ext cx="1019175" cy="762000"/>
          </a:xfrm>
          <a:prstGeom prst="rect">
            <a:avLst/>
          </a:prstGeom>
          <a:solidFill>
            <a:srgbClr val="FF66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5" name="Rectangle 44"/>
          <p:cNvSpPr/>
          <p:nvPr/>
        </p:nvSpPr>
        <p:spPr bwMode="auto">
          <a:xfrm>
            <a:off x="4431191" y="3127860"/>
            <a:ext cx="1019175" cy="762000"/>
          </a:xfrm>
          <a:prstGeom prst="rect">
            <a:avLst/>
          </a:prstGeom>
          <a:solidFill>
            <a:srgbClr val="FF66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6" name="Rectangle 45"/>
          <p:cNvSpPr/>
          <p:nvPr/>
        </p:nvSpPr>
        <p:spPr bwMode="auto">
          <a:xfrm>
            <a:off x="6053517" y="2352422"/>
            <a:ext cx="1019175" cy="762000"/>
          </a:xfrm>
          <a:prstGeom prst="rect">
            <a:avLst/>
          </a:prstGeom>
          <a:solidFill>
            <a:srgbClr val="FF6600">
              <a:alpha val="2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7" name="Rectangle 46"/>
          <p:cNvSpPr/>
          <p:nvPr/>
        </p:nvSpPr>
        <p:spPr bwMode="auto">
          <a:xfrm>
            <a:off x="5570824" y="4855733"/>
            <a:ext cx="1019175" cy="762000"/>
          </a:xfrm>
          <a:prstGeom prst="rect">
            <a:avLst/>
          </a:prstGeom>
          <a:solidFill>
            <a:srgbClr val="FF6600">
              <a:alpha val="2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48" name="Rectangle 47"/>
          <p:cNvSpPr/>
          <p:nvPr/>
        </p:nvSpPr>
        <p:spPr bwMode="auto">
          <a:xfrm>
            <a:off x="7843658" y="4572000"/>
            <a:ext cx="1019175" cy="762000"/>
          </a:xfrm>
          <a:prstGeom prst="rect">
            <a:avLst/>
          </a:prstGeom>
          <a:solidFill>
            <a:srgbClr val="FF66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Tree>
    <p:extLst>
      <p:ext uri="{BB962C8B-B14F-4D97-AF65-F5344CB8AC3E}">
        <p14:creationId xmlns:p14="http://schemas.microsoft.com/office/powerpoint/2010/main" val="152752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Now assume only some people adopt</a:t>
            </a: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429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97966" y="3831925"/>
            <a:ext cx="1019175" cy="762000"/>
          </a:xfrm>
          <a:prstGeom prst="rect">
            <a:avLst/>
          </a:prstGeom>
        </p:spPr>
      </p:pic>
      <p:pic>
        <p:nvPicPr>
          <p:cNvPr id="3078"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170" y="40386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27" y="46482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5" y="434951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102" y="52197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667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381" y="31594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631" y="30641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346" y="36737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397" y="41662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255" y="394335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3658" y="45939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877" y="4736800"/>
            <a:ext cx="101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stick figure"/>
          <p:cNvSpPr>
            <a:spLocks noChangeAspect="1" noChangeArrowheads="1"/>
          </p:cNvSpPr>
          <p:nvPr/>
        </p:nvSpPr>
        <p:spPr bwMode="auto">
          <a:xfrm>
            <a:off x="120141" y="-2368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stick fig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http://images.clipartpanda.com/sad-girl-stick-figure-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68" y="3772113"/>
            <a:ext cx="1024835" cy="9201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images.clipartpanda.com/sad-girl-stick-figure-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965" y="3428999"/>
            <a:ext cx="1024835" cy="8410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images.clipartpanda.com/sad-girl-stick-figure-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393" y="4015068"/>
            <a:ext cx="1024835" cy="9201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images.clipartpanda.com/sad-girl-stick-figure-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9365" y="5140286"/>
            <a:ext cx="1024835" cy="88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835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PSM</a:t>
            </a: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429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97966" y="3831925"/>
            <a:ext cx="1019175" cy="762000"/>
          </a:xfrm>
          <a:prstGeom prst="rect">
            <a:avLst/>
          </a:prstGeom>
        </p:spPr>
      </p:pic>
      <p:pic>
        <p:nvPicPr>
          <p:cNvPr id="3078"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170" y="40386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27" y="46482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5" y="434951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102" y="52197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6670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381" y="31594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631" y="30641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346" y="367377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397" y="416620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255" y="3943350"/>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3658" y="4593925"/>
            <a:ext cx="1019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877" y="4736800"/>
            <a:ext cx="101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stick figure"/>
          <p:cNvSpPr>
            <a:spLocks noChangeAspect="1" noChangeArrowheads="1"/>
          </p:cNvSpPr>
          <p:nvPr/>
        </p:nvSpPr>
        <p:spPr bwMode="auto">
          <a:xfrm>
            <a:off x="120141" y="-2368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stick fig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6" descr="http://images.clipartpanda.com/sad-girl-stick-figure-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965" y="3428999"/>
            <a:ext cx="1024835" cy="8410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images.clipartpanda.com/sad-girl-stick-figure-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9365" y="5140286"/>
            <a:ext cx="1024835" cy="885264"/>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bwMode="auto">
          <a:xfrm>
            <a:off x="6120441" y="3134625"/>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6" name="Rectangle 25"/>
          <p:cNvSpPr/>
          <p:nvPr/>
        </p:nvSpPr>
        <p:spPr bwMode="auto">
          <a:xfrm>
            <a:off x="7667625" y="3962400"/>
            <a:ext cx="1019175" cy="762000"/>
          </a:xfrm>
          <a:prstGeom prst="rect">
            <a:avLst/>
          </a:prstGeom>
          <a:solidFill>
            <a:srgbClr val="FF6600">
              <a:alpha val="6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7" name="Rectangle 26"/>
          <p:cNvSpPr/>
          <p:nvPr/>
        </p:nvSpPr>
        <p:spPr bwMode="auto">
          <a:xfrm>
            <a:off x="7767698" y="3064175"/>
            <a:ext cx="1019175" cy="762000"/>
          </a:xfrm>
          <a:prstGeom prst="rect">
            <a:avLst/>
          </a:prstGeom>
          <a:solidFill>
            <a:srgbClr val="FF6600">
              <a:alpha val="8117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8" name="Rectangle 27"/>
          <p:cNvSpPr/>
          <p:nvPr/>
        </p:nvSpPr>
        <p:spPr bwMode="auto">
          <a:xfrm>
            <a:off x="6022767" y="4147150"/>
            <a:ext cx="1019175" cy="762000"/>
          </a:xfrm>
          <a:prstGeom prst="rect">
            <a:avLst/>
          </a:prstGeom>
          <a:solidFill>
            <a:srgbClr val="FF6600">
              <a:alpha val="8117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29" name="Rectangle 28"/>
          <p:cNvSpPr/>
          <p:nvPr/>
        </p:nvSpPr>
        <p:spPr bwMode="auto">
          <a:xfrm>
            <a:off x="6934199" y="2664125"/>
            <a:ext cx="1019175" cy="762000"/>
          </a:xfrm>
          <a:prstGeom prst="rect">
            <a:avLst/>
          </a:prstGeom>
          <a:solidFill>
            <a:srgbClr val="FF6600">
              <a:alpha val="2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0" name="Rectangle 29"/>
          <p:cNvSpPr/>
          <p:nvPr/>
        </p:nvSpPr>
        <p:spPr bwMode="auto">
          <a:xfrm>
            <a:off x="6470037" y="4768700"/>
            <a:ext cx="1019175" cy="762000"/>
          </a:xfrm>
          <a:prstGeom prst="rect">
            <a:avLst/>
          </a:prstGeom>
          <a:solidFill>
            <a:srgbClr val="FF6600">
              <a:alpha val="2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1" name="Rectangle 30"/>
          <p:cNvSpPr/>
          <p:nvPr/>
        </p:nvSpPr>
        <p:spPr bwMode="auto">
          <a:xfrm>
            <a:off x="7884498" y="4629150"/>
            <a:ext cx="1019175" cy="762000"/>
          </a:xfrm>
          <a:prstGeom prst="rect">
            <a:avLst/>
          </a:prstGeom>
          <a:solidFill>
            <a:srgbClr val="FF6600">
              <a:alpha val="2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2" name="Rectangle 31"/>
          <p:cNvSpPr/>
          <p:nvPr/>
        </p:nvSpPr>
        <p:spPr bwMode="auto">
          <a:xfrm>
            <a:off x="2486025" y="4320734"/>
            <a:ext cx="1019175" cy="762000"/>
          </a:xfrm>
          <a:prstGeom prst="rect">
            <a:avLst/>
          </a:prstGeom>
          <a:solidFill>
            <a:srgbClr val="002060">
              <a:alpha val="2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pic>
        <p:nvPicPr>
          <p:cNvPr id="23" name="Picture 6" descr="http://images.clipartpanda.com/sad-girl-stick-figure-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393" y="4015068"/>
            <a:ext cx="1024835" cy="92015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bwMode="auto">
          <a:xfrm>
            <a:off x="1049637" y="4648200"/>
            <a:ext cx="1019175" cy="762000"/>
          </a:xfrm>
          <a:prstGeom prst="rect">
            <a:avLst/>
          </a:prstGeom>
          <a:solidFill>
            <a:srgbClr val="002060">
              <a:alpha val="2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4" name="Rectangle 33"/>
          <p:cNvSpPr/>
          <p:nvPr/>
        </p:nvSpPr>
        <p:spPr bwMode="auto">
          <a:xfrm>
            <a:off x="1295400" y="3048000"/>
            <a:ext cx="1019175" cy="762000"/>
          </a:xfrm>
          <a:prstGeom prst="rect">
            <a:avLst/>
          </a:prstGeom>
          <a:solidFill>
            <a:srgbClr val="00206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pic>
        <p:nvPicPr>
          <p:cNvPr id="4102" name="Picture 6" descr="http://images.clipartpanda.com/sad-girl-stick-figure-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68" y="3772113"/>
            <a:ext cx="1024835" cy="92015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bwMode="auto">
          <a:xfrm>
            <a:off x="2105025" y="5133394"/>
            <a:ext cx="1019175" cy="886406"/>
          </a:xfrm>
          <a:prstGeom prst="rect">
            <a:avLst/>
          </a:prstGeom>
          <a:solidFill>
            <a:srgbClr val="002060">
              <a:alpha val="902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
        <p:nvSpPr>
          <p:cNvPr id="36" name="Rectangle 35"/>
          <p:cNvSpPr/>
          <p:nvPr/>
        </p:nvSpPr>
        <p:spPr bwMode="auto">
          <a:xfrm>
            <a:off x="2714625" y="3429000"/>
            <a:ext cx="1019175" cy="886406"/>
          </a:xfrm>
          <a:prstGeom prst="rect">
            <a:avLst/>
          </a:prstGeom>
          <a:solidFill>
            <a:srgbClr val="002060">
              <a:alpha val="902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1" charset="0"/>
            </a:endParaRPr>
          </a:p>
        </p:txBody>
      </p:sp>
    </p:spTree>
    <p:extLst>
      <p:ext uri="{BB962C8B-B14F-4D97-AF65-F5344CB8AC3E}">
        <p14:creationId xmlns:p14="http://schemas.microsoft.com/office/powerpoint/2010/main" val="320893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a:t>
            </a:r>
          </a:p>
        </p:txBody>
      </p:sp>
      <p:sp>
        <p:nvSpPr>
          <p:cNvPr id="4" name="Content Placeholder 3"/>
          <p:cNvSpPr>
            <a:spLocks noGrp="1"/>
          </p:cNvSpPr>
          <p:nvPr>
            <p:ph sz="half" idx="1"/>
          </p:nvPr>
        </p:nvSpPr>
        <p:spPr>
          <a:xfrm>
            <a:off x="4929519" y="1934203"/>
            <a:ext cx="3886200" cy="4351338"/>
          </a:xfrm>
        </p:spPr>
        <p:txBody>
          <a:bodyPr/>
          <a:lstStyle/>
          <a:p>
            <a:r>
              <a:rPr lang="en-US" sz="2000" dirty="0"/>
              <a:t>Find a set of ‘matched’ control (untreated) parcels with similar characteristics to the treated parcels</a:t>
            </a:r>
          </a:p>
          <a:p>
            <a:r>
              <a:rPr lang="en-US" sz="2000" dirty="0"/>
              <a:t>If we do a good job finding control parcels that look like the treated parcels, we can replicate what would have happened without protection* </a:t>
            </a:r>
          </a:p>
          <a:p>
            <a:pPr marL="0" indent="0">
              <a:buNone/>
            </a:pPr>
            <a:endParaRPr lang="en-US" sz="2000" dirty="0"/>
          </a:p>
        </p:txBody>
      </p:sp>
      <p:sp>
        <p:nvSpPr>
          <p:cNvPr id="21" name="Rectangle 20"/>
          <p:cNvSpPr/>
          <p:nvPr/>
        </p:nvSpPr>
        <p:spPr>
          <a:xfrm>
            <a:off x="5105400" y="4697491"/>
            <a:ext cx="3710319" cy="1477328"/>
          </a:xfrm>
          <a:prstGeom prst="rect">
            <a:avLst/>
          </a:prstGeom>
        </p:spPr>
        <p:txBody>
          <a:bodyPr wrap="square">
            <a:spAutoFit/>
          </a:bodyPr>
          <a:lstStyle/>
          <a:p>
            <a:r>
              <a:rPr lang="en-US" sz="1800" i="1" dirty="0">
                <a:solidFill>
                  <a:schemeClr val="accent1"/>
                </a:solidFill>
              </a:rPr>
              <a:t>Assumes unobservable characteristics are distributed in the same way as observables: i.e. Matching over observables = matching over unobservables</a:t>
            </a:r>
          </a:p>
        </p:txBody>
      </p:sp>
      <p:grpSp>
        <p:nvGrpSpPr>
          <p:cNvPr id="22" name="Group 21"/>
          <p:cNvGrpSpPr/>
          <p:nvPr/>
        </p:nvGrpSpPr>
        <p:grpSpPr>
          <a:xfrm>
            <a:off x="685800" y="1904998"/>
            <a:ext cx="4076700" cy="3819834"/>
            <a:chOff x="1745224" y="1991032"/>
            <a:chExt cx="4527757" cy="3819834"/>
          </a:xfrm>
        </p:grpSpPr>
        <p:sp>
          <p:nvSpPr>
            <p:cNvPr id="23" name="Isosceles Triangle 22"/>
            <p:cNvSpPr/>
            <p:nvPr/>
          </p:nvSpPr>
          <p:spPr>
            <a:xfrm>
              <a:off x="1745224" y="2228025"/>
              <a:ext cx="3716594" cy="3582840"/>
            </a:xfrm>
            <a:prstGeom prst="triangle">
              <a:avLst>
                <a:gd name="adj" fmla="val 50820"/>
              </a:avLst>
            </a:prstGeom>
            <a:solidFill>
              <a:srgbClr val="99D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3204935" y="3709729"/>
              <a:ext cx="344743" cy="30971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2925097" y="2183781"/>
              <a:ext cx="1378973" cy="1355832"/>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2556387" y="1991033"/>
              <a:ext cx="3716594" cy="3819833"/>
            </a:xfrm>
            <a:prstGeom prst="triangle">
              <a:avLst>
                <a:gd name="adj" fmla="val 5082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3736258" y="1991032"/>
              <a:ext cx="1401097" cy="1445342"/>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2752725" y="3591232"/>
              <a:ext cx="344743" cy="30971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3077496" y="3301180"/>
              <a:ext cx="344743" cy="30971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3603522" y="3463012"/>
              <a:ext cx="344743" cy="30971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3982875" y="3617870"/>
              <a:ext cx="344743" cy="30971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4327618" y="3421278"/>
              <a:ext cx="344743" cy="30971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4748525" y="3886190"/>
              <a:ext cx="344743" cy="30971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4135275" y="3770270"/>
              <a:ext cx="344743" cy="30971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a:off x="5137355" y="4473809"/>
              <a:ext cx="344743" cy="30971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a:off x="3768014" y="4251571"/>
              <a:ext cx="344743" cy="30971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2769695" y="4096713"/>
              <a:ext cx="344743" cy="30971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073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Just Run a Regression?</a:t>
            </a:r>
          </a:p>
        </p:txBody>
      </p:sp>
      <p:sp>
        <p:nvSpPr>
          <p:cNvPr id="3" name="Content Placeholder 2"/>
          <p:cNvSpPr>
            <a:spLocks noGrp="1"/>
          </p:cNvSpPr>
          <p:nvPr>
            <p:ph idx="1"/>
          </p:nvPr>
        </p:nvSpPr>
        <p:spPr/>
        <p:txBody>
          <a:bodyPr/>
          <a:lstStyle/>
          <a:p>
            <a:r>
              <a:rPr lang="en-US" dirty="0"/>
              <a:t>Can still control for covariates – but some characteristics may have a non-linear effect</a:t>
            </a:r>
          </a:p>
          <a:p>
            <a:r>
              <a:rPr lang="en-US" dirty="0"/>
              <a:t>e.g. a marginal change in elevation may have a very different effect at 100 m vs 2000 m, and if all the treated parcels are near 2000 m, what happens at 100 m might be irrelevant</a:t>
            </a:r>
          </a:p>
          <a:p>
            <a:r>
              <a:rPr lang="en-US" dirty="0"/>
              <a:t>Often is a matter of throwing away ‘bad’ controls</a:t>
            </a:r>
          </a:p>
        </p:txBody>
      </p:sp>
    </p:spTree>
    <p:extLst>
      <p:ext uri="{BB962C8B-B14F-4D97-AF65-F5344CB8AC3E}">
        <p14:creationId xmlns:p14="http://schemas.microsoft.com/office/powerpoint/2010/main" val="1245862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Needed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sz="3100" dirty="0"/>
                  <a:t>Conditional Independence Assumption (CIA)</a:t>
                </a:r>
              </a:p>
              <a:p>
                <a:pPr lvl="1"/>
                <a:r>
                  <a:rPr lang="en-US" sz="2600" dirty="0"/>
                  <a:t>Once you’ve controlled for the observable </a:t>
                </a:r>
                <a14:m>
                  <m:oMath xmlns:m="http://schemas.openxmlformats.org/officeDocument/2006/math">
                    <m:r>
                      <a:rPr lang="en-US" sz="2600" i="1" dirty="0" smtClean="0">
                        <a:latin typeface="Cambria Math" panose="02040503050406030204" pitchFamily="18" charset="0"/>
                      </a:rPr>
                      <m:t>𝑋</m:t>
                    </m:r>
                  </m:oMath>
                </a14:m>
                <a:r>
                  <a:rPr lang="en-US" sz="2600" dirty="0"/>
                  <a:t>’s, you’ve controlled for selection (either </a:t>
                </a:r>
                <a14:m>
                  <m:oMath xmlns:m="http://schemas.openxmlformats.org/officeDocument/2006/math">
                    <m:r>
                      <a:rPr lang="en-US" sz="2600" i="1" dirty="0" smtClean="0">
                        <a:latin typeface="Cambria Math" panose="02040503050406030204" pitchFamily="18" charset="0"/>
                      </a:rPr>
                      <m:t>𝑋</m:t>
                    </m:r>
                  </m:oMath>
                </a14:m>
                <a:r>
                  <a:rPr lang="en-US" sz="2600" dirty="0"/>
                  <a:t>’s explain everything, or </a:t>
                </a:r>
                <a14:m>
                  <m:oMath xmlns:m="http://schemas.openxmlformats.org/officeDocument/2006/math">
                    <m:r>
                      <a:rPr lang="en-US" sz="2600" i="1" dirty="0" smtClean="0">
                        <a:latin typeface="Cambria Math" panose="02040503050406030204" pitchFamily="18" charset="0"/>
                      </a:rPr>
                      <m:t>𝑈</m:t>
                    </m:r>
                  </m:oMath>
                </a14:m>
                <a:r>
                  <a:rPr lang="en-US" sz="2600" dirty="0"/>
                  <a:t>’s are distributed in the same way as the </a:t>
                </a:r>
                <a14:m>
                  <m:oMath xmlns:m="http://schemas.openxmlformats.org/officeDocument/2006/math">
                    <m:r>
                      <a:rPr lang="en-US" sz="2600" i="1" dirty="0" smtClean="0">
                        <a:latin typeface="Cambria Math" panose="02040503050406030204" pitchFamily="18" charset="0"/>
                      </a:rPr>
                      <m:t>𝑋</m:t>
                    </m:r>
                  </m:oMath>
                </a14:m>
                <a:r>
                  <a:rPr lang="en-US" sz="2600" dirty="0"/>
                  <a:t>’s)</a:t>
                </a:r>
              </a:p>
              <a:p>
                <a:r>
                  <a:rPr lang="en-US" sz="3100" dirty="0"/>
                  <a:t>Common Support Assumption</a:t>
                </a:r>
              </a:p>
              <a:p>
                <a:pPr lvl="1"/>
                <a:r>
                  <a:rPr lang="en-US" sz="2600" dirty="0"/>
                  <a:t>Enough control observations have characteristics in the same range as the treated observations</a:t>
                </a:r>
              </a:p>
              <a:p>
                <a:pPr lvl="1"/>
                <a:r>
                  <a:rPr lang="en-US" sz="2600" dirty="0"/>
                  <a:t>E.g. if irrigation scheme targets all high elevation land in an eco-region, one might not be able to find good controls </a:t>
                </a:r>
              </a:p>
              <a:p>
                <a:pPr lvl="1"/>
                <a:r>
                  <a:rPr lang="en-US" sz="2600" dirty="0"/>
                  <a:t>E.g.2 if new sustainable intensification schemes target all farm households with less than 1 ha, might have difficulties finding controls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68" t="-3081" r="-1082" b="-2801"/>
                </a:stretch>
              </a:blipFill>
            </p:spPr>
            <p:txBody>
              <a:bodyPr/>
              <a:lstStyle/>
              <a:p>
                <a:r>
                  <a:rPr lang="en-US">
                    <a:noFill/>
                  </a:rPr>
                  <a:t> </a:t>
                </a:r>
              </a:p>
            </p:txBody>
          </p:sp>
        </mc:Fallback>
      </mc:AlternateContent>
    </p:spTree>
    <p:extLst>
      <p:ext uri="{BB962C8B-B14F-4D97-AF65-F5344CB8AC3E}">
        <p14:creationId xmlns:p14="http://schemas.microsoft.com/office/powerpoint/2010/main" val="276662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pPr>
              <a:buSzPct val="100000"/>
            </a:pPr>
            <a:r>
              <a:rPr lang="en-US" sz="4000" dirty="0"/>
              <a:t>Types of Matching</a:t>
            </a:r>
          </a:p>
        </p:txBody>
      </p:sp>
    </p:spTree>
    <p:extLst>
      <p:ext uri="{BB962C8B-B14F-4D97-AF65-F5344CB8AC3E}">
        <p14:creationId xmlns:p14="http://schemas.microsoft.com/office/powerpoint/2010/main" val="3197216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5964</TotalTime>
  <Words>2004</Words>
  <Application>Microsoft Office PowerPoint</Application>
  <PresentationFormat>On-screen Show (4:3)</PresentationFormat>
  <Paragraphs>333</Paragraphs>
  <Slides>52</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1" baseType="lpstr">
      <vt:lpstr>Aptos</vt:lpstr>
      <vt:lpstr>Aptos Display</vt:lpstr>
      <vt:lpstr>Arial</vt:lpstr>
      <vt:lpstr>Calibri</vt:lpstr>
      <vt:lpstr>Cambria Math</vt:lpstr>
      <vt:lpstr>Times</vt:lpstr>
      <vt:lpstr>Times New Roman</vt:lpstr>
      <vt:lpstr>Office Theme</vt:lpstr>
      <vt:lpstr>Chart</vt:lpstr>
      <vt:lpstr>Matching Estimators</vt:lpstr>
      <vt:lpstr>Outline</vt:lpstr>
      <vt:lpstr>PowerPoint Presentation</vt:lpstr>
      <vt:lpstr>Why Match?</vt:lpstr>
      <vt:lpstr>The Problem</vt:lpstr>
      <vt:lpstr>Matching</vt:lpstr>
      <vt:lpstr>Why Not Just Run a Regression?</vt:lpstr>
      <vt:lpstr>Assumptions Needed</vt:lpstr>
      <vt:lpstr>PowerPoint Presentation</vt:lpstr>
      <vt:lpstr>Types of Matches</vt:lpstr>
      <vt:lpstr>PowerPoint Presentation</vt:lpstr>
      <vt:lpstr>PowerPoint Presentation</vt:lpstr>
      <vt:lpstr>Dimensionality Issue</vt:lpstr>
      <vt:lpstr>Characteristic Matching</vt:lpstr>
      <vt:lpstr>Characteristic Matching</vt:lpstr>
      <vt:lpstr>Characteristic Matching</vt:lpstr>
      <vt:lpstr>Characteristic Matching</vt:lpstr>
      <vt:lpstr>Characteristic Matching</vt:lpstr>
      <vt:lpstr>Characteristic Matching</vt:lpstr>
      <vt:lpstr>Propensity Score Matching</vt:lpstr>
      <vt:lpstr>Common support</vt:lpstr>
      <vt:lpstr>Exact Matching</vt:lpstr>
      <vt:lpstr>How to define a ‘nearby’ control?</vt:lpstr>
      <vt:lpstr>Kernel matching</vt:lpstr>
      <vt:lpstr>Effect of bandwidth on distance weights</vt:lpstr>
      <vt:lpstr>Matching Options</vt:lpstr>
      <vt:lpstr>PowerPoint Presentation</vt:lpstr>
      <vt:lpstr>How to Choose Covariates?</vt:lpstr>
      <vt:lpstr>Things to Keep in Mind…</vt:lpstr>
      <vt:lpstr>Pre-Survey Matching </vt:lpstr>
      <vt:lpstr>What if we don’t want to throw away data?</vt:lpstr>
      <vt:lpstr>Specification Tests</vt:lpstr>
      <vt:lpstr>Checking X’s</vt:lpstr>
      <vt:lpstr>But maybe…</vt:lpstr>
      <vt:lpstr>PowerPoint Presentation</vt:lpstr>
      <vt:lpstr>DiD Matching</vt:lpstr>
      <vt:lpstr>Other options</vt:lpstr>
      <vt:lpstr>PowerPoint Presentation</vt:lpstr>
      <vt:lpstr>Rosenbaum Bounds</vt:lpstr>
      <vt:lpstr>e.g. Shah and Baylis</vt:lpstr>
      <vt:lpstr>Test for Hidden Bias</vt:lpstr>
      <vt:lpstr>Interpretation of the Γ</vt:lpstr>
      <vt:lpstr>Interpretation of the Γ</vt:lpstr>
      <vt:lpstr>Interpretation of the Γ</vt:lpstr>
      <vt:lpstr>Can also bound the estimated treatment effect</vt:lpstr>
      <vt:lpstr>Can also bound the estimated treatment effect</vt:lpstr>
      <vt:lpstr>Practical Issues</vt:lpstr>
      <vt:lpstr>example</vt:lpstr>
      <vt:lpstr>example</vt:lpstr>
      <vt:lpstr>example</vt:lpstr>
      <vt:lpstr>example</vt:lpstr>
      <vt:lpstr>example</vt:lpstr>
    </vt:vector>
  </TitlesOfParts>
  <Company>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Arends-Kuenning, Mary Paula</dc:creator>
  <cp:lastModifiedBy>Kathy Baylis</cp:lastModifiedBy>
  <cp:revision>160</cp:revision>
  <cp:lastPrinted>2006-10-05T21:29:32Z</cp:lastPrinted>
  <dcterms:created xsi:type="dcterms:W3CDTF">2015-09-01T03:31:01Z</dcterms:created>
  <dcterms:modified xsi:type="dcterms:W3CDTF">2024-10-22T19:37:11Z</dcterms:modified>
</cp:coreProperties>
</file>