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21"/>
  </p:notesMasterIdLst>
  <p:sldIdLst>
    <p:sldId id="256" r:id="rId2"/>
    <p:sldId id="258" r:id="rId3"/>
    <p:sldId id="262" r:id="rId4"/>
    <p:sldId id="271" r:id="rId5"/>
    <p:sldId id="272" r:id="rId6"/>
    <p:sldId id="274" r:id="rId7"/>
    <p:sldId id="257" r:id="rId8"/>
    <p:sldId id="260" r:id="rId9"/>
    <p:sldId id="270" r:id="rId10"/>
    <p:sldId id="259" r:id="rId11"/>
    <p:sldId id="266" r:id="rId12"/>
    <p:sldId id="273" r:id="rId13"/>
    <p:sldId id="265" r:id="rId14"/>
    <p:sldId id="264" r:id="rId15"/>
    <p:sldId id="267" r:id="rId16"/>
    <p:sldId id="268" r:id="rId17"/>
    <p:sldId id="263" r:id="rId18"/>
    <p:sldId id="269" r:id="rId19"/>
    <p:sldId id="26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47E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1" autoAdjust="0"/>
    <p:restoredTop sz="94660"/>
  </p:normalViewPr>
  <p:slideViewPr>
    <p:cSldViewPr snapToGrid="0">
      <p:cViewPr varScale="1">
        <p:scale>
          <a:sx n="111" d="100"/>
          <a:sy n="111" d="100"/>
        </p:scale>
        <p:origin x="76" y="6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134152-B17D-41F9-A268-606C35FB9ECC}" type="datetimeFigureOut">
              <a:rPr lang="en-US" smtClean="0"/>
              <a:t>10/24/2024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7B102D-2E0D-4779-A3E7-8541AF1E07B3}" type="slidenum">
              <a:rPr lang="en-US" smtClean="0"/>
              <a:t>‹#›</a:t>
            </a:fld>
            <a:endParaRPr lang="en-US"/>
          </a:p>
        </p:txBody>
      </p:sp>
    </p:spTree>
    <p:extLst>
      <p:ext uri="{BB962C8B-B14F-4D97-AF65-F5344CB8AC3E}">
        <p14:creationId xmlns:p14="http://schemas.microsoft.com/office/powerpoint/2010/main" val="1303298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7B102D-2E0D-4779-A3E7-8541AF1E07B3}" type="slidenum">
              <a:rPr lang="en-US" smtClean="0"/>
              <a:t>8</a:t>
            </a:fld>
            <a:endParaRPr lang="en-US"/>
          </a:p>
        </p:txBody>
      </p:sp>
    </p:spTree>
    <p:extLst>
      <p:ext uri="{BB962C8B-B14F-4D97-AF65-F5344CB8AC3E}">
        <p14:creationId xmlns:p14="http://schemas.microsoft.com/office/powerpoint/2010/main" val="2362763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10/24/2024</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2752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10/24/2024</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45105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10/24/2024</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06796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lvl1pPr>
              <a:defRPr>
                <a:latin typeface="Abadi" panose="020B0604020104020204" pitchFamily="34" charset="0"/>
              </a:defRPr>
            </a:lvl1pPr>
            <a:lvl2pPr>
              <a:defRPr>
                <a:latin typeface="Abadi" panose="020B0604020104020204" pitchFamily="34" charset="0"/>
              </a:defRPr>
            </a:lvl2pPr>
            <a:lvl3pPr>
              <a:defRPr>
                <a:latin typeface="Abadi" panose="020B0604020104020204" pitchFamily="34" charset="0"/>
              </a:defRPr>
            </a:lvl3pPr>
            <a:lvl4pPr>
              <a:defRPr>
                <a:latin typeface="Abadi" panose="020B0604020104020204" pitchFamily="34" charset="0"/>
              </a:defRPr>
            </a:lvl4pPr>
            <a:lvl5pPr>
              <a:defRPr>
                <a:latin typeface="Abadi" panose="020B06040201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10/24/2024</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00207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10/24/2024</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64203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10/24/2024</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82859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10/24/2024</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48778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10/24/2024</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76504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10/24/2024</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62565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10/24/2024</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66995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10/24/2024</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12570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10/24/2024</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75791604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mixtape.scunning.com/10-synthetic_contro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8D8D8467-AD6B-358E-8ABF-9D4B8975C485}"/>
              </a:ext>
            </a:extLst>
          </p:cNvPr>
          <p:cNvPicPr>
            <a:picLocks noChangeAspect="1"/>
          </p:cNvPicPr>
          <p:nvPr/>
        </p:nvPicPr>
        <p:blipFill>
          <a:blip r:embed="rId2"/>
          <a:srcRect l="25834" r="1803" b="1"/>
          <a:stretch/>
        </p:blipFill>
        <p:spPr>
          <a:xfrm>
            <a:off x="3523488" y="10"/>
            <a:ext cx="8668512" cy="6857990"/>
          </a:xfrm>
          <a:prstGeom prst="rect">
            <a:avLst/>
          </a:prstGeom>
        </p:spPr>
      </p:pic>
      <p:sp>
        <p:nvSpPr>
          <p:cNvPr id="17" name="Rectangle 16">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A59B74D-3373-29A6-DA36-53053D947D20}"/>
              </a:ext>
            </a:extLst>
          </p:cNvPr>
          <p:cNvSpPr>
            <a:spLocks noGrp="1"/>
          </p:cNvSpPr>
          <p:nvPr>
            <p:ph type="ctrTitle"/>
          </p:nvPr>
        </p:nvSpPr>
        <p:spPr>
          <a:xfrm>
            <a:off x="477981" y="1122363"/>
            <a:ext cx="4023360" cy="3204134"/>
          </a:xfrm>
        </p:spPr>
        <p:txBody>
          <a:bodyPr anchor="b">
            <a:normAutofit/>
          </a:bodyPr>
          <a:lstStyle/>
          <a:p>
            <a:r>
              <a:rPr lang="en-US" sz="4800" dirty="0">
                <a:solidFill>
                  <a:schemeClr val="bg1"/>
                </a:solidFill>
              </a:rPr>
              <a:t>Synthetic Controls</a:t>
            </a:r>
          </a:p>
        </p:txBody>
      </p:sp>
      <p:sp>
        <p:nvSpPr>
          <p:cNvPr id="3" name="Subtitle 2">
            <a:extLst>
              <a:ext uri="{FF2B5EF4-FFF2-40B4-BE49-F238E27FC236}">
                <a16:creationId xmlns:a16="http://schemas.microsoft.com/office/drawing/2014/main" id="{8627429D-5F6A-7D37-8CB1-FDACB4A244ED}"/>
              </a:ext>
            </a:extLst>
          </p:cNvPr>
          <p:cNvSpPr>
            <a:spLocks noGrp="1"/>
          </p:cNvSpPr>
          <p:nvPr>
            <p:ph type="subTitle" idx="1"/>
          </p:nvPr>
        </p:nvSpPr>
        <p:spPr>
          <a:xfrm>
            <a:off x="477980" y="4872922"/>
            <a:ext cx="4023359" cy="1208141"/>
          </a:xfrm>
        </p:spPr>
        <p:txBody>
          <a:bodyPr>
            <a:normAutofit/>
          </a:bodyPr>
          <a:lstStyle/>
          <a:p>
            <a:r>
              <a:rPr lang="en-US" sz="2000">
                <a:solidFill>
                  <a:schemeClr val="bg1"/>
                </a:solidFill>
              </a:rPr>
              <a:t>(Matching meets differences-in-differences)</a:t>
            </a:r>
          </a:p>
          <a:p>
            <a:r>
              <a:rPr lang="en-US" sz="2000">
                <a:solidFill>
                  <a:schemeClr val="bg1"/>
                </a:solidFill>
              </a:rPr>
              <a:t>October 24, 2024</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6267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F7D38-8F89-D62B-B1BF-EE7EC0F54E2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58B4113-2274-236F-E9D6-D451205EB731}"/>
              </a:ext>
            </a:extLst>
          </p:cNvPr>
          <p:cNvSpPr>
            <a:spLocks noGrp="1"/>
          </p:cNvSpPr>
          <p:nvPr>
            <p:ph idx="1"/>
          </p:nvPr>
        </p:nvSpPr>
        <p:spPr/>
        <p:txBody>
          <a:bodyPr/>
          <a:lstStyle/>
          <a:p>
            <a:endParaRPr lang="en-US"/>
          </a:p>
        </p:txBody>
      </p:sp>
      <p:pic>
        <p:nvPicPr>
          <p:cNvPr id="2050" name="Picture 2">
            <a:extLst>
              <a:ext uri="{FF2B5EF4-FFF2-40B4-BE49-F238E27FC236}">
                <a16:creationId xmlns:a16="http://schemas.microsoft.com/office/drawing/2014/main" id="{94FDD99E-BAD3-939E-9AD3-2B98E47859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0"/>
            <a:ext cx="10287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9535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9487B-7443-970D-60EF-42B7E54EDA0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3D68063-6DE8-1B7A-B2CC-93AEA9FC16EF}"/>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75CD3506-9F73-2C54-800C-5A1E17530318}"/>
              </a:ext>
            </a:extLst>
          </p:cNvPr>
          <p:cNvPicPr>
            <a:picLocks noChangeAspect="1"/>
          </p:cNvPicPr>
          <p:nvPr/>
        </p:nvPicPr>
        <p:blipFill>
          <a:blip r:embed="rId2"/>
          <a:stretch>
            <a:fillRect/>
          </a:stretch>
        </p:blipFill>
        <p:spPr>
          <a:xfrm>
            <a:off x="934394" y="0"/>
            <a:ext cx="10323211" cy="6858000"/>
          </a:xfrm>
          <a:prstGeom prst="rect">
            <a:avLst/>
          </a:prstGeom>
        </p:spPr>
      </p:pic>
    </p:spTree>
    <p:extLst>
      <p:ext uri="{BB962C8B-B14F-4D97-AF65-F5344CB8AC3E}">
        <p14:creationId xmlns:p14="http://schemas.microsoft.com/office/powerpoint/2010/main" val="80875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80F76-6A3C-558A-4755-6F00AA79B83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107192D-BFDE-BC5C-8D7B-BD4CDD7B2719}"/>
              </a:ext>
            </a:extLst>
          </p:cNvPr>
          <p:cNvSpPr>
            <a:spLocks noGrp="1"/>
          </p:cNvSpPr>
          <p:nvPr>
            <p:ph idx="1"/>
          </p:nvPr>
        </p:nvSpPr>
        <p:spPr/>
        <p:txBody>
          <a:bodyPr/>
          <a:lstStyle/>
          <a:p>
            <a:r>
              <a:rPr lang="en-US" dirty="0"/>
              <a:t>their estimated weights</a:t>
            </a:r>
          </a:p>
        </p:txBody>
      </p:sp>
      <p:pic>
        <p:nvPicPr>
          <p:cNvPr id="5" name="Picture 4">
            <a:extLst>
              <a:ext uri="{FF2B5EF4-FFF2-40B4-BE49-F238E27FC236}">
                <a16:creationId xmlns:a16="http://schemas.microsoft.com/office/drawing/2014/main" id="{88519B85-D5E2-B781-F0C5-204D3E1895F2}"/>
              </a:ext>
            </a:extLst>
          </p:cNvPr>
          <p:cNvPicPr>
            <a:picLocks noChangeAspect="1"/>
          </p:cNvPicPr>
          <p:nvPr/>
        </p:nvPicPr>
        <p:blipFill>
          <a:blip r:embed="rId2"/>
          <a:stretch>
            <a:fillRect/>
          </a:stretch>
        </p:blipFill>
        <p:spPr>
          <a:xfrm>
            <a:off x="6348298" y="0"/>
            <a:ext cx="5596165" cy="6858000"/>
          </a:xfrm>
          <a:prstGeom prst="rect">
            <a:avLst/>
          </a:prstGeom>
        </p:spPr>
      </p:pic>
    </p:spTree>
    <p:extLst>
      <p:ext uri="{BB962C8B-B14F-4D97-AF65-F5344CB8AC3E}">
        <p14:creationId xmlns:p14="http://schemas.microsoft.com/office/powerpoint/2010/main" val="3896235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3C40C8-A4F9-FD05-F533-DECC32D026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1CD89A-68CE-A77F-723F-F295E276D07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E644FD9-AABC-9162-1FE0-4456306E3951}"/>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6A4923CC-CC86-8C55-73F6-2E917388458B}"/>
              </a:ext>
            </a:extLst>
          </p:cNvPr>
          <p:cNvPicPr>
            <a:picLocks noChangeAspect="1"/>
          </p:cNvPicPr>
          <p:nvPr/>
        </p:nvPicPr>
        <p:blipFill>
          <a:blip r:embed="rId2"/>
          <a:stretch>
            <a:fillRect/>
          </a:stretch>
        </p:blipFill>
        <p:spPr>
          <a:xfrm>
            <a:off x="550031" y="206130"/>
            <a:ext cx="11181893" cy="6445740"/>
          </a:xfrm>
          <a:prstGeom prst="rect">
            <a:avLst/>
          </a:prstGeom>
        </p:spPr>
      </p:pic>
    </p:spTree>
    <p:extLst>
      <p:ext uri="{BB962C8B-B14F-4D97-AF65-F5344CB8AC3E}">
        <p14:creationId xmlns:p14="http://schemas.microsoft.com/office/powerpoint/2010/main" val="1791284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283BE-945C-C15D-E6BA-BE08B8B24B7F}"/>
              </a:ext>
            </a:extLst>
          </p:cNvPr>
          <p:cNvSpPr>
            <a:spLocks noGrp="1"/>
          </p:cNvSpPr>
          <p:nvPr>
            <p:ph type="title"/>
          </p:nvPr>
        </p:nvSpPr>
        <p:spPr/>
        <p:txBody>
          <a:bodyPr/>
          <a:lstStyle/>
          <a:p>
            <a:r>
              <a:rPr lang="en-US" dirty="0"/>
              <a:t>How to calculate significance?</a:t>
            </a:r>
          </a:p>
        </p:txBody>
      </p:sp>
      <p:sp>
        <p:nvSpPr>
          <p:cNvPr id="3" name="Content Placeholder 2">
            <a:extLst>
              <a:ext uri="{FF2B5EF4-FFF2-40B4-BE49-F238E27FC236}">
                <a16:creationId xmlns:a16="http://schemas.microsoft.com/office/drawing/2014/main" id="{5A55BABE-1125-9CB7-5546-A17FFB22BABF}"/>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C68E57D2-99DC-2EA2-C81A-50885A5F2D08}"/>
              </a:ext>
            </a:extLst>
          </p:cNvPr>
          <p:cNvPicPr>
            <a:picLocks noChangeAspect="1"/>
          </p:cNvPicPr>
          <p:nvPr/>
        </p:nvPicPr>
        <p:blipFill>
          <a:blip r:embed="rId2"/>
          <a:stretch>
            <a:fillRect/>
          </a:stretch>
        </p:blipFill>
        <p:spPr>
          <a:xfrm>
            <a:off x="908304" y="1728216"/>
            <a:ext cx="9028981" cy="4916432"/>
          </a:xfrm>
          <a:prstGeom prst="rect">
            <a:avLst/>
          </a:prstGeom>
        </p:spPr>
      </p:pic>
    </p:spTree>
    <p:extLst>
      <p:ext uri="{BB962C8B-B14F-4D97-AF65-F5344CB8AC3E}">
        <p14:creationId xmlns:p14="http://schemas.microsoft.com/office/powerpoint/2010/main" val="4109636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0831C-41D5-5A61-47D4-87557917872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9A87265-4A3F-00C4-BDB8-5EEA30E281EF}"/>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C3AA7019-FE65-045E-F659-5A3FD96B9D51}"/>
              </a:ext>
            </a:extLst>
          </p:cNvPr>
          <p:cNvPicPr>
            <a:picLocks noChangeAspect="1"/>
          </p:cNvPicPr>
          <p:nvPr/>
        </p:nvPicPr>
        <p:blipFill>
          <a:blip r:embed="rId2"/>
          <a:stretch>
            <a:fillRect/>
          </a:stretch>
        </p:blipFill>
        <p:spPr>
          <a:xfrm>
            <a:off x="806434" y="0"/>
            <a:ext cx="10579132" cy="6858000"/>
          </a:xfrm>
          <a:prstGeom prst="rect">
            <a:avLst/>
          </a:prstGeom>
        </p:spPr>
      </p:pic>
    </p:spTree>
    <p:extLst>
      <p:ext uri="{BB962C8B-B14F-4D97-AF65-F5344CB8AC3E}">
        <p14:creationId xmlns:p14="http://schemas.microsoft.com/office/powerpoint/2010/main" val="703075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02F8A-28BE-17ED-BDEA-3E6B6AFA60A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AFAC4C7-C226-1AE9-7371-835193E2C9E8}"/>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ECD79343-A5D0-0C22-2F0B-84F940B1311F}"/>
              </a:ext>
            </a:extLst>
          </p:cNvPr>
          <p:cNvPicPr>
            <a:picLocks noChangeAspect="1"/>
          </p:cNvPicPr>
          <p:nvPr/>
        </p:nvPicPr>
        <p:blipFill>
          <a:blip r:embed="rId2"/>
          <a:stretch>
            <a:fillRect/>
          </a:stretch>
        </p:blipFill>
        <p:spPr>
          <a:xfrm>
            <a:off x="1513271" y="0"/>
            <a:ext cx="9165457" cy="6858000"/>
          </a:xfrm>
          <a:prstGeom prst="rect">
            <a:avLst/>
          </a:prstGeom>
        </p:spPr>
      </p:pic>
    </p:spTree>
    <p:extLst>
      <p:ext uri="{BB962C8B-B14F-4D97-AF65-F5344CB8AC3E}">
        <p14:creationId xmlns:p14="http://schemas.microsoft.com/office/powerpoint/2010/main" val="243479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20657-4525-4ABA-5F5E-A6885C037567}"/>
              </a:ext>
            </a:extLst>
          </p:cNvPr>
          <p:cNvSpPr>
            <a:spLocks noGrp="1"/>
          </p:cNvSpPr>
          <p:nvPr>
            <p:ph type="title"/>
          </p:nvPr>
        </p:nvSpPr>
        <p:spPr/>
        <p:txBody>
          <a:bodyPr/>
          <a:lstStyle/>
          <a:p>
            <a:r>
              <a:rPr lang="en-US" dirty="0"/>
              <a:t>Why it’s kind of cool…</a:t>
            </a:r>
          </a:p>
        </p:txBody>
      </p:sp>
      <p:sp>
        <p:nvSpPr>
          <p:cNvPr id="3" name="Content Placeholder 2">
            <a:extLst>
              <a:ext uri="{FF2B5EF4-FFF2-40B4-BE49-F238E27FC236}">
                <a16:creationId xmlns:a16="http://schemas.microsoft.com/office/drawing/2014/main" id="{9DD7F91A-1989-0C89-6ECD-A0F212E08CFE}"/>
              </a:ext>
            </a:extLst>
          </p:cNvPr>
          <p:cNvSpPr>
            <a:spLocks noGrp="1"/>
          </p:cNvSpPr>
          <p:nvPr>
            <p:ph idx="1"/>
          </p:nvPr>
        </p:nvSpPr>
        <p:spPr/>
        <p:txBody>
          <a:bodyPr>
            <a:normAutofit fontScale="92500" lnSpcReduction="20000"/>
          </a:bodyPr>
          <a:lstStyle/>
          <a:p>
            <a:r>
              <a:rPr lang="en-US" dirty="0"/>
              <a:t>It precludes extrapolation beyond the data support (which can happen in regressions)</a:t>
            </a:r>
          </a:p>
          <a:p>
            <a:r>
              <a:rPr lang="en-US" dirty="0"/>
              <a:t>Using our example from last class, imagine our control observations are all lower elevation and we use them to estimate the marginal effect of potential yield on deforestation.  We may be extrapolating that relationship into our treatment.</a:t>
            </a:r>
          </a:p>
          <a:p>
            <a:r>
              <a:rPr lang="en-US" dirty="0"/>
              <a:t>Can generate the control all based on pre-treatment outcomes (no need to know (or peek at) post-treatment outcomes</a:t>
            </a:r>
          </a:p>
          <a:p>
            <a:r>
              <a:rPr lang="en-US" dirty="0"/>
              <a:t>weights are transparent</a:t>
            </a:r>
          </a:p>
        </p:txBody>
      </p:sp>
    </p:spTree>
    <p:extLst>
      <p:ext uri="{BB962C8B-B14F-4D97-AF65-F5344CB8AC3E}">
        <p14:creationId xmlns:p14="http://schemas.microsoft.com/office/powerpoint/2010/main" val="1007133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E6415-15B4-B3F0-460C-DB9326612866}"/>
              </a:ext>
            </a:extLst>
          </p:cNvPr>
          <p:cNvSpPr>
            <a:spLocks noGrp="1"/>
          </p:cNvSpPr>
          <p:nvPr>
            <p:ph type="title"/>
          </p:nvPr>
        </p:nvSpPr>
        <p:spPr/>
        <p:txBody>
          <a:bodyPr/>
          <a:lstStyle/>
          <a:p>
            <a:r>
              <a:rPr lang="en-US" dirty="0"/>
              <a:t>What you can do to test your model</a:t>
            </a:r>
          </a:p>
        </p:txBody>
      </p:sp>
      <p:sp>
        <p:nvSpPr>
          <p:cNvPr id="3" name="Content Placeholder 2">
            <a:extLst>
              <a:ext uri="{FF2B5EF4-FFF2-40B4-BE49-F238E27FC236}">
                <a16:creationId xmlns:a16="http://schemas.microsoft.com/office/drawing/2014/main" id="{CF506FD8-616E-898E-D195-BE3747B38B53}"/>
              </a:ext>
            </a:extLst>
          </p:cNvPr>
          <p:cNvSpPr>
            <a:spLocks noGrp="1"/>
          </p:cNvSpPr>
          <p:nvPr>
            <p:ph idx="1"/>
          </p:nvPr>
        </p:nvSpPr>
        <p:spPr/>
        <p:txBody>
          <a:bodyPr/>
          <a:lstStyle/>
          <a:p>
            <a:r>
              <a:rPr lang="en-US" dirty="0"/>
              <a:t>balance test on other unrelated outcomes</a:t>
            </a:r>
          </a:p>
          <a:p>
            <a:r>
              <a:rPr lang="en-US" dirty="0"/>
              <a:t>run placebo tests for t-n (i.e. look for a difference before ‘treatment’)</a:t>
            </a:r>
          </a:p>
        </p:txBody>
      </p:sp>
    </p:spTree>
    <p:extLst>
      <p:ext uri="{BB962C8B-B14F-4D97-AF65-F5344CB8AC3E}">
        <p14:creationId xmlns:p14="http://schemas.microsoft.com/office/powerpoint/2010/main" val="32378364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A67C7-708C-A2AA-136C-639E0F830A6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245AD64B-2F58-69AF-2238-139EE49A0858}"/>
              </a:ext>
            </a:extLst>
          </p:cNvPr>
          <p:cNvSpPr>
            <a:spLocks noGrp="1"/>
          </p:cNvSpPr>
          <p:nvPr>
            <p:ph idx="1"/>
          </p:nvPr>
        </p:nvSpPr>
        <p:spPr/>
        <p:txBody>
          <a:bodyPr>
            <a:noAutofit/>
          </a:bodyPr>
          <a:lstStyle/>
          <a:p>
            <a:pPr marL="0" indent="0">
              <a:buNone/>
            </a:pPr>
            <a:r>
              <a:rPr lang="en-US" sz="1400" dirty="0">
                <a:hlinkClick r:id="rId2"/>
              </a:rPr>
              <a:t>Cunningham, Scott. Causal Inference: the mixtape https://mixtape.scunning.com/10-synthetic_control</a:t>
            </a:r>
            <a:endParaRPr lang="en-US" sz="1400" dirty="0"/>
          </a:p>
          <a:p>
            <a:pPr marL="0" indent="0">
              <a:buNone/>
            </a:pPr>
            <a:r>
              <a:rPr lang="en-US" sz="1400" b="0" i="0" dirty="0">
                <a:solidFill>
                  <a:srgbClr val="222222"/>
                </a:solidFill>
                <a:effectLst/>
              </a:rPr>
              <a:t>Abadie, Alberto. 2021. “Using Synthetic Controls: Feasibility, Data Requirements, and Methodological Aspects.” </a:t>
            </a:r>
            <a:r>
              <a:rPr lang="en-US" sz="1400" b="0" i="1" dirty="0">
                <a:solidFill>
                  <a:srgbClr val="222222"/>
                </a:solidFill>
                <a:effectLst/>
              </a:rPr>
              <a:t>Journal of Economic Literature</a:t>
            </a:r>
            <a:r>
              <a:rPr lang="en-US" sz="1400" b="0" i="0" dirty="0">
                <a:solidFill>
                  <a:srgbClr val="222222"/>
                </a:solidFill>
                <a:effectLst/>
              </a:rPr>
              <a:t> 59 (2).</a:t>
            </a:r>
          </a:p>
          <a:p>
            <a:pPr marL="0" indent="0">
              <a:buNone/>
            </a:pPr>
            <a:r>
              <a:rPr lang="en-US" sz="1400" b="0" i="0" dirty="0">
                <a:solidFill>
                  <a:srgbClr val="343A40"/>
                </a:solidFill>
                <a:effectLst/>
              </a:rPr>
              <a:t>Abadie, Alberto, and Javier </a:t>
            </a:r>
            <a:r>
              <a:rPr lang="en-US" sz="1400" b="0" i="0" dirty="0" err="1">
                <a:solidFill>
                  <a:srgbClr val="343A40"/>
                </a:solidFill>
                <a:effectLst/>
              </a:rPr>
              <a:t>Gardeazabal</a:t>
            </a:r>
            <a:r>
              <a:rPr lang="en-US" sz="1400" b="0" i="0" dirty="0">
                <a:solidFill>
                  <a:srgbClr val="343A40"/>
                </a:solidFill>
                <a:effectLst/>
              </a:rPr>
              <a:t>. 2003. “The Economic Costs of Conflict: A Case Study of the Basque Country.” </a:t>
            </a:r>
            <a:r>
              <a:rPr lang="en-US" sz="1400" b="0" i="1" dirty="0">
                <a:solidFill>
                  <a:srgbClr val="343A40"/>
                </a:solidFill>
                <a:effectLst/>
              </a:rPr>
              <a:t>American Economic Review</a:t>
            </a:r>
            <a:r>
              <a:rPr lang="en-US" sz="1400" b="0" i="0" dirty="0">
                <a:solidFill>
                  <a:srgbClr val="343A40"/>
                </a:solidFill>
                <a:effectLst/>
              </a:rPr>
              <a:t> 93 (1): 113–32.</a:t>
            </a:r>
          </a:p>
          <a:p>
            <a:pPr marL="0" indent="0">
              <a:buNone/>
            </a:pPr>
            <a:r>
              <a:rPr lang="en-US" sz="1400" b="0" i="0" dirty="0">
                <a:solidFill>
                  <a:srgbClr val="343A40"/>
                </a:solidFill>
                <a:effectLst/>
              </a:rPr>
              <a:t>Abadie, Alberto, Alexis Diamond, and Jens </a:t>
            </a:r>
            <a:r>
              <a:rPr lang="en-US" sz="1400" b="0" i="0" dirty="0" err="1">
                <a:solidFill>
                  <a:srgbClr val="343A40"/>
                </a:solidFill>
                <a:effectLst/>
              </a:rPr>
              <a:t>Hainmueller</a:t>
            </a:r>
            <a:r>
              <a:rPr lang="en-US" sz="1400" b="0" i="0" dirty="0">
                <a:solidFill>
                  <a:srgbClr val="343A40"/>
                </a:solidFill>
                <a:effectLst/>
              </a:rPr>
              <a:t>. 2010. “Synthetic Control Methods for Comparative Case Studies: Estimating the Effect of California’s Tobacco Control Program.” </a:t>
            </a:r>
            <a:r>
              <a:rPr lang="en-US" sz="1400" b="0" i="1" dirty="0">
                <a:solidFill>
                  <a:srgbClr val="343A40"/>
                </a:solidFill>
                <a:effectLst/>
              </a:rPr>
              <a:t>Journal of the American Statistical Association</a:t>
            </a:r>
            <a:r>
              <a:rPr lang="en-US" sz="1400" b="0" i="0" dirty="0">
                <a:solidFill>
                  <a:srgbClr val="343A40"/>
                </a:solidFill>
                <a:effectLst/>
              </a:rPr>
              <a:t> 105 (490): 493–505.</a:t>
            </a:r>
          </a:p>
          <a:p>
            <a:pPr marL="0" indent="0">
              <a:buNone/>
            </a:pPr>
            <a:r>
              <a:rPr lang="en-US" sz="1400" b="0" i="0" dirty="0">
                <a:solidFill>
                  <a:srgbClr val="343A40"/>
                </a:solidFill>
                <a:effectLst/>
              </a:rPr>
              <a:t>Ferman, Bruno, Cristine Pinto, and Vitor </a:t>
            </a:r>
            <a:r>
              <a:rPr lang="en-US" sz="1400" b="0" i="0" dirty="0" err="1">
                <a:solidFill>
                  <a:srgbClr val="343A40"/>
                </a:solidFill>
                <a:effectLst/>
              </a:rPr>
              <a:t>Possebom</a:t>
            </a:r>
            <a:r>
              <a:rPr lang="en-US" sz="1400" b="0" i="0" dirty="0">
                <a:solidFill>
                  <a:srgbClr val="343A40"/>
                </a:solidFill>
                <a:effectLst/>
              </a:rPr>
              <a:t>. 2020. “Cherry Picking with Synthetic Controls.” </a:t>
            </a:r>
            <a:r>
              <a:rPr lang="en-US" sz="1400" b="0" i="1" dirty="0">
                <a:solidFill>
                  <a:srgbClr val="343A40"/>
                </a:solidFill>
                <a:effectLst/>
              </a:rPr>
              <a:t>Journal of Policy Analysis and Management</a:t>
            </a:r>
            <a:endParaRPr lang="en-US" sz="1400" dirty="0">
              <a:solidFill>
                <a:srgbClr val="343A40"/>
              </a:solidFill>
            </a:endParaRPr>
          </a:p>
          <a:p>
            <a:pPr marL="0" indent="0">
              <a:buNone/>
            </a:pPr>
            <a:r>
              <a:rPr lang="en-US" sz="1400" b="0" i="0" dirty="0">
                <a:solidFill>
                  <a:srgbClr val="343A40"/>
                </a:solidFill>
                <a:effectLst/>
              </a:rPr>
              <a:t>Finkelstein, Amy, Sarah Taubman, Bill Wright, Mira Bernstein, Jonathan Gruber, Joseph P. Newhouse, Heidi Allen, and Katherine Baicker. 2012. “The Oregon Health Insurance Experiment: Evidence from the First Year.” </a:t>
            </a:r>
            <a:r>
              <a:rPr lang="en-US" sz="1400" b="0" i="1" dirty="0">
                <a:solidFill>
                  <a:srgbClr val="343A40"/>
                </a:solidFill>
                <a:effectLst/>
              </a:rPr>
              <a:t>Quarterly Journal of Economics</a:t>
            </a:r>
            <a:r>
              <a:rPr lang="en-US" sz="1400" b="0" i="0" dirty="0">
                <a:solidFill>
                  <a:srgbClr val="343A40"/>
                </a:solidFill>
                <a:effectLst/>
              </a:rPr>
              <a:t> 127 (3): 1057–1106. (Just for your possible interest: Oregon health lottery paper)</a:t>
            </a:r>
            <a:endParaRPr lang="en-US" sz="1400" dirty="0"/>
          </a:p>
        </p:txBody>
      </p:sp>
    </p:spTree>
    <p:extLst>
      <p:ext uri="{BB962C8B-B14F-4D97-AF65-F5344CB8AC3E}">
        <p14:creationId xmlns:p14="http://schemas.microsoft.com/office/powerpoint/2010/main" val="2421300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1253F-2EE8-2C64-5075-4868135DBCA8}"/>
              </a:ext>
            </a:extLst>
          </p:cNvPr>
          <p:cNvSpPr>
            <a:spLocks noGrp="1"/>
          </p:cNvSpPr>
          <p:nvPr>
            <p:ph type="title"/>
          </p:nvPr>
        </p:nvSpPr>
        <p:spPr/>
        <p:txBody>
          <a:bodyPr/>
          <a:lstStyle/>
          <a:p>
            <a:r>
              <a:rPr lang="en-US" dirty="0"/>
              <a:t>Outline for today</a:t>
            </a:r>
          </a:p>
        </p:txBody>
      </p:sp>
      <p:sp>
        <p:nvSpPr>
          <p:cNvPr id="3" name="Content Placeholder 2">
            <a:extLst>
              <a:ext uri="{FF2B5EF4-FFF2-40B4-BE49-F238E27FC236}">
                <a16:creationId xmlns:a16="http://schemas.microsoft.com/office/drawing/2014/main" id="{F60A1E60-00B3-823A-B19A-24981545F5B5}"/>
              </a:ext>
            </a:extLst>
          </p:cNvPr>
          <p:cNvSpPr>
            <a:spLocks noGrp="1"/>
          </p:cNvSpPr>
          <p:nvPr>
            <p:ph idx="1"/>
          </p:nvPr>
        </p:nvSpPr>
        <p:spPr/>
        <p:txBody>
          <a:bodyPr/>
          <a:lstStyle/>
          <a:p>
            <a:r>
              <a:rPr lang="en-US" dirty="0"/>
              <a:t>some specification tests for matching</a:t>
            </a:r>
          </a:p>
          <a:p>
            <a:r>
              <a:rPr lang="en-US" dirty="0"/>
              <a:t>matching and differences-in-differences</a:t>
            </a:r>
          </a:p>
          <a:p>
            <a:r>
              <a:rPr lang="en-US" dirty="0"/>
              <a:t>bounds</a:t>
            </a:r>
          </a:p>
          <a:p>
            <a:pPr marL="0" indent="0">
              <a:buNone/>
            </a:pPr>
            <a:r>
              <a:rPr lang="en-US" i="1" dirty="0">
                <a:solidFill>
                  <a:schemeClr val="accent2">
                    <a:lumMod val="50000"/>
                  </a:schemeClr>
                </a:solidFill>
              </a:rPr>
              <a:t>(all of the above come from the previous slides)</a:t>
            </a:r>
          </a:p>
          <a:p>
            <a:r>
              <a:rPr lang="en-US" dirty="0"/>
              <a:t>synthetic controls</a:t>
            </a:r>
          </a:p>
        </p:txBody>
      </p:sp>
    </p:spTree>
    <p:extLst>
      <p:ext uri="{BB962C8B-B14F-4D97-AF65-F5344CB8AC3E}">
        <p14:creationId xmlns:p14="http://schemas.microsoft.com/office/powerpoint/2010/main" val="2638267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676CE-DDAC-AE9A-0829-6BB17B3D5B20}"/>
              </a:ext>
            </a:extLst>
          </p:cNvPr>
          <p:cNvSpPr>
            <a:spLocks noGrp="1"/>
          </p:cNvSpPr>
          <p:nvPr>
            <p:ph type="title"/>
          </p:nvPr>
        </p:nvSpPr>
        <p:spPr/>
        <p:txBody>
          <a:bodyPr/>
          <a:lstStyle/>
          <a:p>
            <a:r>
              <a:rPr lang="en-US" dirty="0"/>
              <a:t>What we’ve seen so far…</a:t>
            </a:r>
          </a:p>
        </p:txBody>
      </p:sp>
      <p:sp>
        <p:nvSpPr>
          <p:cNvPr id="3" name="Content Placeholder 2">
            <a:extLst>
              <a:ext uri="{FF2B5EF4-FFF2-40B4-BE49-F238E27FC236}">
                <a16:creationId xmlns:a16="http://schemas.microsoft.com/office/drawing/2014/main" id="{D86502F5-96EA-4C21-9D26-755622BB6C8C}"/>
              </a:ext>
            </a:extLst>
          </p:cNvPr>
          <p:cNvSpPr>
            <a:spLocks noGrp="1"/>
          </p:cNvSpPr>
          <p:nvPr>
            <p:ph idx="1"/>
          </p:nvPr>
        </p:nvSpPr>
        <p:spPr>
          <a:xfrm>
            <a:off x="1115568" y="2478024"/>
            <a:ext cx="10168128" cy="4129810"/>
          </a:xfrm>
        </p:spPr>
        <p:txBody>
          <a:bodyPr>
            <a:normAutofit fontScale="62500" lnSpcReduction="20000"/>
          </a:bodyPr>
          <a:lstStyle/>
          <a:p>
            <a:pPr>
              <a:lnSpc>
                <a:spcPct val="120000"/>
              </a:lnSpc>
            </a:pPr>
            <a:r>
              <a:rPr lang="en-US" dirty="0"/>
              <a:t>Matching can work when you have many control and treatment observations, with overlapping characteristics</a:t>
            </a:r>
          </a:p>
          <a:p>
            <a:pPr>
              <a:lnSpc>
                <a:spcPct val="120000"/>
              </a:lnSpc>
            </a:pPr>
            <a:r>
              <a:rPr lang="en-US" dirty="0"/>
              <a:t>Particularly if you can afford to throw away (or </a:t>
            </a:r>
            <a:r>
              <a:rPr lang="en-US" dirty="0" err="1"/>
              <a:t>downweight</a:t>
            </a:r>
            <a:r>
              <a:rPr lang="en-US" dirty="0"/>
              <a:t>) data</a:t>
            </a:r>
          </a:p>
          <a:p>
            <a:pPr>
              <a:lnSpc>
                <a:spcPct val="120000"/>
              </a:lnSpc>
            </a:pPr>
            <a:r>
              <a:rPr lang="en-US" dirty="0"/>
              <a:t>What if you have few (one!) treatment unit, and only a handful of controls?</a:t>
            </a:r>
          </a:p>
          <a:p>
            <a:pPr>
              <a:lnSpc>
                <a:spcPct val="120000"/>
              </a:lnSpc>
            </a:pPr>
            <a:r>
              <a:rPr lang="en-US" dirty="0"/>
              <a:t>and/or maybe if this is a ‘large’ treatment that may have substantial effects throughout the ‘treatment’ region</a:t>
            </a:r>
          </a:p>
          <a:p>
            <a:pPr>
              <a:lnSpc>
                <a:spcPct val="120000"/>
              </a:lnSpc>
            </a:pPr>
            <a:r>
              <a:rPr lang="en-US" dirty="0"/>
              <a:t>But in return, you have lots of observations over time for each of these?</a:t>
            </a:r>
          </a:p>
          <a:p>
            <a:pPr>
              <a:lnSpc>
                <a:spcPct val="120000"/>
              </a:lnSpc>
            </a:pPr>
            <a:r>
              <a:rPr lang="en-US" dirty="0"/>
              <a:t>e.g. 1: Effect of terrorism in the Basque region of Spain on economic activity </a:t>
            </a:r>
            <a:r>
              <a:rPr lang="en-US" dirty="0">
                <a:solidFill>
                  <a:srgbClr val="747E76"/>
                </a:solidFill>
              </a:rPr>
              <a:t>(Abadie and </a:t>
            </a:r>
            <a:r>
              <a:rPr lang="en-US" i="0" dirty="0" err="1">
                <a:solidFill>
                  <a:srgbClr val="747E76"/>
                </a:solidFill>
                <a:effectLst/>
              </a:rPr>
              <a:t>Gardeazabal</a:t>
            </a:r>
            <a:r>
              <a:rPr lang="en-US" i="0" dirty="0">
                <a:solidFill>
                  <a:srgbClr val="747E76"/>
                </a:solidFill>
                <a:effectLst/>
              </a:rPr>
              <a:t> 2003)</a:t>
            </a:r>
            <a:endParaRPr lang="en-US" dirty="0">
              <a:solidFill>
                <a:srgbClr val="747E76"/>
              </a:solidFill>
            </a:endParaRPr>
          </a:p>
          <a:p>
            <a:pPr>
              <a:lnSpc>
                <a:spcPct val="120000"/>
              </a:lnSpc>
            </a:pPr>
            <a:r>
              <a:rPr lang="en-US" dirty="0"/>
              <a:t>e.g. 2: Effect of legislation on cigarette sales in California </a:t>
            </a:r>
            <a:r>
              <a:rPr lang="en-US" dirty="0">
                <a:solidFill>
                  <a:srgbClr val="747E76"/>
                </a:solidFill>
              </a:rPr>
              <a:t>(Abadie, Diamond and </a:t>
            </a:r>
            <a:r>
              <a:rPr lang="en-US" b="0" i="0" dirty="0" err="1">
                <a:solidFill>
                  <a:srgbClr val="747E76"/>
                </a:solidFill>
                <a:effectLst/>
              </a:rPr>
              <a:t>Hainmueller</a:t>
            </a:r>
            <a:r>
              <a:rPr lang="en-US" dirty="0">
                <a:solidFill>
                  <a:srgbClr val="747E76"/>
                </a:solidFill>
              </a:rPr>
              <a:t> 2010)</a:t>
            </a:r>
          </a:p>
        </p:txBody>
      </p:sp>
    </p:spTree>
    <p:extLst>
      <p:ext uri="{BB962C8B-B14F-4D97-AF65-F5344CB8AC3E}">
        <p14:creationId xmlns:p14="http://schemas.microsoft.com/office/powerpoint/2010/main" val="2592162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EEEE4FC-2200-27AD-FBFE-E17D83254B54}"/>
              </a:ext>
            </a:extLst>
          </p:cNvPr>
          <p:cNvPicPr>
            <a:picLocks noChangeAspect="1"/>
          </p:cNvPicPr>
          <p:nvPr/>
        </p:nvPicPr>
        <p:blipFill>
          <a:blip r:embed="rId2"/>
          <a:stretch>
            <a:fillRect/>
          </a:stretch>
        </p:blipFill>
        <p:spPr>
          <a:xfrm>
            <a:off x="2705711" y="5853775"/>
            <a:ext cx="4293835" cy="820337"/>
          </a:xfrm>
          <a:prstGeom prst="rect">
            <a:avLst/>
          </a:prstGeom>
        </p:spPr>
      </p:pic>
      <p:sp>
        <p:nvSpPr>
          <p:cNvPr id="2" name="Title 1">
            <a:extLst>
              <a:ext uri="{FF2B5EF4-FFF2-40B4-BE49-F238E27FC236}">
                <a16:creationId xmlns:a16="http://schemas.microsoft.com/office/drawing/2014/main" id="{B3826E42-57DC-C7CC-2D67-AA70DBFFDB26}"/>
              </a:ext>
            </a:extLst>
          </p:cNvPr>
          <p:cNvSpPr>
            <a:spLocks noGrp="1"/>
          </p:cNvSpPr>
          <p:nvPr>
            <p:ph type="title"/>
          </p:nvPr>
        </p:nvSpPr>
        <p:spPr>
          <a:xfrm>
            <a:off x="1115568" y="548640"/>
            <a:ext cx="6970258" cy="1179576"/>
          </a:xfrm>
        </p:spPr>
        <p:txBody>
          <a:bodyPr/>
          <a:lstStyle/>
          <a:p>
            <a:r>
              <a:rPr lang="en-US" dirty="0"/>
              <a:t>In general…</a:t>
            </a:r>
          </a:p>
        </p:txBody>
      </p:sp>
      <p:sp>
        <p:nvSpPr>
          <p:cNvPr id="3" name="Content Placeholder 2">
            <a:extLst>
              <a:ext uri="{FF2B5EF4-FFF2-40B4-BE49-F238E27FC236}">
                <a16:creationId xmlns:a16="http://schemas.microsoft.com/office/drawing/2014/main" id="{0B258E3D-2520-1DC2-F080-A3B663A3D637}"/>
              </a:ext>
            </a:extLst>
          </p:cNvPr>
          <p:cNvSpPr>
            <a:spLocks noGrp="1"/>
          </p:cNvSpPr>
          <p:nvPr>
            <p:ph idx="1"/>
          </p:nvPr>
        </p:nvSpPr>
        <p:spPr>
          <a:xfrm>
            <a:off x="269080" y="2240980"/>
            <a:ext cx="7466180" cy="3716547"/>
          </a:xfrm>
        </p:spPr>
        <p:txBody>
          <a:bodyPr>
            <a:normAutofit lnSpcReduction="10000"/>
          </a:bodyPr>
          <a:lstStyle/>
          <a:p>
            <a:r>
              <a:rPr lang="en-US" dirty="0"/>
              <a:t>Let </a:t>
            </a:r>
            <a:r>
              <a:rPr lang="en-US" i="1" dirty="0" err="1"/>
              <a:t>Y</a:t>
            </a:r>
            <a:r>
              <a:rPr lang="en-US" i="1" baseline="-25000" dirty="0" err="1"/>
              <a:t>it</a:t>
            </a:r>
            <a:r>
              <a:rPr lang="en-US" dirty="0"/>
              <a:t> be the outcome of region </a:t>
            </a:r>
            <a:r>
              <a:rPr lang="en-US" i="1" dirty="0" err="1"/>
              <a:t>i</a:t>
            </a:r>
            <a:r>
              <a:rPr lang="en-US" dirty="0"/>
              <a:t> in time </a:t>
            </a:r>
            <a:r>
              <a:rPr lang="en-US" i="1" dirty="0"/>
              <a:t>t</a:t>
            </a:r>
          </a:p>
          <a:p>
            <a:r>
              <a:rPr lang="en-US" i="1" dirty="0" err="1"/>
              <a:t>Y</a:t>
            </a:r>
            <a:r>
              <a:rPr lang="en-US" i="1" baseline="-25000" dirty="0" err="1"/>
              <a:t>it</a:t>
            </a:r>
            <a:r>
              <a:rPr lang="en-US" i="1" baseline="30000" dirty="0" err="1"/>
              <a:t>N</a:t>
            </a:r>
            <a:r>
              <a:rPr lang="en-US" dirty="0"/>
              <a:t> is what would have happened in absence of the treatment and </a:t>
            </a:r>
            <a:r>
              <a:rPr lang="en-US" dirty="0" err="1"/>
              <a:t>D</a:t>
            </a:r>
            <a:r>
              <a:rPr lang="en-US" baseline="-25000" dirty="0" err="1"/>
              <a:t>it</a:t>
            </a:r>
            <a:r>
              <a:rPr lang="en-US" baseline="-25000" dirty="0"/>
              <a:t> </a:t>
            </a:r>
            <a:r>
              <a:rPr lang="en-US" dirty="0"/>
              <a:t>is a dummy variable for treatment</a:t>
            </a:r>
          </a:p>
          <a:p>
            <a:endParaRPr lang="en-US" dirty="0"/>
          </a:p>
          <a:p>
            <a:r>
              <a:rPr lang="en-US" dirty="0"/>
              <a:t>we want to estimate 			  for </a:t>
            </a:r>
            <a:r>
              <a:rPr lang="en-US" i="1" dirty="0"/>
              <a:t>t &gt; T</a:t>
            </a:r>
            <a:r>
              <a:rPr lang="en-US" i="1" baseline="-25000" dirty="0"/>
              <a:t>0</a:t>
            </a:r>
            <a:endParaRPr lang="en-US" i="1" dirty="0"/>
          </a:p>
          <a:p>
            <a:r>
              <a:rPr lang="en-US" dirty="0"/>
              <a:t>to do this, we only need to estimate </a:t>
            </a:r>
            <a:r>
              <a:rPr lang="en-US" i="1" dirty="0" err="1"/>
              <a:t>Y</a:t>
            </a:r>
            <a:r>
              <a:rPr lang="en-US" i="1" baseline="-25000" dirty="0" err="1"/>
              <a:t>it</a:t>
            </a:r>
            <a:r>
              <a:rPr lang="en-US" i="1" baseline="30000" dirty="0" err="1"/>
              <a:t>N</a:t>
            </a:r>
            <a:r>
              <a:rPr lang="en-US" dirty="0"/>
              <a:t> </a:t>
            </a:r>
          </a:p>
        </p:txBody>
      </p:sp>
      <p:pic>
        <p:nvPicPr>
          <p:cNvPr id="5" name="Picture 4">
            <a:extLst>
              <a:ext uri="{FF2B5EF4-FFF2-40B4-BE49-F238E27FC236}">
                <a16:creationId xmlns:a16="http://schemas.microsoft.com/office/drawing/2014/main" id="{DBA45F14-7753-49BD-4FE3-4FC80E8A0194}"/>
              </a:ext>
            </a:extLst>
          </p:cNvPr>
          <p:cNvPicPr>
            <a:picLocks noChangeAspect="1"/>
          </p:cNvPicPr>
          <p:nvPr/>
        </p:nvPicPr>
        <p:blipFill>
          <a:blip r:embed="rId3"/>
          <a:stretch>
            <a:fillRect/>
          </a:stretch>
        </p:blipFill>
        <p:spPr>
          <a:xfrm>
            <a:off x="2791260" y="3674152"/>
            <a:ext cx="2683638" cy="850204"/>
          </a:xfrm>
          <a:prstGeom prst="rect">
            <a:avLst/>
          </a:prstGeom>
        </p:spPr>
      </p:pic>
      <p:graphicFrame>
        <p:nvGraphicFramePr>
          <p:cNvPr id="6" name="Table 5">
            <a:extLst>
              <a:ext uri="{FF2B5EF4-FFF2-40B4-BE49-F238E27FC236}">
                <a16:creationId xmlns:a16="http://schemas.microsoft.com/office/drawing/2014/main" id="{180674DB-4ACC-1443-5E12-EBE8467DDD7D}"/>
              </a:ext>
            </a:extLst>
          </p:cNvPr>
          <p:cNvGraphicFramePr>
            <a:graphicFrameLocks noGrp="1"/>
          </p:cNvGraphicFramePr>
          <p:nvPr>
            <p:extLst>
              <p:ext uri="{D42A27DB-BD31-4B8C-83A1-F6EECF244321}">
                <p14:modId xmlns:p14="http://schemas.microsoft.com/office/powerpoint/2010/main" val="3932497588"/>
              </p:ext>
            </p:extLst>
          </p:nvPr>
        </p:nvGraphicFramePr>
        <p:xfrm>
          <a:off x="7941446" y="1138428"/>
          <a:ext cx="3837094" cy="4097610"/>
        </p:xfrm>
        <a:graphic>
          <a:graphicData uri="http://schemas.openxmlformats.org/drawingml/2006/table">
            <a:tbl>
              <a:tblPr>
                <a:tableStyleId>{5C22544A-7EE6-4342-B048-85BDC9FD1C3A}</a:tableStyleId>
              </a:tblPr>
              <a:tblGrid>
                <a:gridCol w="751757">
                  <a:extLst>
                    <a:ext uri="{9D8B030D-6E8A-4147-A177-3AD203B41FA5}">
                      <a16:colId xmlns:a16="http://schemas.microsoft.com/office/drawing/2014/main" val="3541128158"/>
                    </a:ext>
                  </a:extLst>
                </a:gridCol>
                <a:gridCol w="751757">
                  <a:extLst>
                    <a:ext uri="{9D8B030D-6E8A-4147-A177-3AD203B41FA5}">
                      <a16:colId xmlns:a16="http://schemas.microsoft.com/office/drawing/2014/main" val="3967471087"/>
                    </a:ext>
                  </a:extLst>
                </a:gridCol>
                <a:gridCol w="830066">
                  <a:extLst>
                    <a:ext uri="{9D8B030D-6E8A-4147-A177-3AD203B41FA5}">
                      <a16:colId xmlns:a16="http://schemas.microsoft.com/office/drawing/2014/main" val="1798052453"/>
                    </a:ext>
                  </a:extLst>
                </a:gridCol>
                <a:gridCol w="751757">
                  <a:extLst>
                    <a:ext uri="{9D8B030D-6E8A-4147-A177-3AD203B41FA5}">
                      <a16:colId xmlns:a16="http://schemas.microsoft.com/office/drawing/2014/main" val="1302184324"/>
                    </a:ext>
                  </a:extLst>
                </a:gridCol>
                <a:gridCol w="751757">
                  <a:extLst>
                    <a:ext uri="{9D8B030D-6E8A-4147-A177-3AD203B41FA5}">
                      <a16:colId xmlns:a16="http://schemas.microsoft.com/office/drawing/2014/main" val="269650737"/>
                    </a:ext>
                  </a:extLst>
                </a:gridCol>
              </a:tblGrid>
              <a:tr h="700290">
                <a:tc>
                  <a:txBody>
                    <a:bodyPr/>
                    <a:lstStyle/>
                    <a:p>
                      <a:pPr algn="r" fontAlgn="b"/>
                      <a:r>
                        <a:rPr lang="en-US" sz="1500" u="none" strike="noStrike" dirty="0">
                          <a:effectLst/>
                          <a:latin typeface="Abadi" panose="020B0604020104020204" pitchFamily="34" charset="0"/>
                        </a:rPr>
                        <a:t>time</a:t>
                      </a:r>
                      <a:endParaRPr lang="en-US" sz="1500" b="0" i="0" u="none" strike="noStrike" dirty="0">
                        <a:solidFill>
                          <a:srgbClr val="000000"/>
                        </a:solidFill>
                        <a:effectLst/>
                        <a:latin typeface="Abadi" panose="020B0604020104020204" pitchFamily="34" charset="0"/>
                      </a:endParaRPr>
                    </a:p>
                  </a:txBody>
                  <a:tcPr marL="6350" marR="6350" marT="6350" marB="0" anchor="b"/>
                </a:tc>
                <a:tc>
                  <a:txBody>
                    <a:bodyPr/>
                    <a:lstStyle/>
                    <a:p>
                      <a:pPr algn="r" fontAlgn="b"/>
                      <a:r>
                        <a:rPr lang="en-US" sz="1500" u="none" strike="noStrike" dirty="0">
                          <a:effectLst/>
                          <a:latin typeface="Abadi" panose="020B0604020104020204" pitchFamily="34" charset="0"/>
                        </a:rPr>
                        <a:t>D1</a:t>
                      </a:r>
                      <a:endParaRPr lang="en-US" sz="1500" b="0" i="0" u="none" strike="noStrike" dirty="0">
                        <a:solidFill>
                          <a:srgbClr val="000000"/>
                        </a:solidFill>
                        <a:effectLst/>
                        <a:latin typeface="Abadi" panose="020B0604020104020204" pitchFamily="34" charset="0"/>
                      </a:endParaRPr>
                    </a:p>
                  </a:txBody>
                  <a:tcPr marL="6350" marR="6350" marT="6350" marB="0" anchor="b"/>
                </a:tc>
                <a:tc>
                  <a:txBody>
                    <a:bodyPr/>
                    <a:lstStyle/>
                    <a:p>
                      <a:pPr algn="r" fontAlgn="b"/>
                      <a:r>
                        <a:rPr lang="en-US" sz="1500" u="none" strike="noStrike" dirty="0">
                          <a:effectLst/>
                          <a:latin typeface="Abadi" panose="020B0604020104020204" pitchFamily="34" charset="0"/>
                        </a:rPr>
                        <a:t>outcome for </a:t>
                      </a:r>
                      <a:r>
                        <a:rPr lang="en-US" sz="1500" u="none" strike="noStrike" dirty="0" err="1">
                          <a:effectLst/>
                          <a:latin typeface="Abadi" panose="020B0604020104020204" pitchFamily="34" charset="0"/>
                        </a:rPr>
                        <a:t>i</a:t>
                      </a:r>
                      <a:r>
                        <a:rPr lang="en-US" sz="1500" u="none" strike="noStrike" dirty="0">
                          <a:effectLst/>
                          <a:latin typeface="Abadi" panose="020B0604020104020204" pitchFamily="34" charset="0"/>
                        </a:rPr>
                        <a:t>=1</a:t>
                      </a:r>
                      <a:endParaRPr lang="en-US" sz="1500" b="0" i="0" u="none" strike="noStrike" dirty="0">
                        <a:solidFill>
                          <a:srgbClr val="000000"/>
                        </a:solidFill>
                        <a:effectLst/>
                        <a:latin typeface="Abadi" panose="020B0604020104020204" pitchFamily="34" charset="0"/>
                      </a:endParaRPr>
                    </a:p>
                  </a:txBody>
                  <a:tcPr marL="6350" marR="6350" marT="6350" marB="0" anchor="b"/>
                </a:tc>
                <a:tc>
                  <a:txBody>
                    <a:bodyPr/>
                    <a:lstStyle/>
                    <a:p>
                      <a:pPr algn="r" fontAlgn="b"/>
                      <a:r>
                        <a:rPr lang="en-US" sz="1500" u="none" strike="noStrike" dirty="0">
                          <a:effectLst/>
                          <a:latin typeface="Abadi" panose="020B0604020104020204" pitchFamily="34" charset="0"/>
                        </a:rPr>
                        <a:t>outcome for j=2</a:t>
                      </a:r>
                      <a:endParaRPr lang="en-US" sz="1500" b="0" i="0" u="none" strike="noStrike" dirty="0">
                        <a:solidFill>
                          <a:srgbClr val="000000"/>
                        </a:solidFill>
                        <a:effectLst/>
                        <a:latin typeface="Abadi" panose="020B0604020104020204" pitchFamily="34" charset="0"/>
                      </a:endParaRPr>
                    </a:p>
                  </a:txBody>
                  <a:tcPr marL="6350" marR="6350" marT="6350" marB="0" anchor="b"/>
                </a:tc>
                <a:tc>
                  <a:txBody>
                    <a:bodyPr/>
                    <a:lstStyle/>
                    <a:p>
                      <a:pPr algn="r" fontAlgn="b"/>
                      <a:r>
                        <a:rPr lang="en-US" sz="1500" u="none" strike="noStrike" dirty="0">
                          <a:effectLst/>
                          <a:latin typeface="Abadi" panose="020B0604020104020204" pitchFamily="34" charset="0"/>
                        </a:rPr>
                        <a:t>outcome for j=3</a:t>
                      </a:r>
                      <a:endParaRPr lang="en-US" sz="1500" b="0" i="0" u="none" strike="noStrike" dirty="0">
                        <a:solidFill>
                          <a:srgbClr val="000000"/>
                        </a:solidFill>
                        <a:effectLst/>
                        <a:latin typeface="Abadi" panose="020B0604020104020204" pitchFamily="34" charset="0"/>
                      </a:endParaRPr>
                    </a:p>
                  </a:txBody>
                  <a:tcPr marL="6350" marR="6350" marT="6350" marB="0" anchor="b"/>
                </a:tc>
                <a:extLst>
                  <a:ext uri="{0D108BD9-81ED-4DB2-BD59-A6C34878D82A}">
                    <a16:rowId xmlns:a16="http://schemas.microsoft.com/office/drawing/2014/main" val="3785132664"/>
                  </a:ext>
                </a:extLst>
              </a:tr>
              <a:tr h="377480">
                <a:tc>
                  <a:txBody>
                    <a:bodyPr/>
                    <a:lstStyle/>
                    <a:p>
                      <a:pPr algn="r" fontAlgn="b"/>
                      <a:r>
                        <a:rPr lang="en-US" sz="1500" u="none" strike="noStrike" dirty="0">
                          <a:effectLst/>
                          <a:latin typeface="Abadi" panose="020B0604020104020204" pitchFamily="34" charset="0"/>
                        </a:rPr>
                        <a:t>1</a:t>
                      </a:r>
                      <a:endParaRPr lang="en-US" sz="1500" b="0" i="0" u="none" strike="noStrike" dirty="0">
                        <a:solidFill>
                          <a:srgbClr val="000000"/>
                        </a:solidFill>
                        <a:effectLst/>
                        <a:latin typeface="Abadi" panose="020B0604020104020204" pitchFamily="34" charset="0"/>
                      </a:endParaRPr>
                    </a:p>
                  </a:txBody>
                  <a:tcPr marL="6350" marR="6350" marT="6350" marB="0" anchor="b"/>
                </a:tc>
                <a:tc>
                  <a:txBody>
                    <a:bodyPr/>
                    <a:lstStyle/>
                    <a:p>
                      <a:pPr algn="r" fontAlgn="b"/>
                      <a:r>
                        <a:rPr lang="en-US" sz="1500" u="none" strike="noStrike">
                          <a:effectLst/>
                          <a:latin typeface="Abadi" panose="020B0604020104020204" pitchFamily="34" charset="0"/>
                        </a:rPr>
                        <a:t>0</a:t>
                      </a:r>
                      <a:endParaRPr lang="en-US" sz="1500" b="0" i="0" u="none" strike="noStrike">
                        <a:solidFill>
                          <a:srgbClr val="000000"/>
                        </a:solidFill>
                        <a:effectLst/>
                        <a:latin typeface="Abadi" panose="020B0604020104020204" pitchFamily="34" charset="0"/>
                      </a:endParaRPr>
                    </a:p>
                  </a:txBody>
                  <a:tcPr marL="6350" marR="6350" marT="6350" marB="0" anchor="b"/>
                </a:tc>
                <a:tc>
                  <a:txBody>
                    <a:bodyPr/>
                    <a:lstStyle/>
                    <a:p>
                      <a:pPr algn="r" fontAlgn="b"/>
                      <a:r>
                        <a:rPr lang="en-US" sz="1500" u="none" strike="noStrike" dirty="0">
                          <a:effectLst/>
                          <a:latin typeface="Abadi" panose="020B0604020104020204" pitchFamily="34" charset="0"/>
                        </a:rPr>
                        <a:t>y11 </a:t>
                      </a:r>
                      <a:endParaRPr lang="en-US" sz="1500" b="0" i="0" u="none" strike="noStrike" dirty="0">
                        <a:solidFill>
                          <a:srgbClr val="000000"/>
                        </a:solidFill>
                        <a:effectLst/>
                        <a:latin typeface="Abadi" panose="020B0604020104020204" pitchFamily="34" charset="0"/>
                      </a:endParaRPr>
                    </a:p>
                  </a:txBody>
                  <a:tcPr marL="6350" marR="6350" marT="6350" marB="0" anchor="b"/>
                </a:tc>
                <a:tc>
                  <a:txBody>
                    <a:bodyPr/>
                    <a:lstStyle/>
                    <a:p>
                      <a:pPr algn="r" fontAlgn="b"/>
                      <a:r>
                        <a:rPr lang="en-US" sz="1500" u="none" strike="noStrike" dirty="0">
                          <a:effectLst/>
                          <a:latin typeface="Abadi" panose="020B0604020104020204" pitchFamily="34" charset="0"/>
                        </a:rPr>
                        <a:t>y21</a:t>
                      </a:r>
                      <a:endParaRPr lang="en-US" sz="1500" b="0" i="0" u="none" strike="noStrike" dirty="0">
                        <a:solidFill>
                          <a:srgbClr val="000000"/>
                        </a:solidFill>
                        <a:effectLst/>
                        <a:latin typeface="Abadi" panose="020B0604020104020204" pitchFamily="34" charset="0"/>
                      </a:endParaRPr>
                    </a:p>
                  </a:txBody>
                  <a:tcPr marL="6350" marR="6350" marT="6350" marB="0" anchor="b"/>
                </a:tc>
                <a:tc>
                  <a:txBody>
                    <a:bodyPr/>
                    <a:lstStyle/>
                    <a:p>
                      <a:pPr algn="r" fontAlgn="b"/>
                      <a:r>
                        <a:rPr lang="en-US" sz="1500" u="none" strike="noStrike">
                          <a:effectLst/>
                          <a:latin typeface="Abadi" panose="020B0604020104020204" pitchFamily="34" charset="0"/>
                        </a:rPr>
                        <a:t>y31</a:t>
                      </a:r>
                      <a:endParaRPr lang="en-US" sz="1500" b="0" i="0" u="none" strike="noStrike">
                        <a:solidFill>
                          <a:srgbClr val="000000"/>
                        </a:solidFill>
                        <a:effectLst/>
                        <a:latin typeface="Abadi" panose="020B0604020104020204" pitchFamily="34" charset="0"/>
                      </a:endParaRPr>
                    </a:p>
                  </a:txBody>
                  <a:tcPr marL="6350" marR="6350" marT="6350" marB="0" anchor="b"/>
                </a:tc>
                <a:extLst>
                  <a:ext uri="{0D108BD9-81ED-4DB2-BD59-A6C34878D82A}">
                    <a16:rowId xmlns:a16="http://schemas.microsoft.com/office/drawing/2014/main" val="814550823"/>
                  </a:ext>
                </a:extLst>
              </a:tr>
              <a:tr h="377480">
                <a:tc>
                  <a:txBody>
                    <a:bodyPr/>
                    <a:lstStyle/>
                    <a:p>
                      <a:pPr algn="r" fontAlgn="b"/>
                      <a:r>
                        <a:rPr lang="en-US" sz="1500" u="none" strike="noStrike" dirty="0">
                          <a:effectLst/>
                          <a:latin typeface="Abadi" panose="020B0604020104020204" pitchFamily="34" charset="0"/>
                        </a:rPr>
                        <a:t>2</a:t>
                      </a:r>
                      <a:endParaRPr lang="en-US" sz="1500" b="0" i="0" u="none" strike="noStrike" dirty="0">
                        <a:solidFill>
                          <a:srgbClr val="000000"/>
                        </a:solidFill>
                        <a:effectLst/>
                        <a:latin typeface="Abadi" panose="020B0604020104020204" pitchFamily="34" charset="0"/>
                      </a:endParaRPr>
                    </a:p>
                  </a:txBody>
                  <a:tcPr marL="6350" marR="6350" marT="6350" marB="0" anchor="b"/>
                </a:tc>
                <a:tc>
                  <a:txBody>
                    <a:bodyPr/>
                    <a:lstStyle/>
                    <a:p>
                      <a:pPr algn="r" fontAlgn="b"/>
                      <a:r>
                        <a:rPr lang="en-US" sz="1500" u="none" strike="noStrike" dirty="0">
                          <a:effectLst/>
                          <a:latin typeface="Abadi" panose="020B0604020104020204" pitchFamily="34" charset="0"/>
                        </a:rPr>
                        <a:t>0</a:t>
                      </a:r>
                      <a:endParaRPr lang="en-US" sz="1500" b="0" i="0" u="none" strike="noStrike" dirty="0">
                        <a:solidFill>
                          <a:srgbClr val="000000"/>
                        </a:solidFill>
                        <a:effectLst/>
                        <a:latin typeface="Abadi" panose="020B0604020104020204" pitchFamily="34" charset="0"/>
                      </a:endParaRPr>
                    </a:p>
                  </a:txBody>
                  <a:tcPr marL="6350" marR="6350" marT="6350" marB="0" anchor="b"/>
                </a:tc>
                <a:tc>
                  <a:txBody>
                    <a:bodyPr/>
                    <a:lstStyle/>
                    <a:p>
                      <a:pPr algn="r" fontAlgn="b"/>
                      <a:r>
                        <a:rPr lang="en-US" sz="1500" u="none" strike="noStrike" dirty="0">
                          <a:effectLst/>
                          <a:latin typeface="Abadi" panose="020B0604020104020204" pitchFamily="34" charset="0"/>
                        </a:rPr>
                        <a:t>y12</a:t>
                      </a:r>
                      <a:endParaRPr lang="en-US" sz="1500" b="0" i="0" u="none" strike="noStrike" dirty="0">
                        <a:solidFill>
                          <a:srgbClr val="000000"/>
                        </a:solidFill>
                        <a:effectLst/>
                        <a:latin typeface="Abadi" panose="020B0604020104020204" pitchFamily="34" charset="0"/>
                      </a:endParaRPr>
                    </a:p>
                  </a:txBody>
                  <a:tcPr marL="6350" marR="6350" marT="6350" marB="0" anchor="b"/>
                </a:tc>
                <a:tc>
                  <a:txBody>
                    <a:bodyPr/>
                    <a:lstStyle/>
                    <a:p>
                      <a:pPr algn="r" fontAlgn="b"/>
                      <a:r>
                        <a:rPr lang="en-US" sz="1500" u="none" strike="noStrike">
                          <a:effectLst/>
                          <a:latin typeface="Abadi" panose="020B0604020104020204" pitchFamily="34" charset="0"/>
                        </a:rPr>
                        <a:t>y22</a:t>
                      </a:r>
                      <a:endParaRPr lang="en-US" sz="1500" b="0" i="0" u="none" strike="noStrike">
                        <a:solidFill>
                          <a:srgbClr val="000000"/>
                        </a:solidFill>
                        <a:effectLst/>
                        <a:latin typeface="Abadi" panose="020B0604020104020204" pitchFamily="34" charset="0"/>
                      </a:endParaRPr>
                    </a:p>
                  </a:txBody>
                  <a:tcPr marL="6350" marR="6350" marT="6350" marB="0" anchor="b"/>
                </a:tc>
                <a:tc>
                  <a:txBody>
                    <a:bodyPr/>
                    <a:lstStyle/>
                    <a:p>
                      <a:pPr algn="r" fontAlgn="b"/>
                      <a:r>
                        <a:rPr lang="en-US" sz="1500" u="none" strike="noStrike">
                          <a:effectLst/>
                          <a:latin typeface="Abadi" panose="020B0604020104020204" pitchFamily="34" charset="0"/>
                        </a:rPr>
                        <a:t>y32</a:t>
                      </a:r>
                      <a:endParaRPr lang="en-US" sz="1500" b="0" i="0" u="none" strike="noStrike">
                        <a:solidFill>
                          <a:srgbClr val="000000"/>
                        </a:solidFill>
                        <a:effectLst/>
                        <a:latin typeface="Abadi" panose="020B0604020104020204" pitchFamily="34" charset="0"/>
                      </a:endParaRPr>
                    </a:p>
                  </a:txBody>
                  <a:tcPr marL="6350" marR="6350" marT="6350" marB="0" anchor="b"/>
                </a:tc>
                <a:extLst>
                  <a:ext uri="{0D108BD9-81ED-4DB2-BD59-A6C34878D82A}">
                    <a16:rowId xmlns:a16="http://schemas.microsoft.com/office/drawing/2014/main" val="3261597637"/>
                  </a:ext>
                </a:extLst>
              </a:tr>
              <a:tr h="377480">
                <a:tc>
                  <a:txBody>
                    <a:bodyPr/>
                    <a:lstStyle/>
                    <a:p>
                      <a:pPr algn="r" fontAlgn="b"/>
                      <a:r>
                        <a:rPr lang="en-US" sz="1500" u="none" strike="noStrike">
                          <a:effectLst/>
                          <a:latin typeface="Abadi" panose="020B0604020104020204" pitchFamily="34" charset="0"/>
                        </a:rPr>
                        <a:t>3</a:t>
                      </a:r>
                      <a:endParaRPr lang="en-US" sz="1500" b="0" i="0" u="none" strike="noStrike">
                        <a:solidFill>
                          <a:srgbClr val="000000"/>
                        </a:solidFill>
                        <a:effectLst/>
                        <a:latin typeface="Abadi" panose="020B0604020104020204" pitchFamily="34" charset="0"/>
                      </a:endParaRPr>
                    </a:p>
                  </a:txBody>
                  <a:tcPr marL="6350" marR="6350" marT="6350" marB="0" anchor="b"/>
                </a:tc>
                <a:tc>
                  <a:txBody>
                    <a:bodyPr/>
                    <a:lstStyle/>
                    <a:p>
                      <a:pPr algn="r" fontAlgn="b"/>
                      <a:r>
                        <a:rPr lang="en-US" sz="1500" u="none" strike="noStrike">
                          <a:effectLst/>
                          <a:latin typeface="Abadi" panose="020B0604020104020204" pitchFamily="34" charset="0"/>
                        </a:rPr>
                        <a:t>0</a:t>
                      </a:r>
                      <a:endParaRPr lang="en-US" sz="1500" b="0" i="0" u="none" strike="noStrike">
                        <a:solidFill>
                          <a:srgbClr val="000000"/>
                        </a:solidFill>
                        <a:effectLst/>
                        <a:latin typeface="Abadi" panose="020B0604020104020204" pitchFamily="34" charset="0"/>
                      </a:endParaRPr>
                    </a:p>
                  </a:txBody>
                  <a:tcPr marL="6350" marR="6350" marT="6350" marB="0" anchor="b"/>
                </a:tc>
                <a:tc>
                  <a:txBody>
                    <a:bodyPr/>
                    <a:lstStyle/>
                    <a:p>
                      <a:pPr algn="r" fontAlgn="b"/>
                      <a:r>
                        <a:rPr lang="en-US" sz="1500" u="none" strike="noStrike">
                          <a:effectLst/>
                          <a:latin typeface="Abadi" panose="020B0604020104020204" pitchFamily="34" charset="0"/>
                        </a:rPr>
                        <a:t>y13</a:t>
                      </a:r>
                      <a:endParaRPr lang="en-US" sz="1500" b="0" i="0" u="none" strike="noStrike">
                        <a:solidFill>
                          <a:srgbClr val="000000"/>
                        </a:solidFill>
                        <a:effectLst/>
                        <a:latin typeface="Abadi" panose="020B0604020104020204" pitchFamily="34" charset="0"/>
                      </a:endParaRPr>
                    </a:p>
                  </a:txBody>
                  <a:tcPr marL="6350" marR="6350" marT="6350" marB="0" anchor="b"/>
                </a:tc>
                <a:tc>
                  <a:txBody>
                    <a:bodyPr/>
                    <a:lstStyle/>
                    <a:p>
                      <a:pPr algn="r" fontAlgn="b"/>
                      <a:r>
                        <a:rPr lang="en-US" sz="1500" u="none" strike="noStrike" dirty="0">
                          <a:effectLst/>
                          <a:latin typeface="Abadi" panose="020B0604020104020204" pitchFamily="34" charset="0"/>
                        </a:rPr>
                        <a:t>y23</a:t>
                      </a:r>
                      <a:endParaRPr lang="en-US" sz="1500" b="0" i="0" u="none" strike="noStrike" dirty="0">
                        <a:solidFill>
                          <a:srgbClr val="000000"/>
                        </a:solidFill>
                        <a:effectLst/>
                        <a:latin typeface="Abadi" panose="020B0604020104020204" pitchFamily="34" charset="0"/>
                      </a:endParaRPr>
                    </a:p>
                  </a:txBody>
                  <a:tcPr marL="6350" marR="6350" marT="6350" marB="0" anchor="b"/>
                </a:tc>
                <a:tc>
                  <a:txBody>
                    <a:bodyPr/>
                    <a:lstStyle/>
                    <a:p>
                      <a:pPr algn="r" fontAlgn="b"/>
                      <a:r>
                        <a:rPr lang="en-US" sz="1500" u="none" strike="noStrike">
                          <a:effectLst/>
                          <a:latin typeface="Abadi" panose="020B0604020104020204" pitchFamily="34" charset="0"/>
                        </a:rPr>
                        <a:t>y33</a:t>
                      </a:r>
                      <a:endParaRPr lang="en-US" sz="1500" b="0" i="0" u="none" strike="noStrike">
                        <a:solidFill>
                          <a:srgbClr val="000000"/>
                        </a:solidFill>
                        <a:effectLst/>
                        <a:latin typeface="Abadi" panose="020B0604020104020204" pitchFamily="34" charset="0"/>
                      </a:endParaRPr>
                    </a:p>
                  </a:txBody>
                  <a:tcPr marL="6350" marR="6350" marT="6350" marB="0" anchor="b"/>
                </a:tc>
                <a:extLst>
                  <a:ext uri="{0D108BD9-81ED-4DB2-BD59-A6C34878D82A}">
                    <a16:rowId xmlns:a16="http://schemas.microsoft.com/office/drawing/2014/main" val="679119978"/>
                  </a:ext>
                </a:extLst>
              </a:tr>
              <a:tr h="377480">
                <a:tc>
                  <a:txBody>
                    <a:bodyPr/>
                    <a:lstStyle/>
                    <a:p>
                      <a:pPr algn="r" fontAlgn="b"/>
                      <a:r>
                        <a:rPr lang="en-US" sz="1500" u="none" strike="noStrike">
                          <a:effectLst/>
                          <a:latin typeface="Abadi" panose="020B0604020104020204" pitchFamily="34" charset="0"/>
                        </a:rPr>
                        <a:t>4</a:t>
                      </a:r>
                      <a:endParaRPr lang="en-US" sz="1500" b="0" i="0" u="none" strike="noStrike">
                        <a:solidFill>
                          <a:srgbClr val="000000"/>
                        </a:solidFill>
                        <a:effectLst/>
                        <a:latin typeface="Abadi" panose="020B0604020104020204" pitchFamily="34" charset="0"/>
                      </a:endParaRPr>
                    </a:p>
                  </a:txBody>
                  <a:tcPr marL="6350" marR="6350" marT="6350" marB="0" anchor="b"/>
                </a:tc>
                <a:tc>
                  <a:txBody>
                    <a:bodyPr/>
                    <a:lstStyle/>
                    <a:p>
                      <a:pPr algn="r" fontAlgn="b"/>
                      <a:r>
                        <a:rPr lang="en-US" sz="1500" u="none" strike="noStrike">
                          <a:effectLst/>
                          <a:latin typeface="Abadi" panose="020B0604020104020204" pitchFamily="34" charset="0"/>
                        </a:rPr>
                        <a:t>0</a:t>
                      </a:r>
                      <a:endParaRPr lang="en-US" sz="1500" b="0" i="0" u="none" strike="noStrike">
                        <a:solidFill>
                          <a:srgbClr val="000000"/>
                        </a:solidFill>
                        <a:effectLst/>
                        <a:latin typeface="Abadi" panose="020B0604020104020204" pitchFamily="34" charset="0"/>
                      </a:endParaRPr>
                    </a:p>
                  </a:txBody>
                  <a:tcPr marL="6350" marR="6350" marT="6350" marB="0" anchor="b"/>
                </a:tc>
                <a:tc>
                  <a:txBody>
                    <a:bodyPr/>
                    <a:lstStyle/>
                    <a:p>
                      <a:pPr algn="r" fontAlgn="b"/>
                      <a:r>
                        <a:rPr lang="en-US" sz="1500" u="none" strike="noStrike" dirty="0">
                          <a:effectLst/>
                          <a:latin typeface="Abadi" panose="020B0604020104020204" pitchFamily="34" charset="0"/>
                        </a:rPr>
                        <a:t>y14</a:t>
                      </a:r>
                      <a:endParaRPr lang="en-US" sz="1500" b="0" i="0" u="none" strike="noStrike" dirty="0">
                        <a:solidFill>
                          <a:srgbClr val="000000"/>
                        </a:solidFill>
                        <a:effectLst/>
                        <a:latin typeface="Abadi" panose="020B0604020104020204" pitchFamily="34" charset="0"/>
                      </a:endParaRPr>
                    </a:p>
                  </a:txBody>
                  <a:tcPr marL="6350" marR="6350" marT="6350" marB="0" anchor="b"/>
                </a:tc>
                <a:tc>
                  <a:txBody>
                    <a:bodyPr/>
                    <a:lstStyle/>
                    <a:p>
                      <a:pPr algn="r" fontAlgn="b"/>
                      <a:r>
                        <a:rPr lang="en-US" sz="1500" u="none" strike="noStrike" dirty="0">
                          <a:effectLst/>
                          <a:latin typeface="Abadi" panose="020B0604020104020204" pitchFamily="34" charset="0"/>
                        </a:rPr>
                        <a:t>y24</a:t>
                      </a:r>
                      <a:endParaRPr lang="en-US" sz="1500" b="0" i="0" u="none" strike="noStrike" dirty="0">
                        <a:solidFill>
                          <a:srgbClr val="000000"/>
                        </a:solidFill>
                        <a:effectLst/>
                        <a:latin typeface="Abadi" panose="020B0604020104020204" pitchFamily="34" charset="0"/>
                      </a:endParaRPr>
                    </a:p>
                  </a:txBody>
                  <a:tcPr marL="6350" marR="6350" marT="6350" marB="0" anchor="b"/>
                </a:tc>
                <a:tc>
                  <a:txBody>
                    <a:bodyPr/>
                    <a:lstStyle/>
                    <a:p>
                      <a:pPr algn="r" fontAlgn="b"/>
                      <a:r>
                        <a:rPr lang="en-US" sz="1500" u="none" strike="noStrike" dirty="0">
                          <a:effectLst/>
                          <a:latin typeface="Abadi" panose="020B0604020104020204" pitchFamily="34" charset="0"/>
                        </a:rPr>
                        <a:t>y34</a:t>
                      </a:r>
                      <a:endParaRPr lang="en-US" sz="1500" b="0" i="0" u="none" strike="noStrike" dirty="0">
                        <a:solidFill>
                          <a:srgbClr val="000000"/>
                        </a:solidFill>
                        <a:effectLst/>
                        <a:latin typeface="Abadi" panose="020B0604020104020204" pitchFamily="34" charset="0"/>
                      </a:endParaRPr>
                    </a:p>
                  </a:txBody>
                  <a:tcPr marL="6350" marR="6350" marT="6350" marB="0" anchor="b"/>
                </a:tc>
                <a:extLst>
                  <a:ext uri="{0D108BD9-81ED-4DB2-BD59-A6C34878D82A}">
                    <a16:rowId xmlns:a16="http://schemas.microsoft.com/office/drawing/2014/main" val="1344983581"/>
                  </a:ext>
                </a:extLst>
              </a:tr>
              <a:tr h="377480">
                <a:tc>
                  <a:txBody>
                    <a:bodyPr/>
                    <a:lstStyle/>
                    <a:p>
                      <a:pPr algn="r" fontAlgn="b"/>
                      <a:r>
                        <a:rPr lang="en-US" sz="1500" u="none" strike="noStrike">
                          <a:effectLst/>
                          <a:latin typeface="Abadi" panose="020B0604020104020204" pitchFamily="34" charset="0"/>
                        </a:rPr>
                        <a:t>5</a:t>
                      </a:r>
                      <a:endParaRPr lang="en-US" sz="1500" b="0" i="0" u="none" strike="noStrike">
                        <a:solidFill>
                          <a:srgbClr val="000000"/>
                        </a:solidFill>
                        <a:effectLst/>
                        <a:latin typeface="Abadi" panose="020B0604020104020204" pitchFamily="34" charset="0"/>
                      </a:endParaRPr>
                    </a:p>
                  </a:txBody>
                  <a:tcPr marL="6350" marR="6350" marT="6350" marB="0" anchor="b"/>
                </a:tc>
                <a:tc>
                  <a:txBody>
                    <a:bodyPr/>
                    <a:lstStyle/>
                    <a:p>
                      <a:pPr algn="r" fontAlgn="b"/>
                      <a:r>
                        <a:rPr lang="en-US" sz="1500" u="none" strike="noStrike" dirty="0">
                          <a:effectLst/>
                          <a:latin typeface="Abadi" panose="020B0604020104020204" pitchFamily="34" charset="0"/>
                        </a:rPr>
                        <a:t>0</a:t>
                      </a:r>
                      <a:endParaRPr lang="en-US" sz="1500" b="0" i="0" u="none" strike="noStrike" dirty="0">
                        <a:solidFill>
                          <a:srgbClr val="000000"/>
                        </a:solidFill>
                        <a:effectLst/>
                        <a:latin typeface="Abadi" panose="020B0604020104020204" pitchFamily="34" charset="0"/>
                      </a:endParaRPr>
                    </a:p>
                  </a:txBody>
                  <a:tcPr marL="6350" marR="6350" marT="6350" marB="0" anchor="b"/>
                </a:tc>
                <a:tc>
                  <a:txBody>
                    <a:bodyPr/>
                    <a:lstStyle/>
                    <a:p>
                      <a:pPr algn="r" fontAlgn="b"/>
                      <a:r>
                        <a:rPr lang="en-US" sz="1500" u="none" strike="noStrike" dirty="0">
                          <a:effectLst/>
                          <a:latin typeface="Abadi" panose="020B0604020104020204" pitchFamily="34" charset="0"/>
                        </a:rPr>
                        <a:t>y15</a:t>
                      </a:r>
                      <a:endParaRPr lang="en-US" sz="1500" b="0" i="0" u="none" strike="noStrike" dirty="0">
                        <a:solidFill>
                          <a:srgbClr val="000000"/>
                        </a:solidFill>
                        <a:effectLst/>
                        <a:latin typeface="Abadi" panose="020B0604020104020204" pitchFamily="34" charset="0"/>
                      </a:endParaRPr>
                    </a:p>
                  </a:txBody>
                  <a:tcPr marL="6350" marR="6350" marT="6350" marB="0" anchor="b"/>
                </a:tc>
                <a:tc>
                  <a:txBody>
                    <a:bodyPr/>
                    <a:lstStyle/>
                    <a:p>
                      <a:pPr algn="r" fontAlgn="b"/>
                      <a:r>
                        <a:rPr lang="en-US" sz="1500" u="none" strike="noStrike" dirty="0">
                          <a:effectLst/>
                          <a:latin typeface="Abadi" panose="020B0604020104020204" pitchFamily="34" charset="0"/>
                        </a:rPr>
                        <a:t>y25</a:t>
                      </a:r>
                      <a:endParaRPr lang="en-US" sz="1500" b="0" i="0" u="none" strike="noStrike" dirty="0">
                        <a:solidFill>
                          <a:srgbClr val="000000"/>
                        </a:solidFill>
                        <a:effectLst/>
                        <a:latin typeface="Abadi" panose="020B0604020104020204" pitchFamily="34" charset="0"/>
                      </a:endParaRPr>
                    </a:p>
                  </a:txBody>
                  <a:tcPr marL="6350" marR="6350" marT="6350" marB="0" anchor="b"/>
                </a:tc>
                <a:tc>
                  <a:txBody>
                    <a:bodyPr/>
                    <a:lstStyle/>
                    <a:p>
                      <a:pPr algn="r" fontAlgn="b"/>
                      <a:r>
                        <a:rPr lang="en-US" sz="1500" u="none" strike="noStrike" dirty="0">
                          <a:effectLst/>
                          <a:latin typeface="Abadi" panose="020B0604020104020204" pitchFamily="34" charset="0"/>
                        </a:rPr>
                        <a:t>y35</a:t>
                      </a:r>
                      <a:endParaRPr lang="en-US" sz="1500" b="0" i="0" u="none" strike="noStrike" dirty="0">
                        <a:solidFill>
                          <a:srgbClr val="000000"/>
                        </a:solidFill>
                        <a:effectLst/>
                        <a:latin typeface="Abadi" panose="020B0604020104020204" pitchFamily="34" charset="0"/>
                      </a:endParaRPr>
                    </a:p>
                  </a:txBody>
                  <a:tcPr marL="6350" marR="6350" marT="6350" marB="0" anchor="b"/>
                </a:tc>
                <a:extLst>
                  <a:ext uri="{0D108BD9-81ED-4DB2-BD59-A6C34878D82A}">
                    <a16:rowId xmlns:a16="http://schemas.microsoft.com/office/drawing/2014/main" val="522289072"/>
                  </a:ext>
                </a:extLst>
              </a:tr>
              <a:tr h="377480">
                <a:tc>
                  <a:txBody>
                    <a:bodyPr/>
                    <a:lstStyle/>
                    <a:p>
                      <a:pPr algn="r" fontAlgn="b"/>
                      <a:r>
                        <a:rPr lang="en-US" sz="1500" u="none" strike="noStrike">
                          <a:effectLst/>
                          <a:latin typeface="Abadi" panose="020B0604020104020204" pitchFamily="34" charset="0"/>
                        </a:rPr>
                        <a:t>(T0) 6</a:t>
                      </a:r>
                      <a:endParaRPr lang="en-US" sz="1500" b="0" i="0" u="none" strike="noStrike">
                        <a:solidFill>
                          <a:srgbClr val="000000"/>
                        </a:solidFill>
                        <a:effectLst/>
                        <a:latin typeface="Abadi" panose="020B0604020104020204" pitchFamily="34" charset="0"/>
                      </a:endParaRPr>
                    </a:p>
                  </a:txBody>
                  <a:tcPr marL="6350" marR="6350" marT="6350" marB="0" anchor="b"/>
                </a:tc>
                <a:tc>
                  <a:txBody>
                    <a:bodyPr/>
                    <a:lstStyle/>
                    <a:p>
                      <a:pPr algn="r" fontAlgn="b"/>
                      <a:r>
                        <a:rPr lang="en-US" sz="1500" u="none" strike="noStrike">
                          <a:effectLst/>
                          <a:latin typeface="Abadi" panose="020B0604020104020204" pitchFamily="34" charset="0"/>
                        </a:rPr>
                        <a:t>1</a:t>
                      </a:r>
                      <a:endParaRPr lang="en-US" sz="1500" b="0" i="0" u="none" strike="noStrike">
                        <a:solidFill>
                          <a:srgbClr val="000000"/>
                        </a:solidFill>
                        <a:effectLst/>
                        <a:latin typeface="Abadi" panose="020B0604020104020204" pitchFamily="34" charset="0"/>
                      </a:endParaRPr>
                    </a:p>
                  </a:txBody>
                  <a:tcPr marL="6350" marR="6350" marT="6350" marB="0" anchor="b"/>
                </a:tc>
                <a:tc>
                  <a:txBody>
                    <a:bodyPr/>
                    <a:lstStyle/>
                    <a:p>
                      <a:pPr algn="r" fontAlgn="b"/>
                      <a:r>
                        <a:rPr lang="en-US" sz="1500" u="none" strike="noStrike" dirty="0">
                          <a:effectLst/>
                          <a:latin typeface="Abadi" panose="020B0604020104020204" pitchFamily="34" charset="0"/>
                        </a:rPr>
                        <a:t>y16</a:t>
                      </a:r>
                      <a:endParaRPr lang="en-US" sz="1500" b="0" i="0" u="none" strike="noStrike" dirty="0">
                        <a:solidFill>
                          <a:srgbClr val="000000"/>
                        </a:solidFill>
                        <a:effectLst/>
                        <a:latin typeface="Abadi" panose="020B0604020104020204" pitchFamily="34" charset="0"/>
                      </a:endParaRPr>
                    </a:p>
                  </a:txBody>
                  <a:tcPr marL="6350" marR="6350" marT="6350" marB="0" anchor="b">
                    <a:solidFill>
                      <a:schemeClr val="accent2"/>
                    </a:solidFill>
                  </a:tcPr>
                </a:tc>
                <a:tc>
                  <a:txBody>
                    <a:bodyPr/>
                    <a:lstStyle/>
                    <a:p>
                      <a:pPr algn="r" fontAlgn="b"/>
                      <a:r>
                        <a:rPr lang="en-US" sz="1500" u="none" strike="noStrike" dirty="0">
                          <a:effectLst/>
                          <a:latin typeface="Abadi" panose="020B0604020104020204" pitchFamily="34" charset="0"/>
                        </a:rPr>
                        <a:t>y26</a:t>
                      </a:r>
                      <a:endParaRPr lang="en-US" sz="1500" b="0" i="0" u="none" strike="noStrike" dirty="0">
                        <a:solidFill>
                          <a:srgbClr val="000000"/>
                        </a:solidFill>
                        <a:effectLst/>
                        <a:latin typeface="Abadi" panose="020B0604020104020204" pitchFamily="34" charset="0"/>
                      </a:endParaRPr>
                    </a:p>
                  </a:txBody>
                  <a:tcPr marL="6350" marR="6350" marT="6350" marB="0" anchor="b"/>
                </a:tc>
                <a:tc>
                  <a:txBody>
                    <a:bodyPr/>
                    <a:lstStyle/>
                    <a:p>
                      <a:pPr algn="r" fontAlgn="b"/>
                      <a:r>
                        <a:rPr lang="en-US" sz="1500" u="none" strike="noStrike" dirty="0">
                          <a:effectLst/>
                          <a:latin typeface="Abadi" panose="020B0604020104020204" pitchFamily="34" charset="0"/>
                        </a:rPr>
                        <a:t>y36</a:t>
                      </a:r>
                      <a:endParaRPr lang="en-US" sz="1500" b="0" i="0" u="none" strike="noStrike" dirty="0">
                        <a:solidFill>
                          <a:srgbClr val="000000"/>
                        </a:solidFill>
                        <a:effectLst/>
                        <a:latin typeface="Abadi" panose="020B0604020104020204" pitchFamily="34" charset="0"/>
                      </a:endParaRPr>
                    </a:p>
                  </a:txBody>
                  <a:tcPr marL="6350" marR="6350" marT="6350" marB="0" anchor="b"/>
                </a:tc>
                <a:extLst>
                  <a:ext uri="{0D108BD9-81ED-4DB2-BD59-A6C34878D82A}">
                    <a16:rowId xmlns:a16="http://schemas.microsoft.com/office/drawing/2014/main" val="4158042202"/>
                  </a:ext>
                </a:extLst>
              </a:tr>
              <a:tr h="377480">
                <a:tc>
                  <a:txBody>
                    <a:bodyPr/>
                    <a:lstStyle/>
                    <a:p>
                      <a:pPr algn="r" fontAlgn="b"/>
                      <a:r>
                        <a:rPr lang="en-US" sz="1500" u="none" strike="noStrike">
                          <a:effectLst/>
                          <a:latin typeface="Abadi" panose="020B0604020104020204" pitchFamily="34" charset="0"/>
                        </a:rPr>
                        <a:t>7</a:t>
                      </a:r>
                      <a:endParaRPr lang="en-US" sz="1500" b="0" i="0" u="none" strike="noStrike">
                        <a:solidFill>
                          <a:srgbClr val="000000"/>
                        </a:solidFill>
                        <a:effectLst/>
                        <a:latin typeface="Abadi" panose="020B0604020104020204" pitchFamily="34" charset="0"/>
                      </a:endParaRPr>
                    </a:p>
                  </a:txBody>
                  <a:tcPr marL="6350" marR="6350" marT="6350" marB="0" anchor="b"/>
                </a:tc>
                <a:tc>
                  <a:txBody>
                    <a:bodyPr/>
                    <a:lstStyle/>
                    <a:p>
                      <a:pPr algn="r" fontAlgn="b"/>
                      <a:r>
                        <a:rPr lang="en-US" sz="1500" u="none" strike="noStrike">
                          <a:effectLst/>
                          <a:latin typeface="Abadi" panose="020B0604020104020204" pitchFamily="34" charset="0"/>
                        </a:rPr>
                        <a:t>1</a:t>
                      </a:r>
                      <a:endParaRPr lang="en-US" sz="1500" b="0" i="0" u="none" strike="noStrike">
                        <a:solidFill>
                          <a:srgbClr val="000000"/>
                        </a:solidFill>
                        <a:effectLst/>
                        <a:latin typeface="Abadi" panose="020B0604020104020204" pitchFamily="34" charset="0"/>
                      </a:endParaRPr>
                    </a:p>
                  </a:txBody>
                  <a:tcPr marL="6350" marR="6350" marT="6350" marB="0" anchor="b"/>
                </a:tc>
                <a:tc>
                  <a:txBody>
                    <a:bodyPr/>
                    <a:lstStyle/>
                    <a:p>
                      <a:pPr algn="r" fontAlgn="b"/>
                      <a:r>
                        <a:rPr lang="en-US" sz="1500" u="none" strike="noStrike" dirty="0">
                          <a:effectLst/>
                          <a:latin typeface="Abadi" panose="020B0604020104020204" pitchFamily="34" charset="0"/>
                        </a:rPr>
                        <a:t>y17</a:t>
                      </a:r>
                      <a:endParaRPr lang="en-US" sz="1500" b="0" i="0" u="none" strike="noStrike" dirty="0">
                        <a:solidFill>
                          <a:srgbClr val="000000"/>
                        </a:solidFill>
                        <a:effectLst/>
                        <a:latin typeface="Abadi" panose="020B0604020104020204" pitchFamily="34" charset="0"/>
                      </a:endParaRPr>
                    </a:p>
                  </a:txBody>
                  <a:tcPr marL="6350" marR="6350" marT="6350" marB="0" anchor="b">
                    <a:solidFill>
                      <a:schemeClr val="accent2"/>
                    </a:solidFill>
                  </a:tcPr>
                </a:tc>
                <a:tc>
                  <a:txBody>
                    <a:bodyPr/>
                    <a:lstStyle/>
                    <a:p>
                      <a:pPr algn="r" fontAlgn="b"/>
                      <a:r>
                        <a:rPr lang="en-US" sz="1500" u="none" strike="noStrike" dirty="0">
                          <a:effectLst/>
                          <a:latin typeface="Abadi" panose="020B0604020104020204" pitchFamily="34" charset="0"/>
                        </a:rPr>
                        <a:t>y27</a:t>
                      </a:r>
                      <a:endParaRPr lang="en-US" sz="1500" b="0" i="0" u="none" strike="noStrike" dirty="0">
                        <a:solidFill>
                          <a:srgbClr val="000000"/>
                        </a:solidFill>
                        <a:effectLst/>
                        <a:latin typeface="Abadi" panose="020B0604020104020204" pitchFamily="34" charset="0"/>
                      </a:endParaRPr>
                    </a:p>
                  </a:txBody>
                  <a:tcPr marL="6350" marR="6350" marT="6350" marB="0" anchor="b"/>
                </a:tc>
                <a:tc>
                  <a:txBody>
                    <a:bodyPr/>
                    <a:lstStyle/>
                    <a:p>
                      <a:pPr algn="r" fontAlgn="b"/>
                      <a:r>
                        <a:rPr lang="en-US" sz="1500" u="none" strike="noStrike" dirty="0">
                          <a:effectLst/>
                          <a:latin typeface="Abadi" panose="020B0604020104020204" pitchFamily="34" charset="0"/>
                        </a:rPr>
                        <a:t>y37</a:t>
                      </a:r>
                      <a:endParaRPr lang="en-US" sz="1500" b="0" i="0" u="none" strike="noStrike" dirty="0">
                        <a:solidFill>
                          <a:srgbClr val="000000"/>
                        </a:solidFill>
                        <a:effectLst/>
                        <a:latin typeface="Abadi" panose="020B0604020104020204" pitchFamily="34" charset="0"/>
                      </a:endParaRPr>
                    </a:p>
                  </a:txBody>
                  <a:tcPr marL="6350" marR="6350" marT="6350" marB="0" anchor="b"/>
                </a:tc>
                <a:extLst>
                  <a:ext uri="{0D108BD9-81ED-4DB2-BD59-A6C34878D82A}">
                    <a16:rowId xmlns:a16="http://schemas.microsoft.com/office/drawing/2014/main" val="1751700480"/>
                  </a:ext>
                </a:extLst>
              </a:tr>
              <a:tr h="377480">
                <a:tc>
                  <a:txBody>
                    <a:bodyPr/>
                    <a:lstStyle/>
                    <a:p>
                      <a:pPr algn="r" fontAlgn="b"/>
                      <a:r>
                        <a:rPr lang="en-US" sz="1500" u="none" strike="noStrike">
                          <a:effectLst/>
                          <a:latin typeface="Abadi" panose="020B0604020104020204" pitchFamily="34" charset="0"/>
                        </a:rPr>
                        <a:t>8</a:t>
                      </a:r>
                      <a:endParaRPr lang="en-US" sz="1500" b="0" i="0" u="none" strike="noStrike">
                        <a:solidFill>
                          <a:srgbClr val="000000"/>
                        </a:solidFill>
                        <a:effectLst/>
                        <a:latin typeface="Abadi" panose="020B0604020104020204" pitchFamily="34" charset="0"/>
                      </a:endParaRPr>
                    </a:p>
                  </a:txBody>
                  <a:tcPr marL="6350" marR="6350" marT="6350" marB="0" anchor="b"/>
                </a:tc>
                <a:tc>
                  <a:txBody>
                    <a:bodyPr/>
                    <a:lstStyle/>
                    <a:p>
                      <a:pPr algn="r" fontAlgn="b"/>
                      <a:r>
                        <a:rPr lang="en-US" sz="1500" u="none" strike="noStrike">
                          <a:effectLst/>
                          <a:latin typeface="Abadi" panose="020B0604020104020204" pitchFamily="34" charset="0"/>
                        </a:rPr>
                        <a:t>1</a:t>
                      </a:r>
                      <a:endParaRPr lang="en-US" sz="1500" b="0" i="0" u="none" strike="noStrike">
                        <a:solidFill>
                          <a:srgbClr val="000000"/>
                        </a:solidFill>
                        <a:effectLst/>
                        <a:latin typeface="Abadi" panose="020B0604020104020204" pitchFamily="34" charset="0"/>
                      </a:endParaRPr>
                    </a:p>
                  </a:txBody>
                  <a:tcPr marL="6350" marR="6350" marT="6350" marB="0" anchor="b"/>
                </a:tc>
                <a:tc>
                  <a:txBody>
                    <a:bodyPr/>
                    <a:lstStyle/>
                    <a:p>
                      <a:pPr algn="r" fontAlgn="b"/>
                      <a:r>
                        <a:rPr lang="en-US" sz="1500" u="none" strike="noStrike" dirty="0">
                          <a:effectLst/>
                          <a:latin typeface="Abadi" panose="020B0604020104020204" pitchFamily="34" charset="0"/>
                        </a:rPr>
                        <a:t>y18</a:t>
                      </a:r>
                      <a:endParaRPr lang="en-US" sz="1500" b="0" i="0" u="none" strike="noStrike" dirty="0">
                        <a:solidFill>
                          <a:srgbClr val="000000"/>
                        </a:solidFill>
                        <a:effectLst/>
                        <a:latin typeface="Abadi" panose="020B0604020104020204" pitchFamily="34" charset="0"/>
                      </a:endParaRPr>
                    </a:p>
                  </a:txBody>
                  <a:tcPr marL="6350" marR="6350" marT="6350" marB="0" anchor="b">
                    <a:solidFill>
                      <a:schemeClr val="accent2"/>
                    </a:solidFill>
                  </a:tcPr>
                </a:tc>
                <a:tc>
                  <a:txBody>
                    <a:bodyPr/>
                    <a:lstStyle/>
                    <a:p>
                      <a:pPr algn="r" fontAlgn="b"/>
                      <a:r>
                        <a:rPr lang="en-US" sz="1500" u="none" strike="noStrike" dirty="0">
                          <a:effectLst/>
                          <a:latin typeface="Abadi" panose="020B0604020104020204" pitchFamily="34" charset="0"/>
                        </a:rPr>
                        <a:t>y28</a:t>
                      </a:r>
                      <a:endParaRPr lang="en-US" sz="1500" b="0" i="0" u="none" strike="noStrike" dirty="0">
                        <a:solidFill>
                          <a:srgbClr val="000000"/>
                        </a:solidFill>
                        <a:effectLst/>
                        <a:latin typeface="Abadi" panose="020B0604020104020204" pitchFamily="34" charset="0"/>
                      </a:endParaRPr>
                    </a:p>
                  </a:txBody>
                  <a:tcPr marL="6350" marR="6350" marT="6350" marB="0" anchor="b"/>
                </a:tc>
                <a:tc>
                  <a:txBody>
                    <a:bodyPr/>
                    <a:lstStyle/>
                    <a:p>
                      <a:pPr algn="r" fontAlgn="b"/>
                      <a:r>
                        <a:rPr lang="en-US" sz="1500" u="none" strike="noStrike" dirty="0">
                          <a:effectLst/>
                          <a:latin typeface="Abadi" panose="020B0604020104020204" pitchFamily="34" charset="0"/>
                        </a:rPr>
                        <a:t>y38</a:t>
                      </a:r>
                      <a:endParaRPr lang="en-US" sz="1500" b="0" i="0" u="none" strike="noStrike" dirty="0">
                        <a:solidFill>
                          <a:srgbClr val="000000"/>
                        </a:solidFill>
                        <a:effectLst/>
                        <a:latin typeface="Abadi" panose="020B0604020104020204" pitchFamily="34" charset="0"/>
                      </a:endParaRPr>
                    </a:p>
                  </a:txBody>
                  <a:tcPr marL="6350" marR="6350" marT="6350" marB="0" anchor="b"/>
                </a:tc>
                <a:extLst>
                  <a:ext uri="{0D108BD9-81ED-4DB2-BD59-A6C34878D82A}">
                    <a16:rowId xmlns:a16="http://schemas.microsoft.com/office/drawing/2014/main" val="3912976923"/>
                  </a:ext>
                </a:extLst>
              </a:tr>
              <a:tr h="377480">
                <a:tc>
                  <a:txBody>
                    <a:bodyPr/>
                    <a:lstStyle/>
                    <a:p>
                      <a:pPr algn="r" fontAlgn="b"/>
                      <a:r>
                        <a:rPr lang="en-US" sz="1500" u="none" strike="noStrike">
                          <a:effectLst/>
                          <a:latin typeface="Abadi" panose="020B0604020104020204" pitchFamily="34" charset="0"/>
                        </a:rPr>
                        <a:t>9</a:t>
                      </a:r>
                      <a:endParaRPr lang="en-US" sz="1500" b="0" i="0" u="none" strike="noStrike">
                        <a:solidFill>
                          <a:srgbClr val="000000"/>
                        </a:solidFill>
                        <a:effectLst/>
                        <a:latin typeface="Abadi" panose="020B0604020104020204" pitchFamily="34" charset="0"/>
                      </a:endParaRPr>
                    </a:p>
                  </a:txBody>
                  <a:tcPr marL="6350" marR="6350" marT="6350" marB="0" anchor="b"/>
                </a:tc>
                <a:tc>
                  <a:txBody>
                    <a:bodyPr/>
                    <a:lstStyle/>
                    <a:p>
                      <a:pPr algn="r" fontAlgn="b"/>
                      <a:r>
                        <a:rPr lang="en-US" sz="1500" u="none" strike="noStrike">
                          <a:effectLst/>
                          <a:latin typeface="Abadi" panose="020B0604020104020204" pitchFamily="34" charset="0"/>
                        </a:rPr>
                        <a:t>1</a:t>
                      </a:r>
                      <a:endParaRPr lang="en-US" sz="1500" b="0" i="0" u="none" strike="noStrike">
                        <a:solidFill>
                          <a:srgbClr val="000000"/>
                        </a:solidFill>
                        <a:effectLst/>
                        <a:latin typeface="Abadi" panose="020B0604020104020204" pitchFamily="34" charset="0"/>
                      </a:endParaRPr>
                    </a:p>
                  </a:txBody>
                  <a:tcPr marL="6350" marR="6350" marT="6350" marB="0" anchor="b"/>
                </a:tc>
                <a:tc>
                  <a:txBody>
                    <a:bodyPr/>
                    <a:lstStyle/>
                    <a:p>
                      <a:pPr algn="r" fontAlgn="b"/>
                      <a:r>
                        <a:rPr lang="en-US" sz="1500" u="none" strike="noStrike" dirty="0">
                          <a:effectLst/>
                          <a:latin typeface="Abadi" panose="020B0604020104020204" pitchFamily="34" charset="0"/>
                        </a:rPr>
                        <a:t>y19</a:t>
                      </a:r>
                      <a:endParaRPr lang="en-US" sz="1500" b="0" i="0" u="none" strike="noStrike" dirty="0">
                        <a:solidFill>
                          <a:srgbClr val="000000"/>
                        </a:solidFill>
                        <a:effectLst/>
                        <a:latin typeface="Abadi" panose="020B0604020104020204" pitchFamily="34" charset="0"/>
                      </a:endParaRPr>
                    </a:p>
                  </a:txBody>
                  <a:tcPr marL="6350" marR="6350" marT="6350" marB="0" anchor="b">
                    <a:solidFill>
                      <a:schemeClr val="accent2"/>
                    </a:solidFill>
                  </a:tcPr>
                </a:tc>
                <a:tc>
                  <a:txBody>
                    <a:bodyPr/>
                    <a:lstStyle/>
                    <a:p>
                      <a:pPr algn="r" fontAlgn="b"/>
                      <a:r>
                        <a:rPr lang="en-US" sz="1500" u="none" strike="noStrike" dirty="0">
                          <a:effectLst/>
                          <a:latin typeface="Abadi" panose="020B0604020104020204" pitchFamily="34" charset="0"/>
                        </a:rPr>
                        <a:t>y29</a:t>
                      </a:r>
                      <a:endParaRPr lang="en-US" sz="1500" b="0" i="0" u="none" strike="noStrike" dirty="0">
                        <a:solidFill>
                          <a:srgbClr val="000000"/>
                        </a:solidFill>
                        <a:effectLst/>
                        <a:latin typeface="Abadi" panose="020B0604020104020204" pitchFamily="34" charset="0"/>
                      </a:endParaRPr>
                    </a:p>
                  </a:txBody>
                  <a:tcPr marL="6350" marR="6350" marT="6350" marB="0" anchor="b"/>
                </a:tc>
                <a:tc>
                  <a:txBody>
                    <a:bodyPr/>
                    <a:lstStyle/>
                    <a:p>
                      <a:pPr algn="r" fontAlgn="b"/>
                      <a:r>
                        <a:rPr lang="en-US" sz="1500" u="none" strike="noStrike" dirty="0">
                          <a:effectLst/>
                          <a:latin typeface="Abadi" panose="020B0604020104020204" pitchFamily="34" charset="0"/>
                        </a:rPr>
                        <a:t>y39</a:t>
                      </a:r>
                      <a:endParaRPr lang="en-US" sz="1500" b="0" i="0" u="none" strike="noStrike" dirty="0">
                        <a:solidFill>
                          <a:srgbClr val="000000"/>
                        </a:solidFill>
                        <a:effectLst/>
                        <a:latin typeface="Abadi" panose="020B0604020104020204" pitchFamily="34" charset="0"/>
                      </a:endParaRPr>
                    </a:p>
                  </a:txBody>
                  <a:tcPr marL="6350" marR="6350" marT="6350" marB="0" anchor="b"/>
                </a:tc>
                <a:extLst>
                  <a:ext uri="{0D108BD9-81ED-4DB2-BD59-A6C34878D82A}">
                    <a16:rowId xmlns:a16="http://schemas.microsoft.com/office/drawing/2014/main" val="3449726670"/>
                  </a:ext>
                </a:extLst>
              </a:tr>
            </a:tbl>
          </a:graphicData>
        </a:graphic>
      </p:graphicFrame>
      <p:pic>
        <p:nvPicPr>
          <p:cNvPr id="8" name="Picture 7">
            <a:extLst>
              <a:ext uri="{FF2B5EF4-FFF2-40B4-BE49-F238E27FC236}">
                <a16:creationId xmlns:a16="http://schemas.microsoft.com/office/drawing/2014/main" id="{3A1C72AA-6B95-BB08-C54F-3A7C068492EA}"/>
              </a:ext>
            </a:extLst>
          </p:cNvPr>
          <p:cNvPicPr>
            <a:picLocks noChangeAspect="1"/>
          </p:cNvPicPr>
          <p:nvPr/>
        </p:nvPicPr>
        <p:blipFill>
          <a:blip r:embed="rId4"/>
          <a:stretch>
            <a:fillRect/>
          </a:stretch>
        </p:blipFill>
        <p:spPr>
          <a:xfrm>
            <a:off x="3638742" y="4619466"/>
            <a:ext cx="2300166" cy="740054"/>
          </a:xfrm>
          <a:prstGeom prst="rect">
            <a:avLst/>
          </a:prstGeom>
        </p:spPr>
      </p:pic>
    </p:spTree>
    <p:extLst>
      <p:ext uri="{BB962C8B-B14F-4D97-AF65-F5344CB8AC3E}">
        <p14:creationId xmlns:p14="http://schemas.microsoft.com/office/powerpoint/2010/main" val="113836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1DFAF63-E561-23D6-D6D9-BE88A3D92A6E}"/>
              </a:ext>
            </a:extLst>
          </p:cNvPr>
          <p:cNvPicPr>
            <a:picLocks noChangeAspect="1"/>
          </p:cNvPicPr>
          <p:nvPr/>
        </p:nvPicPr>
        <p:blipFill>
          <a:blip r:embed="rId2"/>
          <a:stretch>
            <a:fillRect/>
          </a:stretch>
        </p:blipFill>
        <p:spPr>
          <a:xfrm>
            <a:off x="1866606" y="2574973"/>
            <a:ext cx="6384425" cy="1360491"/>
          </a:xfrm>
          <a:prstGeom prst="rect">
            <a:avLst/>
          </a:prstGeom>
        </p:spPr>
      </p:pic>
      <p:pic>
        <p:nvPicPr>
          <p:cNvPr id="7" name="Picture 6">
            <a:extLst>
              <a:ext uri="{FF2B5EF4-FFF2-40B4-BE49-F238E27FC236}">
                <a16:creationId xmlns:a16="http://schemas.microsoft.com/office/drawing/2014/main" id="{155AB12D-005F-D580-9962-B0B20795906B}"/>
              </a:ext>
            </a:extLst>
          </p:cNvPr>
          <p:cNvPicPr>
            <a:picLocks noChangeAspect="1"/>
          </p:cNvPicPr>
          <p:nvPr/>
        </p:nvPicPr>
        <p:blipFill>
          <a:blip r:embed="rId3"/>
          <a:stretch>
            <a:fillRect/>
          </a:stretch>
        </p:blipFill>
        <p:spPr>
          <a:xfrm>
            <a:off x="2078832" y="4312317"/>
            <a:ext cx="4850606" cy="1166527"/>
          </a:xfrm>
          <a:prstGeom prst="rect">
            <a:avLst/>
          </a:prstGeom>
        </p:spPr>
      </p:pic>
      <p:sp>
        <p:nvSpPr>
          <p:cNvPr id="2" name="Title 1">
            <a:extLst>
              <a:ext uri="{FF2B5EF4-FFF2-40B4-BE49-F238E27FC236}">
                <a16:creationId xmlns:a16="http://schemas.microsoft.com/office/drawing/2014/main" id="{077C9D2E-05EA-802F-F060-E4EFC1C57B74}"/>
              </a:ext>
            </a:extLst>
          </p:cNvPr>
          <p:cNvSpPr>
            <a:spLocks noGrp="1"/>
          </p:cNvSpPr>
          <p:nvPr>
            <p:ph type="title"/>
          </p:nvPr>
        </p:nvSpPr>
        <p:spPr/>
        <p:txBody>
          <a:bodyPr>
            <a:normAutofit fontScale="90000"/>
          </a:bodyPr>
          <a:lstStyle/>
          <a:p>
            <a:r>
              <a:rPr lang="en-US" dirty="0"/>
              <a:t>those same parameters also are assumed to hold for the controls</a:t>
            </a:r>
          </a:p>
        </p:txBody>
      </p:sp>
      <p:sp>
        <p:nvSpPr>
          <p:cNvPr id="3" name="Content Placeholder 2">
            <a:extLst>
              <a:ext uri="{FF2B5EF4-FFF2-40B4-BE49-F238E27FC236}">
                <a16:creationId xmlns:a16="http://schemas.microsoft.com/office/drawing/2014/main" id="{23403678-7D37-85F4-3FB3-38C3C81370B1}"/>
              </a:ext>
            </a:extLst>
          </p:cNvPr>
          <p:cNvSpPr>
            <a:spLocks noGrp="1"/>
          </p:cNvSpPr>
          <p:nvPr>
            <p:ph idx="1"/>
          </p:nvPr>
        </p:nvSpPr>
        <p:spPr>
          <a:xfrm>
            <a:off x="1115568" y="2040952"/>
            <a:ext cx="10168128" cy="4531297"/>
          </a:xfrm>
        </p:spPr>
        <p:txBody>
          <a:bodyPr>
            <a:normAutofit lnSpcReduction="10000"/>
          </a:bodyPr>
          <a:lstStyle/>
          <a:p>
            <a:r>
              <a:rPr lang="en-US" dirty="0"/>
              <a:t>consider a set of weights ‘</a:t>
            </a:r>
            <a:r>
              <a:rPr lang="en-US" dirty="0" err="1"/>
              <a:t>wj</a:t>
            </a:r>
            <a:r>
              <a:rPr lang="en-US" dirty="0"/>
              <a:t>’: </a:t>
            </a:r>
          </a:p>
          <a:p>
            <a:endParaRPr lang="en-US" dirty="0"/>
          </a:p>
          <a:p>
            <a:endParaRPr lang="en-US" dirty="0"/>
          </a:p>
          <a:p>
            <a:r>
              <a:rPr lang="en-US" dirty="0"/>
              <a:t>we want those weights to fit:</a:t>
            </a:r>
          </a:p>
          <a:p>
            <a:endParaRPr lang="en-US" dirty="0"/>
          </a:p>
          <a:p>
            <a:endParaRPr lang="en-US" dirty="0"/>
          </a:p>
          <a:p>
            <a:r>
              <a:rPr lang="en-US" dirty="0"/>
              <a:t>but we don’t observe </a:t>
            </a:r>
            <a:r>
              <a:rPr lang="el-GR" dirty="0">
                <a:latin typeface="Cambria Math" panose="02040503050406030204" pitchFamily="18" charset="0"/>
                <a:ea typeface="Cambria Math" panose="02040503050406030204" pitchFamily="18" charset="0"/>
              </a:rPr>
              <a:t>μ</a:t>
            </a:r>
            <a:r>
              <a:rPr lang="en-US" dirty="0"/>
              <a:t>.  However, under most conditions, if the weights fit both Z</a:t>
            </a:r>
            <a:r>
              <a:rPr lang="en-US" baseline="-25000" dirty="0"/>
              <a:t>1</a:t>
            </a:r>
            <a:r>
              <a:rPr lang="en-US" dirty="0"/>
              <a:t> and Y</a:t>
            </a:r>
            <a:r>
              <a:rPr lang="en-US" baseline="-25000" dirty="0"/>
              <a:t>1t-s</a:t>
            </a:r>
            <a:r>
              <a:rPr lang="en-US" dirty="0"/>
              <a:t>, they will fit </a:t>
            </a:r>
            <a:r>
              <a:rPr lang="el-GR" dirty="0">
                <a:latin typeface="Cambria Math" panose="02040503050406030204" pitchFamily="18" charset="0"/>
                <a:ea typeface="Cambria Math" panose="02040503050406030204" pitchFamily="18" charset="0"/>
              </a:rPr>
              <a:t>μ</a:t>
            </a:r>
            <a:r>
              <a:rPr lang="en-US" baseline="-25000" dirty="0"/>
              <a:t>1</a:t>
            </a:r>
            <a:r>
              <a:rPr lang="en-US" dirty="0"/>
              <a:t>.</a:t>
            </a:r>
          </a:p>
        </p:txBody>
      </p:sp>
    </p:spTree>
    <p:extLst>
      <p:ext uri="{BB962C8B-B14F-4D97-AF65-F5344CB8AC3E}">
        <p14:creationId xmlns:p14="http://schemas.microsoft.com/office/powerpoint/2010/main" val="3290969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DF33B-BA7A-77F5-1D1C-6CF4594FC77E}"/>
              </a:ext>
            </a:extLst>
          </p:cNvPr>
          <p:cNvSpPr>
            <a:spLocks noGrp="1"/>
          </p:cNvSpPr>
          <p:nvPr>
            <p:ph type="title"/>
          </p:nvPr>
        </p:nvSpPr>
        <p:spPr/>
        <p:txBody>
          <a:bodyPr/>
          <a:lstStyle/>
          <a:p>
            <a:r>
              <a:rPr lang="en-US" dirty="0">
                <a:solidFill>
                  <a:schemeClr val="accent1">
                    <a:lumMod val="75000"/>
                  </a:schemeClr>
                </a:solidFill>
              </a:rPr>
              <a:t>California Prop 99</a:t>
            </a:r>
          </a:p>
        </p:txBody>
      </p:sp>
    </p:spTree>
    <p:extLst>
      <p:ext uri="{BB962C8B-B14F-4D97-AF65-F5344CB8AC3E}">
        <p14:creationId xmlns:p14="http://schemas.microsoft.com/office/powerpoint/2010/main" val="3693734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6443F-B715-558B-7F75-42C2AA67E5AF}"/>
              </a:ext>
            </a:extLst>
          </p:cNvPr>
          <p:cNvSpPr>
            <a:spLocks noGrp="1"/>
          </p:cNvSpPr>
          <p:nvPr>
            <p:ph type="title"/>
          </p:nvPr>
        </p:nvSpPr>
        <p:spPr/>
        <p:txBody>
          <a:bodyPr/>
          <a:lstStyle/>
          <a:p>
            <a:endParaRPr lang="en-US"/>
          </a:p>
        </p:txBody>
      </p:sp>
      <p:pic>
        <p:nvPicPr>
          <p:cNvPr id="1026" name="Picture 2">
            <a:extLst>
              <a:ext uri="{FF2B5EF4-FFF2-40B4-BE49-F238E27FC236}">
                <a16:creationId xmlns:a16="http://schemas.microsoft.com/office/drawing/2014/main" id="{92B1C67A-DB46-6FD7-7CF5-0D272A3270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0"/>
            <a:ext cx="10287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7597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99AF7-FC67-72D5-413E-AE76D2FE5441}"/>
              </a:ext>
            </a:extLst>
          </p:cNvPr>
          <p:cNvSpPr>
            <a:spLocks noGrp="1"/>
          </p:cNvSpPr>
          <p:nvPr>
            <p:ph type="title"/>
          </p:nvPr>
        </p:nvSpPr>
        <p:spPr/>
        <p:txBody>
          <a:bodyPr/>
          <a:lstStyle/>
          <a:p>
            <a:r>
              <a:rPr lang="en-US" dirty="0"/>
              <a:t>How to create a “Synthetic California”</a:t>
            </a:r>
          </a:p>
        </p:txBody>
      </p:sp>
      <p:sp>
        <p:nvSpPr>
          <p:cNvPr id="3" name="Content Placeholder 2">
            <a:extLst>
              <a:ext uri="{FF2B5EF4-FFF2-40B4-BE49-F238E27FC236}">
                <a16:creationId xmlns:a16="http://schemas.microsoft.com/office/drawing/2014/main" id="{73EF0A50-ECF0-D12E-63B3-391BD5C523DE}"/>
              </a:ext>
            </a:extLst>
          </p:cNvPr>
          <p:cNvSpPr>
            <a:spLocks noGrp="1"/>
          </p:cNvSpPr>
          <p:nvPr>
            <p:ph idx="1"/>
          </p:nvPr>
        </p:nvSpPr>
        <p:spPr>
          <a:xfrm>
            <a:off x="1011936" y="1914880"/>
            <a:ext cx="10982420" cy="5915883"/>
          </a:xfrm>
        </p:spPr>
        <p:txBody>
          <a:bodyPr>
            <a:normAutofit/>
          </a:bodyPr>
          <a:lstStyle/>
          <a:p>
            <a:r>
              <a:rPr lang="en-US" sz="2400" dirty="0"/>
              <a:t>Pick a group of potential control states (called the ‘donor pool’), denoted as j=2…N</a:t>
            </a:r>
          </a:p>
          <a:p>
            <a:r>
              <a:rPr lang="en-US" sz="2400" dirty="0"/>
              <a:t>estimate weights on those other states and on their covariates to match pre-treatment observed outcomes in California (rule out negative weights).  Pick weights to minimize:</a:t>
            </a:r>
          </a:p>
          <a:p>
            <a:endParaRPr lang="en-US" sz="2400" dirty="0"/>
          </a:p>
          <a:p>
            <a:endParaRPr lang="en-US" sz="2400" dirty="0"/>
          </a:p>
          <a:p>
            <a:pPr marL="0" indent="0">
              <a:buNone/>
            </a:pPr>
            <a:endParaRPr lang="en-US" sz="2400" b="0" i="0" dirty="0">
              <a:solidFill>
                <a:srgbClr val="343A40"/>
              </a:solidFill>
              <a:effectLst/>
              <a:latin typeface="Lato" panose="020F0502020204030203" pitchFamily="34" charset="0"/>
            </a:endParaRPr>
          </a:p>
          <a:p>
            <a:r>
              <a:rPr lang="en-US" sz="2400" b="0" i="0" dirty="0">
                <a:solidFill>
                  <a:srgbClr val="343A40"/>
                </a:solidFill>
                <a:effectLst/>
              </a:rPr>
              <a:t>where V is a matrix of (time-invariant) weights on the characteristics (or features) of each observation </a:t>
            </a:r>
          </a:p>
          <a:p>
            <a:endParaRPr lang="en-US" dirty="0"/>
          </a:p>
        </p:txBody>
      </p:sp>
      <p:pic>
        <p:nvPicPr>
          <p:cNvPr id="7" name="Picture 6">
            <a:extLst>
              <a:ext uri="{FF2B5EF4-FFF2-40B4-BE49-F238E27FC236}">
                <a16:creationId xmlns:a16="http://schemas.microsoft.com/office/drawing/2014/main" id="{EA996B5B-54BF-4C4C-D3AB-CF93DC1BA605}"/>
              </a:ext>
            </a:extLst>
          </p:cNvPr>
          <p:cNvPicPr>
            <a:picLocks noChangeAspect="1"/>
          </p:cNvPicPr>
          <p:nvPr/>
        </p:nvPicPr>
        <p:blipFill>
          <a:blip r:embed="rId3"/>
          <a:stretch>
            <a:fillRect/>
          </a:stretch>
        </p:blipFill>
        <p:spPr>
          <a:xfrm>
            <a:off x="4021932" y="3842401"/>
            <a:ext cx="5143500" cy="1775976"/>
          </a:xfrm>
          <a:prstGeom prst="rect">
            <a:avLst/>
          </a:prstGeom>
        </p:spPr>
      </p:pic>
    </p:spTree>
    <p:extLst>
      <p:ext uri="{BB962C8B-B14F-4D97-AF65-F5344CB8AC3E}">
        <p14:creationId xmlns:p14="http://schemas.microsoft.com/office/powerpoint/2010/main" val="1239436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748A2-2C13-94BB-0EFC-514800E5A070}"/>
              </a:ext>
            </a:extLst>
          </p:cNvPr>
          <p:cNvSpPr>
            <a:spLocks noGrp="1"/>
          </p:cNvSpPr>
          <p:nvPr>
            <p:ph type="title"/>
          </p:nvPr>
        </p:nvSpPr>
        <p:spPr/>
        <p:txBody>
          <a:bodyPr/>
          <a:lstStyle/>
          <a:p>
            <a:r>
              <a:rPr lang="en-US" dirty="0"/>
              <a:t>Treatment effect</a:t>
            </a:r>
          </a:p>
        </p:txBody>
      </p:sp>
      <p:sp>
        <p:nvSpPr>
          <p:cNvPr id="3" name="Content Placeholder 2">
            <a:extLst>
              <a:ext uri="{FF2B5EF4-FFF2-40B4-BE49-F238E27FC236}">
                <a16:creationId xmlns:a16="http://schemas.microsoft.com/office/drawing/2014/main" id="{5D6A97AF-76D4-EFBB-111F-6343B22017B1}"/>
              </a:ext>
            </a:extLst>
          </p:cNvPr>
          <p:cNvSpPr>
            <a:spLocks noGrp="1"/>
          </p:cNvSpPr>
          <p:nvPr>
            <p:ph idx="1"/>
          </p:nvPr>
        </p:nvSpPr>
        <p:spPr/>
        <p:txBody>
          <a:bodyPr/>
          <a:lstStyle/>
          <a:p>
            <a:r>
              <a:rPr lang="en-US" dirty="0"/>
              <a:t>The treatment effect is then estimated to be the difference between the outcome in the treated unit and the outcome of the synthetic control after treatment </a:t>
            </a:r>
          </a:p>
        </p:txBody>
      </p:sp>
      <p:pic>
        <p:nvPicPr>
          <p:cNvPr id="5" name="Picture 4">
            <a:extLst>
              <a:ext uri="{FF2B5EF4-FFF2-40B4-BE49-F238E27FC236}">
                <a16:creationId xmlns:a16="http://schemas.microsoft.com/office/drawing/2014/main" id="{75CA4D4E-5C1E-F5B9-267E-915B9D008AF7}"/>
              </a:ext>
            </a:extLst>
          </p:cNvPr>
          <p:cNvPicPr>
            <a:picLocks noChangeAspect="1"/>
          </p:cNvPicPr>
          <p:nvPr/>
        </p:nvPicPr>
        <p:blipFill>
          <a:blip r:embed="rId2"/>
          <a:stretch>
            <a:fillRect/>
          </a:stretch>
        </p:blipFill>
        <p:spPr>
          <a:xfrm>
            <a:off x="3966881" y="3902744"/>
            <a:ext cx="4029637" cy="1781424"/>
          </a:xfrm>
          <a:prstGeom prst="rect">
            <a:avLst/>
          </a:prstGeom>
        </p:spPr>
      </p:pic>
    </p:spTree>
    <p:extLst>
      <p:ext uri="{BB962C8B-B14F-4D97-AF65-F5344CB8AC3E}">
        <p14:creationId xmlns:p14="http://schemas.microsoft.com/office/powerpoint/2010/main" val="1973070228"/>
      </p:ext>
    </p:extLst>
  </p:cSld>
  <p:clrMapOvr>
    <a:masterClrMapping/>
  </p:clrMapOvr>
</p:sld>
</file>

<file path=ppt/theme/theme1.xml><?xml version="1.0" encoding="utf-8"?>
<a:theme xmlns:a="http://schemas.openxmlformats.org/drawingml/2006/main" name="AccentBoxVTI">
  <a:themeElements>
    <a:clrScheme name="AnalogousFromRegularSeedLeftStep">
      <a:dk1>
        <a:srgbClr val="000000"/>
      </a:dk1>
      <a:lt1>
        <a:srgbClr val="FFFFFF"/>
      </a:lt1>
      <a:dk2>
        <a:srgbClr val="1B3025"/>
      </a:dk2>
      <a:lt2>
        <a:srgbClr val="F3F0F1"/>
      </a:lt2>
      <a:accent1>
        <a:srgbClr val="20B786"/>
      </a:accent1>
      <a:accent2>
        <a:srgbClr val="14BB3F"/>
      </a:accent2>
      <a:accent3>
        <a:srgbClr val="39BA21"/>
      </a:accent3>
      <a:accent4>
        <a:srgbClr val="6FB213"/>
      </a:accent4>
      <a:accent5>
        <a:srgbClr val="A4A51D"/>
      </a:accent5>
      <a:accent6>
        <a:srgbClr val="D58817"/>
      </a:accent6>
      <a:hlink>
        <a:srgbClr val="C34C73"/>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330</TotalTime>
  <Words>796</Words>
  <Application>Microsoft Office PowerPoint</Application>
  <PresentationFormat>Widescreen</PresentationFormat>
  <Paragraphs>109</Paragraphs>
  <Slides>19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Abadi</vt:lpstr>
      <vt:lpstr>Aptos</vt:lpstr>
      <vt:lpstr>Arial</vt:lpstr>
      <vt:lpstr>Avenir Next LT Pro</vt:lpstr>
      <vt:lpstr>Calibri</vt:lpstr>
      <vt:lpstr>Cambria Math</vt:lpstr>
      <vt:lpstr>Lato</vt:lpstr>
      <vt:lpstr>AccentBoxVTI</vt:lpstr>
      <vt:lpstr>Synthetic Controls</vt:lpstr>
      <vt:lpstr>Outline for today</vt:lpstr>
      <vt:lpstr>What we’ve seen so far…</vt:lpstr>
      <vt:lpstr>In general…</vt:lpstr>
      <vt:lpstr>those same parameters also are assumed to hold for the controls</vt:lpstr>
      <vt:lpstr>California Prop 99</vt:lpstr>
      <vt:lpstr>PowerPoint Presentation</vt:lpstr>
      <vt:lpstr>How to create a “Synthetic California”</vt:lpstr>
      <vt:lpstr>Treatment effect</vt:lpstr>
      <vt:lpstr>PowerPoint Presentation</vt:lpstr>
      <vt:lpstr>PowerPoint Presentation</vt:lpstr>
      <vt:lpstr>PowerPoint Presentation</vt:lpstr>
      <vt:lpstr>PowerPoint Presentation</vt:lpstr>
      <vt:lpstr>How to calculate significance?</vt:lpstr>
      <vt:lpstr>PowerPoint Presentation</vt:lpstr>
      <vt:lpstr>PowerPoint Presentation</vt:lpstr>
      <vt:lpstr>Why it’s kind of cool…</vt:lpstr>
      <vt:lpstr>What you can do to test your model</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Kathy Baylis</dc:creator>
  <cp:lastModifiedBy>Kathy Baylis</cp:lastModifiedBy>
  <cp:revision>3</cp:revision>
  <dcterms:created xsi:type="dcterms:W3CDTF">2024-10-24T03:09:14Z</dcterms:created>
  <dcterms:modified xsi:type="dcterms:W3CDTF">2024-10-24T19:26:47Z</dcterms:modified>
</cp:coreProperties>
</file>