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9" r:id="rId2"/>
    <p:sldId id="277" r:id="rId3"/>
    <p:sldId id="278" r:id="rId4"/>
    <p:sldId id="258" r:id="rId5"/>
    <p:sldId id="259" r:id="rId6"/>
    <p:sldId id="260" r:id="rId7"/>
    <p:sldId id="279" r:id="rId8"/>
    <p:sldId id="261" r:id="rId9"/>
    <p:sldId id="263" r:id="rId10"/>
    <p:sldId id="266" r:id="rId11"/>
    <p:sldId id="285" r:id="rId12"/>
    <p:sldId id="286" r:id="rId13"/>
    <p:sldId id="287" r:id="rId14"/>
    <p:sldId id="288" r:id="rId15"/>
    <p:sldId id="257" r:id="rId16"/>
    <p:sldId id="265" r:id="rId17"/>
    <p:sldId id="275" r:id="rId18"/>
    <p:sldId id="270" r:id="rId19"/>
    <p:sldId id="281" r:id="rId20"/>
    <p:sldId id="264" r:id="rId21"/>
    <p:sldId id="283" r:id="rId22"/>
    <p:sldId id="276" r:id="rId23"/>
    <p:sldId id="269" r:id="rId24"/>
    <p:sldId id="272" r:id="rId25"/>
    <p:sldId id="284" r:id="rId26"/>
    <p:sldId id="273" r:id="rId27"/>
    <p:sldId id="274" r:id="rId28"/>
    <p:sldId id="282" r:id="rId29"/>
    <p:sldId id="268" r:id="rId30"/>
    <p:sldId id="27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ＭＳ Ｐゴシック" pitchFamily="-10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49"/>
    <a:srgbClr val="EC9B50"/>
    <a:srgbClr val="DAD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Treatment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</c:v>
                </c:pt>
                <c:pt idx="1">
                  <c:v>1600</c:v>
                </c:pt>
                <c:pt idx="2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80-40F1-976C-E4319ECF25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Counterfactual</c:v>
                </c:pt>
              </c:strCache>
            </c:strRef>
          </c:tx>
          <c:spPr>
            <a:ln>
              <a:solidFill>
                <a:srgbClr val="3366FF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1600</c:v>
                </c:pt>
                <c:pt idx="2">
                  <c:v>1706.7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80-40F1-976C-E4319ECF25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Control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80-40F1-976C-E4319ECF2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0091960"/>
        <c:axId val="401403608"/>
      </c:lineChart>
      <c:catAx>
        <c:axId val="2500919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401403608"/>
        <c:crosses val="autoZero"/>
        <c:auto val="1"/>
        <c:lblAlgn val="ctr"/>
        <c:lblOffset val="100"/>
        <c:noMultiLvlLbl val="0"/>
      </c:catAx>
      <c:valAx>
        <c:axId val="401403608"/>
        <c:scaling>
          <c:orientation val="minMax"/>
          <c:min val="12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50091960"/>
        <c:crosses val="autoZero"/>
        <c:crossBetween val="between"/>
      </c:valAx>
      <c:spPr>
        <a:solidFill>
          <a:schemeClr val="bg1"/>
        </a:solidFill>
      </c:spPr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Treatment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1400</c:v>
                </c:pt>
                <c:pt idx="1">
                  <c:v>1600</c:v>
                </c:pt>
                <c:pt idx="2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E4-446F-8866-23A4EA68E3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Counterfactual</c:v>
                </c:pt>
              </c:strCache>
            </c:strRef>
          </c:tx>
          <c:spPr>
            <a:ln>
              <a:solidFill>
                <a:srgbClr val="3366FF"/>
              </a:solidFill>
              <a:prstDash val="sysDash"/>
            </a:ln>
          </c:spPr>
          <c:marker>
            <c:symbol val="diamond"/>
            <c:size val="7"/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1600</c:v>
                </c:pt>
                <c:pt idx="2">
                  <c:v>1706.6669999999999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E4-446F-8866-23A4EA68E3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Control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Sheet1!$A$2:$A$4</c:f>
              <c:strCache>
                <c:ptCount val="3"/>
                <c:pt idx="0">
                  <c:v>Year -1</c:v>
                </c:pt>
                <c:pt idx="1">
                  <c:v>Year 0</c:v>
                </c:pt>
                <c:pt idx="2">
                  <c:v>Year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1400</c:v>
                </c:pt>
                <c:pt idx="1">
                  <c:v>1500</c:v>
                </c:pt>
                <c:pt idx="2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E4-446F-8866-23A4EA68E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86040"/>
        <c:axId val="264203304"/>
      </c:lineChart>
      <c:catAx>
        <c:axId val="263486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64203304"/>
        <c:crosses val="autoZero"/>
        <c:auto val="1"/>
        <c:lblAlgn val="ctr"/>
        <c:lblOffset val="100"/>
        <c:noMultiLvlLbl val="0"/>
      </c:catAx>
      <c:valAx>
        <c:axId val="264203304"/>
        <c:scaling>
          <c:orientation val="minMax"/>
          <c:min val="12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63486040"/>
        <c:crosses val="autoZero"/>
        <c:crossBetween val="between"/>
      </c:valAx>
      <c:spPr>
        <a:solidFill>
          <a:schemeClr val="bg1"/>
        </a:solidFill>
        <a:ln>
          <a:solidFill>
            <a:srgbClr val="3366FF"/>
          </a:solidFill>
          <a:prstDash val="sysDash"/>
        </a:ln>
      </c:spPr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74B4D5-2505-4F1D-B319-EE538C95E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425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50C49D-147F-452B-A6C3-980E394F4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942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itchFamily="-102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9pPr>
          </a:lstStyle>
          <a:p>
            <a:fld id="{F0FBBA81-6FFD-4AB3-8DD0-158CA8D7FD94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9068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itchFamily="-102" charset="-128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9pPr>
          </a:lstStyle>
          <a:p>
            <a:fld id="{FB83F943-0924-4409-BEE1-8E991CB5ACFA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419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itchFamily="-102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9pPr>
          </a:lstStyle>
          <a:p>
            <a:fld id="{2F57C928-A0F8-457F-A550-3C6CFF7A11B1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9442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itchFamily="-102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9pPr>
          </a:lstStyle>
          <a:p>
            <a:fld id="{4170D10A-1979-449D-BDB5-4E974A93C77F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668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50C49D-147F-452B-A6C3-980E394F4C6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ＭＳ Ｐゴシック" pitchFamily="-102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itchFamily="-102" charset="-128"/>
              </a:defRPr>
            </a:lvl9pPr>
          </a:lstStyle>
          <a:p>
            <a:fld id="{60770F5E-55EF-454D-BE2E-FEEDD017486C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063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BA1CD-4801-4AA2-9D22-C3702809E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58CE1-0F25-4496-8917-6905B07BB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1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14B9-F942-4426-88ED-5EED49B57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6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FAD7B-55B2-43CB-99B7-5E02A29A5D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81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C85C-2C06-4822-9873-726D3E3DCC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88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D01BC-B310-495E-9372-FF33DC39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2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FEBAF-84DE-4E8A-8080-A46481C2A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6898-AFE8-4D57-9755-CE76A79C3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1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5D961-B174-415B-86A6-D6C6E425D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5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EEE32-DC5D-4636-9110-F1E00844B3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5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7E0DC-924D-438A-BD03-78E136F21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67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Georgi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3AD5C16B-6DCB-4B1F-89FB-8785EF214A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600">
          <a:solidFill>
            <a:schemeClr val="bg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Times" panose="02020603050405020304" pitchFamily="18" charset="0"/>
        <a:buChar char="–"/>
        <a:defRPr sz="2400">
          <a:solidFill>
            <a:schemeClr val="bg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1460-29B9-7869-B580-D6D9692A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16" y="3048000"/>
            <a:ext cx="7772400" cy="762000"/>
          </a:xfrm>
        </p:spPr>
        <p:txBody>
          <a:bodyPr/>
          <a:lstStyle/>
          <a:p>
            <a:r>
              <a:rPr lang="en-US" sz="4600" dirty="0"/>
              <a:t>Difference-in-difference estimators</a:t>
            </a:r>
            <a:br>
              <a:rPr lang="en-US" sz="4600" dirty="0"/>
            </a:br>
            <a:br>
              <a:rPr lang="en-US" sz="4600" dirty="0"/>
            </a:br>
            <a:r>
              <a:rPr lang="en-US" dirty="0"/>
              <a:t>Oct. 31, 2024</a:t>
            </a:r>
          </a:p>
        </p:txBody>
      </p:sp>
    </p:spTree>
    <p:extLst>
      <p:ext uri="{BB962C8B-B14F-4D97-AF65-F5344CB8AC3E}">
        <p14:creationId xmlns:p14="http://schemas.microsoft.com/office/powerpoint/2010/main" val="275174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Revisiting Millennium </a:t>
            </a:r>
            <a:r>
              <a:rPr lang="en-US" altLang="en-US" dirty="0">
                <a:ea typeface="ＭＳ Ｐゴシック" pitchFamily="-102" charset="-128"/>
              </a:rPr>
              <a:t>Villages Project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Designed without a proper control group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Introduced control group in year 3</a:t>
            </a:r>
          </a:p>
          <a:p>
            <a:r>
              <a:rPr lang="en-US" altLang="en-US" dirty="0">
                <a:ea typeface="ＭＳ Ｐゴシック" pitchFamily="-102" charset="-128"/>
              </a:rPr>
              <a:t>Lancet paper reports child mortality fell 5.9% per year</a:t>
            </a:r>
          </a:p>
          <a:p>
            <a:r>
              <a:rPr lang="en-US" altLang="en-US" dirty="0">
                <a:ea typeface="ＭＳ Ｐゴシック" pitchFamily="-102" charset="-128"/>
              </a:rPr>
              <a:t>Looks great! But….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Original paper reported 2.6 % decline in other rural areas</a:t>
            </a:r>
          </a:p>
          <a:p>
            <a:r>
              <a:rPr lang="en-US" altLang="en-US" dirty="0">
                <a:ea typeface="ＭＳ Ｐゴシック" pitchFamily="-102" charset="-128"/>
              </a:rPr>
              <a:t>However, child mortality was falling very rapidly, so corrected decline in other villages with new data was 6.4%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Mortality fell more slowly in MVP villages.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369648"/>
              </p:ext>
            </p:extLst>
          </p:nvPr>
        </p:nvGraphicFramePr>
        <p:xfrm>
          <a:off x="990599" y="1600200"/>
          <a:ext cx="3578307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51435" marR="51435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51435" marR="51435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51435" marR="51435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51435" marR="51435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50885" y="2757851"/>
            <a:ext cx="3773516" cy="128074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5540456" y="1464508"/>
            <a:ext cx="2117645" cy="1905000"/>
            <a:chOff x="7234873" y="1600200"/>
            <a:chExt cx="2823527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34873" y="1600200"/>
              <a:ext cx="1066800" cy="9906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161" y="4003021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Caveats: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and Treatment groups should be similar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Choice of Treated cannot be correlated with </a:t>
            </a:r>
            <a:r>
              <a:rPr lang="en-US" sz="2000" dirty="0" err="1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unobservables</a:t>
            </a: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that affect outcome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must be ‘uncontaminated’.  i.e. not affected by treatment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53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989939"/>
              </p:ext>
            </p:extLst>
          </p:nvPr>
        </p:nvGraphicFramePr>
        <p:xfrm>
          <a:off x="990601" y="1600200"/>
          <a:ext cx="3578306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51435" marR="51435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51435" marR="51435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51435" marR="51435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51435" marR="51435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1" y="3069265"/>
            <a:ext cx="4086446" cy="9355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5543550" y="1464508"/>
            <a:ext cx="2114550" cy="1905000"/>
            <a:chOff x="7239000" y="1600200"/>
            <a:chExt cx="2819400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161" y="3983504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Caveats: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and Treatment groups should be similar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Choice of Treated cannot be correlated with </a:t>
            </a:r>
            <a:r>
              <a:rPr lang="en-US" sz="2000" dirty="0" err="1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unobservables</a:t>
            </a: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that affect outcome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must be ‘uncontaminated’.  i.e. not affected by treatment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154495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200579"/>
              </p:ext>
            </p:extLst>
          </p:nvPr>
        </p:nvGraphicFramePr>
        <p:xfrm>
          <a:off x="990600" y="1600200"/>
          <a:ext cx="3578306" cy="235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51435" marR="51435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51435" marR="51435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51435" marR="51435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51435" marR="51435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/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5543550" y="1464508"/>
            <a:ext cx="2114550" cy="1905000"/>
            <a:chOff x="7239000" y="1600200"/>
            <a:chExt cx="2819400" cy="19050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8610600" y="2133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161" y="3983504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Caveats: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and Treatment groups should be similar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Choice of Treated cannot be correlated with </a:t>
            </a:r>
            <a:r>
              <a:rPr lang="en-US" sz="2000" dirty="0" err="1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unobservables</a:t>
            </a: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that affect outcome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must be ‘uncontaminated’.  i.e. not affected by treatment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Works best with random placement.  Very rare.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74CA3-90F3-33BD-5882-BCE9381E6E21}"/>
              </a:ext>
            </a:extLst>
          </p:cNvPr>
          <p:cNvSpPr/>
          <p:nvPr/>
        </p:nvSpPr>
        <p:spPr>
          <a:xfrm>
            <a:off x="762001" y="3428999"/>
            <a:ext cx="4086446" cy="57576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80178"/>
              </p:ext>
            </p:extLst>
          </p:nvPr>
        </p:nvGraphicFramePr>
        <p:xfrm>
          <a:off x="990599" y="1600200"/>
          <a:ext cx="3578307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51435" marR="51435" marT="34290" marB="3429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Treatment</a:t>
                      </a:r>
                    </a:p>
                    <a:p>
                      <a:r>
                        <a:rPr lang="en-US" sz="1500" dirty="0"/>
                        <a:t>(Reserve + </a:t>
                      </a:r>
                    </a:p>
                    <a:p>
                      <a:r>
                        <a:rPr lang="en-US" sz="1500" dirty="0"/>
                        <a:t>Payment)</a:t>
                      </a:r>
                    </a:p>
                  </a:txBody>
                  <a:tcPr marL="51435" marR="51435" marT="34290" marB="34290">
                    <a:solidFill>
                      <a:srgbClr val="3F8B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Control</a:t>
                      </a:r>
                    </a:p>
                    <a:p>
                      <a:r>
                        <a:rPr lang="en-US" sz="1500" dirty="0"/>
                        <a:t>(outside Reserve)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Before 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T0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C0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2">
                <a:tc>
                  <a:txBody>
                    <a:bodyPr/>
                    <a:lstStyle/>
                    <a:p>
                      <a:r>
                        <a:rPr lang="en-US" sz="1500" b="1" dirty="0"/>
                        <a:t>After</a:t>
                      </a:r>
                    </a:p>
                  </a:txBody>
                  <a:tcPr marL="51435" marR="51435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T1</a:t>
                      </a:r>
                    </a:p>
                  </a:txBody>
                  <a:tcPr marL="51435" marR="51435" marT="34290" marB="342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C1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6">
                <a:tc>
                  <a:txBody>
                    <a:bodyPr/>
                    <a:lstStyle/>
                    <a:p>
                      <a:r>
                        <a:rPr lang="en-US" sz="1500" b="1" dirty="0"/>
                        <a:t>Change</a:t>
                      </a:r>
                    </a:p>
                  </a:txBody>
                  <a:tcPr marL="51435" marR="51435" marT="34290" marB="3429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T</a:t>
                      </a:r>
                    </a:p>
                  </a:txBody>
                  <a:tcPr marL="51435" marR="51435" marT="34290" marB="342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dirty="0"/>
                        <a:t>Δ</a:t>
                      </a:r>
                      <a:r>
                        <a:rPr lang="en-US" sz="1500" dirty="0"/>
                        <a:t>C</a:t>
                      </a:r>
                    </a:p>
                  </a:txBody>
                  <a:tcPr marL="51435" marR="51435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56">
                <a:tc gridSpan="2">
                  <a:txBody>
                    <a:bodyPr/>
                    <a:lstStyle/>
                    <a:p>
                      <a:r>
                        <a:rPr lang="en-US" sz="1500" b="1" dirty="0"/>
                        <a:t>Difference in Difference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T - </a:t>
                      </a:r>
                      <a:r>
                        <a:rPr lang="el-GR" sz="1500" b="1" dirty="0"/>
                        <a:t>Δ</a:t>
                      </a:r>
                      <a:r>
                        <a:rPr lang="en-US" sz="1500" b="1" dirty="0"/>
                        <a:t>C</a:t>
                      </a:r>
                    </a:p>
                  </a:txBody>
                  <a:tcPr marL="51435" marR="51435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4457700" y="1464508"/>
            <a:ext cx="3200400" cy="2971800"/>
            <a:chOff x="5791200" y="1600200"/>
            <a:chExt cx="4267200" cy="2971800"/>
          </a:xfrm>
        </p:grpSpPr>
        <p:sp>
          <p:nvSpPr>
            <p:cNvPr id="10" name="Oval 9"/>
            <p:cNvSpPr/>
            <p:nvPr/>
          </p:nvSpPr>
          <p:spPr>
            <a:xfrm>
              <a:off x="8534400" y="2057400"/>
              <a:ext cx="1524000" cy="1447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239000" y="1600200"/>
              <a:ext cx="1066800" cy="990600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Pie 11"/>
            <p:cNvSpPr/>
            <p:nvPr/>
          </p:nvSpPr>
          <p:spPr>
            <a:xfrm>
              <a:off x="7239000" y="1600200"/>
              <a:ext cx="1066800" cy="990600"/>
            </a:xfrm>
            <a:prstGeom prst="pie">
              <a:avLst>
                <a:gd name="adj1" fmla="val 126780"/>
                <a:gd name="adj2" fmla="val 1620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8534400" y="2057400"/>
              <a:ext cx="1524000" cy="1447800"/>
            </a:xfrm>
            <a:prstGeom prst="pie">
              <a:avLst>
                <a:gd name="adj1" fmla="val 16240866"/>
                <a:gd name="adj2" fmla="val 18425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8610600" y="2133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Pie 14"/>
            <p:cNvSpPr/>
            <p:nvPr/>
          </p:nvSpPr>
          <p:spPr>
            <a:xfrm>
              <a:off x="5791200" y="3276600"/>
              <a:ext cx="1447800" cy="1295400"/>
            </a:xfrm>
            <a:prstGeom prst="pie">
              <a:avLst>
                <a:gd name="adj1" fmla="val 0"/>
                <a:gd name="adj2" fmla="val 1875053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44161" y="3983504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Caveats: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and Treatment groups should be similar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Choice of Treated cannot be correlated with </a:t>
            </a:r>
            <a:r>
              <a:rPr lang="en-US" sz="2000" dirty="0" err="1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unobservables</a:t>
            </a: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that affect outcome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Control must be ‘uncontaminated’.  i.e. not affected by treatment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" panose="02020603050405020304" pitchFamily="18" charset="0"/>
                <a:ea typeface="ＭＳ Ｐゴシック" pitchFamily="-102" charset="-128"/>
              </a:rPr>
              <a:t>  Works best with random placement.  Very rare.</a:t>
            </a:r>
          </a:p>
        </p:txBody>
      </p:sp>
    </p:spTree>
    <p:extLst>
      <p:ext uri="{BB962C8B-B14F-4D97-AF65-F5344CB8AC3E}">
        <p14:creationId xmlns:p14="http://schemas.microsoft.com/office/powerpoint/2010/main" val="3032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What Is the </a:t>
            </a:r>
            <a:r>
              <a:rPr lang="en-US" altLang="en-US" dirty="0" err="1">
                <a:ea typeface="ＭＳ Ｐゴシック" pitchFamily="-102" charset="-128"/>
              </a:rPr>
              <a:t>DiD</a:t>
            </a:r>
            <a:r>
              <a:rPr lang="en-US" altLang="en-US" dirty="0">
                <a:ea typeface="ＭＳ Ｐゴシック" pitchFamily="-102" charset="-128"/>
              </a:rPr>
              <a:t> Estimator?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Non-experimental method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Could be used with a natural experiment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Could be used with an RCT</a:t>
            </a:r>
          </a:p>
          <a:p>
            <a:r>
              <a:rPr lang="en-US" altLang="en-US" dirty="0">
                <a:ea typeface="ＭＳ Ｐゴシック" pitchFamily="-102" charset="-128"/>
              </a:rPr>
              <a:t>Controls for unobserved characteristics that do not change over time. </a:t>
            </a:r>
          </a:p>
          <a:p>
            <a:r>
              <a:rPr lang="en-US" altLang="en-US" dirty="0">
                <a:ea typeface="ＭＳ Ｐゴシック" pitchFamily="-102" charset="-128"/>
              </a:rPr>
              <a:t>Typically, exploit time dimension. Use data collected before and after the intervention in treatment and control areas.</a:t>
            </a:r>
          </a:p>
          <a:p>
            <a:r>
              <a:rPr lang="en-US" altLang="en-US" dirty="0">
                <a:ea typeface="ＭＳ Ｐゴシック" pitchFamily="-102" charset="-128"/>
              </a:rPr>
              <a:t>Could involve geographic variation as well in only one time period</a:t>
            </a:r>
          </a:p>
          <a:p>
            <a:endParaRPr lang="en-US" altLang="en-US" dirty="0">
              <a:ea typeface="ＭＳ Ｐゴシック" pitchFamily="-102" charset="-128"/>
            </a:endParaRPr>
          </a:p>
          <a:p>
            <a:endParaRPr lang="en-US" altLang="en-US" dirty="0">
              <a:ea typeface="ＭＳ Ｐゴシック" pitchFamily="-102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Treatment and Control</a:t>
            </a:r>
          </a:p>
        </p:txBody>
      </p:sp>
      <p:sp>
        <p:nvSpPr>
          <p:cNvPr id="1024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62000" y="1600200"/>
            <a:ext cx="7772400" cy="3962400"/>
          </a:xfrm>
          <a:blipFill rotWithShape="0">
            <a:blip r:embed="rId2"/>
            <a:stretch>
              <a:fillRect l="-706" r="-941" b="-3846"/>
            </a:stretch>
          </a:blipFill>
        </p:spPr>
        <p:txBody>
          <a:bodyPr/>
          <a:lstStyle/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  <a:p>
            <a:pPr marL="0" indent="0">
              <a:buNone/>
            </a:pPr>
            <a:endParaRPr lang="en-US" dirty="0">
              <a:noFill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Example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Alderman (2007)</a:t>
            </a:r>
          </a:p>
          <a:p>
            <a:r>
              <a:rPr lang="en-US" altLang="en-US">
                <a:ea typeface="ＭＳ Ｐゴシック" pitchFamily="-102" charset="-128"/>
              </a:rPr>
              <a:t>Nutrition and Early Child Development Program in Uganda</a:t>
            </a:r>
          </a:p>
          <a:p>
            <a:r>
              <a:rPr lang="en-US" altLang="en-US">
                <a:ea typeface="ＭＳ Ｐゴシック" pitchFamily="-102" charset="-128"/>
              </a:rPr>
              <a:t>Government chose intervention areas</a:t>
            </a:r>
          </a:p>
          <a:p>
            <a:r>
              <a:rPr lang="en-US" altLang="en-US">
                <a:ea typeface="ＭＳ Ｐゴシック" pitchFamily="-102" charset="-128"/>
              </a:rPr>
              <a:t>Program not randomized</a:t>
            </a:r>
          </a:p>
          <a:p>
            <a:r>
              <a:rPr lang="en-US" altLang="en-US">
                <a:ea typeface="ＭＳ Ｐゴシック" pitchFamily="-102" charset="-128"/>
              </a:rPr>
              <a:t>Choose control areas close to treatment areas </a:t>
            </a:r>
          </a:p>
          <a:p>
            <a:r>
              <a:rPr lang="en-US" altLang="en-US">
                <a:ea typeface="ＭＳ Ｐゴシック" pitchFamily="-102" charset="-128"/>
              </a:rPr>
              <a:t>Baseline and follow up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Relate Treatment Effect to Regression </a:t>
            </a:r>
          </a:p>
        </p:txBody>
      </p:sp>
      <p:sp>
        <p:nvSpPr>
          <p:cNvPr id="12291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784" r="-1882" b="-5231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en-US" sz="4000">
                <a:ea typeface="ＭＳ Ｐゴシック" pitchFamily="-102" charset="-128"/>
              </a:rPr>
              <a:t>Key Assumptions and Hurdles to Measurement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Outline for the Session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ＭＳ Ｐゴシック" pitchFamily="-102" charset="-128"/>
              </a:rPr>
              <a:t>Definition of the Average Treatment Effect (ATE)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ＭＳ Ｐゴシック" pitchFamily="-102" charset="-128"/>
              </a:rPr>
              <a:t>Single difference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ＭＳ Ｐゴシック" pitchFamily="-102" charset="-128"/>
              </a:rPr>
              <a:t>Constructing the </a:t>
            </a:r>
            <a:r>
              <a:rPr lang="en-US" altLang="en-US" dirty="0" err="1">
                <a:ea typeface="ＭＳ Ｐゴシック" pitchFamily="-102" charset="-128"/>
              </a:rPr>
              <a:t>DiD</a:t>
            </a:r>
            <a:r>
              <a:rPr lang="en-US" altLang="en-US" dirty="0">
                <a:ea typeface="ＭＳ Ｐゴシック" pitchFamily="-102" charset="-128"/>
              </a:rPr>
              <a:t>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ＭＳ Ｐゴシック" pitchFamily="-102" charset="-128"/>
              </a:rPr>
              <a:t>Key assumptions and hurdles to measurement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ea typeface="ＭＳ Ｐゴシック" pitchFamily="-102" charset="-128"/>
              </a:rPr>
              <a:t>Triple difference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Key Assumptions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Model is correctly specified with an additive error term</a:t>
            </a:r>
          </a:p>
          <a:p>
            <a:r>
              <a:rPr lang="en-US" altLang="en-US" dirty="0">
                <a:ea typeface="ＭＳ Ｐゴシック" pitchFamily="-102" charset="-128"/>
              </a:rPr>
              <a:t>SUTVA</a:t>
            </a:r>
          </a:p>
          <a:p>
            <a:r>
              <a:rPr lang="en-US" altLang="en-US" dirty="0">
                <a:ea typeface="ＭＳ Ｐゴシック" pitchFamily="-102" charset="-128"/>
              </a:rPr>
              <a:t>OK for selection to be correlated with the time invariant part of the error term</a:t>
            </a:r>
          </a:p>
          <a:p>
            <a:r>
              <a:rPr lang="en-US" altLang="en-US" dirty="0">
                <a:ea typeface="ＭＳ Ｐゴシック" pitchFamily="-102" charset="-128"/>
              </a:rPr>
              <a:t>Correlation between time varying part of the error term and treatment is 0</a:t>
            </a:r>
          </a:p>
          <a:p>
            <a:r>
              <a:rPr lang="en-US" altLang="en-US" dirty="0">
                <a:ea typeface="ＭＳ Ｐゴシック" pitchFamily="-102" charset="-128"/>
              </a:rPr>
              <a:t>Parallel trend assumption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Parallel Trend Assumption (cereal yield per hectare)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7772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What if Trends Were Like This?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7724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Matching and </a:t>
            </a:r>
            <a:r>
              <a:rPr lang="en-US" altLang="en-US" dirty="0" err="1">
                <a:ea typeface="ＭＳ Ｐゴシック" pitchFamily="-102" charset="-128"/>
              </a:rPr>
              <a:t>DiD</a:t>
            </a:r>
            <a:endParaRPr lang="en-US" altLang="en-US" dirty="0">
              <a:ea typeface="ＭＳ Ｐゴシック" pitchFamily="-102" charset="-128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What is a good control area for the treatment area in diff in diff?</a:t>
            </a:r>
          </a:p>
          <a:p>
            <a:r>
              <a:rPr lang="en-US" altLang="en-US">
                <a:ea typeface="ＭＳ Ｐゴシック" pitchFamily="-102" charset="-128"/>
              </a:rPr>
              <a:t>Use matching to locate a similar area to the treatment (remember, treatment not random)</a:t>
            </a:r>
          </a:p>
          <a:p>
            <a:r>
              <a:rPr lang="en-US" altLang="en-US">
                <a:ea typeface="ＭＳ Ｐゴシック" pitchFamily="-102" charset="-128"/>
              </a:rPr>
              <a:t>Similarity on observables, outcome at baseline</a:t>
            </a:r>
          </a:p>
          <a:p>
            <a:r>
              <a:rPr lang="en-US" altLang="en-US">
                <a:ea typeface="ＭＳ Ｐゴシック" pitchFamily="-102" charset="-128"/>
              </a:rPr>
              <a:t>Discussion on matching from yesterday is relevant—match in baseline</a:t>
            </a:r>
          </a:p>
          <a:p>
            <a:r>
              <a:rPr lang="en-US" altLang="en-US">
                <a:ea typeface="ＭＳ Ｐゴシック" pitchFamily="-102" charset="-128"/>
              </a:rPr>
              <a:t>Diff in diff solves the problem of selection on time invariant unobservables</a:t>
            </a:r>
          </a:p>
          <a:p>
            <a:endParaRPr lang="en-US" altLang="en-US">
              <a:ea typeface="ＭＳ Ｐゴシック" pitchFamily="-102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Multiple Time Periods</a:t>
            </a:r>
          </a:p>
        </p:txBody>
      </p:sp>
      <p:sp>
        <p:nvSpPr>
          <p:cNvPr id="17411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784" t="-153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VLS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Deolalikar</a:t>
            </a:r>
            <a:r>
              <a:rPr lang="en-US" dirty="0"/>
              <a:t> and Rose J </a:t>
            </a:r>
            <a:r>
              <a:rPr lang="en-US" dirty="0" err="1"/>
              <a:t>Popul</a:t>
            </a:r>
            <a:r>
              <a:rPr lang="en-US" dirty="0"/>
              <a:t> Econ (1998)</a:t>
            </a:r>
          </a:p>
          <a:p>
            <a:r>
              <a:rPr lang="en-US" dirty="0"/>
              <a:t>Looked at impact of the birth of a boy vs. birth of a girl on savings, consumption, income</a:t>
            </a:r>
          </a:p>
          <a:p>
            <a:r>
              <a:rPr lang="en-US" dirty="0"/>
              <a:t>Can be viewed as a </a:t>
            </a:r>
            <a:r>
              <a:rPr lang="en-US" dirty="0" err="1"/>
              <a:t>DiD</a:t>
            </a:r>
            <a:r>
              <a:rPr lang="en-US" dirty="0"/>
              <a:t> estimator</a:t>
            </a:r>
          </a:p>
          <a:p>
            <a:r>
              <a:rPr lang="en-US" dirty="0"/>
              <a:t>First differences—effect of having a boy vs. no birth, effect of having a girl vs. no birth</a:t>
            </a:r>
          </a:p>
          <a:p>
            <a:r>
              <a:rPr lang="en-US" dirty="0" err="1"/>
              <a:t>DiD</a:t>
            </a:r>
            <a:r>
              <a:rPr lang="en-US" dirty="0"/>
              <a:t>—Difference between having a boy and having a girl</a:t>
            </a:r>
          </a:p>
          <a:p>
            <a:r>
              <a:rPr lang="en-US" dirty="0"/>
              <a:t>For medium and large farm households, birth of a son reduces savings relative to birth of girl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Can We Trust </a:t>
            </a:r>
            <a:r>
              <a:rPr lang="en-US" altLang="en-US" dirty="0" err="1">
                <a:ea typeface="ＭＳ Ｐゴシック" pitchFamily="-102" charset="-128"/>
              </a:rPr>
              <a:t>DiD</a:t>
            </a:r>
            <a:r>
              <a:rPr lang="en-US" altLang="en-US" dirty="0">
                <a:ea typeface="ＭＳ Ｐゴシック" pitchFamily="-102" charset="-128"/>
              </a:rPr>
              <a:t> Standard Error Calculations?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Widely cited paper by Bertrand, </a:t>
            </a:r>
            <a:r>
              <a:rPr lang="en-US" altLang="en-US" dirty="0" err="1">
                <a:ea typeface="ＭＳ Ｐゴシック" pitchFamily="-102" charset="-128"/>
              </a:rPr>
              <a:t>Duflo</a:t>
            </a:r>
            <a:r>
              <a:rPr lang="en-US" altLang="en-US" dirty="0">
                <a:ea typeface="ＭＳ Ｐゴシック" pitchFamily="-102" charset="-128"/>
              </a:rPr>
              <a:t>, Mullainathan (2004)</a:t>
            </a:r>
          </a:p>
          <a:p>
            <a:r>
              <a:rPr lang="en-US" altLang="en-US" dirty="0">
                <a:ea typeface="ＭＳ Ｐゴシック" pitchFamily="-102" charset="-128"/>
              </a:rPr>
              <a:t>Naïve estimates under assumption that errors are not serially correlated</a:t>
            </a:r>
          </a:p>
          <a:p>
            <a:r>
              <a:rPr lang="en-US" altLang="en-US" dirty="0">
                <a:ea typeface="ＭＳ Ｐゴシック" pitchFamily="-102" charset="-128"/>
              </a:rPr>
              <a:t>But, panel data follows the same unit over time. Errors are serially correlated</a:t>
            </a:r>
          </a:p>
          <a:p>
            <a:r>
              <a:rPr lang="en-US" altLang="en-US" dirty="0">
                <a:ea typeface="ＭＳ Ｐゴシック" pitchFamily="-102" charset="-128"/>
              </a:rPr>
              <a:t>Also, treatments are not turned on and off. They tend to start and remain in effect, which decreases random variation</a:t>
            </a:r>
          </a:p>
          <a:p>
            <a:endParaRPr lang="en-US" altLang="en-US" dirty="0">
              <a:ea typeface="ＭＳ Ｐゴシック" pitchFamily="-10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Correcting the Standard Errors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Standard errors can be severely underestimated</a:t>
            </a:r>
          </a:p>
          <a:p>
            <a:r>
              <a:rPr lang="en-US" altLang="en-US" dirty="0">
                <a:ea typeface="ＭＳ Ｐゴシック" pitchFamily="-102" charset="-128"/>
              </a:rPr>
              <a:t>Type I errors result</a:t>
            </a:r>
          </a:p>
          <a:p>
            <a:r>
              <a:rPr lang="en-US" altLang="en-US" dirty="0">
                <a:ea typeface="ＭＳ Ｐゴシック" pitchFamily="-102" charset="-128"/>
              </a:rPr>
              <a:t>Solutions</a:t>
            </a:r>
          </a:p>
          <a:p>
            <a:pPr lvl="1"/>
            <a:r>
              <a:rPr lang="en-US" altLang="en-US" dirty="0">
                <a:ea typeface="ＭＳ Ｐゴシック" pitchFamily="-102" charset="-128"/>
              </a:rPr>
              <a:t>Block bootstrap if the number of units (states, villages) is large enough</a:t>
            </a:r>
          </a:p>
          <a:p>
            <a:pPr lvl="1"/>
            <a:r>
              <a:rPr lang="en-US" altLang="en-US" dirty="0">
                <a:ea typeface="ＭＳ Ｐゴシック" pitchFamily="-102" charset="-128"/>
              </a:rPr>
              <a:t>Estimate the variance-covariance matrix directly and model the autocorrelation</a:t>
            </a:r>
          </a:p>
          <a:p>
            <a:pPr lvl="1"/>
            <a:r>
              <a:rPr lang="en-US" altLang="en-US" dirty="0">
                <a:ea typeface="ＭＳ Ｐゴシック" pitchFamily="-102" charset="-128"/>
              </a:rPr>
              <a:t>Collapse time-series data into two periods—pre- and post-treatment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en-US" sz="4000">
                <a:ea typeface="ＭＳ Ｐゴシック" pitchFamily="-102" charset="-128"/>
              </a:rPr>
              <a:t>Triple Difference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What is a Triple Difference?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Typically, we compare the changes in two groups over time, the treatment group and the control group. </a:t>
            </a:r>
          </a:p>
          <a:p>
            <a:r>
              <a:rPr lang="en-US" altLang="en-US">
                <a:ea typeface="ＭＳ Ｐゴシック" pitchFamily="-102" charset="-128"/>
              </a:rPr>
              <a:t>Usually, groups defined based on geography</a:t>
            </a:r>
          </a:p>
          <a:p>
            <a:r>
              <a:rPr lang="en-US" altLang="en-US">
                <a:ea typeface="ＭＳ Ｐゴシック" pitchFamily="-102" charset="-128"/>
              </a:rPr>
              <a:t>Add another difference—by age</a:t>
            </a:r>
          </a:p>
          <a:p>
            <a:r>
              <a:rPr lang="en-US" altLang="en-US">
                <a:ea typeface="ＭＳ Ｐゴシック" pitchFamily="-102" charset="-128"/>
              </a:rPr>
              <a:t>Laws that affect those who are under 18</a:t>
            </a:r>
          </a:p>
          <a:p>
            <a:r>
              <a:rPr lang="en-US" altLang="en-US">
                <a:ea typeface="ＭＳ Ｐゴシック" pitchFamily="-102" charset="-128"/>
              </a:rPr>
              <a:t>Compare 16 to 18 year olds with 19 to 20 year olds within a state</a:t>
            </a:r>
          </a:p>
          <a:p>
            <a:r>
              <a:rPr lang="en-US" altLang="en-US">
                <a:ea typeface="ＭＳ Ｐゴシック" pitchFamily="-102" charset="-128"/>
              </a:rPr>
              <a:t>Compare differences across time and across states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en-US" sz="4000">
                <a:ea typeface="ＭＳ Ｐゴシック" pitchFamily="-102" charset="-128"/>
              </a:rPr>
              <a:t>Single Difference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Problems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-102" charset="-128"/>
              </a:rPr>
              <a:t>Challenge to show parallel trend assumption holds</a:t>
            </a:r>
          </a:p>
          <a:p>
            <a:r>
              <a:rPr lang="en-US" altLang="en-US">
                <a:ea typeface="ＭＳ Ｐゴシック" pitchFamily="-102" charset="-128"/>
              </a:rPr>
              <a:t>Data collected before the baseline</a:t>
            </a:r>
          </a:p>
          <a:p>
            <a:r>
              <a:rPr lang="en-US" altLang="en-US">
                <a:ea typeface="ＭＳ Ｐゴシック" pitchFamily="-102" charset="-128"/>
              </a:rPr>
              <a:t>Missing baseline for control area</a:t>
            </a:r>
          </a:p>
          <a:p>
            <a:r>
              <a:rPr lang="en-US" altLang="en-US">
                <a:ea typeface="ＭＳ Ｐゴシック" pitchFamily="-102" charset="-128"/>
              </a:rPr>
              <a:t>Selection on time-varying unobservables</a:t>
            </a:r>
          </a:p>
          <a:p>
            <a:pPr lvl="1"/>
            <a:r>
              <a:rPr lang="en-US" altLang="en-US">
                <a:ea typeface="ＭＳ Ｐゴシック" pitchFamily="-102" charset="-128"/>
              </a:rPr>
              <a:t>Severe drought affects treatment area in year 1 and pushes people to try irrigation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Revisiting the Irrigation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We know that comparing those with irrigation to those without is a problem due to selection bias.</a:t>
            </a:r>
          </a:p>
          <a:p>
            <a:r>
              <a:rPr lang="en-US" altLang="en-US" dirty="0">
                <a:ea typeface="ＭＳ Ｐゴシック" pitchFamily="-102" charset="-128"/>
              </a:rPr>
              <a:t>What about comparing production before and after irrigation for those who participated in the project?</a:t>
            </a:r>
          </a:p>
          <a:p>
            <a:r>
              <a:rPr lang="en-US" altLang="en-US" dirty="0">
                <a:ea typeface="ＭＳ Ｐゴシック" pitchFamily="-102" charset="-128"/>
              </a:rPr>
              <a:t>Reflexive estimate</a:t>
            </a:r>
          </a:p>
          <a:p>
            <a:r>
              <a:rPr lang="en-US" altLang="en-US" dirty="0">
                <a:ea typeface="ＭＳ Ｐゴシック" pitchFamily="-102" charset="-128"/>
              </a:rPr>
              <a:t>Why is this a problem?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Example—Is the Effect 200? </a:t>
            </a:r>
            <a:br>
              <a:rPr lang="en-US" altLang="en-US" dirty="0">
                <a:ea typeface="ＭＳ Ｐゴシック" pitchFamily="-102" charset="-128"/>
              </a:rPr>
            </a:br>
            <a:endParaRPr lang="en-US" altLang="en-US" dirty="0">
              <a:ea typeface="ＭＳ Ｐゴシック" pitchFamily="-102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772400" cy="127999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2" charset="0"/>
                        <a:ea typeface="ＭＳ Ｐゴシック" pitchFamily="-102" charset="-128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Cereal Production Before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Cereal Production After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Household participated in irrigation project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1,500 kg/hectare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1,700 kg/hectare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Other unobserved characteristics may have changed also that are unrelated to irrigation.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New seed program</a:t>
            </a:r>
          </a:p>
          <a:p>
            <a:pPr lvl="1"/>
            <a:r>
              <a:rPr lang="en-US" altLang="en-US" sz="2200" dirty="0">
                <a:ea typeface="ＭＳ Ｐゴシック" pitchFamily="-102" charset="-128"/>
              </a:rPr>
              <a:t>Good weather</a:t>
            </a:r>
          </a:p>
          <a:p>
            <a:pPr lvl="1">
              <a:buFont typeface="Times" panose="02020603050405020304" pitchFamily="18" charset="0"/>
              <a:buNone/>
            </a:pPr>
            <a:endParaRPr lang="en-US" altLang="en-US" dirty="0">
              <a:ea typeface="ＭＳ Ｐゴシック" pitchFamily="-102" charset="-128"/>
            </a:endParaRPr>
          </a:p>
          <a:p>
            <a:endParaRPr lang="en-US" altLang="en-US" dirty="0">
              <a:ea typeface="ＭＳ Ｐゴシック" pitchFamily="-102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altLang="en-US" sz="4000">
                <a:ea typeface="ＭＳ Ｐゴシック" pitchFamily="-102" charset="-128"/>
              </a:rPr>
              <a:t>Constructing the DiD Estimator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Difference-in-Differences (</a:t>
            </a:r>
            <a:r>
              <a:rPr lang="en-US" altLang="en-US" dirty="0" err="1">
                <a:ea typeface="ＭＳ Ｐゴシック" pitchFamily="-102" charset="-128"/>
              </a:rPr>
              <a:t>DiD</a:t>
            </a:r>
            <a:r>
              <a:rPr lang="en-US" altLang="en-US" dirty="0">
                <a:ea typeface="ＭＳ Ｐゴシック" pitchFamily="-102" charset="-128"/>
              </a:rPr>
              <a:t>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Requires data collected before and after the intervention for treated households and control households</a:t>
            </a:r>
          </a:p>
          <a:p>
            <a:r>
              <a:rPr lang="en-US" altLang="en-US" dirty="0">
                <a:ea typeface="ＭＳ Ｐゴシック" pitchFamily="-102" charset="-128"/>
              </a:rPr>
              <a:t>This method controls for unobserved characteristics that do not change over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r>
              <a:rPr lang="en-US" altLang="en-US" dirty="0">
                <a:ea typeface="ＭＳ Ｐゴシック" pitchFamily="-102" charset="-128"/>
              </a:rPr>
              <a:t>Example—Add a Control Group </a:t>
            </a:r>
            <a:br>
              <a:rPr lang="en-US" altLang="en-US" dirty="0">
                <a:ea typeface="ＭＳ Ｐゴシック" pitchFamily="-102" charset="-128"/>
              </a:rPr>
            </a:br>
            <a:endParaRPr lang="en-US" altLang="en-US" dirty="0">
              <a:ea typeface="ＭＳ Ｐゴシック" pitchFamily="-102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4"/>
          <a:ext cx="7772400" cy="219441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89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pitchFamily="-102" charset="0"/>
                        <a:ea typeface="ＭＳ Ｐゴシック" pitchFamily="-102" charset="-128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Cereal Production Before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Cereal Production After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89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Household participated in irrigation project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1,500 kg/hectare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1,700 kg/hectare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142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Household did not participate in irrigation project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1,500 kg/hectare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SzPct val="80000"/>
                        <a:defRPr sz="22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1pPr>
                      <a:lvl2pPr marL="37931725" indent="-37474525" defTabSz="457200">
                        <a:spcBef>
                          <a:spcPct val="20000"/>
                        </a:spcBef>
                        <a:buClr>
                          <a:schemeClr val="bg1"/>
                        </a:buClr>
                        <a:buFont typeface="Times" pitchFamily="-102" charset="0"/>
                        <a:defRPr sz="2000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2pPr>
                      <a:lvl3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3pPr>
                      <a:lvl4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4pPr>
                      <a:lvl5pPr>
                        <a:spcBef>
                          <a:spcPct val="20000"/>
                        </a:spcBef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bg1"/>
                          </a:solidFill>
                          <a:latin typeface="Georgia" pitchFamily="-102" charset="0"/>
                          <a:ea typeface="ＭＳ Ｐゴシック" pitchFamily="-102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pitchFamily="-102" charset="0"/>
                          <a:ea typeface="ＭＳ Ｐゴシック" pitchFamily="-102" charset="-128"/>
                        </a:rPr>
                        <a:t>1,600 kg/hectare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05" name="Rectangle 4"/>
              <p:cNvSpPr>
                <a:spLocks noChangeArrowheads="1"/>
              </p:cNvSpPr>
              <p:nvPr/>
            </p:nvSpPr>
            <p:spPr bwMode="auto">
              <a:xfrm>
                <a:off x="685800" y="3962400"/>
                <a:ext cx="7848600" cy="1852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bg1"/>
                  </a:buClr>
                  <a:buSzPct val="80000"/>
                  <a:buChar char="•"/>
                  <a:defRPr sz="2600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1pPr>
                <a:lvl2pPr marL="37931725" indent="-37474525">
                  <a:spcBef>
                    <a:spcPct val="20000"/>
                  </a:spcBef>
                  <a:buClr>
                    <a:schemeClr val="bg1"/>
                  </a:buClr>
                  <a:buFont typeface="Times" panose="02020603050405020304" pitchFamily="18" charset="0"/>
                  <a:buChar char="–"/>
                  <a:defRPr sz="2400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1"/>
                  </a:buClr>
                  <a:buSzPct val="80000"/>
                  <a:buChar char="•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buChar char="–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Char char="»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2000" i="1">
                    <a:solidFill>
                      <a:schemeClr val="bg1"/>
                    </a:solidFill>
                    <a:latin typeface="Georgia" panose="02040502050405020303" pitchFamily="18" charset="0"/>
                    <a:ea typeface="ＭＳ Ｐゴシック" pitchFamily="-102" charset="-128"/>
                  </a:defRPr>
                </a:lvl9pPr>
              </a:lstStyle>
              <a:p>
                <a:pPr marL="0" indent="0">
                  <a:buClr>
                    <a:srgbClr val="FFFF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𝐷𝑖𝐷</m:t>
                      </m:r>
                      <m:r>
                        <a:rPr lang="en-US" alt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 (1,700−1,500) – (1,600−1,500) = 100</m:t>
                      </m:r>
                    </m:oMath>
                  </m:oMathPara>
                </a14:m>
                <a:endParaRPr lang="en-US" altLang="en-US" dirty="0">
                  <a:solidFill>
                    <a:srgbClr val="FFFFFF"/>
                  </a:solidFill>
                </a:endParaRPr>
              </a:p>
              <a:p>
                <a:pPr>
                  <a:buClr>
                    <a:srgbClr val="FFFFFF"/>
                  </a:buClr>
                </a:pPr>
                <a:endParaRPr lang="en-US" altLang="en-US" dirty="0">
                  <a:solidFill>
                    <a:srgbClr val="FFFFFF"/>
                  </a:solidFill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altLang="en-US" dirty="0">
                    <a:solidFill>
                      <a:srgbClr val="FFFFFF"/>
                    </a:solidFill>
                  </a:rPr>
                  <a:t>We would do a t-test to see if the differences were statistically significant</a:t>
                </a:r>
              </a:p>
            </p:txBody>
          </p:sp>
        </mc:Choice>
        <mc:Fallback xmlns:mv="urn:schemas-microsoft-com:mac:vml" xmlns="">
          <p:sp>
            <p:nvSpPr>
              <p:cNvPr id="1640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62404"/>
                <a:ext cx="7848600" cy="1852815"/>
              </a:xfrm>
              <a:prstGeom prst="rect">
                <a:avLst/>
              </a:prstGeom>
              <a:blipFill rotWithShape="0">
                <a:blip r:embed="rId2"/>
                <a:stretch>
                  <a:fillRect l="-777" r="-855" b="-7237"/>
                </a:stretch>
              </a:blipFill>
              <a:ln>
                <a:noFill/>
              </a:ln>
              <a:extLst>
                <a:ext uri="{909E8E84-426E-40DD-AFC4-6F175D3DCCD1}">
                  <a14:hiddenFill xmlns:mv="urn:schemas-microsoft-com:mac:vml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v="urn:schemas-microsoft-com:mac:vml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2004:Templates:Presentations:Designs:Beach</Template>
  <TotalTime>7602</TotalTime>
  <Words>1179</Words>
  <Application>Microsoft Office PowerPoint</Application>
  <PresentationFormat>On-screen Show (4:3)</PresentationFormat>
  <Paragraphs>211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Cambria Math</vt:lpstr>
      <vt:lpstr>Georgia</vt:lpstr>
      <vt:lpstr>Times</vt:lpstr>
      <vt:lpstr>Blank Presentation</vt:lpstr>
      <vt:lpstr>Difference-in-difference estimators  Oct. 31, 2024</vt:lpstr>
      <vt:lpstr>Outline for the Session</vt:lpstr>
      <vt:lpstr>PowerPoint Presentation</vt:lpstr>
      <vt:lpstr>Revisiting the Irrigation Problem</vt:lpstr>
      <vt:lpstr>Example—Is the Effect 200?  </vt:lpstr>
      <vt:lpstr>Problem</vt:lpstr>
      <vt:lpstr>PowerPoint Presentation</vt:lpstr>
      <vt:lpstr>Difference-in-Differences (DiD)</vt:lpstr>
      <vt:lpstr>Example—Add a Control Group  </vt:lpstr>
      <vt:lpstr>Revisiting Millennium Villages Project</vt:lpstr>
      <vt:lpstr>Difference-in-Difference (DiD)</vt:lpstr>
      <vt:lpstr>Difference-in-Difference (DiD)</vt:lpstr>
      <vt:lpstr>Difference-in-Difference (DiD)</vt:lpstr>
      <vt:lpstr>Difference-in-Difference (DiD)</vt:lpstr>
      <vt:lpstr>What Is the DiD Estimator?</vt:lpstr>
      <vt:lpstr>Treatment and Control</vt:lpstr>
      <vt:lpstr>Example</vt:lpstr>
      <vt:lpstr>Relate Treatment Effect to Regression </vt:lpstr>
      <vt:lpstr>PowerPoint Presentation</vt:lpstr>
      <vt:lpstr>Key Assumptions</vt:lpstr>
      <vt:lpstr>Parallel Trend Assumption (cereal yield per hectare)</vt:lpstr>
      <vt:lpstr>What if Trends Were Like This? </vt:lpstr>
      <vt:lpstr>Matching and DiD</vt:lpstr>
      <vt:lpstr>Multiple Time Periods</vt:lpstr>
      <vt:lpstr>Example with VLS data</vt:lpstr>
      <vt:lpstr>Can We Trust DiD Standard Error Calculations?</vt:lpstr>
      <vt:lpstr>Correcting the Standard Errors</vt:lpstr>
      <vt:lpstr>PowerPoint Presentation</vt:lpstr>
      <vt:lpstr>What is a Triple Difference?</vt:lpstr>
      <vt:lpstr>Problems</vt:lpstr>
    </vt:vector>
  </TitlesOfParts>
  <Company>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Arends-Kuenning, Mary Paula</dc:creator>
  <cp:lastModifiedBy>Kathy Baylis</cp:lastModifiedBy>
  <cp:revision>101</cp:revision>
  <cp:lastPrinted>2006-10-05T21:29:32Z</cp:lastPrinted>
  <dcterms:created xsi:type="dcterms:W3CDTF">2017-05-10T01:09:50Z</dcterms:created>
  <dcterms:modified xsi:type="dcterms:W3CDTF">2024-10-31T12:25:09Z</dcterms:modified>
</cp:coreProperties>
</file>