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359cfc0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5359cfc0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359cfc0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359cfc0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359cfc0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359cfc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359cfc0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359cfc0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359cfc0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359cfc0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359cfc0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359cfc0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9ea1f0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9ea1f0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359cfc0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359cfc0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359cfc0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359cfc0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359cfc0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5359cfc0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natural-resources.canada.ca/sites/nrcan/files/earthsciences/files/pdf/polar/PCSP-Brochure_eng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iki.earthdata.nasa.gov/display/DAS/HEG%3A++HDF-EOS+to+GeoTIFF+Conversion+To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523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Downloader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832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97"/>
              <a:t>Philip Ishola, Shea Timmins, Zacharie Sauve, Collin Godsell</a:t>
            </a:r>
            <a:endParaRPr sz="17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97"/>
              <a:t>April 9th 2024</a:t>
            </a:r>
            <a:endParaRPr sz="17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8660" lvl="0" marL="457200" marR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73">
                <a:solidFill>
                  <a:schemeClr val="dk1"/>
                </a:solidFill>
              </a:rPr>
              <a:t>We created a proof-of-concept</a:t>
            </a:r>
            <a:r>
              <a:rPr lang="en" sz="5673">
                <a:solidFill>
                  <a:schemeClr val="dk1"/>
                </a:solidFill>
              </a:rPr>
              <a:t> tool that provides near-real-time satellite imagery of a specified area of interest in goal of supporting PCSP’s Arctic Logistics and Operations/Research</a:t>
            </a:r>
            <a:endParaRPr sz="5673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673">
              <a:solidFill>
                <a:schemeClr val="dk1"/>
              </a:solidFill>
            </a:endParaRPr>
          </a:p>
          <a:p>
            <a:pPr indent="-318660" lvl="0" marL="457200" marR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73">
                <a:solidFill>
                  <a:schemeClr val="dk1"/>
                </a:solidFill>
              </a:rPr>
              <a:t>This tool is a step forward in developing a consolidated platform. With improvements to the data coverage and availability, this tool could be used to acquire NRT imagery and format it correctly</a:t>
            </a:r>
            <a:endParaRPr sz="5673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673">
              <a:solidFill>
                <a:schemeClr val="dk1"/>
              </a:solidFill>
            </a:endParaRPr>
          </a:p>
          <a:p>
            <a:pPr indent="-318660" lvl="0" marL="457200" marR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73">
                <a:solidFill>
                  <a:schemeClr val="dk1"/>
                </a:solidFill>
              </a:rPr>
              <a:t>With data formatted as GeoTiff and KML, interoperability between softwares and platforms is reality. This tool enables the collection of NRT data to be integrated into a consolidated platform. An example use case is creating an interactive map that calls on data collected by the “ImageDownloader” Tool</a:t>
            </a:r>
            <a:endParaRPr sz="567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5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would like to acknowledge our Professor, Dr. Derek Mueller for his aide in advising the project and revising the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925" y="92225"/>
            <a:ext cx="1718875" cy="12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1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Client: </a:t>
            </a:r>
            <a:r>
              <a:rPr lang="en">
                <a:solidFill>
                  <a:schemeClr val="dk1"/>
                </a:solidFill>
              </a:rPr>
              <a:t>Tanya Lemieux, </a:t>
            </a:r>
            <a:r>
              <a:rPr lang="en">
                <a:solidFill>
                  <a:schemeClr val="dk1"/>
                </a:solidFill>
              </a:rPr>
              <a:t>Natural Resources Canada’s Polar Continental Shelf Program (PCSP)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they do: Coordinate logistical support and provide assistance to advance scientific knowledge of the </a:t>
            </a:r>
            <a:r>
              <a:rPr lang="en">
                <a:solidFill>
                  <a:schemeClr val="dk1"/>
                </a:solidFill>
              </a:rPr>
              <a:t>Arctic</a:t>
            </a:r>
            <a:r>
              <a:rPr lang="en">
                <a:solidFill>
                  <a:schemeClr val="dk1"/>
                </a:solidFill>
              </a:rPr>
              <a:t> region. They aim to contribute to Canada’s sovereignty over the Arctic region and its adjacent waters.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Client’s Vision: Develop a unified platform that consolidates all of their Arctic operational data, making it accessible through one interactive map. This is to enhance the </a:t>
            </a:r>
            <a:r>
              <a:rPr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 and safety of the Arctic operations, given the region’s challenging weather conditions.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826" r="0" t="0"/>
          <a:stretch/>
        </p:blipFill>
        <p:spPr>
          <a:xfrm>
            <a:off x="5885675" y="317075"/>
            <a:ext cx="3158974" cy="25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 and Scope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39675" y="1099325"/>
            <a:ext cx="55623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primary goal is to develop a tool that provides near-real-time satellite imager</a:t>
            </a:r>
            <a:r>
              <a:rPr lang="en" sz="1200">
                <a:solidFill>
                  <a:schemeClr val="dk1"/>
                </a:solidFill>
              </a:rPr>
              <a:t>y of a specified area of interest to possibly support Arctic operations and research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PCSP relies on NRT weather data to support operations and facilitate transportation. Retrieving accurate information at a specified location via KML is important for reaching the Client’s end vision.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tool was developed in Python, and makes use of a few exterior tools </a:t>
            </a:r>
            <a:r>
              <a:rPr lang="en" sz="1200">
                <a:solidFill>
                  <a:schemeClr val="dk1"/>
                </a:solidFill>
              </a:rPr>
              <a:t>such</a:t>
            </a:r>
            <a:r>
              <a:rPr lang="en" sz="1200">
                <a:solidFill>
                  <a:schemeClr val="dk1"/>
                </a:solidFill>
              </a:rPr>
              <a:t> as Heg and Task Scheduler. The main goal of the tool is to </a:t>
            </a:r>
            <a:r>
              <a:rPr lang="en" sz="1200">
                <a:solidFill>
                  <a:schemeClr val="dk1"/>
                </a:solidFill>
              </a:rPr>
              <a:t>retrieve</a:t>
            </a:r>
            <a:r>
              <a:rPr lang="en" sz="1200">
                <a:solidFill>
                  <a:schemeClr val="dk1"/>
                </a:solidFill>
              </a:rPr>
              <a:t> the most recent images available for the user’s AOI.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6003100" y="2797625"/>
            <a:ext cx="2924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Photo from PCSP’s Brochure chrome-extension://efaidnbmnnnibpcajpcglclefindmkaj/</a:t>
            </a:r>
            <a:r>
              <a:rPr lang="en" sz="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https://natural-resources.canada.ca/sites/nrcan/files/earthsciences/files/pdf/polar/PCSP-Brochure_eng.pdf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Requirements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Near Real Time Imagery of Site Location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Georeferenced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Bands (e.g True Colour, False Colour Composite, etc.)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KML(Z) File Format for Google Earth Pro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Interoperability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adaptability and integration to achieve end vision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1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Tools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61650" y="1017725"/>
            <a:ext cx="85206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Required Tools: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HEG Tool - A conversion tool developed by NASA for converting their HDF format to GeoTIFF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Task Scheduler - A tool that allows the user to run the script ‘behind the </a:t>
            </a:r>
            <a:r>
              <a:rPr lang="en" sz="1500">
                <a:solidFill>
                  <a:schemeClr val="dk1"/>
                </a:solidFill>
              </a:rPr>
              <a:t>scenes’ for automation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5" y="1983575"/>
            <a:ext cx="5151826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594350" y="2010450"/>
            <a:ext cx="3426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Figure 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adapted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from NASA’s HEG Service page, </a:t>
            </a:r>
            <a:r>
              <a:rPr lang="en" sz="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https://wiki.earthdata.nasa.gov/display/DAS/HEG%3A++HDF-EOS+to+GeoTIFF+Conversion+Tool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2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500850" y="1266113"/>
            <a:ext cx="1783998" cy="475200"/>
          </a:xfrm>
          <a:prstGeom prst="flowChartTerminator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Begin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992875" y="1132750"/>
            <a:ext cx="2017375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Downloads Metadata TXT File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8" name="Google Shape;98;p18"/>
          <p:cNvCxnSpPr>
            <a:stCxn id="96" idx="3"/>
            <a:endCxn id="97" idx="1"/>
          </p:cNvCxnSpPr>
          <p:nvPr/>
        </p:nvCxnSpPr>
        <p:spPr>
          <a:xfrm>
            <a:off x="2284848" y="1503713"/>
            <a:ext cx="7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8"/>
          <p:cNvSpPr/>
          <p:nvPr/>
        </p:nvSpPr>
        <p:spPr>
          <a:xfrm>
            <a:off x="5529850" y="1132763"/>
            <a:ext cx="2206800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Aggregates Granule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ID(s)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0" name="Google Shape;100;p18"/>
          <p:cNvCxnSpPr>
            <a:stCxn id="97" idx="3"/>
            <a:endCxn id="99" idx="1"/>
          </p:cNvCxnSpPr>
          <p:nvPr/>
        </p:nvCxnSpPr>
        <p:spPr>
          <a:xfrm>
            <a:off x="5010250" y="1503713"/>
            <a:ext cx="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8"/>
          <p:cNvSpPr/>
          <p:nvPr/>
        </p:nvSpPr>
        <p:spPr>
          <a:xfrm>
            <a:off x="500850" y="2521313"/>
            <a:ext cx="2206800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Downloads Corresponding HDF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" name="Google Shape;102;p18"/>
          <p:cNvCxnSpPr>
            <a:stCxn id="99" idx="2"/>
            <a:endCxn id="101" idx="0"/>
          </p:cNvCxnSpPr>
          <p:nvPr/>
        </p:nvCxnSpPr>
        <p:spPr>
          <a:xfrm rot="5400000">
            <a:off x="3795550" y="-316512"/>
            <a:ext cx="646500" cy="5028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8"/>
          <p:cNvSpPr/>
          <p:nvPr/>
        </p:nvSpPr>
        <p:spPr>
          <a:xfrm>
            <a:off x="3015388" y="2521225"/>
            <a:ext cx="2206800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HEG Converts Swath Into 3 GeoTIFF Files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674025" y="2521225"/>
            <a:ext cx="2206800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Merges 3 Bands into 1 GeoTIFF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5" name="Google Shape;105;p18"/>
          <p:cNvCxnSpPr>
            <a:stCxn id="103" idx="3"/>
            <a:endCxn id="104" idx="1"/>
          </p:cNvCxnSpPr>
          <p:nvPr/>
        </p:nvCxnSpPr>
        <p:spPr>
          <a:xfrm>
            <a:off x="5222188" y="2892188"/>
            <a:ext cx="45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5674025" y="3553188"/>
            <a:ext cx="2206800" cy="741925"/>
          </a:xfrm>
          <a:prstGeom prst="flowChartProcess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Converts the GeoTIFF to KMZ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885425" y="4585150"/>
            <a:ext cx="1783998" cy="475200"/>
          </a:xfrm>
          <a:prstGeom prst="flowChartTerminator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Terminate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8" name="Google Shape;108;p18"/>
          <p:cNvCxnSpPr>
            <a:stCxn id="106" idx="2"/>
            <a:endCxn id="107" idx="0"/>
          </p:cNvCxnSpPr>
          <p:nvPr/>
        </p:nvCxnSpPr>
        <p:spPr>
          <a:xfrm>
            <a:off x="6777425" y="4295113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8"/>
          <p:cNvCxnSpPr>
            <a:stCxn id="104" idx="2"/>
            <a:endCxn id="106" idx="0"/>
          </p:cNvCxnSpPr>
          <p:nvPr/>
        </p:nvCxnSpPr>
        <p:spPr>
          <a:xfrm>
            <a:off x="6777425" y="3263150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8"/>
          <p:cNvCxnSpPr>
            <a:stCxn id="107" idx="1"/>
            <a:endCxn id="96" idx="1"/>
          </p:cNvCxnSpPr>
          <p:nvPr/>
        </p:nvCxnSpPr>
        <p:spPr>
          <a:xfrm rot="10800000">
            <a:off x="500725" y="1503850"/>
            <a:ext cx="5384700" cy="3318900"/>
          </a:xfrm>
          <a:prstGeom prst="bentConnector3">
            <a:avLst>
              <a:gd fmla="val 1044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8"/>
          <p:cNvCxnSpPr>
            <a:stCxn id="101" idx="3"/>
            <a:endCxn id="103" idx="1"/>
          </p:cNvCxnSpPr>
          <p:nvPr/>
        </p:nvCxnSpPr>
        <p:spPr>
          <a:xfrm>
            <a:off x="2707650" y="2892275"/>
            <a:ext cx="3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Accessing NRT imagery using GIBS: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Initially we had tried using GIBS endpoint to grab imagery using WMS v 1.3.0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NASA’s documentation says NRT imagery is possible using this service but upon contact they direct us to LANCE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used LANCE to grab metadata and corresponding HDF of the imagery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</a:rPr>
              <a:t>Distortion around the pole when processing Arctic Imagery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Imagery close to the North Pole causes an issue when selecting Swaths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The imagery shows up well, but the swath selected is not </a:t>
            </a:r>
            <a:r>
              <a:rPr lang="en">
                <a:solidFill>
                  <a:schemeClr val="dk1"/>
                </a:solidFill>
              </a:rPr>
              <a:t>representative</a:t>
            </a:r>
            <a:r>
              <a:rPr lang="en">
                <a:solidFill>
                  <a:schemeClr val="dk1"/>
                </a:solidFill>
              </a:rPr>
              <a:t> of the AOI  because it is interrupted by the North Pole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Merging Bands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experienced some confusion when merging the separate band tiff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bands derived from the HDF were encoded in 16 bit, when we needed 8 bit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Solution was to change the band image encoding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Demonstration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9517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Results: 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95400" y="917700"/>
            <a:ext cx="83364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tool is not fully tested and debugged but still returns quality imagery of specified AOI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Relatively efficient process that reliably runs over long periods of time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Completely dependent on the efficiency of MODIS metadata updates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HDF files are not always complete (due to processing times, etc.) so a complete image with all bands is not always possible 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Limited coverage due to only accessing one satellite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Improvements/Contributions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6115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 expand coverage/data </a:t>
            </a:r>
            <a:r>
              <a:rPr lang="en" sz="1600">
                <a:solidFill>
                  <a:schemeClr val="dk1"/>
                </a:solidFill>
              </a:rPr>
              <a:t>availability</a:t>
            </a:r>
            <a:r>
              <a:rPr lang="en" sz="1600">
                <a:solidFill>
                  <a:schemeClr val="dk1"/>
                </a:solidFill>
              </a:rPr>
              <a:t> MODIS TERRA </a:t>
            </a:r>
            <a:r>
              <a:rPr lang="en" sz="1600">
                <a:solidFill>
                  <a:schemeClr val="dk1"/>
                </a:solidFill>
              </a:rPr>
              <a:t>sensor </a:t>
            </a:r>
            <a:r>
              <a:rPr lang="en" sz="1600">
                <a:solidFill>
                  <a:schemeClr val="dk1"/>
                </a:solidFill>
              </a:rPr>
              <a:t>could also easily be accessed through the TXT </a:t>
            </a:r>
            <a:r>
              <a:rPr lang="en" sz="1600">
                <a:solidFill>
                  <a:schemeClr val="dk1"/>
                </a:solidFill>
              </a:rPr>
              <a:t>metadata file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Other band combinations such as false color composite can be explored to get a different interpretation of the area of interest.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process is redundant at times (5 minute interval) as it downloads the same HDF. To expand data coverage include TERRA, and increase time interval in scheduler.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