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273" r:id="rId3"/>
    <p:sldId id="335" r:id="rId4"/>
    <p:sldId id="334" r:id="rId5"/>
    <p:sldId id="336" r:id="rId6"/>
    <p:sldId id="337" r:id="rId7"/>
    <p:sldId id="278" r:id="rId8"/>
    <p:sldId id="344" r:id="rId9"/>
    <p:sldId id="338" r:id="rId10"/>
    <p:sldId id="339" r:id="rId11"/>
    <p:sldId id="353" r:id="rId12"/>
    <p:sldId id="345" r:id="rId13"/>
    <p:sldId id="341" r:id="rId14"/>
    <p:sldId id="342" r:id="rId15"/>
    <p:sldId id="346" r:id="rId16"/>
    <p:sldId id="343" r:id="rId17"/>
    <p:sldId id="347" r:id="rId18"/>
    <p:sldId id="349" r:id="rId19"/>
    <p:sldId id="348" r:id="rId20"/>
    <p:sldId id="350" r:id="rId21"/>
    <p:sldId id="351" r:id="rId22"/>
    <p:sldId id="352" r:id="rId23"/>
    <p:sldId id="340" r:id="rId24"/>
    <p:sldId id="354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/>
    <p:restoredTop sz="92907" autoAdjust="0"/>
  </p:normalViewPr>
  <p:slideViewPr>
    <p:cSldViewPr snapToGrid="0" snapToObjects="1">
      <p:cViewPr varScale="1">
        <p:scale>
          <a:sx n="128" d="100"/>
          <a:sy n="128" d="100"/>
        </p:scale>
        <p:origin x="19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Forward Sampling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9D7993-FB72-F94D-ACDB-A2DB5A1D8C31}"/>
              </a:ext>
            </a:extLst>
          </p:cNvPr>
          <p:cNvSpPr/>
          <p:nvPr/>
        </p:nvSpPr>
        <p:spPr>
          <a:xfrm>
            <a:off x="7113821" y="6476238"/>
            <a:ext cx="1951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INL/CON-19-55725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see a 4D plot</a:t>
            </a:r>
          </a:p>
          <a:p>
            <a:pPr lvl="1"/>
            <a:r>
              <a:rPr lang="en-US" dirty="0"/>
              <a:t>launch angle </a:t>
            </a:r>
          </a:p>
          <a:p>
            <a:pPr lvl="1"/>
            <a:r>
              <a:rPr lang="en-US" dirty="0"/>
              <a:t>launch velocity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 of flight (point color)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455613" y="191020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09649-34B7-6640-A277-C2EFCD2A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24" y="3562183"/>
            <a:ext cx="3398078" cy="25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A22-F413-AE4D-ACAD-347EA19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246F-8E46-EC4C-B6EC-788BEC81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r>
              <a:rPr lang="en-US" dirty="0"/>
              <a:t>: </a:t>
            </a:r>
            <a:r>
              <a:rPr lang="en-US" dirty="0" err="1"/>
              <a:t>PointSets</a:t>
            </a:r>
            <a:endParaRPr lang="en-US" dirty="0"/>
          </a:p>
          <a:p>
            <a:pPr lvl="1"/>
            <a:r>
              <a:rPr lang="en-US" dirty="0"/>
              <a:t>Stores one row per sample</a:t>
            </a:r>
          </a:p>
          <a:p>
            <a:pPr lvl="1"/>
            <a:r>
              <a:rPr lang="en-US" dirty="0"/>
              <a:t>Metadata: </a:t>
            </a:r>
            <a:r>
              <a:rPr lang="en-US" dirty="0" err="1"/>
              <a:t>ProbabilityWeight</a:t>
            </a:r>
            <a:r>
              <a:rPr lang="en-US" dirty="0"/>
              <a:t>, Prefix, </a:t>
            </a:r>
            <a:r>
              <a:rPr lang="en-US" dirty="0" err="1"/>
              <a:t>PointProbability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Nothing is written to file without an </a:t>
            </a:r>
            <a:r>
              <a:rPr lang="en-US" dirty="0" err="1"/>
              <a:t>OutStream</a:t>
            </a:r>
            <a:r>
              <a:rPr lang="en-US" dirty="0"/>
              <a:t> Print or Plot!</a:t>
            </a:r>
          </a:p>
          <a:p>
            <a:pPr lvl="1"/>
            <a:endParaRPr lang="en-US" dirty="0"/>
          </a:p>
          <a:p>
            <a:r>
              <a:rPr lang="en-US" dirty="0"/>
              <a:t>Steps and Sequence</a:t>
            </a:r>
          </a:p>
          <a:p>
            <a:pPr lvl="1"/>
            <a:r>
              <a:rPr lang="en-US" dirty="0"/>
              <a:t>Steps define possible actions to take</a:t>
            </a:r>
          </a:p>
          <a:p>
            <a:pPr lvl="1"/>
            <a:r>
              <a:rPr lang="en-US" dirty="0"/>
              <a:t>Sequence defines order of actions</a:t>
            </a:r>
          </a:p>
        </p:txBody>
      </p:sp>
    </p:spTree>
    <p:extLst>
      <p:ext uri="{BB962C8B-B14F-4D97-AF65-F5344CB8AC3E}">
        <p14:creationId xmlns:p14="http://schemas.microsoft.com/office/powerpoint/2010/main" val="25151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2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Distributions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5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manual to help with Exercise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391219" y="5706845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26" y="304719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65" y="304719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b="1" dirty="0" err="1">
                <a:solidFill>
                  <a:schemeClr val="accent2"/>
                </a:solidFill>
              </a:rPr>
              <a:t>vel_dist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I already commented out the Uniform code for you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9.1.1.8</a:t>
            </a:r>
          </a:p>
          <a:p>
            <a:pPr lvl="1"/>
            <a:r>
              <a:rPr lang="en-US" dirty="0"/>
              <a:t>Use centerline of 30 and standard deviation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3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Variables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9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don’t care about launch velocity, and instead want to consider initial height?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Entities to adjust:</a:t>
            </a:r>
          </a:p>
          <a:p>
            <a:pPr lvl="1"/>
            <a:r>
              <a:rPr lang="en-US" dirty="0"/>
              <a:t>Change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in: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Samplers</a:t>
            </a:r>
          </a:p>
          <a:p>
            <a:pPr lvl="3"/>
            <a:r>
              <a:rPr lang="en-US" dirty="0"/>
              <a:t>Also change constant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with value of 30</a:t>
            </a:r>
          </a:p>
          <a:p>
            <a:pPr lvl="2"/>
            <a:r>
              <a:rPr lang="en-US" dirty="0"/>
              <a:t>Distributions</a:t>
            </a:r>
          </a:p>
          <a:p>
            <a:pPr lvl="3"/>
            <a:r>
              <a:rPr lang="en-US" dirty="0"/>
              <a:t>Also change the distribution </a:t>
            </a:r>
            <a:r>
              <a:rPr lang="en-US" dirty="0">
                <a:solidFill>
                  <a:schemeClr val="accent2"/>
                </a:solidFill>
              </a:rPr>
              <a:t>y0_dist </a:t>
            </a:r>
            <a:r>
              <a:rPr lang="en-US" dirty="0"/>
              <a:t>to Uniform, 0 to 1</a:t>
            </a:r>
          </a:p>
          <a:p>
            <a:pPr lvl="2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 err="1"/>
              <a:t>OutStreams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Plot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Plot should have y0 instead of v0.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455613" y="214202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3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4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Samplers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70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used the Monte Carlo sampler</a:t>
            </a:r>
          </a:p>
          <a:p>
            <a:pPr lvl="1"/>
            <a:r>
              <a:rPr lang="en-US" dirty="0"/>
              <a:t>Samples randomly each time from variable distributions</a:t>
            </a:r>
          </a:p>
          <a:p>
            <a:r>
              <a:rPr lang="en-US" dirty="0"/>
              <a:t>Many other sampling strategies exist.  For example: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Takes uniformly-spaced samples across variable’s domain</a:t>
            </a:r>
          </a:p>
          <a:p>
            <a:pPr lvl="2"/>
            <a:r>
              <a:rPr lang="en-US" dirty="0"/>
              <a:t>Samples uniformly in:</a:t>
            </a:r>
          </a:p>
          <a:p>
            <a:pPr lvl="3"/>
            <a:r>
              <a:rPr lang="en-US" dirty="0"/>
              <a:t>Value space</a:t>
            </a:r>
          </a:p>
          <a:p>
            <a:pPr lvl="3"/>
            <a:r>
              <a:rPr lang="en-US" dirty="0"/>
              <a:t>Probability space</a:t>
            </a:r>
          </a:p>
          <a:p>
            <a:r>
              <a:rPr lang="en-US" dirty="0"/>
              <a:t>Copy exercise 3, add a </a:t>
            </a:r>
            <a:r>
              <a:rPr lang="en-US" b="1" dirty="0">
                <a:solidFill>
                  <a:schemeClr val="accent2"/>
                </a:solidFill>
              </a:rPr>
              <a:t>Grid</a:t>
            </a:r>
            <a:r>
              <a:rPr lang="en-US" dirty="0"/>
              <a:t> sampler</a:t>
            </a:r>
          </a:p>
          <a:p>
            <a:r>
              <a:rPr lang="en-US" dirty="0"/>
              <a:t>change Steps to use Grid sampler you make</a:t>
            </a:r>
          </a:p>
          <a:p>
            <a:pPr lvl="1"/>
            <a:r>
              <a:rPr lang="en-US" dirty="0"/>
              <a:t>Don’t remove the Monte Carlo sampler!</a:t>
            </a:r>
          </a:p>
          <a:p>
            <a:pPr lvl="1"/>
            <a:r>
              <a:rPr lang="en-US" dirty="0"/>
              <a:t>See user manual section 12.1.2</a:t>
            </a:r>
          </a:p>
          <a:p>
            <a:pPr lvl="1"/>
            <a:r>
              <a:rPr lang="en-US" dirty="0"/>
              <a:t>Don’t forget the </a:t>
            </a:r>
            <a:r>
              <a:rPr lang="en-US" dirty="0">
                <a:solidFill>
                  <a:schemeClr val="accent2"/>
                </a:solidFill>
              </a:rPr>
              <a:t>&lt;grid&gt; </a:t>
            </a:r>
            <a:r>
              <a:rPr lang="en-US" dirty="0"/>
              <a:t>nodes, also remove </a:t>
            </a:r>
            <a:r>
              <a:rPr lang="en-US" dirty="0">
                <a:solidFill>
                  <a:schemeClr val="accent2"/>
                </a:solidFill>
              </a:rPr>
              <a:t>&lt;</a:t>
            </a:r>
            <a:r>
              <a:rPr lang="en-US" dirty="0" err="1">
                <a:solidFill>
                  <a:schemeClr val="accent2"/>
                </a:solidFill>
              </a:rPr>
              <a:t>samplerInit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node </a:t>
            </a:r>
          </a:p>
          <a:p>
            <a:pPr lvl="1"/>
            <a:r>
              <a:rPr lang="en-US" dirty="0"/>
              <a:t>Choose how you want to space samples (try a couple options!)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How are the samples dispersed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5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Computing Simple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7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RAVEN input files</a:t>
            </a:r>
          </a:p>
          <a:p>
            <a:endParaRPr lang="en-US" dirty="0"/>
          </a:p>
          <a:p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endParaRPr lang="en-US" dirty="0"/>
          </a:p>
          <a:p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endParaRPr lang="en-US" dirty="0"/>
          </a:p>
          <a:p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endParaRPr lang="en-US" dirty="0"/>
          </a:p>
          <a:p>
            <a:r>
              <a:rPr lang="en-US" dirty="0"/>
              <a:t>Use RAVEN to perform statistical analysis</a:t>
            </a:r>
          </a:p>
          <a:p>
            <a:endParaRPr lang="en-US" dirty="0"/>
          </a:p>
          <a:p>
            <a:r>
              <a:rPr lang="en-US" dirty="0"/>
              <a:t>Learn how to visualize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/>
              <a:t>BasicStatistics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/>
              <a:t>DataObject</a:t>
            </a:r>
            <a:endParaRPr lang="en-US" dirty="0"/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/>
              <a:t>variance_r</a:t>
            </a:r>
            <a:endParaRPr lang="en-US" dirty="0"/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/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/>
              <a:t>expectedValue_t</a:t>
            </a:r>
            <a:endParaRPr lang="en-US" dirty="0"/>
          </a:p>
          <a:p>
            <a:pPr lvl="2"/>
            <a:r>
              <a:rPr lang="en-US" dirty="0" err="1"/>
              <a:t>mean_t</a:t>
            </a:r>
            <a:endParaRPr lang="en-US" dirty="0"/>
          </a:p>
          <a:p>
            <a:pPr lvl="2"/>
            <a:r>
              <a:rPr lang="en-US" dirty="0" err="1"/>
              <a:t>expv_t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a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it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can be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can be </a:t>
            </a:r>
            <a:r>
              <a:rPr lang="en-US" dirty="0">
                <a:solidFill>
                  <a:schemeClr val="accent2"/>
                </a:solidFill>
              </a:rPr>
              <a:t>sensitivities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sens_r_y0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sens_r_ang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</a:p>
          <a:p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to </a:t>
            </a:r>
            <a:r>
              <a:rPr lang="en-US" dirty="0" err="1"/>
              <a:t>IOStep</a:t>
            </a:r>
            <a:r>
              <a:rPr lang="en-US" dirty="0"/>
              <a:t> “</a:t>
            </a:r>
            <a:r>
              <a:rPr lang="en-US" dirty="0">
                <a:solidFill>
                  <a:schemeClr val="accent2"/>
                </a:solidFill>
              </a:rPr>
              <a:t>plot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DataObject</a:t>
            </a:r>
            <a:r>
              <a:rPr lang="en-US" dirty="0"/>
              <a:t> as Input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as Output</a:t>
            </a:r>
          </a:p>
        </p:txBody>
      </p:sp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results?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</a:t>
            </a:r>
            <a:r>
              <a:rPr lang="en-US"/>
              <a:t>input design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2866117" y="1659836"/>
            <a:ext cx="5068549" cy="380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829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MSYS Windows: use </a:t>
            </a:r>
            <a:r>
              <a:rPr lang="en-US" dirty="0" err="1"/>
              <a:t>winpty</a:t>
            </a:r>
            <a:r>
              <a:rPr lang="en-US" dirty="0"/>
              <a:t> not python</a:t>
            </a:r>
          </a:p>
          <a:p>
            <a:endParaRPr lang="en-US" dirty="0"/>
          </a:p>
          <a:p>
            <a:r>
              <a:rPr lang="en-US" dirty="0"/>
              <a:t>Output created in “</a:t>
            </a:r>
            <a:r>
              <a:rPr lang="en-US" dirty="0" err="1"/>
              <a:t>out.csv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Change around input parameters in “</a:t>
            </a:r>
            <a:r>
              <a:rPr lang="en-US" dirty="0" err="1"/>
              <a:t>input.i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Now how to do this automatically with RAVEN?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455613" y="1935179"/>
            <a:ext cx="8494423" cy="1477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conda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activate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raven_libraries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projectile_model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my </a:t>
            </a:r>
            <a:r>
              <a:rPr lang="en-US" b="1" dirty="0">
                <a:solidFill>
                  <a:schemeClr val="accent1"/>
                </a:solidFill>
              </a:rPr>
              <a:t>projectile</a:t>
            </a:r>
            <a:r>
              <a:rPr lang="en-US" dirty="0"/>
              <a:t> code 1000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perturb launch angle and velocity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how “range” and “time of flight” change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RAVEN perspective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RunInfo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Set up the environment, sequence             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&lt;Steps&gt; 		</a:t>
                </a:r>
                <a:r>
                  <a:rPr lang="en-US" dirty="0">
                    <a:solidFill>
                      <a:srgbClr val="000000"/>
                    </a:solidFill>
                  </a:rPr>
                  <a:t>Combine the </a:t>
                </a:r>
                <a:r>
                  <a:rPr lang="en-US" dirty="0">
                    <a:solidFill>
                      <a:schemeClr val="accent2"/>
                    </a:solidFill>
                  </a:rPr>
                  <a:t>Entities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&lt;Distributions&gt;	</a:t>
                </a:r>
                <a:r>
                  <a:rPr lang="en-US" dirty="0">
                    <a:solidFill>
                      <a:srgbClr val="000000"/>
                    </a:solidFill>
                  </a:rPr>
                  <a:t>Describe the input space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&lt;Samplers&gt;	</a:t>
                </a:r>
                <a:r>
                  <a:rPr lang="en-US" dirty="0">
                    <a:solidFill>
                      <a:srgbClr val="000000"/>
                    </a:solidFill>
                  </a:rPr>
                  <a:t>Decide the exploration strategy   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DataObjects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Recording data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&lt;Models&gt;		</a:t>
                </a:r>
                <a:r>
                  <a:rPr lang="en-US" dirty="0"/>
                  <a:t>Interact with codes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&lt;Files&gt;		</a:t>
                </a:r>
                <a:r>
                  <a:rPr lang="en-US" dirty="0"/>
                  <a:t>I/O with the hard drive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OutStreams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>
                    <a:solidFill>
                      <a:srgbClr val="000000"/>
                    </a:solidFill>
                  </a:rPr>
                  <a:t>Viewing Results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Sample and Plot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608552"/>
            <a:ext cx="8231187" cy="4524375"/>
          </a:xfrm>
        </p:spPr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 err="1"/>
              <a:t>visualstudio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gedit</a:t>
            </a:r>
            <a:endParaRPr lang="en-US" dirty="0"/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12479</TotalTime>
  <Words>1093</Words>
  <Application>Microsoft Macintosh PowerPoint</Application>
  <PresentationFormat>On-screen Show (4:3)</PresentationFormat>
  <Paragraphs>260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Lucida Console</vt:lpstr>
      <vt:lpstr>Times New Roman</vt:lpstr>
      <vt:lpstr>Default Design</vt:lpstr>
      <vt:lpstr>Forward Sampling</vt:lpstr>
      <vt:lpstr>Objectives</vt:lpstr>
      <vt:lpstr>Getting on the same page</vt:lpstr>
      <vt:lpstr>Example Code</vt:lpstr>
      <vt:lpstr>Try Out the Code</vt:lpstr>
      <vt:lpstr>What we want RAVEN to do</vt:lpstr>
      <vt:lpstr>How to Think About the Task</vt:lpstr>
      <vt:lpstr>Exercise 1</vt:lpstr>
      <vt:lpstr>1) Your First RAVEN Input</vt:lpstr>
      <vt:lpstr>1) Now try running it</vt:lpstr>
      <vt:lpstr>1) Discussion</vt:lpstr>
      <vt:lpstr>Exercise 2</vt:lpstr>
      <vt:lpstr>2) Now how to change some things</vt:lpstr>
      <vt:lpstr>2) What if …</vt:lpstr>
      <vt:lpstr>Exercise 3</vt:lpstr>
      <vt:lpstr>3) Changing the Variables</vt:lpstr>
      <vt:lpstr>Exercise 4</vt:lpstr>
      <vt:lpstr>4) Changing Samplers</vt:lpstr>
      <vt:lpstr>Exercise 5</vt:lpstr>
      <vt:lpstr>Statistical Analysis</vt:lpstr>
      <vt:lpstr>Basic Statistics in RAVEN</vt:lpstr>
      <vt:lpstr>5) Exercise Steps</vt:lpstr>
      <vt:lpstr>A Brief Pause…</vt:lpstr>
      <vt:lpstr>PowerPoint Presentation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314</cp:revision>
  <cp:lastPrinted>2001-05-07T20:21:30Z</cp:lastPrinted>
  <dcterms:created xsi:type="dcterms:W3CDTF">1999-10-26T20:37:18Z</dcterms:created>
  <dcterms:modified xsi:type="dcterms:W3CDTF">2019-09-10T15:51:21Z</dcterms:modified>
</cp:coreProperties>
</file>