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72" r:id="rId2"/>
    <p:sldId id="273" r:id="rId3"/>
    <p:sldId id="275" r:id="rId4"/>
    <p:sldId id="278" r:id="rId5"/>
    <p:sldId id="280" r:id="rId6"/>
    <p:sldId id="328" r:id="rId7"/>
    <p:sldId id="329" r:id="rId8"/>
    <p:sldId id="330" r:id="rId9"/>
    <p:sldId id="331" r:id="rId10"/>
    <p:sldId id="332" r:id="rId11"/>
    <p:sldId id="327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284" r:id="rId30"/>
    <p:sldId id="350" r:id="rId3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1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iel Maljovec" initials="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1A4DB2"/>
    <a:srgbClr val="0033CC"/>
    <a:srgbClr val="18481D"/>
    <a:srgbClr val="008080"/>
    <a:srgbClr val="339933"/>
    <a:srgbClr val="0066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81"/>
        <p:guide pos="28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99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99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multi target</a:t>
            </a:r>
            <a:r>
              <a:rPr lang="en-US" baseline="0" dirty="0"/>
              <a:t> ROM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05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64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 anchor="b"/>
          <a:lstStyle>
            <a:lvl1pPr>
              <a:spcBef>
                <a:spcPct val="40000"/>
              </a:spcBef>
              <a:defRPr sz="3200">
                <a:solidFill>
                  <a:srgbClr val="00587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1" name="Rectangle 12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  <a:ea typeface="+mn-ea"/>
              </a:defRPr>
            </a:lvl1pPr>
          </a:lstStyle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31720" cy="6858000"/>
          </a:xfrm>
          <a:prstGeom prst="rect">
            <a:avLst/>
          </a:prstGeom>
        </p:spPr>
      </p:pic>
      <p:grpSp>
        <p:nvGrpSpPr>
          <p:cNvPr id="6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7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35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36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40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523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02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6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3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39492"/>
            <a:ext cx="3008313" cy="1232859"/>
          </a:xfrm>
        </p:spPr>
        <p:txBody>
          <a:bodyPr anchor="t" anchorCtr="0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39493"/>
            <a:ext cx="5111750" cy="521118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95181"/>
            <a:ext cx="3008313" cy="385549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98724"/>
            <a:ext cx="5486400" cy="366254"/>
          </a:xfrm>
        </p:spPr>
        <p:txBody>
          <a:bodyPr anchor="t" anchorCtr="0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05469"/>
            <a:ext cx="5486400" cy="3622106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7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31392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77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  <a:ea typeface="+mn-ea"/>
              </a:defRPr>
            </a:lvl1pPr>
          </a:lstStyle>
          <a:p>
            <a:endParaRPr lang="en-US"/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Arial" charset="0"/>
              </a:defRPr>
            </a:lvl1pPr>
          </a:lstStyle>
          <a:p>
            <a:fld id="{C5A7D643-C2D2-4214-8434-F1CD84C0087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8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36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40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828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5863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  <a:ea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  <a:ea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  <a:ea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1" fontAlgn="base" hangingPunct="1">
        <a:lnSpc>
          <a:spcPct val="85000"/>
        </a:lnSpc>
        <a:spcBef>
          <a:spcPct val="4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84213" indent="-227013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chemeClr val="accent2"/>
        </a:buClr>
        <a:buFont typeface="Times New Roman" charset="0"/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chemeClr val="accent2"/>
        </a:buClr>
        <a:buFont typeface="Times New Roman" charset="0"/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5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8.emf"/><Relationship Id="rId3" Type="http://schemas.openxmlformats.org/officeDocument/2006/relationships/image" Target="../media/image10.png"/><Relationship Id="rId7" Type="http://schemas.openxmlformats.org/officeDocument/2006/relationships/image" Target="../media/image5.e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emf"/><Relationship Id="rId5" Type="http://schemas.openxmlformats.org/officeDocument/2006/relationships/image" Target="../media/image4.emf"/><Relationship Id="rId15" Type="http://schemas.openxmlformats.org/officeDocument/2006/relationships/image" Target="../media/image9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emf"/><Relationship Id="rId14" Type="http://schemas.openxmlformats.org/officeDocument/2006/relationships/oleObject" Target="../embeddings/oleObject6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Reduced Order Models (ROMs)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369143"/>
          </a:xfrm>
        </p:spPr>
        <p:txBody>
          <a:bodyPr/>
          <a:lstStyle/>
          <a:p>
            <a:r>
              <a:rPr lang="en-US" b="0" dirty="0"/>
              <a:t>RAVEN Workshop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B5BC85-6198-6245-8BC0-26D0CEF2F1FE}"/>
              </a:ext>
            </a:extLst>
          </p:cNvPr>
          <p:cNvSpPr txBox="1"/>
          <p:nvPr/>
        </p:nvSpPr>
        <p:spPr>
          <a:xfrm>
            <a:off x="7442893" y="6550223"/>
            <a:ext cx="1701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INL/CON-19-55780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ROM Pickle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Compression/serialization scheme</a:t>
            </a:r>
          </a:p>
          <a:p>
            <a:r>
              <a:rPr lang="en-US" dirty="0"/>
              <a:t>Pickled object contains all the information necessary to </a:t>
            </a:r>
            <a:r>
              <a:rPr lang="en-US" dirty="0">
                <a:solidFill>
                  <a:srgbClr val="3366FF"/>
                </a:solidFill>
              </a:rPr>
              <a:t>reconstruct</a:t>
            </a:r>
            <a:r>
              <a:rPr lang="en-US" dirty="0"/>
              <a:t> the object in another python script</a:t>
            </a:r>
          </a:p>
          <a:p>
            <a:r>
              <a:rPr lang="en-US" dirty="0"/>
              <a:t>Pickled object can be </a:t>
            </a:r>
            <a:r>
              <a:rPr lang="en-US" dirty="0">
                <a:solidFill>
                  <a:srgbClr val="3366FF"/>
                </a:solidFill>
              </a:rPr>
              <a:t>saved</a:t>
            </a:r>
            <a:r>
              <a:rPr lang="en-US" dirty="0"/>
              <a:t> as a file</a:t>
            </a:r>
          </a:p>
          <a:p>
            <a:r>
              <a:rPr lang="en-US" dirty="0"/>
              <a:t>RAVEN </a:t>
            </a:r>
            <a:r>
              <a:rPr lang="en-US" dirty="0" err="1"/>
              <a:t>Scikit</a:t>
            </a:r>
            <a:r>
              <a:rPr lang="en-US" dirty="0"/>
              <a:t>-Learn ROMs can be pickled</a:t>
            </a:r>
          </a:p>
          <a:p>
            <a:endParaRPr lang="en-US" dirty="0"/>
          </a:p>
          <a:p>
            <a:r>
              <a:rPr lang="en-US" dirty="0">
                <a:solidFill>
                  <a:srgbClr val="3366FF"/>
                </a:solidFill>
              </a:rPr>
              <a:t>Applications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Perform statistical analysis on a ROM after they have been generated and/or on a different machine</a:t>
            </a:r>
          </a:p>
          <a:p>
            <a:pPr lvl="1"/>
            <a:r>
              <a:rPr lang="en-US" dirty="0"/>
              <a:t>Use pickled ROMs on separate python script (external model for RAVEN)</a:t>
            </a:r>
          </a:p>
          <a:p>
            <a:pPr lvl="1"/>
            <a:r>
              <a:rPr lang="en-US" dirty="0"/>
              <a:t>Stochastic analysis for different distributions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87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ROMs Available in RAVEN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NDspline</a:t>
            </a:r>
            <a:r>
              <a:rPr lang="en-US" dirty="0"/>
              <a:t>/</a:t>
            </a:r>
            <a:r>
              <a:rPr lang="en-US" dirty="0" err="1"/>
              <a:t>NDinvDistWeight</a:t>
            </a:r>
            <a:r>
              <a:rPr lang="en-US" dirty="0"/>
              <a:t>: Multi-dimensional interpolators</a:t>
            </a:r>
          </a:p>
          <a:p>
            <a:r>
              <a:rPr lang="en-US" dirty="0" err="1"/>
              <a:t>GaussPolynomialRom</a:t>
            </a:r>
            <a:r>
              <a:rPr lang="en-US" dirty="0"/>
              <a:t>/</a:t>
            </a:r>
            <a:r>
              <a:rPr lang="en-US" dirty="0" err="1"/>
              <a:t>HDMRRom</a:t>
            </a:r>
            <a:r>
              <a:rPr lang="en-US" dirty="0"/>
              <a:t>: Stochastic collocation</a:t>
            </a:r>
          </a:p>
          <a:p>
            <a:r>
              <a:rPr lang="en-US" dirty="0" err="1"/>
              <a:t>SciKitLearn</a:t>
            </a:r>
            <a:r>
              <a:rPr lang="en-US" dirty="0"/>
              <a:t> (External library)</a:t>
            </a:r>
          </a:p>
          <a:p>
            <a:pPr lvl="1"/>
            <a:r>
              <a:rPr lang="en-US" dirty="0"/>
              <a:t>Linear Models</a:t>
            </a:r>
          </a:p>
          <a:p>
            <a:pPr lvl="1"/>
            <a:r>
              <a:rPr lang="en-US" dirty="0"/>
              <a:t>Support Vector Machines</a:t>
            </a:r>
          </a:p>
          <a:p>
            <a:pPr lvl="1"/>
            <a:r>
              <a:rPr lang="en-US" dirty="0"/>
              <a:t>Multi Class</a:t>
            </a:r>
          </a:p>
          <a:p>
            <a:pPr lvl="1"/>
            <a:r>
              <a:rPr lang="en-US" dirty="0"/>
              <a:t>Naïve Bayes</a:t>
            </a:r>
          </a:p>
          <a:p>
            <a:pPr lvl="1"/>
            <a:r>
              <a:rPr lang="en-US" dirty="0"/>
              <a:t>Neighbors</a:t>
            </a:r>
          </a:p>
          <a:p>
            <a:pPr lvl="1"/>
            <a:r>
              <a:rPr lang="en-US" dirty="0"/>
              <a:t>Tree</a:t>
            </a:r>
          </a:p>
          <a:p>
            <a:pPr lvl="1"/>
            <a:r>
              <a:rPr lang="en-US" dirty="0"/>
              <a:t>Gaussian process</a:t>
            </a:r>
          </a:p>
          <a:p>
            <a:pPr lvl="1"/>
            <a:r>
              <a:rPr lang="en-US" dirty="0"/>
              <a:t>Neural Network Models</a:t>
            </a:r>
          </a:p>
          <a:p>
            <a:r>
              <a:rPr lang="en-US" dirty="0"/>
              <a:t>ARMA: Autoregressive moving average time series model</a:t>
            </a:r>
          </a:p>
          <a:p>
            <a:r>
              <a:rPr lang="en-US" dirty="0"/>
              <a:t>MSR: Perform topological decomposition </a:t>
            </a:r>
          </a:p>
          <a:p>
            <a:r>
              <a:rPr lang="en-US" dirty="0" err="1"/>
              <a:t>PolyExponential</a:t>
            </a:r>
            <a:r>
              <a:rPr lang="en-US" dirty="0"/>
              <a:t>: polynomial sum of exponentials for time-dependent</a:t>
            </a:r>
          </a:p>
          <a:p>
            <a:r>
              <a:rPr lang="en-US" dirty="0"/>
              <a:t>DMD: dynamic mode decomposition for time-dependent ROM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18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377026"/>
          </a:xfrm>
        </p:spPr>
        <p:txBody>
          <a:bodyPr/>
          <a:lstStyle/>
          <a:p>
            <a:pPr algn="ctr"/>
            <a:r>
              <a:rPr lang="en-US" b="0" dirty="0"/>
              <a:t>RAVEN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63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C2D4B-6EB3-C544-88A4-979AB31F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on the same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E8F85-C01D-8143-BD69-34E1CC87E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workshop will include interactive examples</a:t>
            </a:r>
          </a:p>
          <a:p>
            <a:r>
              <a:rPr lang="en-US" dirty="0"/>
              <a:t>paths given starting at raven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Slides are provided as well: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C2AEDC-53C9-3146-8BFF-639AE949C68B}"/>
              </a:ext>
            </a:extLst>
          </p:cNvPr>
          <p:cNvSpPr txBox="1"/>
          <p:nvPr/>
        </p:nvSpPr>
        <p:spPr>
          <a:xfrm>
            <a:off x="455613" y="2553565"/>
            <a:ext cx="8494423" cy="9233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~/projects/raven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~/projects/raven&gt;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git checkout 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devel</a:t>
            </a: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~/projects/raven&gt;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git pull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B8FF2-02F6-B645-B684-E17854069A2E}"/>
              </a:ext>
            </a:extLst>
          </p:cNvPr>
          <p:cNvSpPr txBox="1"/>
          <p:nvPr/>
        </p:nvSpPr>
        <p:spPr>
          <a:xfrm>
            <a:off x="455612" y="4247181"/>
            <a:ext cx="8494423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raven/doc/workshop/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reducedOrderModeling</a:t>
            </a: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703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31D52-5930-C243-B568-FA985C895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9B043-F349-114D-84AF-4DF2056FA7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5613" y="1616375"/>
                <a:ext cx="8231187" cy="4524375"/>
              </a:xfrm>
            </p:spPr>
            <p:txBody>
              <a:bodyPr/>
              <a:lstStyle/>
              <a:p>
                <a:r>
                  <a:rPr lang="en-US" dirty="0"/>
                  <a:t>RAVEN samples codes</a:t>
                </a:r>
              </a:p>
              <a:p>
                <a:r>
                  <a:rPr lang="en-US" dirty="0"/>
                  <a:t>For experiment, we’ve provided some physics in a code</a:t>
                </a:r>
              </a:p>
              <a:p>
                <a:pPr marL="0" indent="0" algn="ctr">
                  <a:buNone/>
                </a:pPr>
                <a:r>
                  <a:rPr lang="en-US" b="1" dirty="0" err="1">
                    <a:solidFill>
                      <a:schemeClr val="accent1"/>
                    </a:solidFill>
                    <a:latin typeface="Lucida Console" panose="020B0609040504020204" pitchFamily="49" charset="0"/>
                  </a:rPr>
                  <a:t>projectile.py</a:t>
                </a:r>
                <a:endParaRPr lang="en-US" b="1" dirty="0">
                  <a:solidFill>
                    <a:schemeClr val="accent1"/>
                  </a:solidFill>
                  <a:latin typeface="Lucida Console" panose="020B0609040504020204" pitchFamily="49" charset="0"/>
                </a:endParaRPr>
              </a:p>
              <a:p>
                <a:r>
                  <a:rPr lang="en-US" dirty="0"/>
                  <a:t>Given:</a:t>
                </a:r>
              </a:p>
              <a:p>
                <a:pPr lvl="1"/>
                <a:r>
                  <a:rPr lang="en-US" dirty="0"/>
                  <a:t>y0, the initial vertical position</a:t>
                </a:r>
              </a:p>
              <a:p>
                <a:pPr lvl="1"/>
                <a:r>
                  <a:rPr lang="en-US" dirty="0"/>
                  <a:t>x0, the initial horizontal position</a:t>
                </a:r>
              </a:p>
              <a:p>
                <a:pPr lvl="1"/>
                <a:r>
                  <a:rPr lang="en-US" dirty="0"/>
                  <a:t>, the launch angle</a:t>
                </a:r>
              </a:p>
              <a:p>
                <a:pPr lvl="1"/>
                <a:r>
                  <a:rPr lang="en-US" dirty="0"/>
                  <a:t>v0, the launch velocity</a:t>
                </a:r>
              </a:p>
              <a:p>
                <a:r>
                  <a:rPr lang="en-US" dirty="0"/>
                  <a:t>Calculates:</a:t>
                </a:r>
              </a:p>
              <a:p>
                <a:pPr lvl="1"/>
                <a:r>
                  <a:rPr lang="en-US" dirty="0"/>
                  <a:t>, the horizontal position throughout the arc</a:t>
                </a:r>
              </a:p>
              <a:p>
                <a:pPr lvl="1"/>
                <a:r>
                  <a:rPr lang="en-US" dirty="0"/>
                  <a:t>, the vertical position throughout the arc</a:t>
                </a:r>
              </a:p>
              <a:p>
                <a:pPr lvl="1"/>
                <a:r>
                  <a:rPr lang="en-US" dirty="0"/>
                  <a:t>, the range or furthest point reached</a:t>
                </a:r>
              </a:p>
              <a:p>
                <a:pPr lvl="1"/>
                <a:r>
                  <a:rPr lang="en-US" dirty="0"/>
                  <a:t>, the time of flight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0" indent="0" algn="ctr">
                  <a:buNone/>
                </a:pPr>
                <a:endParaRPr lang="en-US" b="1" dirty="0">
                  <a:solidFill>
                    <a:schemeClr val="accent1"/>
                  </a:solidFill>
                  <a:latin typeface="Lucida Console" panose="020B060904050402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1F9B043-F349-114D-84AF-4DF2056FA7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613" y="1616375"/>
                <a:ext cx="8231187" cy="4524375"/>
              </a:xfrm>
              <a:blipFill rotWithShape="1">
                <a:blip r:embed="rId2"/>
                <a:stretch>
                  <a:fillRect l="-296" t="-942" b="-32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1190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387563" y="1962489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Sample model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000" dirty="0">
                <a:latin typeface="+mn-lt"/>
              </a:rPr>
              <a:t>Create database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155035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aseline="0" dirty="0">
                <a:latin typeface="+mn-lt"/>
              </a:rPr>
              <a:t>Pickle ROM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73563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+mn-lt"/>
              </a:rPr>
              <a:t>S</a:t>
            </a:r>
            <a:r>
              <a:rPr lang="en-US" sz="2000" baseline="0" dirty="0">
                <a:latin typeface="+mn-lt"/>
              </a:rPr>
              <a:t>ample ROM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141667" y="5523528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Load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+mn-lt"/>
              </a:rPr>
              <a:t>S</a:t>
            </a:r>
            <a:r>
              <a:rPr lang="en-US" sz="2000" baseline="0" dirty="0">
                <a:latin typeface="+mn-lt"/>
              </a:rPr>
              <a:t>ample ROM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Bent-Up Arrow 7"/>
          <p:cNvSpPr/>
          <p:nvPr/>
        </p:nvSpPr>
        <p:spPr bwMode="auto">
          <a:xfrm rot="10800000">
            <a:off x="2007946" y="2176384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Bent-Up Arrow 16"/>
          <p:cNvSpPr/>
          <p:nvPr/>
        </p:nvSpPr>
        <p:spPr bwMode="auto">
          <a:xfrm rot="10800000" flipH="1">
            <a:off x="5892812" y="2181735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2007945" y="4598438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87563" y="2684384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sample_Function.xml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73563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sample_ROM.xml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41667" y="6245423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sample_pROM.xml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55035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rom_trainer.xml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73563" y="1120304"/>
            <a:ext cx="2725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+mn-lt"/>
              </a:rPr>
              <a:t>External model employed:</a:t>
            </a:r>
          </a:p>
          <a:p>
            <a:pPr algn="ctr"/>
            <a:r>
              <a:rPr lang="en-US" sz="1400" b="1" dirty="0" err="1">
                <a:latin typeface="+mn-lt"/>
              </a:rPr>
              <a:t>projectile.py</a:t>
            </a:r>
            <a:r>
              <a:rPr lang="en-US" sz="1400" b="1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5163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387563" y="1962489"/>
            <a:ext cx="2245896" cy="721895"/>
          </a:xfrm>
          <a:prstGeom prst="rect">
            <a:avLst/>
          </a:prstGeom>
          <a:solidFill>
            <a:srgbClr val="00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Sample model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Create database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155035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aseline="0" dirty="0">
                <a:latin typeface="+mn-lt"/>
              </a:rPr>
              <a:t>Pickle ROM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73563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+mn-lt"/>
              </a:rPr>
              <a:t>S</a:t>
            </a:r>
            <a:r>
              <a:rPr lang="en-US" sz="2000" baseline="0" dirty="0">
                <a:latin typeface="+mn-lt"/>
              </a:rPr>
              <a:t>ample ROM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141667" y="5523528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Load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+mn-lt"/>
              </a:rPr>
              <a:t>S</a:t>
            </a:r>
            <a:r>
              <a:rPr lang="en-US" sz="2000" baseline="0" dirty="0">
                <a:latin typeface="+mn-lt"/>
              </a:rPr>
              <a:t>ample ROM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Bent-Up Arrow 7"/>
          <p:cNvSpPr/>
          <p:nvPr/>
        </p:nvSpPr>
        <p:spPr bwMode="auto">
          <a:xfrm rot="10800000">
            <a:off x="2007946" y="2176384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Bent-Up Arrow 16"/>
          <p:cNvSpPr/>
          <p:nvPr/>
        </p:nvSpPr>
        <p:spPr bwMode="auto">
          <a:xfrm rot="10800000" flipH="1">
            <a:off x="5892812" y="2181735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2007945" y="4598438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87563" y="2684384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sample_Function.xml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73563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sample_ROM.xml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41667" y="6245423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sample_pROM.xml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55035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rom_trainer.xml</a:t>
            </a:r>
            <a:r>
              <a:rPr lang="en-US" sz="14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3415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Sample a Model and Create a Database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351442" y="181044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546183" y="5308844"/>
            <a:ext cx="1725169" cy="92195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Step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2947165" y="5499915"/>
            <a:ext cx="5990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2947165" y="5772131"/>
            <a:ext cx="5990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2947165" y="6011765"/>
            <a:ext cx="5990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5271352" y="5499914"/>
            <a:ext cx="5990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5271352" y="6011764"/>
            <a:ext cx="5990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 bwMode="auto">
          <a:xfrm>
            <a:off x="1792558" y="5308844"/>
            <a:ext cx="1154607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Model file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792558" y="5568096"/>
            <a:ext cx="1154607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Model info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792558" y="5820057"/>
            <a:ext cx="1154607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Sampler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870370" y="5314101"/>
            <a:ext cx="1154607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Database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5870370" y="5825314"/>
            <a:ext cx="1377740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>
                <a:latin typeface="+mj-lt"/>
              </a:rPr>
              <a:t>DataObjects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sample_Function.xml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7210" y="2659302"/>
            <a:ext cx="8956157" cy="20928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FirstMRun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&lt;Input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inputPlaceHolder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&lt;Model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"Models"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”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projectile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&lt;Sampler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"Samplers"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"Grid" 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grid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outGRID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"Databases"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"HDF5" 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out_db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OutStreams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"Print"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latin typeface="Courier"/>
                <a:cs typeface="Courier"/>
              </a:rPr>
              <a:t>out_dump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&lt;/Steps&gt;</a:t>
            </a:r>
          </a:p>
        </p:txBody>
      </p:sp>
    </p:spTree>
    <p:extLst>
      <p:ext uri="{BB962C8B-B14F-4D97-AF65-F5344CB8AC3E}">
        <p14:creationId xmlns:p14="http://schemas.microsoft.com/office/powerpoint/2010/main" val="3133633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387563" y="1962489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Sample model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000" dirty="0">
                <a:latin typeface="+mn-lt"/>
              </a:rPr>
              <a:t>Create database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155035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aseline="0" dirty="0">
                <a:latin typeface="+mn-lt"/>
              </a:rPr>
              <a:t>Pickle ROM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73563" y="3478467"/>
            <a:ext cx="2245896" cy="721895"/>
          </a:xfrm>
          <a:prstGeom prst="rect">
            <a:avLst/>
          </a:prstGeom>
          <a:solidFill>
            <a:srgbClr val="00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FFFFFF"/>
                </a:solidFill>
                <a:latin typeface="+mn-lt"/>
              </a:rPr>
              <a:t>S</a:t>
            </a:r>
            <a:r>
              <a:rPr lang="en-US" sz="2000" baseline="0" dirty="0">
                <a:solidFill>
                  <a:srgbClr val="FFFFFF"/>
                </a:solidFill>
                <a:latin typeface="+mn-lt"/>
              </a:rPr>
              <a:t>ample ROM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141667" y="5523528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Load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+mn-lt"/>
              </a:rPr>
              <a:t>S</a:t>
            </a:r>
            <a:r>
              <a:rPr lang="en-US" sz="2000" baseline="0" dirty="0">
                <a:latin typeface="+mn-lt"/>
              </a:rPr>
              <a:t>ample ROM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Bent-Up Arrow 7"/>
          <p:cNvSpPr/>
          <p:nvPr/>
        </p:nvSpPr>
        <p:spPr bwMode="auto">
          <a:xfrm rot="10800000">
            <a:off x="2007946" y="2176384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Bent-Up Arrow 16"/>
          <p:cNvSpPr/>
          <p:nvPr/>
        </p:nvSpPr>
        <p:spPr bwMode="auto">
          <a:xfrm rot="10800000" flipH="1">
            <a:off x="5892812" y="2181735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2007945" y="4598438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87563" y="2684384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sample_Function.xml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73563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sample_ROM.xml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41667" y="6245423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sample_pROM.xml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55035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rom_trainer.xml</a:t>
            </a:r>
            <a:r>
              <a:rPr lang="en-US" sz="14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6158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Train and Sample a ROM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2558" y="2868608"/>
            <a:ext cx="5557204" cy="16004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&lt;ROM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"ROM4"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NDinvDistWeight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&lt;Features&gt;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v0,angle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&lt;/Features&gt;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&lt;Target&gt;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t,x,y,r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&lt;/Target&gt;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&lt;p&gt;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&lt;/p&gt;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&lt;/ROM&gt;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351442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sample_ROM.xml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6430281" y="3881410"/>
            <a:ext cx="2256519" cy="70487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Multi-dimensional interpolator (</a:t>
            </a:r>
            <a:r>
              <a:rPr lang="en-US" sz="1600" dirty="0">
                <a:latin typeface="Courier"/>
                <a:cs typeface="Courier"/>
              </a:rPr>
              <a:t>CROW</a:t>
            </a:r>
            <a:r>
              <a:rPr lang="en-US" sz="1600" dirty="0">
                <a:latin typeface="+mj-lt"/>
              </a:rPr>
              <a:t>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 flipV="1">
            <a:off x="5855788" y="3441700"/>
            <a:ext cx="433388" cy="7151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762746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Outline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366FF"/>
                </a:solidFill>
              </a:rPr>
              <a:t>Brief introduction on ROMs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3366FF"/>
                </a:solidFill>
              </a:rPr>
              <a:t>ROMs and RAVEN</a:t>
            </a:r>
          </a:p>
          <a:p>
            <a:pPr lvl="1"/>
            <a:r>
              <a:rPr lang="en-US" dirty="0"/>
              <a:t>Available ROMs</a:t>
            </a:r>
          </a:p>
          <a:p>
            <a:pPr lvl="1"/>
            <a:r>
              <a:rPr lang="en-US" dirty="0"/>
              <a:t>RAVEN ROM workflow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3366FF"/>
                </a:solidFill>
              </a:rPr>
              <a:t>RAVEN examples</a:t>
            </a:r>
          </a:p>
          <a:p>
            <a:pPr lvl="1"/>
            <a:r>
              <a:rPr lang="en-US" dirty="0"/>
              <a:t>Create ROMs</a:t>
            </a:r>
          </a:p>
          <a:p>
            <a:pPr lvl="1"/>
            <a:r>
              <a:rPr lang="en-US" dirty="0"/>
              <a:t>Perform sampling of ROMs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Train and Sample a ROM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351442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6398" y="2437662"/>
            <a:ext cx="8421797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&lt;Samplers&gt;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&lt;Grid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Grid_ROM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”v0"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&lt;distribution&gt;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v0_d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&lt;grid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”CDF"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"equal"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"10"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0.1 0.9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”angle"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&lt;distribution&gt;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angle_d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&lt;grid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”CDF"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"equal"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"10”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0.1 0.9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&lt;/Samplers&gt;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335566" y="5886732"/>
            <a:ext cx="1252309" cy="3834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Finer grid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6756679" y="5693420"/>
            <a:ext cx="544255" cy="3643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5982450" y="3123519"/>
            <a:ext cx="1921381" cy="2569901"/>
          </a:xfrm>
          <a:prstGeom prst="rect">
            <a:avLst/>
          </a:prstGeom>
          <a:solidFill>
            <a:schemeClr val="bg1">
              <a:lumMod val="65000"/>
              <a:alpha val="3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sample_ROM.xml</a:t>
            </a:r>
            <a:r>
              <a:rPr lang="en-US" sz="14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2203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Train and Sample a ROM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7208" y="2492732"/>
            <a:ext cx="8139592" cy="3754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"extract_data4"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"Databases"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"HDF5"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out_db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outGRID_y4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RomTrainer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"rom_trainer4"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outGRID_y4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"Models"  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"ROM" 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ROM4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RomTrainer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"RunRom4"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Data1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&lt;Model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"Models"  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"ROM" 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ROM4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&lt;Sampler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"Samplers"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"Grid"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grid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outROM_y4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...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&lt;/Steps&gt;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7351442" y="181044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sample_ROM.xml</a:t>
            </a:r>
            <a:r>
              <a:rPr lang="en-US" sz="14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1406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387563" y="1962489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Sample model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000" dirty="0">
                <a:latin typeface="+mn-lt"/>
              </a:rPr>
              <a:t>Create database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155035" y="3478467"/>
            <a:ext cx="2245896" cy="721895"/>
          </a:xfrm>
          <a:prstGeom prst="rect">
            <a:avLst/>
          </a:prstGeom>
          <a:solidFill>
            <a:srgbClr val="00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aseline="0" dirty="0">
                <a:solidFill>
                  <a:srgbClr val="FFFFFF"/>
                </a:solidFill>
                <a:latin typeface="+mn-lt"/>
              </a:rPr>
              <a:t>Pickle ROM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73563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+mn-lt"/>
              </a:rPr>
              <a:t>S</a:t>
            </a:r>
            <a:r>
              <a:rPr lang="en-US" sz="2000" baseline="0" dirty="0">
                <a:latin typeface="+mn-lt"/>
              </a:rPr>
              <a:t>ample ROM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141667" y="5523528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Load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+mn-lt"/>
              </a:rPr>
              <a:t>S</a:t>
            </a:r>
            <a:r>
              <a:rPr lang="en-US" sz="2000" baseline="0" dirty="0">
                <a:latin typeface="+mn-lt"/>
              </a:rPr>
              <a:t>ample ROM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Bent-Up Arrow 7"/>
          <p:cNvSpPr/>
          <p:nvPr/>
        </p:nvSpPr>
        <p:spPr bwMode="auto">
          <a:xfrm rot="10800000">
            <a:off x="2007946" y="2176384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Bent-Up Arrow 16"/>
          <p:cNvSpPr/>
          <p:nvPr/>
        </p:nvSpPr>
        <p:spPr bwMode="auto">
          <a:xfrm rot="10800000" flipH="1">
            <a:off x="5892812" y="2181735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2007945" y="4598438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87563" y="2684384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sample_Function.xml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73563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sample_ROM.xml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41667" y="6245423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sample_pROM.xml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55035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rom_trainer.xml</a:t>
            </a:r>
            <a:r>
              <a:rPr lang="en-US" sz="14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5728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Train and Pickle a ROM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654832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48737" y="2866393"/>
            <a:ext cx="6246525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&lt;ROM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"ROM3"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SciKitLearn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&lt;Features&gt;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v0,angle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&lt;/Features&gt;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&lt;Target&gt;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t,x,y,r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&lt;/Target&gt;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linear_model|LinearRegression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fit_intercept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True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fit_intercept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&lt;normalize&gt;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False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&lt;/normalize&gt;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&lt;/ROM&gt;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961721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3182279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4572000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" name="Left Brace 23"/>
          <p:cNvSpPr/>
          <p:nvPr/>
        </p:nvSpPr>
        <p:spPr bwMode="auto">
          <a:xfrm rot="10800000">
            <a:off x="5869955" y="3403028"/>
            <a:ext cx="194007" cy="383413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913710" y="3211321"/>
            <a:ext cx="1773090" cy="3834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Inputs / Output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5454517" y="4706011"/>
            <a:ext cx="2677202" cy="3834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ROM type and parameters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rom_trainer.xml</a:t>
            </a:r>
            <a:r>
              <a:rPr lang="en-US" sz="1400" dirty="0">
                <a:latin typeface="+mn-lt"/>
              </a:rPr>
              <a:t> 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4384282" y="4533405"/>
            <a:ext cx="1070235" cy="3452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6208547" y="3403028"/>
            <a:ext cx="584571" cy="1917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304816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Train and Pickle a ROM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803857" y="164402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3829" y="2820705"/>
            <a:ext cx="8271203" cy="31085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"extract_data3"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"Databases"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"HDF5" 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out_db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outGRID_y3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RomTrainer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"rom_trainer3"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outGRID_y3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"Models"  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"ROM"  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ROM3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RomTrainer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name="pkDump3"&gt;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"Models"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"ROM"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latin typeface="Courier"/>
                <a:cs typeface="Courier"/>
              </a:rPr>
              <a:t>ROM3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"Files"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""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ROM3pk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&lt;/Steps&gt;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969178" y="164402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193578" y="164402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83299" y="164402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911941" y="2466678"/>
            <a:ext cx="2180425" cy="58297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Create a </a:t>
            </a:r>
            <a:r>
              <a:rPr lang="en-US" sz="1600" dirty="0" err="1">
                <a:latin typeface="+mj-lt"/>
              </a:rPr>
              <a:t>DataObject</a:t>
            </a:r>
            <a:r>
              <a:rPr lang="en-US" sz="1600" dirty="0">
                <a:latin typeface="+mj-lt"/>
              </a:rPr>
              <a:t> from the </a:t>
            </a:r>
            <a:r>
              <a:rPr lang="en-US" sz="1600" dirty="0" err="1">
                <a:latin typeface="+mj-lt"/>
              </a:rPr>
              <a:t>Dababase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3" name="Straight Arrow Connector 22"/>
          <p:cNvCxnSpPr>
            <a:endCxn id="22" idx="1"/>
          </p:cNvCxnSpPr>
          <p:nvPr/>
        </p:nvCxnSpPr>
        <p:spPr bwMode="auto">
          <a:xfrm flipV="1">
            <a:off x="3893612" y="2758164"/>
            <a:ext cx="1018329" cy="4289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Rectangle 23"/>
          <p:cNvSpPr/>
          <p:nvPr/>
        </p:nvSpPr>
        <p:spPr bwMode="auto">
          <a:xfrm>
            <a:off x="6983047" y="4942715"/>
            <a:ext cx="1901082" cy="85961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Create and train a ROM from the </a:t>
            </a:r>
            <a:r>
              <a:rPr lang="en-US" sz="1600" dirty="0" err="1">
                <a:latin typeface="+mj-lt"/>
              </a:rPr>
              <a:t>DataObject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5668377" y="4656316"/>
            <a:ext cx="1314670" cy="7020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3961400" y="5815826"/>
            <a:ext cx="2116122" cy="60496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Pickle the ROM and save it as a file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9" name="Straight Arrow Connector 18"/>
          <p:cNvCxnSpPr>
            <a:endCxn id="17" idx="1"/>
          </p:cNvCxnSpPr>
          <p:nvPr/>
        </p:nvCxnSpPr>
        <p:spPr bwMode="auto">
          <a:xfrm>
            <a:off x="2872461" y="5553934"/>
            <a:ext cx="1088939" cy="5643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rom_trainer.xml</a:t>
            </a:r>
            <a:r>
              <a:rPr lang="en-US" sz="14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4410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387563" y="1962489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Sample model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000" dirty="0">
                <a:latin typeface="+mn-lt"/>
              </a:rPr>
              <a:t>Create database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155035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aseline="0" dirty="0">
                <a:latin typeface="+mn-lt"/>
              </a:rPr>
              <a:t>Pickle ROM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73563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+mn-lt"/>
              </a:rPr>
              <a:t>S</a:t>
            </a:r>
            <a:r>
              <a:rPr lang="en-US" sz="2000" baseline="0" dirty="0">
                <a:latin typeface="+mn-lt"/>
              </a:rPr>
              <a:t>ample ROM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141667" y="5523528"/>
            <a:ext cx="2245896" cy="721895"/>
          </a:xfrm>
          <a:prstGeom prst="rect">
            <a:avLst/>
          </a:prstGeom>
          <a:solidFill>
            <a:srgbClr val="00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</a:rPr>
              <a:t>Load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</a:rPr>
              <a:t>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FFFFFF"/>
                </a:solidFill>
                <a:latin typeface="+mn-lt"/>
              </a:rPr>
              <a:t>S</a:t>
            </a:r>
            <a:r>
              <a:rPr lang="en-US" sz="2000" baseline="0" dirty="0">
                <a:solidFill>
                  <a:srgbClr val="FFFFFF"/>
                </a:solidFill>
                <a:latin typeface="+mn-lt"/>
              </a:rPr>
              <a:t>ample ROM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+mn-lt"/>
            </a:endParaRPr>
          </a:p>
        </p:txBody>
      </p:sp>
      <p:sp>
        <p:nvSpPr>
          <p:cNvPr id="8" name="Bent-Up Arrow 7"/>
          <p:cNvSpPr/>
          <p:nvPr/>
        </p:nvSpPr>
        <p:spPr bwMode="auto">
          <a:xfrm rot="10800000">
            <a:off x="2007946" y="2176384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Bent-Up Arrow 16"/>
          <p:cNvSpPr/>
          <p:nvPr/>
        </p:nvSpPr>
        <p:spPr bwMode="auto">
          <a:xfrm rot="10800000" flipH="1">
            <a:off x="5892812" y="2181735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2007945" y="4598438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87563" y="2684384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sample_Function.xml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73563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sample_ROM.xml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41667" y="6245423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sample_pROM.xml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55035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rom_trainer.xml</a:t>
            </a:r>
            <a:r>
              <a:rPr lang="en-US" sz="14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18864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Load and Sample a Pickled ROM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2487418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09769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sample_pROM.xml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48737" y="2866393"/>
            <a:ext cx="6246525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&lt;ROM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”pROM3"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SciKitLearn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&lt;Features&gt;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v0,angle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&lt;/Features&gt;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&lt;Target&gt;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t,x,y,r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&lt;/Target&gt;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linear_model|LinearRegression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fit_intercept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True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fit_intercept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&lt;normalize&gt;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False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&lt;/normalize&gt;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&lt;/ROM&gt;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17" name="Left Brace 16"/>
          <p:cNvSpPr/>
          <p:nvPr/>
        </p:nvSpPr>
        <p:spPr bwMode="auto">
          <a:xfrm rot="10800000">
            <a:off x="5869955" y="3403028"/>
            <a:ext cx="194007" cy="383413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913710" y="3211321"/>
            <a:ext cx="1773090" cy="3834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Inputs / Output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454517" y="4706011"/>
            <a:ext cx="2677202" cy="3834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ROM type and parameters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4384282" y="4533405"/>
            <a:ext cx="1070235" cy="3452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6208547" y="3403028"/>
            <a:ext cx="584571" cy="1917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le 30"/>
          <p:cNvSpPr/>
          <p:nvPr/>
        </p:nvSpPr>
        <p:spPr bwMode="auto">
          <a:xfrm>
            <a:off x="387713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65658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526686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9574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Load and Sample a Pickled ROM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46863" y="2485819"/>
            <a:ext cx="8270519" cy="33239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...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"pk3Load"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"Files"   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""      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ROM3pk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"Models"  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"ROM"   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pROM3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"RunPROM3"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Data1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&lt;Model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"Models"  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"ROM"   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pROM3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&lt;Sampler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"Samplers"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"Grid"  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grid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outPROM_y3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"Databases"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"HDF5"  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out_ROM3_db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...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&lt;/Steps&gt;</a:t>
            </a:r>
          </a:p>
        </p:txBody>
      </p:sp>
      <p:cxnSp>
        <p:nvCxnSpPr>
          <p:cNvPr id="24" name="Straight Arrow Connector 23"/>
          <p:cNvCxnSpPr/>
          <p:nvPr/>
        </p:nvCxnSpPr>
        <p:spPr bwMode="auto">
          <a:xfrm flipV="1">
            <a:off x="3343004" y="2779210"/>
            <a:ext cx="750449" cy="1849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4297535" y="2380440"/>
            <a:ext cx="1514814" cy="58587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Load the pickled ROM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sample_pROM.xml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526686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48741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109769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387713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656581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</p:spTree>
    <p:extLst>
      <p:ext uri="{BB962C8B-B14F-4D97-AF65-F5344CB8AC3E}">
        <p14:creationId xmlns:p14="http://schemas.microsoft.com/office/powerpoint/2010/main" val="19187114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 a ROM: 2_train_rom.xml</a:t>
            </a:r>
          </a:p>
          <a:p>
            <a:pPr lvl="1"/>
            <a:r>
              <a:rPr lang="en-US" dirty="0"/>
              <a:t>Add a </a:t>
            </a:r>
            <a:r>
              <a:rPr lang="en-US" dirty="0" err="1"/>
              <a:t>RomTrainer</a:t>
            </a:r>
            <a:r>
              <a:rPr lang="en-US" dirty="0"/>
              <a:t> Step</a:t>
            </a:r>
          </a:p>
          <a:p>
            <a:r>
              <a:rPr lang="en-US" dirty="0"/>
              <a:t>Pickle a ROM: 3_pickle_rom.xml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IOStep</a:t>
            </a:r>
            <a:r>
              <a:rPr lang="en-US" dirty="0"/>
              <a:t> to </a:t>
            </a:r>
            <a:r>
              <a:rPr lang="en-US" dirty="0" err="1"/>
              <a:t>picke</a:t>
            </a:r>
            <a:r>
              <a:rPr lang="en-US" dirty="0"/>
              <a:t> a ROM</a:t>
            </a:r>
          </a:p>
          <a:p>
            <a:r>
              <a:rPr lang="en-US" dirty="0"/>
              <a:t>Load a ROM: 4_load_rom.xml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IOStep</a:t>
            </a:r>
            <a:r>
              <a:rPr lang="en-US" dirty="0"/>
              <a:t> to load a ROM</a:t>
            </a:r>
          </a:p>
          <a:p>
            <a:r>
              <a:rPr lang="en-US" dirty="0"/>
              <a:t>Sample a ROM: 5_sample_rom.xml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MultiRun</a:t>
            </a:r>
            <a:r>
              <a:rPr lang="en-US" dirty="0"/>
              <a:t> to sample a ROM</a:t>
            </a:r>
          </a:p>
          <a:p>
            <a:r>
              <a:rPr lang="en-US" dirty="0"/>
              <a:t>Sample a loaded ROM: 6_sample_prom.xml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MultiRun</a:t>
            </a:r>
            <a:r>
              <a:rPr lang="en-US" dirty="0"/>
              <a:t> to sample a pickled ROM</a:t>
            </a:r>
          </a:p>
          <a:p>
            <a:r>
              <a:rPr lang="en-US" dirty="0"/>
              <a:t>Evaluate a ROM: 7_evaluate_rom.xml</a:t>
            </a:r>
          </a:p>
          <a:p>
            <a:pPr lvl="1"/>
            <a:r>
              <a:rPr lang="en-US" dirty="0"/>
              <a:t>Add additional </a:t>
            </a:r>
            <a:r>
              <a:rPr lang="en-US" dirty="0" err="1"/>
              <a:t>MonteCarlo</a:t>
            </a:r>
            <a:r>
              <a:rPr lang="en-US" dirty="0"/>
              <a:t> Sampler to evaluate a ROM</a:t>
            </a:r>
          </a:p>
          <a:p>
            <a:pPr lvl="1"/>
            <a:r>
              <a:rPr lang="en-US" dirty="0"/>
              <a:t>Change the number of samples: 20, 100, 200, 1000</a:t>
            </a:r>
          </a:p>
          <a:p>
            <a:r>
              <a:rPr lang="en-US" dirty="0" err="1"/>
              <a:t>SciKitLearn</a:t>
            </a:r>
            <a:r>
              <a:rPr lang="en-US" dirty="0"/>
              <a:t> Rom: Linear Regression</a:t>
            </a:r>
          </a:p>
          <a:p>
            <a:r>
              <a:rPr lang="en-US" dirty="0"/>
              <a:t>Generalized Polynomial Chaos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354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pPr lvl="1"/>
            <a:r>
              <a:rPr lang="en-US" b="0" dirty="0"/>
              <a:t>Generalized Polynomial Chaos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366FF"/>
                </a:solidFill>
              </a:rPr>
              <a:t>Objective</a:t>
            </a:r>
            <a:r>
              <a:rPr lang="en-US" dirty="0"/>
              <a:t>: overcome limitations of Monte-Carlo sampling</a:t>
            </a:r>
          </a:p>
          <a:p>
            <a:pPr lvl="1"/>
            <a:r>
              <a:rPr lang="en-US" dirty="0"/>
              <a:t>High number of samples </a:t>
            </a:r>
          </a:p>
          <a:p>
            <a:pPr lvl="1"/>
            <a:r>
              <a:rPr lang="en-US" dirty="0"/>
              <a:t>Computationally expensive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3366FF"/>
                </a:solidFill>
              </a:rPr>
              <a:t>Polynomial representation </a:t>
            </a:r>
            <a:r>
              <a:rPr lang="en-US" dirty="0"/>
              <a:t>of an output variable</a:t>
            </a:r>
          </a:p>
          <a:p>
            <a:pPr lvl="1"/>
            <a:r>
              <a:rPr lang="en-US" dirty="0"/>
              <a:t>Simpler to evaluate</a:t>
            </a:r>
          </a:p>
          <a:p>
            <a:pPr lvl="1"/>
            <a:r>
              <a:rPr lang="en-US" dirty="0"/>
              <a:t>Easy to get statistical moments</a:t>
            </a:r>
          </a:p>
          <a:p>
            <a:pPr lvl="1"/>
            <a:r>
              <a:rPr lang="en-US" dirty="0"/>
              <a:t>Less effort and more accurate than Monte Carlo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716788"/>
              </p:ext>
            </p:extLst>
          </p:nvPr>
        </p:nvGraphicFramePr>
        <p:xfrm>
          <a:off x="5431929" y="4796439"/>
          <a:ext cx="3024010" cy="1109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6" name="Equation" r:id="rId3" imgW="1244600" imgH="457200" progId="Equation.3">
                  <p:embed/>
                </p:oleObj>
              </mc:Choice>
              <mc:Fallback>
                <p:oleObj name="Equation" r:id="rId3" imgW="1244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31929" y="4796439"/>
                        <a:ext cx="3024010" cy="11097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7775002"/>
              </p:ext>
            </p:extLst>
          </p:nvPr>
        </p:nvGraphicFramePr>
        <p:xfrm>
          <a:off x="1298711" y="4350543"/>
          <a:ext cx="3243014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7" name="Equation" r:id="rId5" imgW="1295400" imgH="393700" progId="Equation.3">
                  <p:embed/>
                </p:oleObj>
              </mc:Choice>
              <mc:Fallback>
                <p:oleObj name="Equation" r:id="rId5" imgW="12954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98711" y="4350543"/>
                        <a:ext cx="3243014" cy="985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2097170"/>
              </p:ext>
            </p:extLst>
          </p:nvPr>
        </p:nvGraphicFramePr>
        <p:xfrm>
          <a:off x="6035737" y="2822004"/>
          <a:ext cx="101758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8" name="Equation" r:id="rId7" imgW="419100" imgH="215900" progId="Equation.3">
                  <p:embed/>
                </p:oleObj>
              </mc:Choice>
              <mc:Fallback>
                <p:oleObj name="Equation" r:id="rId7" imgW="4191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35737" y="2822004"/>
                        <a:ext cx="1017587" cy="52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Left Brace 11"/>
          <p:cNvSpPr/>
          <p:nvPr/>
        </p:nvSpPr>
        <p:spPr bwMode="auto">
          <a:xfrm rot="16200000">
            <a:off x="3948188" y="4694905"/>
            <a:ext cx="172286" cy="918955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Elbow Connector 13"/>
          <p:cNvCxnSpPr/>
          <p:nvPr/>
        </p:nvCxnSpPr>
        <p:spPr bwMode="auto">
          <a:xfrm>
            <a:off x="4037378" y="5288454"/>
            <a:ext cx="1370591" cy="47926"/>
          </a:xfrm>
          <a:prstGeom prst="bentConnector3">
            <a:avLst>
              <a:gd name="adj1" fmla="val 17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Left Brace 17"/>
          <p:cNvSpPr/>
          <p:nvPr/>
        </p:nvSpPr>
        <p:spPr bwMode="auto">
          <a:xfrm rot="16200000">
            <a:off x="2853731" y="5204423"/>
            <a:ext cx="172286" cy="462526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Elbow Connector 18"/>
          <p:cNvCxnSpPr/>
          <p:nvPr/>
        </p:nvCxnSpPr>
        <p:spPr bwMode="auto">
          <a:xfrm>
            <a:off x="2949457" y="5568044"/>
            <a:ext cx="932175" cy="650435"/>
          </a:xfrm>
          <a:prstGeom prst="bentConnector3">
            <a:avLst>
              <a:gd name="adj1" fmla="val -12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Rectangle 22"/>
          <p:cNvSpPr/>
          <p:nvPr/>
        </p:nvSpPr>
        <p:spPr>
          <a:xfrm>
            <a:off x="3900752" y="5904578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+mn-lt"/>
              </a:rPr>
              <a:t>index set of all desired polynomial orders up to order </a:t>
            </a:r>
            <a:r>
              <a:rPr lang="en-US" sz="2000" i="1" dirty="0">
                <a:latin typeface="Times New Roman"/>
                <a:cs typeface="Times New Roman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971946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Diego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1" t="6536" r="7491" b="5419"/>
          <a:stretch/>
        </p:blipFill>
        <p:spPr>
          <a:xfrm>
            <a:off x="1956534" y="4376654"/>
            <a:ext cx="5270903" cy="24822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ROMs: a Quick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366FF"/>
                </a:solidFill>
              </a:rPr>
              <a:t>Consider</a:t>
            </a:r>
            <a:r>
              <a:rPr lang="en-US" dirty="0"/>
              <a:t> a set of </a:t>
            </a:r>
            <a:r>
              <a:rPr lang="en-US" i="1" dirty="0"/>
              <a:t>N</a:t>
            </a:r>
            <a:r>
              <a:rPr lang="en-US" dirty="0"/>
              <a:t> data points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Build a </a:t>
            </a:r>
            <a:r>
              <a:rPr lang="en-US" dirty="0">
                <a:solidFill>
                  <a:srgbClr val="3366FF"/>
                </a:solidFill>
              </a:rPr>
              <a:t>surrogate model </a:t>
            </a:r>
          </a:p>
          <a:p>
            <a:pPr lvl="1"/>
            <a:r>
              <a:rPr lang="en-US" dirty="0"/>
              <a:t>Reduced Order Model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2383766"/>
              </p:ext>
            </p:extLst>
          </p:nvPr>
        </p:nvGraphicFramePr>
        <p:xfrm>
          <a:off x="3142863" y="2424960"/>
          <a:ext cx="1111724" cy="422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9" name="Equation" r:id="rId4" imgW="635000" imgH="241300" progId="Equation.3">
                  <p:embed/>
                </p:oleObj>
              </mc:Choice>
              <mc:Fallback>
                <p:oleObj name="Equation" r:id="rId4" imgW="6350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42863" y="2424960"/>
                        <a:ext cx="1111724" cy="422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246840"/>
              </p:ext>
            </p:extLst>
          </p:nvPr>
        </p:nvGraphicFramePr>
        <p:xfrm>
          <a:off x="4481996" y="2481109"/>
          <a:ext cx="10668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0" name="Equation" r:id="rId6" imgW="609600" imgH="177800" progId="Equation.3">
                  <p:embed/>
                </p:oleObj>
              </mc:Choice>
              <mc:Fallback>
                <p:oleObj name="Equation" r:id="rId6" imgW="6096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81996" y="2481109"/>
                        <a:ext cx="1066800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ine Callout 2 9"/>
          <p:cNvSpPr/>
          <p:nvPr/>
        </p:nvSpPr>
        <p:spPr bwMode="auto">
          <a:xfrm>
            <a:off x="4555818" y="3035596"/>
            <a:ext cx="3631837" cy="37636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1014"/>
              <a:gd name="adj6" fmla="val -32074"/>
            </a:avLst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Inputs: Initial and boundary conditions</a:t>
            </a:r>
          </a:p>
        </p:txBody>
      </p:sp>
      <p:sp>
        <p:nvSpPr>
          <p:cNvPr id="11" name="Line Callout 2 10"/>
          <p:cNvSpPr/>
          <p:nvPr/>
        </p:nvSpPr>
        <p:spPr bwMode="auto">
          <a:xfrm>
            <a:off x="5703547" y="1450403"/>
            <a:ext cx="2824830" cy="8226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2662"/>
              <a:gd name="adj6" fmla="val -67108"/>
            </a:avLst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n-lt"/>
              </a:rPr>
              <a:t>Output: Simulation outcome (success/failure, max clad temperature)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347646"/>
              </p:ext>
            </p:extLst>
          </p:nvPr>
        </p:nvGraphicFramePr>
        <p:xfrm>
          <a:off x="3763987" y="3741990"/>
          <a:ext cx="30321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1" name="Equation" r:id="rId8" imgW="1727200" imgH="241300" progId="Equation.3">
                  <p:embed/>
                </p:oleObj>
              </mc:Choice>
              <mc:Fallback>
                <p:oleObj name="Equation" r:id="rId8" imgW="17272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63987" y="3741990"/>
                        <a:ext cx="3032125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887815" y="373149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ea typeface="ＭＳ ゴシック"/>
                <a:cs typeface="Arial"/>
              </a:rPr>
              <a:t>≅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420008" y="5897284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675115" y="5830063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495481" y="5120020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887352" y="5174843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062023" y="5766989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142863" y="5296437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125898" y="5869872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833016" y="5453612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9574518"/>
              </p:ext>
            </p:extLst>
          </p:nvPr>
        </p:nvGraphicFramePr>
        <p:xfrm>
          <a:off x="1047235" y="4654006"/>
          <a:ext cx="74930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2" name="Equation" r:id="rId10" imgW="660400" imgH="241300" progId="Equation.3">
                  <p:embed/>
                </p:oleObj>
              </mc:Choice>
              <mc:Fallback>
                <p:oleObj name="Equation" r:id="rId10" imgW="6604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47235" y="4654006"/>
                        <a:ext cx="749300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Straight Connector 29"/>
          <p:cNvCxnSpPr/>
          <p:nvPr/>
        </p:nvCxnSpPr>
        <p:spPr>
          <a:xfrm flipH="1" flipV="1">
            <a:off x="1796535" y="4790531"/>
            <a:ext cx="1090817" cy="384313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6360534"/>
              </p:ext>
            </p:extLst>
          </p:nvPr>
        </p:nvGraphicFramePr>
        <p:xfrm>
          <a:off x="5350717" y="4197475"/>
          <a:ext cx="60166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3" name="Equation" r:id="rId12" imgW="342900" imgH="203200" progId="Equation.3">
                  <p:embed/>
                </p:oleObj>
              </mc:Choice>
              <mc:Fallback>
                <p:oleObj name="Equation" r:id="rId12" imgW="342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350717" y="4197475"/>
                        <a:ext cx="601663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Left Brace 37"/>
          <p:cNvSpPr/>
          <p:nvPr/>
        </p:nvSpPr>
        <p:spPr bwMode="auto">
          <a:xfrm>
            <a:off x="2352492" y="2098735"/>
            <a:ext cx="236747" cy="1206926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614947" y="2437289"/>
            <a:ext cx="1651238" cy="60244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>
                <a:latin typeface="+mj-lt"/>
              </a:rPr>
              <a:t>DataObjects</a:t>
            </a:r>
            <a:endParaRPr lang="en-US" sz="1600" dirty="0">
              <a:latin typeface="+mj-lt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Point</a:t>
            </a:r>
            <a:r>
              <a:rPr lang="en-US" sz="1600" dirty="0" err="1">
                <a:latin typeface="+mj-lt"/>
              </a:rPr>
              <a:t>Set</a:t>
            </a:r>
            <a:r>
              <a:rPr lang="en-US" sz="1600" dirty="0">
                <a:latin typeface="+mj-lt"/>
              </a:rPr>
              <a:t>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368651"/>
              </p:ext>
            </p:extLst>
          </p:nvPr>
        </p:nvGraphicFramePr>
        <p:xfrm>
          <a:off x="3097062" y="4197475"/>
          <a:ext cx="60166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4" name="Equation" r:id="rId14" imgW="342900" imgH="203200" progId="Equation.3">
                  <p:embed/>
                </p:oleObj>
              </mc:Choice>
              <mc:Fallback>
                <p:oleObj name="Equation" r:id="rId14" imgW="342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097062" y="4197475"/>
                        <a:ext cx="601663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Down Arrow 41"/>
          <p:cNvSpPr/>
          <p:nvPr/>
        </p:nvSpPr>
        <p:spPr bwMode="auto">
          <a:xfrm rot="16200000">
            <a:off x="4281767" y="5260313"/>
            <a:ext cx="548105" cy="386596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8787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2C86B-FDE4-E245-8582-7DA1BEF79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D976C-D592-024C-B5CC-E91CBEC1C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7D9FB3-8EC9-9C40-9433-F065D85677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5" name="Picture 6" descr="raven.gif">
            <a:extLst>
              <a:ext uri="{FF2B5EF4-FFF2-40B4-BE49-F238E27FC236}">
                <a16:creationId xmlns:a16="http://schemas.microsoft.com/office/drawing/2014/main" id="{6092F0A2-9434-BB4F-996D-4E529964A96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1134654" y="1381914"/>
            <a:ext cx="6606116" cy="4954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96426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ROMs: a Quick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Basically we are trying to </a:t>
            </a:r>
            <a:r>
              <a:rPr lang="en-US" dirty="0">
                <a:solidFill>
                  <a:srgbClr val="3366FF"/>
                </a:solidFill>
              </a:rPr>
              <a:t>reduce the complexity </a:t>
            </a:r>
            <a:r>
              <a:rPr lang="en-US" dirty="0"/>
              <a:t>of the original model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Pros: </a:t>
            </a:r>
          </a:p>
          <a:p>
            <a:pPr lvl="1"/>
            <a:r>
              <a:rPr lang="en-US" dirty="0"/>
              <a:t>Much </a:t>
            </a:r>
            <a:r>
              <a:rPr lang="en-US" dirty="0">
                <a:solidFill>
                  <a:srgbClr val="3366FF"/>
                </a:solidFill>
              </a:rPr>
              <a:t>faster computation </a:t>
            </a:r>
            <a:r>
              <a:rPr lang="en-US" dirty="0"/>
              <a:t>of the output variable</a:t>
            </a:r>
          </a:p>
          <a:p>
            <a:pPr lvl="1"/>
            <a:endParaRPr lang="en-US" dirty="0"/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Presence of </a:t>
            </a:r>
            <a:r>
              <a:rPr lang="en-US" dirty="0">
                <a:solidFill>
                  <a:srgbClr val="3366FF"/>
                </a:solidFill>
              </a:rPr>
              <a:t>error</a:t>
            </a:r>
            <a:r>
              <a:rPr lang="en-US" dirty="0"/>
              <a:t> in the ROM computed values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10447"/>
              </p:ext>
            </p:extLst>
          </p:nvPr>
        </p:nvGraphicFramePr>
        <p:xfrm>
          <a:off x="1647415" y="2561036"/>
          <a:ext cx="30321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" name="Equation" r:id="rId3" imgW="1727200" imgH="241300" progId="Equation.3">
                  <p:embed/>
                </p:oleObj>
              </mc:Choice>
              <mc:Fallback>
                <p:oleObj name="Equation" r:id="rId3" imgW="17272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47415" y="2561036"/>
                        <a:ext cx="3032125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763812" y="254676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ea typeface="ＭＳ ゴシック"/>
                <a:cs typeface="Times New Roman"/>
              </a:rPr>
              <a:t>≅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2" name="Line Callout 2 11"/>
          <p:cNvSpPr/>
          <p:nvPr/>
        </p:nvSpPr>
        <p:spPr bwMode="auto">
          <a:xfrm>
            <a:off x="5128540" y="3158012"/>
            <a:ext cx="2761286" cy="37636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6950"/>
              <a:gd name="adj6" fmla="val -2365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Original data (e.g.,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RELAP5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)</a:t>
            </a:r>
          </a:p>
        </p:txBody>
      </p:sp>
      <p:sp>
        <p:nvSpPr>
          <p:cNvPr id="13" name="Line Callout 2 12"/>
          <p:cNvSpPr/>
          <p:nvPr/>
        </p:nvSpPr>
        <p:spPr bwMode="auto">
          <a:xfrm>
            <a:off x="4281022" y="2143794"/>
            <a:ext cx="3235514" cy="37636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8595"/>
              <a:gd name="adj6" fmla="val -24110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ROM (e.g., </a:t>
            </a:r>
            <a:r>
              <a:rPr lang="en-US" sz="1600" dirty="0">
                <a:latin typeface="+mn-lt"/>
              </a:rPr>
              <a:t>quadratic </a:t>
            </a:r>
            <a:r>
              <a:rPr lang="en-US" sz="1600" dirty="0" err="1">
                <a:latin typeface="+mn-lt"/>
              </a:rPr>
              <a:t>regressor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09163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ROMs: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366FF"/>
                </a:solidFill>
              </a:rPr>
              <a:t>Basic 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Sample original model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Train the ROM</a:t>
            </a:r>
          </a:p>
          <a:p>
            <a:pPr marL="915987" lvl="2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Perform desired analysis with the ROM </a:t>
            </a:r>
          </a:p>
          <a:p>
            <a:pPr marL="457200" lvl="1" indent="0">
              <a:buNone/>
            </a:pPr>
            <a:r>
              <a:rPr lang="en-US" dirty="0"/>
              <a:t>	instead of the original model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3366FF"/>
                </a:solidFill>
              </a:rPr>
              <a:t>Range of applications:</a:t>
            </a:r>
          </a:p>
          <a:p>
            <a:pPr lvl="1"/>
            <a:r>
              <a:rPr lang="en-US" dirty="0"/>
              <a:t>Uncertainty quantification / Sensitivity analysis</a:t>
            </a:r>
          </a:p>
          <a:p>
            <a:pPr lvl="1"/>
            <a:r>
              <a:rPr lang="en-US" dirty="0"/>
              <a:t>Probabilistic Risk Analysis (PRA)</a:t>
            </a:r>
          </a:p>
          <a:p>
            <a:pPr lvl="1"/>
            <a:r>
              <a:rPr lang="en-US" dirty="0"/>
              <a:t>Accelerator for stochastic analysis (adaptive sampling)</a:t>
            </a:r>
          </a:p>
          <a:p>
            <a:pPr lvl="1"/>
            <a:r>
              <a:rPr lang="en-US" dirty="0"/>
              <a:t>Prediction models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69219" y="1099764"/>
            <a:ext cx="2874781" cy="21560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70146" y="3123784"/>
            <a:ext cx="8006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Input 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00460" y="1987992"/>
            <a:ext cx="103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Output y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008618"/>
              </p:ext>
            </p:extLst>
          </p:nvPr>
        </p:nvGraphicFramePr>
        <p:xfrm>
          <a:off x="3132138" y="2492375"/>
          <a:ext cx="1603711" cy="408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8" name="Equation" r:id="rId4" imgW="647700" imgH="165100" progId="Equation.3">
                  <p:embed/>
                </p:oleObj>
              </mc:Choice>
              <mc:Fallback>
                <p:oleObj name="Equation" r:id="rId4" imgW="6477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32138" y="2492375"/>
                        <a:ext cx="1603711" cy="4087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 bwMode="auto">
          <a:xfrm>
            <a:off x="3706643" y="2492376"/>
            <a:ext cx="299423" cy="30554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425463" y="2492004"/>
            <a:ext cx="299423" cy="30554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183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2428993" y="3987023"/>
            <a:ext cx="1723477" cy="2242253"/>
          </a:xfrm>
          <a:prstGeom prst="rect">
            <a:avLst/>
          </a:prstGeom>
          <a:solidFill>
            <a:srgbClr val="FF0000">
              <a:alpha val="22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ROM Modeling Within RAVEN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modeling steps that involve ROMs are available in RAVEN </a:t>
            </a:r>
          </a:p>
          <a:p>
            <a:pPr lvl="1"/>
            <a:r>
              <a:rPr lang="en-US" dirty="0">
                <a:solidFill>
                  <a:srgbClr val="3366FF"/>
                </a:solidFill>
              </a:rPr>
              <a:t>Create ROMs from a database</a:t>
            </a:r>
          </a:p>
          <a:p>
            <a:pPr lvl="1"/>
            <a:r>
              <a:rPr lang="en-US" dirty="0">
                <a:solidFill>
                  <a:srgbClr val="3366FF"/>
                </a:solidFill>
              </a:rPr>
              <a:t>Perform statistical analysis using ROMs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07328" y="3070901"/>
            <a:ext cx="5497401" cy="37870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3832574" y="3094865"/>
            <a:ext cx="2084580" cy="86191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638261" y="4289668"/>
            <a:ext cx="2366467" cy="15841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961014" y="6116135"/>
            <a:ext cx="974891" cy="59400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272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2428993" y="3987023"/>
            <a:ext cx="1723477" cy="2242253"/>
          </a:xfrm>
          <a:prstGeom prst="rect">
            <a:avLst/>
          </a:prstGeom>
          <a:solidFill>
            <a:srgbClr val="FF0000">
              <a:alpha val="22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07328" y="3070901"/>
            <a:ext cx="5497401" cy="37870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ROM Modeling Within RAVEN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Database (</a:t>
            </a:r>
            <a:r>
              <a:rPr lang="en-US" dirty="0" err="1"/>
              <a:t>PointSet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4516071" y="3100481"/>
            <a:ext cx="778722" cy="357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505901" y="5328552"/>
            <a:ext cx="694860" cy="44332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960493" y="6121750"/>
            <a:ext cx="974891" cy="59400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Curved Connector 13"/>
          <p:cNvCxnSpPr>
            <a:stCxn id="6" idx="2"/>
          </p:cNvCxnSpPr>
          <p:nvPr/>
        </p:nvCxnSpPr>
        <p:spPr bwMode="auto">
          <a:xfrm rot="16200000" flipH="1">
            <a:off x="4659720" y="3703224"/>
            <a:ext cx="2102780" cy="1611357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Curved Connector 14"/>
          <p:cNvCxnSpPr>
            <a:stCxn id="8" idx="0"/>
          </p:cNvCxnSpPr>
          <p:nvPr/>
        </p:nvCxnSpPr>
        <p:spPr bwMode="auto">
          <a:xfrm rot="5400000" flipH="1" flipV="1">
            <a:off x="5201636" y="4806597"/>
            <a:ext cx="561457" cy="2068850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832448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07328" y="3070901"/>
            <a:ext cx="5497401" cy="37870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ROM Modeling Within RAVEN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and train a ROM from a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5105529" y="3482498"/>
            <a:ext cx="778722" cy="357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519210" y="5337237"/>
            <a:ext cx="694860" cy="44332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9" name="Curved Connector 8"/>
          <p:cNvCxnSpPr>
            <a:stCxn id="7" idx="1"/>
            <a:endCxn id="6" idx="2"/>
          </p:cNvCxnSpPr>
          <p:nvPr/>
        </p:nvCxnSpPr>
        <p:spPr bwMode="auto">
          <a:xfrm rot="10800000">
            <a:off x="5494890" y="3839530"/>
            <a:ext cx="1024320" cy="1719368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215483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07328" y="3070901"/>
            <a:ext cx="5497401" cy="37870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ROM Modeling Within RAVEN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statistical analysis using the ROM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5102875" y="3488877"/>
            <a:ext cx="778722" cy="357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516556" y="5343616"/>
            <a:ext cx="694860" cy="44332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960260" y="6126734"/>
            <a:ext cx="974891" cy="59400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" name="Curved Connector 9"/>
          <p:cNvCxnSpPr>
            <a:stCxn id="8" idx="0"/>
            <a:endCxn id="7" idx="1"/>
          </p:cNvCxnSpPr>
          <p:nvPr/>
        </p:nvCxnSpPr>
        <p:spPr bwMode="auto">
          <a:xfrm rot="5400000" flipH="1" flipV="1">
            <a:off x="5201403" y="4811581"/>
            <a:ext cx="561457" cy="2068850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Curved Connector 13"/>
          <p:cNvCxnSpPr>
            <a:stCxn id="6" idx="2"/>
            <a:endCxn id="7" idx="1"/>
          </p:cNvCxnSpPr>
          <p:nvPr/>
        </p:nvCxnSpPr>
        <p:spPr bwMode="auto">
          <a:xfrm rot="16200000" flipH="1">
            <a:off x="5144712" y="4193433"/>
            <a:ext cx="1719368" cy="1024320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2428993" y="3987023"/>
            <a:ext cx="1723477" cy="2242253"/>
          </a:xfrm>
          <a:prstGeom prst="rect">
            <a:avLst/>
          </a:prstGeom>
          <a:solidFill>
            <a:srgbClr val="FF0000">
              <a:alpha val="22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07554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INL 2016">
      <a:dk1>
        <a:srgbClr val="000000"/>
      </a:dk1>
      <a:lt1>
        <a:srgbClr val="FFFFFF"/>
      </a:lt1>
      <a:dk2>
        <a:srgbClr val="005875"/>
      </a:dk2>
      <a:lt2>
        <a:srgbClr val="808080"/>
      </a:lt2>
      <a:accent1>
        <a:srgbClr val="7895A4"/>
      </a:accent1>
      <a:accent2>
        <a:srgbClr val="8B9E6C"/>
      </a:accent2>
      <a:accent3>
        <a:srgbClr val="BFB896"/>
      </a:accent3>
      <a:accent4>
        <a:srgbClr val="ECE09C"/>
      </a:accent4>
      <a:accent5>
        <a:srgbClr val="DDDDDD"/>
      </a:accent5>
      <a:accent6>
        <a:srgbClr val="FFFFFF"/>
      </a:accent6>
      <a:hlink>
        <a:srgbClr val="7895A4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tandard_Presentation-2016" id="{AA70F70C-FE74-4105-B56D-A478567CF02D}" vid="{32DB2BA5-14E2-4538-A7F0-90025315B3E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21781</TotalTime>
  <Words>1990</Words>
  <Application>Microsoft Macintosh PowerPoint</Application>
  <PresentationFormat>On-screen Show (4:3)</PresentationFormat>
  <Paragraphs>416</Paragraphs>
  <Slides>30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Courier</vt:lpstr>
      <vt:lpstr>Lucida Console</vt:lpstr>
      <vt:lpstr>Times New Roman</vt:lpstr>
      <vt:lpstr>Default Theme</vt:lpstr>
      <vt:lpstr>Equation</vt:lpstr>
      <vt:lpstr>Reduced Order Models (ROMs)</vt:lpstr>
      <vt:lpstr>Outline</vt:lpstr>
      <vt:lpstr>ROMs: a Quick Introduction</vt:lpstr>
      <vt:lpstr>ROMs: a Quick Introduction</vt:lpstr>
      <vt:lpstr>ROMs: Applications</vt:lpstr>
      <vt:lpstr>ROM Modeling Within RAVEN</vt:lpstr>
      <vt:lpstr>ROM Modeling Within RAVEN</vt:lpstr>
      <vt:lpstr>ROM Modeling Within RAVEN</vt:lpstr>
      <vt:lpstr>ROM Modeling Within RAVEN</vt:lpstr>
      <vt:lpstr>ROM Pickle</vt:lpstr>
      <vt:lpstr>ROMs Available in RAVEN</vt:lpstr>
      <vt:lpstr>RAVEN Examples</vt:lpstr>
      <vt:lpstr>Getting on the same page</vt:lpstr>
      <vt:lpstr>Example Code</vt:lpstr>
      <vt:lpstr>Workflow</vt:lpstr>
      <vt:lpstr>Workflow</vt:lpstr>
      <vt:lpstr>Sample a Model and Create a Database</vt:lpstr>
      <vt:lpstr>Workflow</vt:lpstr>
      <vt:lpstr>Train and Sample a ROM</vt:lpstr>
      <vt:lpstr>Train and Sample a ROM</vt:lpstr>
      <vt:lpstr>Train and Sample a ROM</vt:lpstr>
      <vt:lpstr>Workflow</vt:lpstr>
      <vt:lpstr>Train and Pickle a ROM</vt:lpstr>
      <vt:lpstr>Train and Pickle a ROM</vt:lpstr>
      <vt:lpstr>Workflow</vt:lpstr>
      <vt:lpstr>Load and Sample a Pickled ROM</vt:lpstr>
      <vt:lpstr>Load and Sample a Pickled ROM</vt:lpstr>
      <vt:lpstr>Exercises</vt:lpstr>
      <vt:lpstr>Generalized Polynomial Chaos</vt:lpstr>
      <vt:lpstr>PowerPoint Presentation</vt:lpstr>
    </vt:vector>
  </TitlesOfParts>
  <Company>Idaho National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Paul W. Talbot</cp:lastModifiedBy>
  <cp:revision>387</cp:revision>
  <cp:lastPrinted>2001-05-07T20:21:30Z</cp:lastPrinted>
  <dcterms:created xsi:type="dcterms:W3CDTF">1999-10-26T20:37:18Z</dcterms:created>
  <dcterms:modified xsi:type="dcterms:W3CDTF">2019-09-12T22:26:14Z</dcterms:modified>
</cp:coreProperties>
</file>