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52"/>
    <p:restoredTop sz="96327"/>
  </p:normalViewPr>
  <p:slideViewPr>
    <p:cSldViewPr snapToGrid="0" snapToObjects="1">
      <p:cViewPr varScale="1">
        <p:scale>
          <a:sx n="180" d="100"/>
          <a:sy n="180" d="100"/>
        </p:scale>
        <p:origin x="224"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B032-641F-FF45-6EB6-8801A9D3F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FB1E5-E676-9442-28A2-6DCC2E3AB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77A7C-8B72-609F-552C-B0F060918F64}"/>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9DD3B477-A206-262D-2234-519C88ED7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ACFD9-332A-2009-0826-10E2C25A4AD5}"/>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324337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9008-42F7-7506-39D9-FD45994BD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40CA4-D282-18F3-C609-1D2A72799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0BE67-1354-3F11-CCB3-B5CC12B26893}"/>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23CE4CF9-5A82-7EDB-C0B5-56F8AFA65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28658-0EEC-9F7E-27E0-CC8523219404}"/>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182133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36730-FC1C-A4AC-7294-56DEBB2F2B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7ADCE-41C6-FCAA-414B-8229CDD3A9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04A6A-5F3C-5781-B8FD-FFF24AC014F8}"/>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0BF33159-BFE8-113B-A32F-4BFC62908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1BE31-A8F8-DD1F-9DEA-46B527BD2B23}"/>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262740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D3F5-3EAB-3366-BA8A-1D633B25F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C9063-A4E5-ADAA-BFDD-EEE5881C2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B51A8-A894-A30A-9967-77006822119D}"/>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9365CDAD-754A-3497-C89D-E537B8E4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DD688-6A47-280F-8055-BB064B280D0D}"/>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223710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4E76-1A11-E715-DB32-0A0B9D476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61B0B-C581-64D3-EAA4-8AC723E85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E6C32-F0A5-CDEF-3B35-48EAC8A7845C}"/>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41340775-E165-E29D-CC4C-006F3F0A1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6A257-BC7D-A286-D2AA-1A91B05B30D6}"/>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353998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069F-8D5D-A3AC-C707-A8CF8AD1B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B5732-ECAC-E129-1494-157ADE5B2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A6DF89-293C-0065-6702-DF12524AD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4ECD51-2A11-6DFB-3DB1-F0F3F3F14151}"/>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6" name="Footer Placeholder 5">
            <a:extLst>
              <a:ext uri="{FF2B5EF4-FFF2-40B4-BE49-F238E27FC236}">
                <a16:creationId xmlns:a16="http://schemas.microsoft.com/office/drawing/2014/main" id="{24520A12-95C5-80FC-4E2D-8D7DA962E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07BE3-B8FE-314E-13B1-19443BAD792E}"/>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142209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445D-D7B9-7456-0B32-7E1BE60F4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E4B934-D210-86D5-2DE9-3B976AC55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E70CB-8D7B-BF11-15B7-856D1C0A8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CDC141-526D-7051-C63A-3F7CB7E2C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587C8-DA83-7293-4815-E314C5AAC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22FA00-44A8-975E-17A9-250318AD1F3B}"/>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8" name="Footer Placeholder 7">
            <a:extLst>
              <a:ext uri="{FF2B5EF4-FFF2-40B4-BE49-F238E27FC236}">
                <a16:creationId xmlns:a16="http://schemas.microsoft.com/office/drawing/2014/main" id="{C9393569-10EF-A7DE-E5A8-BD1197804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A399A-457B-2861-CA15-AFFEF927C844}"/>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375951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FDF6-8794-E56D-1597-7954EF1F2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057E53-27D9-E4BF-04F7-D912EC7C20C9}"/>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4" name="Footer Placeholder 3">
            <a:extLst>
              <a:ext uri="{FF2B5EF4-FFF2-40B4-BE49-F238E27FC236}">
                <a16:creationId xmlns:a16="http://schemas.microsoft.com/office/drawing/2014/main" id="{EA77C386-FE0A-F4C9-9692-214941B75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3C0ED-CD11-39F5-3495-B5A89B77D205}"/>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101051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80278-BF62-F348-56D7-D02F0E0CDC5D}"/>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3" name="Footer Placeholder 2">
            <a:extLst>
              <a:ext uri="{FF2B5EF4-FFF2-40B4-BE49-F238E27FC236}">
                <a16:creationId xmlns:a16="http://schemas.microsoft.com/office/drawing/2014/main" id="{FB8958AD-4D00-A974-DBE3-AD487CA66E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AE171-6D22-822A-0B1A-A239420647D4}"/>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50819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F3C0-12FA-CF41-EAD6-52678CE7E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D1930D-5618-A3F8-F1E2-EAFBC3F99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CE2F1A-3ED4-5A20-DF6D-10EFC38DC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96A91-3F5B-D400-214C-A30A3D65E9AE}"/>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6" name="Footer Placeholder 5">
            <a:extLst>
              <a:ext uri="{FF2B5EF4-FFF2-40B4-BE49-F238E27FC236}">
                <a16:creationId xmlns:a16="http://schemas.microsoft.com/office/drawing/2014/main" id="{109C46E2-DA7E-99F3-995B-B670E010B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06CDD-A17F-3EFE-6BA5-3B757F2C6623}"/>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136134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282B-AE02-F912-290E-A93C4ED35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57BF6C-0449-39EC-A0D1-09C3453DE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2FC45-EB35-5FC5-FD7F-E750A1407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C3928-0FD6-7BAE-65DA-33A439C80EFA}"/>
              </a:ext>
            </a:extLst>
          </p:cNvPr>
          <p:cNvSpPr>
            <a:spLocks noGrp="1"/>
          </p:cNvSpPr>
          <p:nvPr>
            <p:ph type="dt" sz="half" idx="10"/>
          </p:nvPr>
        </p:nvSpPr>
        <p:spPr/>
        <p:txBody>
          <a:bodyPr/>
          <a:lstStyle/>
          <a:p>
            <a:fld id="{79E3231E-42E1-C746-8CAA-61005A308502}" type="datetimeFigureOut">
              <a:rPr lang="en-US" smtClean="0"/>
              <a:t>5/26/22</a:t>
            </a:fld>
            <a:endParaRPr lang="en-US"/>
          </a:p>
        </p:txBody>
      </p:sp>
      <p:sp>
        <p:nvSpPr>
          <p:cNvPr id="6" name="Footer Placeholder 5">
            <a:extLst>
              <a:ext uri="{FF2B5EF4-FFF2-40B4-BE49-F238E27FC236}">
                <a16:creationId xmlns:a16="http://schemas.microsoft.com/office/drawing/2014/main" id="{224C2B64-B7FA-C3B6-77EC-E627F1B04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27282-891C-FC84-1DE2-8F6FB9FBBE83}"/>
              </a:ext>
            </a:extLst>
          </p:cNvPr>
          <p:cNvSpPr>
            <a:spLocks noGrp="1"/>
          </p:cNvSpPr>
          <p:nvPr>
            <p:ph type="sldNum" sz="quarter" idx="12"/>
          </p:nvPr>
        </p:nvSpPr>
        <p:spPr/>
        <p:txBody>
          <a:bodyPr/>
          <a:lstStyle/>
          <a:p>
            <a:fld id="{0E9DEC10-7D4D-6446-A432-AC5AC5129EEE}" type="slidenum">
              <a:rPr lang="en-US" smtClean="0"/>
              <a:t>‹#›</a:t>
            </a:fld>
            <a:endParaRPr lang="en-US"/>
          </a:p>
        </p:txBody>
      </p:sp>
    </p:spTree>
    <p:extLst>
      <p:ext uri="{BB962C8B-B14F-4D97-AF65-F5344CB8AC3E}">
        <p14:creationId xmlns:p14="http://schemas.microsoft.com/office/powerpoint/2010/main" val="332769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D6215-8989-8DF5-DB4E-AD9FC0981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90021-40FF-E532-180C-BE04DF0E7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CC4E1-E530-3262-DA06-DCC2A9061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3231E-42E1-C746-8CAA-61005A308502}" type="datetimeFigureOut">
              <a:rPr lang="en-US" smtClean="0"/>
              <a:t>5/26/22</a:t>
            </a:fld>
            <a:endParaRPr lang="en-US"/>
          </a:p>
        </p:txBody>
      </p:sp>
      <p:sp>
        <p:nvSpPr>
          <p:cNvPr id="5" name="Footer Placeholder 4">
            <a:extLst>
              <a:ext uri="{FF2B5EF4-FFF2-40B4-BE49-F238E27FC236}">
                <a16:creationId xmlns:a16="http://schemas.microsoft.com/office/drawing/2014/main" id="{3181355B-EB69-66C8-81CD-7C0E98DC2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994A64-2EAF-C979-C7A2-1E733958C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EC10-7D4D-6446-A432-AC5AC5129EEE}" type="slidenum">
              <a:rPr lang="en-US" smtClean="0"/>
              <a:t>‹#›</a:t>
            </a:fld>
            <a:endParaRPr lang="en-US"/>
          </a:p>
        </p:txBody>
      </p:sp>
    </p:spTree>
    <p:extLst>
      <p:ext uri="{BB962C8B-B14F-4D97-AF65-F5344CB8AC3E}">
        <p14:creationId xmlns:p14="http://schemas.microsoft.com/office/powerpoint/2010/main" val="234583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A0C8-1140-F716-1BFB-7C6BDB31441D}"/>
              </a:ext>
            </a:extLst>
          </p:cNvPr>
          <p:cNvSpPr>
            <a:spLocks noGrp="1"/>
          </p:cNvSpPr>
          <p:nvPr>
            <p:ph type="ctrTitle"/>
          </p:nvPr>
        </p:nvSpPr>
        <p:spPr/>
        <p:txBody>
          <a:bodyPr/>
          <a:lstStyle/>
          <a:p>
            <a:r>
              <a:rPr lang="en-US" dirty="0"/>
              <a:t>Understanding Epistemic and Aleatoric Errors</a:t>
            </a:r>
          </a:p>
        </p:txBody>
      </p:sp>
      <p:sp>
        <p:nvSpPr>
          <p:cNvPr id="3" name="Subtitle 2">
            <a:extLst>
              <a:ext uri="{FF2B5EF4-FFF2-40B4-BE49-F238E27FC236}">
                <a16:creationId xmlns:a16="http://schemas.microsoft.com/office/drawing/2014/main" id="{6545849D-7300-111D-3BD3-EEB729B041A5}"/>
              </a:ext>
            </a:extLst>
          </p:cNvPr>
          <p:cNvSpPr>
            <a:spLocks noGrp="1"/>
          </p:cNvSpPr>
          <p:nvPr>
            <p:ph type="subTitle" idx="1"/>
          </p:nvPr>
        </p:nvSpPr>
        <p:spPr/>
        <p:txBody>
          <a:bodyPr/>
          <a:lstStyle/>
          <a:p>
            <a:r>
              <a:rPr lang="en-US" dirty="0"/>
              <a:t>26 May 2022</a:t>
            </a:r>
          </a:p>
        </p:txBody>
      </p:sp>
    </p:spTree>
    <p:extLst>
      <p:ext uri="{BB962C8B-B14F-4D97-AF65-F5344CB8AC3E}">
        <p14:creationId xmlns:p14="http://schemas.microsoft.com/office/powerpoint/2010/main" val="9907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F5F8-81C1-B91E-6F94-8B29C330BA25}"/>
              </a:ext>
            </a:extLst>
          </p:cNvPr>
          <p:cNvSpPr>
            <a:spLocks noGrp="1"/>
          </p:cNvSpPr>
          <p:nvPr>
            <p:ph type="title"/>
          </p:nvPr>
        </p:nvSpPr>
        <p:spPr/>
        <p:txBody>
          <a:bodyPr/>
          <a:lstStyle/>
          <a:p>
            <a:r>
              <a:rPr lang="en-US" dirty="0"/>
              <a:t>Perfect Model</a:t>
            </a:r>
          </a:p>
        </p:txBody>
      </p:sp>
      <p:sp>
        <p:nvSpPr>
          <p:cNvPr id="3" name="Content Placeholder 2">
            <a:extLst>
              <a:ext uri="{FF2B5EF4-FFF2-40B4-BE49-F238E27FC236}">
                <a16:creationId xmlns:a16="http://schemas.microsoft.com/office/drawing/2014/main" id="{FEE8D0C8-C4DB-F7B4-29E3-B4CB1952A135}"/>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Look at epistemic &amp; aleatoric variances with perfect features. Expect:	</a:t>
            </a:r>
          </a:p>
          <a:p>
            <a:pPr lvl="1"/>
            <a:r>
              <a:rPr lang="en-US" dirty="0"/>
              <a:t>Epistemic variance to be small (for small regularization) compared to aleatoric variance</a:t>
            </a:r>
          </a:p>
          <a:p>
            <a:pPr lvl="1"/>
            <a:r>
              <a:rPr lang="en-US" dirty="0"/>
              <a:t>Aleatoric variance to be non-zero due to “unexplained variance” (lack of information content in the features)</a:t>
            </a:r>
          </a:p>
          <a:p>
            <a:pPr marL="514350" indent="-514350">
              <a:buFont typeface="+mj-lt"/>
              <a:buAutoNum type="arabicPeriod"/>
            </a:pPr>
            <a:r>
              <a:rPr lang="en-US" dirty="0"/>
              <a:t>Calculate model error by applying </a:t>
            </a:r>
            <a:r>
              <a:rPr lang="en-US" i="1" dirty="0"/>
              <a:t>perfect model </a:t>
            </a:r>
            <a:r>
              <a:rPr lang="en-US" dirty="0"/>
              <a:t>to </a:t>
            </a:r>
            <a:r>
              <a:rPr lang="en-US" i="1" dirty="0"/>
              <a:t>perfect features</a:t>
            </a:r>
          </a:p>
          <a:p>
            <a:pPr lvl="1"/>
            <a:r>
              <a:rPr lang="en-US" dirty="0"/>
              <a:t>Residual here is the model error</a:t>
            </a:r>
          </a:p>
          <a:p>
            <a:pPr lvl="1"/>
            <a:r>
              <a:rPr lang="en-US" dirty="0"/>
              <a:t>Calculate likelihood of model error coming from aleatoric distribution with zero mean</a:t>
            </a:r>
          </a:p>
          <a:p>
            <a:pPr lvl="1"/>
            <a:r>
              <a:rPr lang="en-US" dirty="0"/>
              <a:t>Same for epistemic distribution with zero mean</a:t>
            </a:r>
          </a:p>
          <a:p>
            <a:pPr lvl="1"/>
            <a:r>
              <a:rPr lang="en-US" b="1" dirty="0"/>
              <a:t>Expect: </a:t>
            </a:r>
            <a:r>
              <a:rPr lang="en-US" dirty="0"/>
              <a:t>high likelihood model error comes from zero-mean aleatoric distribution</a:t>
            </a:r>
          </a:p>
          <a:p>
            <a:pPr marL="514350" indent="-514350">
              <a:buFont typeface="+mj-lt"/>
              <a:buAutoNum type="arabicPeriod"/>
            </a:pPr>
            <a:r>
              <a:rPr lang="en-US" dirty="0"/>
              <a:t>Apply perfect model to noised up features</a:t>
            </a:r>
          </a:p>
          <a:p>
            <a:pPr lvl="1"/>
            <a:r>
              <a:rPr lang="en-US" dirty="0"/>
              <a:t>Residual now is sum model and propagated feature errors</a:t>
            </a:r>
          </a:p>
          <a:p>
            <a:pPr lvl="1"/>
            <a:r>
              <a:rPr lang="en-US" dirty="0"/>
              <a:t>Expect:</a:t>
            </a:r>
          </a:p>
          <a:p>
            <a:pPr lvl="2"/>
            <a:r>
              <a:rPr lang="en-US" dirty="0"/>
              <a:t>high likelihood residual comes from zero-mean aleatoric </a:t>
            </a:r>
            <a:r>
              <a:rPr lang="en-US" dirty="0" err="1"/>
              <a:t>distributio</a:t>
            </a:r>
            <a:endParaRPr lang="en-US" dirty="0"/>
          </a:p>
          <a:p>
            <a:pPr lvl="2"/>
            <a:r>
              <a:rPr lang="en-US" dirty="0"/>
              <a:t>even lower likelihood residual comes from zero-mean epistemic distribution</a:t>
            </a:r>
          </a:p>
          <a:p>
            <a:pPr lvl="2"/>
            <a:r>
              <a:rPr lang="en-US" dirty="0"/>
              <a:t>aleatoric variance to increase, epistemic variance to remain unchanged compared to 2)</a:t>
            </a:r>
          </a:p>
        </p:txBody>
      </p:sp>
    </p:spTree>
    <p:extLst>
      <p:ext uri="{BB962C8B-B14F-4D97-AF65-F5344CB8AC3E}">
        <p14:creationId xmlns:p14="http://schemas.microsoft.com/office/powerpoint/2010/main" val="278303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F5F8-81C1-B91E-6F94-8B29C330BA25}"/>
              </a:ext>
            </a:extLst>
          </p:cNvPr>
          <p:cNvSpPr>
            <a:spLocks noGrp="1"/>
          </p:cNvSpPr>
          <p:nvPr>
            <p:ph type="title"/>
          </p:nvPr>
        </p:nvSpPr>
        <p:spPr/>
        <p:txBody>
          <a:bodyPr/>
          <a:lstStyle/>
          <a:p>
            <a:r>
              <a:rPr lang="en-US" dirty="0"/>
              <a:t>Imperfect Perfect Model</a:t>
            </a:r>
          </a:p>
        </p:txBody>
      </p:sp>
      <p:sp>
        <p:nvSpPr>
          <p:cNvPr id="3" name="Content Placeholder 2">
            <a:extLst>
              <a:ext uri="{FF2B5EF4-FFF2-40B4-BE49-F238E27FC236}">
                <a16:creationId xmlns:a16="http://schemas.microsoft.com/office/drawing/2014/main" id="{FEE8D0C8-C4DB-F7B4-29E3-B4CB1952A135}"/>
              </a:ext>
            </a:extLst>
          </p:cNvPr>
          <p:cNvSpPr>
            <a:spLocks noGrp="1"/>
          </p:cNvSpPr>
          <p:nvPr>
            <p:ph idx="1"/>
          </p:nvPr>
        </p:nvSpPr>
        <p:spPr>
          <a:xfrm>
            <a:off x="838200" y="1509823"/>
            <a:ext cx="10515600" cy="5032744"/>
          </a:xfrm>
        </p:spPr>
        <p:txBody>
          <a:bodyPr>
            <a:normAutofit fontScale="92500" lnSpcReduction="10000"/>
          </a:bodyPr>
          <a:lstStyle/>
          <a:p>
            <a:pPr marL="514350" indent="-514350">
              <a:buFont typeface="+mj-lt"/>
              <a:buAutoNum type="arabicPeriod"/>
            </a:pPr>
            <a:r>
              <a:rPr lang="en-US" dirty="0"/>
              <a:t>Train imperfect model and look at epistemic &amp; aleatoric variances	</a:t>
            </a:r>
          </a:p>
          <a:p>
            <a:pPr lvl="1"/>
            <a:r>
              <a:rPr lang="en-US" dirty="0"/>
              <a:t>Expect epistemic variance to increase compared to perfect model case</a:t>
            </a:r>
          </a:p>
          <a:p>
            <a:pPr marL="514350" indent="-514350">
              <a:buFont typeface="+mj-lt"/>
              <a:buAutoNum type="arabicPeriod"/>
            </a:pPr>
            <a:r>
              <a:rPr lang="en-US" dirty="0"/>
              <a:t>Apply imperfect model to noised up features</a:t>
            </a:r>
          </a:p>
          <a:p>
            <a:pPr lvl="1"/>
            <a:r>
              <a:rPr lang="en-US" dirty="0"/>
              <a:t>Residual now is sum model and propagated feature errors</a:t>
            </a:r>
          </a:p>
          <a:p>
            <a:pPr lvl="1"/>
            <a:r>
              <a:rPr lang="en-US" dirty="0"/>
              <a:t>Compute likelihood of residuals come from zero-mean epistemic and aleatoric distributions. Expect:</a:t>
            </a:r>
          </a:p>
          <a:p>
            <a:pPr lvl="2"/>
            <a:r>
              <a:rPr lang="en-US" dirty="0"/>
              <a:t>High likelihood residual comes from zero-mean aleatoric distribution</a:t>
            </a:r>
          </a:p>
          <a:p>
            <a:pPr lvl="2"/>
            <a:r>
              <a:rPr lang="en-US" dirty="0"/>
              <a:t>Even lower likelihood residual comes from zero-mean epistemic (compared to perfect model)</a:t>
            </a:r>
          </a:p>
          <a:p>
            <a:pPr marL="514350" indent="-514350">
              <a:buFont typeface="+mj-lt"/>
              <a:buAutoNum type="arabicPeriod"/>
            </a:pPr>
            <a:r>
              <a:rPr lang="en-US" dirty="0"/>
              <a:t>Calculate model error by applying </a:t>
            </a:r>
            <a:r>
              <a:rPr lang="en-US" i="1" dirty="0"/>
              <a:t>imperfect model </a:t>
            </a:r>
            <a:r>
              <a:rPr lang="en-US" dirty="0"/>
              <a:t>to </a:t>
            </a:r>
            <a:r>
              <a:rPr lang="en-US" i="1" dirty="0"/>
              <a:t>perfect features</a:t>
            </a:r>
          </a:p>
          <a:p>
            <a:pPr lvl="1"/>
            <a:r>
              <a:rPr lang="en-US" dirty="0"/>
              <a:t>Residual is now model error. Expect:</a:t>
            </a:r>
          </a:p>
          <a:p>
            <a:pPr lvl="2"/>
            <a:r>
              <a:rPr lang="en-US" dirty="0"/>
              <a:t>aleatoric variance to decrease compared to imperfect feature case in 2)</a:t>
            </a:r>
          </a:p>
          <a:p>
            <a:pPr lvl="1"/>
            <a:r>
              <a:rPr lang="en-US" dirty="0"/>
              <a:t>Compute likelihood of residuals coming from zero-mean epistemic and aleatoric distributions. Expect:</a:t>
            </a:r>
          </a:p>
          <a:p>
            <a:pPr lvl="2"/>
            <a:r>
              <a:rPr lang="en-US" dirty="0"/>
              <a:t>Similar results as in the previous </a:t>
            </a:r>
            <a:r>
              <a:rPr lang="en-US" i="1" dirty="0"/>
              <a:t>Perfect Model</a:t>
            </a:r>
            <a:r>
              <a:rPr lang="en-US" dirty="0"/>
              <a:t> slide: model error is primarily associated with aleatoric distribution.</a:t>
            </a:r>
          </a:p>
        </p:txBody>
      </p:sp>
    </p:spTree>
    <p:extLst>
      <p:ext uri="{BB962C8B-B14F-4D97-AF65-F5344CB8AC3E}">
        <p14:creationId xmlns:p14="http://schemas.microsoft.com/office/powerpoint/2010/main" val="249148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E9E0-42DC-F077-6ABE-3F94EDFB822D}"/>
              </a:ext>
            </a:extLst>
          </p:cNvPr>
          <p:cNvSpPr>
            <a:spLocks noGrp="1"/>
          </p:cNvSpPr>
          <p:nvPr>
            <p:ph type="title"/>
          </p:nvPr>
        </p:nvSpPr>
        <p:spPr/>
        <p:txBody>
          <a:bodyPr/>
          <a:lstStyle/>
          <a:p>
            <a:r>
              <a:rPr lang="en-US" dirty="0"/>
              <a:t>What Drives the Epistemic Variance?</a:t>
            </a:r>
          </a:p>
        </p:txBody>
      </p:sp>
      <p:sp>
        <p:nvSpPr>
          <p:cNvPr id="3" name="Content Placeholder 2">
            <a:extLst>
              <a:ext uri="{FF2B5EF4-FFF2-40B4-BE49-F238E27FC236}">
                <a16:creationId xmlns:a16="http://schemas.microsoft.com/office/drawing/2014/main" id="{246F8845-FE5F-3A24-3F17-42B6928E19CB}"/>
              </a:ext>
            </a:extLst>
          </p:cNvPr>
          <p:cNvSpPr>
            <a:spLocks noGrp="1"/>
          </p:cNvSpPr>
          <p:nvPr>
            <p:ph idx="1"/>
          </p:nvPr>
        </p:nvSpPr>
        <p:spPr/>
        <p:txBody>
          <a:bodyPr/>
          <a:lstStyle/>
          <a:p>
            <a:r>
              <a:rPr lang="en-US" dirty="0"/>
              <a:t>As we have seen, increased regularization causes epistemic variance to increase</a:t>
            </a:r>
          </a:p>
          <a:p>
            <a:r>
              <a:rPr lang="en-US" dirty="0"/>
              <a:t>As hinted in the example of section 4.1 of </a:t>
            </a:r>
            <a:r>
              <a:rPr lang="en-US" dirty="0" err="1"/>
              <a:t>Amini</a:t>
            </a:r>
            <a:r>
              <a:rPr lang="en-US" dirty="0"/>
              <a:t> et al., </a:t>
            </a:r>
            <a:r>
              <a:rPr lang="en-US" i="1" dirty="0"/>
              <a:t>Epistemic uncertainty (B) captures uncertainty on OOD data.</a:t>
            </a:r>
            <a:r>
              <a:rPr lang="en-US" dirty="0"/>
              <a:t> </a:t>
            </a:r>
          </a:p>
          <a:p>
            <a:pPr lvl="1"/>
            <a:r>
              <a:rPr lang="en-US" dirty="0"/>
              <a:t>In our case, we could demonstrate this by removing sulfate from our test case, training the model on other species, then applying to the OOD sulfate data. This would be more easily done with the MODIS-AERONET set.</a:t>
            </a:r>
          </a:p>
          <a:p>
            <a:pPr lvl="1"/>
            <a:r>
              <a:rPr lang="en-US" dirty="0"/>
              <a:t>These would be extremely useful to screen </a:t>
            </a:r>
            <a:r>
              <a:rPr lang="en-US"/>
              <a:t>out data </a:t>
            </a:r>
            <a:r>
              <a:rPr lang="en-US" dirty="0"/>
              <a:t>for which our model is inadequate</a:t>
            </a:r>
          </a:p>
          <a:p>
            <a:r>
              <a:rPr lang="en-US" dirty="0"/>
              <a:t>Does the epistemic variance increase as we decrease the sample size?</a:t>
            </a:r>
          </a:p>
        </p:txBody>
      </p:sp>
      <p:pic>
        <p:nvPicPr>
          <p:cNvPr id="4" name="Picture 3">
            <a:extLst>
              <a:ext uri="{FF2B5EF4-FFF2-40B4-BE49-F238E27FC236}">
                <a16:creationId xmlns:a16="http://schemas.microsoft.com/office/drawing/2014/main" id="{CF9EDA71-7B53-3178-E1FC-128409082FAD}"/>
              </a:ext>
            </a:extLst>
          </p:cNvPr>
          <p:cNvPicPr>
            <a:picLocks noChangeAspect="1"/>
          </p:cNvPicPr>
          <p:nvPr/>
        </p:nvPicPr>
        <p:blipFill>
          <a:blip r:embed="rId2"/>
          <a:stretch>
            <a:fillRect/>
          </a:stretch>
        </p:blipFill>
        <p:spPr>
          <a:xfrm>
            <a:off x="10147649" y="269357"/>
            <a:ext cx="1732167" cy="1511891"/>
          </a:xfrm>
          <a:prstGeom prst="rect">
            <a:avLst/>
          </a:prstGeom>
        </p:spPr>
      </p:pic>
    </p:spTree>
    <p:extLst>
      <p:ext uri="{BB962C8B-B14F-4D97-AF65-F5344CB8AC3E}">
        <p14:creationId xmlns:p14="http://schemas.microsoft.com/office/powerpoint/2010/main" val="3421716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402</Words>
  <Application>Microsoft Macintosh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Understanding Epistemic and Aleatoric Errors</vt:lpstr>
      <vt:lpstr>Perfect Model</vt:lpstr>
      <vt:lpstr>Imperfect Perfect Model</vt:lpstr>
      <vt:lpstr>What Drives the Epistemic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 SILVA, ARLINDO M (GSFC-6101)</dc:creator>
  <cp:lastModifiedBy>DA SILVA, ARLINDO M (GSFC-6101)</cp:lastModifiedBy>
  <cp:revision>11</cp:revision>
  <dcterms:created xsi:type="dcterms:W3CDTF">2022-05-26T15:22:45Z</dcterms:created>
  <dcterms:modified xsi:type="dcterms:W3CDTF">2022-05-26T18:33:47Z</dcterms:modified>
</cp:coreProperties>
</file>