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354" r:id="rId2"/>
    <p:sldId id="279" r:id="rId3"/>
    <p:sldId id="325" r:id="rId4"/>
    <p:sldId id="335" r:id="rId5"/>
    <p:sldId id="352" r:id="rId6"/>
    <p:sldId id="339" r:id="rId7"/>
    <p:sldId id="338" r:id="rId8"/>
    <p:sldId id="353" r:id="rId9"/>
    <p:sldId id="257" r:id="rId10"/>
    <p:sldId id="341" r:id="rId11"/>
    <p:sldId id="342" r:id="rId12"/>
    <p:sldId id="344" r:id="rId13"/>
    <p:sldId id="351" r:id="rId14"/>
    <p:sldId id="348" r:id="rId1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kraborty, Purnendu (GSFC-610.1)[SCIENCE SYSTEMS AND APPLICATIONS INC]" initials="CP(SAAI" lastIdx="1" clrIdx="0">
    <p:extLst>
      <p:ext uri="{19B8F6BF-5375-455C-9EA6-DF929625EA0E}">
        <p15:presenceInfo xmlns:p15="http://schemas.microsoft.com/office/powerpoint/2012/main" userId="S::pchakrab@ndc.nasa.gov::122d13af-20ab-4f10-8231-89374e0500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/>
    <p:restoredTop sz="91108"/>
  </p:normalViewPr>
  <p:slideViewPr>
    <p:cSldViewPr snapToGrid="0" snapToObjects="1">
      <p:cViewPr varScale="1">
        <p:scale>
          <a:sx n="134" d="100"/>
          <a:sy n="134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EEC4F0-9E00-6F45-AD8F-58EDA4DAEB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D5FEA-38A2-1B40-A921-237D184C16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F1E4-FE13-9B4F-B456-C324D6F3040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385A-4634-A145-8D6A-ED39C3147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33529-FAA7-CD43-99F8-A603D3063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CE20-F698-6145-B187-61DF2690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7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line “module load </a:t>
            </a:r>
            <a:r>
              <a:rPr lang="en-US" dirty="0" err="1"/>
              <a:t>GEOSenv</a:t>
            </a:r>
            <a:r>
              <a:rPr lang="en-US" dirty="0"/>
              <a:t>” can be safely included in .</a:t>
            </a:r>
            <a:r>
              <a:rPr lang="en-US" dirty="0" err="1"/>
              <a:t>bashrc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Can run “git clone -b test-2019Jul18 </a:t>
            </a:r>
            <a:r>
              <a:rPr lang="en-US" dirty="0" err="1"/>
              <a:t>git@github.com:GEOS-ESM</a:t>
            </a:r>
            <a:r>
              <a:rPr lang="en-US" dirty="0"/>
              <a:t>/</a:t>
            </a:r>
            <a:r>
              <a:rPr lang="en-US" dirty="0" err="1"/>
              <a:t>GEOSadas.git</a:t>
            </a:r>
            <a:r>
              <a:rPr lang="en-US" dirty="0"/>
              <a:t> blah” – </a:t>
            </a:r>
            <a:r>
              <a:rPr lang="en-US" dirty="0" err="1"/>
              <a:t>GEOSadas</a:t>
            </a:r>
            <a:r>
              <a:rPr lang="en-US" dirty="0"/>
              <a:t>, in that case, gets checked out in the directory “blah”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8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4A26-41DA-4D4A-B642-CCBF74E1E3A4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5869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8438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8F1-E6AE-5049-BB62-1E22F3BA5669}" type="datetime1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8710-F4B6-CC4B-B697-E4B967156A20}" type="datetime1">
              <a:rPr lang="en-US" smtClean="0"/>
              <a:t>7/23/19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9F1-A423-104F-9BF6-B3A5F76674A3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9415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DBF4-02DB-584E-B86E-C815F12E87B8}" type="datetime1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5280"/>
            <a:ext cx="2949178" cy="994179"/>
          </a:xfrm>
          <a:prstGeom prst="rect">
            <a:avLst/>
          </a:prstGeo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8946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092-9CB5-314C-A1CC-65F9BDCF3C0F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24122"/>
            <a:ext cx="9144000" cy="39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926" y="5352438"/>
            <a:ext cx="10893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18E5EBF-A9BC-5D49-B235-BAF70B7A42AB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4391" y="5352438"/>
            <a:ext cx="59227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45510" y="5405866"/>
            <a:ext cx="247094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Global Modeling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Assimilation Office</a:t>
            </a:r>
          </a:p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gmao.gsfc.nasa.gov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670" y="5399893"/>
            <a:ext cx="789718" cy="23391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330" y="106597"/>
            <a:ext cx="2678343" cy="2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3" tIns="50941" rIns="101883" bIns="5094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78" y="94324"/>
            <a:ext cx="444991" cy="37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2761" y="390834"/>
            <a:ext cx="8327791" cy="71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92760" y="1318306"/>
            <a:ext cx="8327791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1" r:id="rId4"/>
    <p:sldLayoutId id="2147483663" r:id="rId5"/>
    <p:sldLayoutId id="2147483667" r:id="rId6"/>
  </p:sldLayoutIdLst>
  <p:hf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0C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eos5-support@lists.nasa.go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943-AB95-1140-BCCA-29FDEE9B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00" y="1656415"/>
            <a:ext cx="7613599" cy="1586969"/>
          </a:xfrm>
        </p:spPr>
        <p:txBody>
          <a:bodyPr/>
          <a:lstStyle/>
          <a:p>
            <a:r>
              <a:rPr lang="en-US" dirty="0"/>
              <a:t>GitHub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DD10-96D2-2C48-AE14-88C2AC1C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3748"/>
            <a:ext cx="6858000" cy="1241822"/>
          </a:xfrm>
        </p:spPr>
        <p:txBody>
          <a:bodyPr/>
          <a:lstStyle/>
          <a:p>
            <a:r>
              <a:rPr lang="en-US" dirty="0"/>
              <a:t>SI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7112-3899-2E4A-8C41-38DE059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6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Environment setup on Discover (one time op)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14F19-A214-A645-9F6D-75A4518FB877}"/>
              </a:ext>
            </a:extLst>
          </p:cNvPr>
          <p:cNvSpPr txBox="1"/>
          <p:nvPr/>
        </p:nvSpPr>
        <p:spPr>
          <a:xfrm>
            <a:off x="628650" y="1417090"/>
            <a:ext cx="7886700" cy="13888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 Discover, in </a:t>
            </a:r>
            <a:r>
              <a:rPr lang="en-US" dirty="0"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bashrc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cshrc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" pitchFamily="2" charset="0"/>
              </a:rPr>
              <a:t>.</a:t>
            </a:r>
            <a:r>
              <a:rPr lang="en-US" dirty="0" err="1">
                <a:latin typeface="Courier" pitchFamily="2" charset="0"/>
              </a:rPr>
              <a:t>tcshrc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add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module use -a /discover/</a:t>
            </a:r>
            <a:r>
              <a:rPr lang="en-US" dirty="0" err="1">
                <a:latin typeface="Courier" pitchFamily="2" charset="0"/>
              </a:rPr>
              <a:t>swdev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gmao_SIteam</a:t>
            </a:r>
            <a:r>
              <a:rPr lang="en-US" dirty="0">
                <a:latin typeface="Courier" pitchFamily="2" charset="0"/>
              </a:rPr>
              <a:t>/modulefiles-SLES11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gives us access to </a:t>
            </a:r>
            <a:r>
              <a:rPr lang="en-US" dirty="0">
                <a:highlight>
                  <a:srgbClr val="FFFF00"/>
                </a:highlight>
              </a:rPr>
              <a:t>newer</a:t>
            </a:r>
            <a:r>
              <a:rPr lang="en-US" dirty="0"/>
              <a:t> versions of tools like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cmake</a:t>
            </a:r>
            <a:r>
              <a:rPr lang="en-US" dirty="0"/>
              <a:t> that are needed to checkout and build GEOS fixtures.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4CAC5-12AB-6A4C-B4CC-12F715D19033}"/>
              </a:ext>
            </a:extLst>
          </p:cNvPr>
          <p:cNvSpPr txBox="1"/>
          <p:nvPr/>
        </p:nvSpPr>
        <p:spPr>
          <a:xfrm>
            <a:off x="628650" y="3450674"/>
            <a:ext cx="7886700" cy="5245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config</a:t>
            </a:r>
            <a:r>
              <a:rPr lang="en-US" dirty="0">
                <a:latin typeface="Courier" pitchFamily="2" charset="0"/>
              </a:rPr>
              <a:t> --global </a:t>
            </a:r>
            <a:r>
              <a:rPr lang="en-US" dirty="0" err="1">
                <a:latin typeface="Courier" pitchFamily="2" charset="0"/>
              </a:rPr>
              <a:t>user.name</a:t>
            </a:r>
            <a:r>
              <a:rPr lang="en-US" dirty="0">
                <a:latin typeface="Courier" pitchFamily="2" charset="0"/>
              </a:rPr>
              <a:t> “Purnendu Chakraborty”</a:t>
            </a:r>
          </a:p>
          <a:p>
            <a:r>
              <a:rPr lang="en-US" dirty="0">
                <a:latin typeface="Courier" pitchFamily="2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config</a:t>
            </a:r>
            <a:r>
              <a:rPr lang="en-US" dirty="0">
                <a:latin typeface="Courier" pitchFamily="2" charset="0"/>
              </a:rPr>
              <a:t> --global </a:t>
            </a:r>
            <a:r>
              <a:rPr lang="en-US" dirty="0" err="1">
                <a:latin typeface="Courier" pitchFamily="2" charset="0"/>
              </a:rPr>
              <a:t>user.email</a:t>
            </a:r>
            <a:r>
              <a:rPr lang="en-US" dirty="0">
                <a:latin typeface="Courier" pitchFamily="2" charset="0"/>
              </a:rPr>
              <a:t> “</a:t>
            </a:r>
            <a:r>
              <a:rPr lang="en-US" dirty="0" err="1">
                <a:latin typeface="Courier" pitchFamily="2" charset="0"/>
              </a:rPr>
              <a:t>purnendu.chakraborty@nasa.gov</a:t>
            </a:r>
            <a:r>
              <a:rPr lang="en-US" dirty="0">
                <a:latin typeface="Courier" pitchFamily="2" charset="0"/>
              </a:rPr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3C1446-7546-D542-A5E2-B7295BD6ED25}"/>
              </a:ext>
            </a:extLst>
          </p:cNvPr>
          <p:cNvSpPr/>
          <p:nvPr/>
        </p:nvSpPr>
        <p:spPr>
          <a:xfrm>
            <a:off x="4110087" y="3340486"/>
            <a:ext cx="3450210" cy="731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F7FC1-65FC-544C-91EB-19B6063F8CF6}"/>
              </a:ext>
            </a:extLst>
          </p:cNvPr>
          <p:cNvSpPr txBox="1"/>
          <p:nvPr/>
        </p:nvSpPr>
        <p:spPr>
          <a:xfrm>
            <a:off x="4110087" y="4182567"/>
            <a:ext cx="339387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name and email as on </a:t>
            </a:r>
            <a:r>
              <a:rPr lang="en-US" dirty="0" err="1"/>
              <a:t>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3DC923B-28BF-B149-B1D6-7D3345AB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7238" y="2420349"/>
            <a:ext cx="2910678" cy="2242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4A7CC8-084D-DD4D-A3E9-49DC2C01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55296" y="2496043"/>
            <a:ext cx="2332690" cy="12664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 err="1"/>
              <a:t>GEOSadas</a:t>
            </a:r>
            <a:r>
              <a:rPr lang="en-US" dirty="0"/>
              <a:t> – build on Discover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4E1E5-2F85-E547-87E7-CA647033C122}"/>
              </a:ext>
            </a:extLst>
          </p:cNvPr>
          <p:cNvSpPr txBox="1"/>
          <p:nvPr/>
        </p:nvSpPr>
        <p:spPr>
          <a:xfrm>
            <a:off x="642889" y="3806344"/>
            <a:ext cx="2654894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./</a:t>
            </a:r>
            <a:r>
              <a:rPr lang="en-US" dirty="0" err="1">
                <a:latin typeface="Courier" pitchFamily="2" charset="0"/>
              </a:rPr>
              <a:t>parallel_build.csh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F9457-BC5E-9640-AB2E-990443B92243}"/>
              </a:ext>
            </a:extLst>
          </p:cNvPr>
          <p:cNvSpPr/>
          <p:nvPr/>
        </p:nvSpPr>
        <p:spPr>
          <a:xfrm>
            <a:off x="1584396" y="3386815"/>
            <a:ext cx="1083733" cy="1778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F5867-B07A-F54E-B0F7-E8A0B4E3DC30}"/>
              </a:ext>
            </a:extLst>
          </p:cNvPr>
          <p:cNvSpPr txBox="1"/>
          <p:nvPr/>
        </p:nvSpPr>
        <p:spPr>
          <a:xfrm>
            <a:off x="145136" y="3350384"/>
            <a:ext cx="100919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info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3FC21A-796D-494E-964C-86B110D894E7}"/>
              </a:ext>
            </a:extLst>
          </p:cNvPr>
          <p:cNvSpPr/>
          <p:nvPr/>
        </p:nvSpPr>
        <p:spPr>
          <a:xfrm>
            <a:off x="4021747" y="2525310"/>
            <a:ext cx="577369" cy="169337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43766F-F15C-274E-A849-5318D33FE737}"/>
              </a:ext>
            </a:extLst>
          </p:cNvPr>
          <p:cNvSpPr/>
          <p:nvPr/>
        </p:nvSpPr>
        <p:spPr>
          <a:xfrm>
            <a:off x="4021747" y="3514711"/>
            <a:ext cx="792781" cy="1693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7E716F-5729-054D-ABCD-F6211F2F5555}"/>
              </a:ext>
            </a:extLst>
          </p:cNvPr>
          <p:cNvSpPr/>
          <p:nvPr/>
        </p:nvSpPr>
        <p:spPr>
          <a:xfrm>
            <a:off x="4021747" y="2710024"/>
            <a:ext cx="695903" cy="1693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BD941-3861-4340-95EF-A6BC2AD06A2A}"/>
              </a:ext>
            </a:extLst>
          </p:cNvPr>
          <p:cNvSpPr/>
          <p:nvPr/>
        </p:nvSpPr>
        <p:spPr>
          <a:xfrm>
            <a:off x="4021747" y="3129550"/>
            <a:ext cx="458837" cy="16933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4EDF1D-7976-8D45-9359-4AEB6066B141}"/>
              </a:ext>
            </a:extLst>
          </p:cNvPr>
          <p:cNvSpPr/>
          <p:nvPr/>
        </p:nvSpPr>
        <p:spPr>
          <a:xfrm>
            <a:off x="4008461" y="4099565"/>
            <a:ext cx="2529433" cy="19803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79891C8-8BBA-EE42-BABC-ACACDC2F55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63085" y="2425903"/>
            <a:ext cx="1122685" cy="1352633"/>
          </a:xfrm>
          <a:prstGeom prst="rect">
            <a:avLst/>
          </a:prstGeom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E0D5393-E6C6-CE47-B330-83C5EFD3A5E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814528" y="3196709"/>
            <a:ext cx="1095254" cy="402671"/>
          </a:xfrm>
          <a:prstGeom prst="bentConnector3">
            <a:avLst>
              <a:gd name="adj1" fmla="val 640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80BE7-9B06-2946-AA6B-E6FEBBAE2E47}"/>
              </a:ext>
            </a:extLst>
          </p:cNvPr>
          <p:cNvCxnSpPr>
            <a:cxnSpLocks/>
          </p:cNvCxnSpPr>
          <p:nvPr/>
        </p:nvCxnSpPr>
        <p:spPr>
          <a:xfrm flipV="1">
            <a:off x="1094992" y="3526404"/>
            <a:ext cx="48940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9154B-DD3D-5343-9AA1-24A6EFAEE94F}"/>
              </a:ext>
            </a:extLst>
          </p:cNvPr>
          <p:cNvSpPr txBox="1"/>
          <p:nvPr/>
        </p:nvSpPr>
        <p:spPr>
          <a:xfrm>
            <a:off x="7122308" y="2521105"/>
            <a:ext cx="111440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fvsetup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gcm_setup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g5_modules</a:t>
            </a:r>
          </a:p>
          <a:p>
            <a:r>
              <a:rPr lang="en-US" sz="1200" dirty="0" err="1">
                <a:latin typeface="Courier" pitchFamily="2" charset="0"/>
              </a:rPr>
              <a:t>GEOSgcm.x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GSIsa.x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2D06D-79E2-324C-8EC1-397145FBB022}"/>
              </a:ext>
            </a:extLst>
          </p:cNvPr>
          <p:cNvSpPr/>
          <p:nvPr/>
        </p:nvSpPr>
        <p:spPr>
          <a:xfrm>
            <a:off x="6212540" y="2604036"/>
            <a:ext cx="407517" cy="2107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4BA554-C11E-6449-92DE-63F5467AEC53}"/>
              </a:ext>
            </a:extLst>
          </p:cNvPr>
          <p:cNvCxnSpPr>
            <a:stCxn id="27" idx="3"/>
          </p:cNvCxnSpPr>
          <p:nvPr/>
        </p:nvCxnSpPr>
        <p:spPr>
          <a:xfrm flipV="1">
            <a:off x="6620057" y="2709413"/>
            <a:ext cx="50225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019BF0-0E6A-8841-9B7C-81196DAFF1AD}"/>
              </a:ext>
            </a:extLst>
          </p:cNvPr>
          <p:cNvSpPr txBox="1"/>
          <p:nvPr/>
        </p:nvSpPr>
        <p:spPr>
          <a:xfrm>
            <a:off x="0" y="4840605"/>
            <a:ext cx="9143999" cy="3084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git clone (2) cd (3)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parallel_build.csh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F4BB-65AF-A749-A7CA-ADF51DDD4831}"/>
              </a:ext>
            </a:extLst>
          </p:cNvPr>
          <p:cNvSpPr txBox="1"/>
          <p:nvPr/>
        </p:nvSpPr>
        <p:spPr>
          <a:xfrm>
            <a:off x="642889" y="1378258"/>
            <a:ext cx="2547492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0) module load </a:t>
            </a:r>
            <a:r>
              <a:rPr lang="en-US" dirty="0" err="1">
                <a:latin typeface="Courier" pitchFamily="2" charset="0"/>
              </a:rPr>
              <a:t>GEOSenv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6F9EB-83CE-9B4C-89C0-D919F4DEBC8D}"/>
              </a:ext>
            </a:extLst>
          </p:cNvPr>
          <p:cNvSpPr txBox="1"/>
          <p:nvPr/>
        </p:nvSpPr>
        <p:spPr>
          <a:xfrm>
            <a:off x="642888" y="1735689"/>
            <a:ext cx="7380547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git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clone</a:t>
            </a:r>
            <a:r>
              <a:rPr lang="en-US" dirty="0">
                <a:latin typeface="Courier" pitchFamily="2" charset="0"/>
              </a:rPr>
              <a:t> -b test-2019Jul22 </a:t>
            </a:r>
            <a:r>
              <a:rPr lang="en-US" dirty="0" err="1">
                <a:latin typeface="Courier" pitchFamily="2" charset="0"/>
              </a:rPr>
              <a:t>git@github.com:GEOS-ESM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GEOSadas.git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D0625-700B-2643-B6A7-7F04F6720F78}"/>
              </a:ext>
            </a:extLst>
          </p:cNvPr>
          <p:cNvSpPr txBox="1"/>
          <p:nvPr/>
        </p:nvSpPr>
        <p:spPr>
          <a:xfrm>
            <a:off x="642889" y="2093120"/>
            <a:ext cx="1688283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cd </a:t>
            </a:r>
            <a:r>
              <a:rPr lang="en-US" dirty="0" err="1">
                <a:latin typeface="Courier" pitchFamily="2" charset="0"/>
              </a:rPr>
              <a:t>GEOSadas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60AFE-8578-2748-A03F-5DEB9BDAB3CB}"/>
              </a:ext>
            </a:extLst>
          </p:cNvPr>
          <p:cNvSpPr txBox="1"/>
          <p:nvPr/>
        </p:nvSpPr>
        <p:spPr>
          <a:xfrm>
            <a:off x="3246199" y="1378258"/>
            <a:ext cx="457849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 latest </a:t>
            </a:r>
            <a:r>
              <a:rPr lang="en-US" dirty="0">
                <a:latin typeface="Courier" pitchFamily="2" charset="0"/>
              </a:rPr>
              <a:t>git,</a:t>
            </a:r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cmake</a:t>
            </a:r>
            <a:r>
              <a:rPr lang="en-US" dirty="0">
                <a:latin typeface="Courier" pitchFamily="2" charset="0"/>
              </a:rPr>
              <a:t>, and </a:t>
            </a:r>
            <a:r>
              <a:rPr lang="en-US" dirty="0" err="1">
                <a:latin typeface="Courier" pitchFamily="2" charset="0"/>
              </a:rPr>
              <a:t>manage_externals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/>
      <p:bldP spid="32" grpId="0" animBg="1"/>
      <p:bldP spid="33" grpId="0" animBg="1"/>
      <p:bldP spid="39" grpId="0" animBg="1"/>
      <p:bldP spid="40" grpId="0" animBg="1"/>
      <p:bldP spid="41" grpId="0" animBg="1"/>
      <p:bldP spid="10" grpId="0" animBg="1"/>
      <p:bldP spid="27" grpId="1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 err="1"/>
              <a:t>GEOSadas</a:t>
            </a:r>
            <a:r>
              <a:rPr lang="en-US" dirty="0"/>
              <a:t> – steps hidden in </a:t>
            </a:r>
            <a:r>
              <a:rPr lang="en-US" dirty="0" err="1"/>
              <a:t>parallel_build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270FA-6640-B34E-BF4E-10BC244FBA3B}"/>
              </a:ext>
            </a:extLst>
          </p:cNvPr>
          <p:cNvSpPr txBox="1"/>
          <p:nvPr/>
        </p:nvSpPr>
        <p:spPr>
          <a:xfrm>
            <a:off x="642888" y="2459887"/>
            <a:ext cx="2440092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</a:t>
            </a:r>
            <a:r>
              <a:rPr lang="en-US" dirty="0" err="1">
                <a:latin typeface="Courier" pitchFamily="2" charset="0"/>
              </a:rPr>
              <a:t>checkout_externals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C8116-89B2-0248-829A-DEEA64F6D06F}"/>
              </a:ext>
            </a:extLst>
          </p:cNvPr>
          <p:cNvSpPr txBox="1"/>
          <p:nvPr/>
        </p:nvSpPr>
        <p:spPr>
          <a:xfrm>
            <a:off x="642889" y="3208800"/>
            <a:ext cx="1688283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5) </a:t>
            </a:r>
            <a:r>
              <a:rPr lang="en-US" dirty="0" err="1">
                <a:latin typeface="Courier" pitchFamily="2" charset="0"/>
              </a:rPr>
              <a:t>mkdir</a:t>
            </a:r>
            <a:r>
              <a:rPr lang="en-US" dirty="0">
                <a:latin typeface="Courier" pitchFamily="2" charset="0"/>
              </a:rPr>
              <a:t> build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1A7091-2435-8D43-9227-F94E067189CC}"/>
              </a:ext>
            </a:extLst>
          </p:cNvPr>
          <p:cNvSpPr txBox="1"/>
          <p:nvPr/>
        </p:nvSpPr>
        <p:spPr>
          <a:xfrm>
            <a:off x="642888" y="3579751"/>
            <a:ext cx="1366080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6) cd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C921A-95AF-604A-A7B6-A19AD4C35151}"/>
              </a:ext>
            </a:extLst>
          </p:cNvPr>
          <p:cNvSpPr txBox="1"/>
          <p:nvPr/>
        </p:nvSpPr>
        <p:spPr>
          <a:xfrm>
            <a:off x="642888" y="3940800"/>
            <a:ext cx="4984914" cy="74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7) </a:t>
            </a:r>
            <a:r>
              <a:rPr lang="en-US" dirty="0" err="1">
                <a:latin typeface="Courier" pitchFamily="2" charset="0"/>
              </a:rPr>
              <a:t>cmake</a:t>
            </a:r>
            <a:r>
              <a:rPr lang="en-US" dirty="0">
                <a:latin typeface="Courier" pitchFamily="2" charset="0"/>
              </a:rPr>
              <a:t> .. -DBASEDIR=$BASEDIR/Linux \</a:t>
            </a:r>
          </a:p>
          <a:p>
            <a:r>
              <a:rPr lang="en-US" dirty="0">
                <a:latin typeface="Courier" pitchFamily="2" charset="0"/>
              </a:rPr>
              <a:t>            -</a:t>
            </a:r>
            <a:r>
              <a:rPr lang="en-US" dirty="0" err="1">
                <a:latin typeface="Courier" pitchFamily="2" charset="0"/>
              </a:rPr>
              <a:t>DCMAKE_Fortran_COMPILER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ifort</a:t>
            </a:r>
            <a:r>
              <a:rPr lang="en-US" dirty="0">
                <a:latin typeface="Courier" pitchFamily="2" charset="0"/>
              </a:rPr>
              <a:t> \</a:t>
            </a:r>
          </a:p>
          <a:p>
            <a:r>
              <a:rPr lang="en-US" dirty="0">
                <a:latin typeface="Courier" pitchFamily="2" charset="0"/>
              </a:rPr>
              <a:t>            -DCMAKE_INSTALL_PREFIX=../install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F1F0D-7FD3-9F4F-B644-D3DD6C8ED7A7}"/>
              </a:ext>
            </a:extLst>
          </p:cNvPr>
          <p:cNvSpPr txBox="1"/>
          <p:nvPr/>
        </p:nvSpPr>
        <p:spPr>
          <a:xfrm>
            <a:off x="5675062" y="4372969"/>
            <a:ext cx="314861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to a directory parallel to </a:t>
            </a:r>
            <a:r>
              <a:rPr lang="en-US" dirty="0">
                <a:latin typeface="Courier" pitchFamily="2" charset="0"/>
              </a:rPr>
              <a:t>build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0D84E-6C2D-CD4E-824E-64636B8E881B}"/>
              </a:ext>
            </a:extLst>
          </p:cNvPr>
          <p:cNvSpPr txBox="1"/>
          <p:nvPr/>
        </p:nvSpPr>
        <p:spPr>
          <a:xfrm>
            <a:off x="642888" y="4742069"/>
            <a:ext cx="2225289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8) make –</a:t>
            </a:r>
            <a:r>
              <a:rPr lang="en-US" dirty="0" err="1">
                <a:latin typeface="Courier" pitchFamily="2" charset="0"/>
              </a:rPr>
              <a:t>jN</a:t>
            </a:r>
            <a:r>
              <a:rPr lang="en-US" dirty="0">
                <a:latin typeface="Courier" pitchFamily="2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126F-D0BD-5949-BEC0-6F96D92E0E01}"/>
              </a:ext>
            </a:extLst>
          </p:cNvPr>
          <p:cNvSpPr txBox="1"/>
          <p:nvPr/>
        </p:nvSpPr>
        <p:spPr>
          <a:xfrm>
            <a:off x="2883717" y="4742069"/>
            <a:ext cx="168828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 parallel jobs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F8F6DDA-4939-8541-AE8D-3855C1432400}"/>
              </a:ext>
            </a:extLst>
          </p:cNvPr>
          <p:cNvSpPr/>
          <p:nvPr/>
        </p:nvSpPr>
        <p:spPr>
          <a:xfrm>
            <a:off x="2363614" y="3206269"/>
            <a:ext cx="211666" cy="708268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F0EF9-0107-5941-A649-1A35A7172AC8}"/>
              </a:ext>
            </a:extLst>
          </p:cNvPr>
          <p:cNvSpPr txBox="1"/>
          <p:nvPr/>
        </p:nvSpPr>
        <p:spPr>
          <a:xfrm>
            <a:off x="2553614" y="3377535"/>
            <a:ext cx="166584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out-of-source 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D9ED2-D3A0-F548-BDFA-291A94350472}"/>
              </a:ext>
            </a:extLst>
          </p:cNvPr>
          <p:cNvSpPr txBox="1"/>
          <p:nvPr/>
        </p:nvSpPr>
        <p:spPr>
          <a:xfrm>
            <a:off x="3070718" y="2450506"/>
            <a:ext cx="586891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dirty="0" err="1"/>
              <a:t>Externals.cfg</a:t>
            </a:r>
            <a:r>
              <a:rPr lang="en-US" dirty="0"/>
              <a:t> and retrieves </a:t>
            </a:r>
            <a:r>
              <a:rPr lang="en-US" dirty="0" err="1"/>
              <a:t>GridComps</a:t>
            </a:r>
            <a:r>
              <a:rPr lang="en-US" dirty="0"/>
              <a:t>, Shared Libraries/Utilities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B808A-701F-EF41-98DD-4B57914468E4}"/>
              </a:ext>
            </a:extLst>
          </p:cNvPr>
          <p:cNvSpPr txBox="1"/>
          <p:nvPr/>
        </p:nvSpPr>
        <p:spPr>
          <a:xfrm>
            <a:off x="635576" y="2835378"/>
            <a:ext cx="3191899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4) source @env/g5_modules.sh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1787F6-3844-5842-ABDB-5CC57196423F}"/>
              </a:ext>
            </a:extLst>
          </p:cNvPr>
          <p:cNvSpPr txBox="1"/>
          <p:nvPr/>
        </p:nvSpPr>
        <p:spPr>
          <a:xfrm>
            <a:off x="642889" y="1378258"/>
            <a:ext cx="2547492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0) module load </a:t>
            </a:r>
            <a:r>
              <a:rPr lang="en-US" dirty="0" err="1">
                <a:latin typeface="Courier" pitchFamily="2" charset="0"/>
              </a:rPr>
              <a:t>GEOSenv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53E6BA-D168-194A-B7E2-C4FAE6E2957C}"/>
              </a:ext>
            </a:extLst>
          </p:cNvPr>
          <p:cNvSpPr txBox="1"/>
          <p:nvPr/>
        </p:nvSpPr>
        <p:spPr>
          <a:xfrm>
            <a:off x="642888" y="1735689"/>
            <a:ext cx="7380547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git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clone</a:t>
            </a:r>
            <a:r>
              <a:rPr lang="en-US" dirty="0">
                <a:latin typeface="Courier" pitchFamily="2" charset="0"/>
              </a:rPr>
              <a:t> -b test-2019Jul22 </a:t>
            </a:r>
            <a:r>
              <a:rPr lang="en-US" dirty="0" err="1">
                <a:latin typeface="Courier" pitchFamily="2" charset="0"/>
              </a:rPr>
              <a:t>git@github.com:GEOS-ESM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</a:rPr>
              <a:t>GEOSadas.git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A5157-8422-BE4F-9661-41A291BCC146}"/>
              </a:ext>
            </a:extLst>
          </p:cNvPr>
          <p:cNvSpPr txBox="1"/>
          <p:nvPr/>
        </p:nvSpPr>
        <p:spPr>
          <a:xfrm>
            <a:off x="642889" y="2093120"/>
            <a:ext cx="1688283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cd </a:t>
            </a:r>
            <a:r>
              <a:rPr lang="en-US" dirty="0" err="1">
                <a:latin typeface="Courier" pitchFamily="2" charset="0"/>
              </a:rPr>
              <a:t>GEOSadas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B86E1-35D8-1B48-BFE9-382E756D7244}"/>
              </a:ext>
            </a:extLst>
          </p:cNvPr>
          <p:cNvSpPr txBox="1"/>
          <p:nvPr/>
        </p:nvSpPr>
        <p:spPr>
          <a:xfrm>
            <a:off x="3246199" y="1378258"/>
            <a:ext cx="457849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 latest </a:t>
            </a:r>
            <a:r>
              <a:rPr lang="en-US" dirty="0">
                <a:latin typeface="Courier" pitchFamily="2" charset="0"/>
              </a:rPr>
              <a:t>git,</a:t>
            </a:r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cmake</a:t>
            </a:r>
            <a:r>
              <a:rPr lang="en-US" dirty="0">
                <a:latin typeface="Courier" pitchFamily="2" charset="0"/>
              </a:rPr>
              <a:t>, and </a:t>
            </a:r>
            <a:r>
              <a:rPr lang="en-US" dirty="0" err="1">
                <a:latin typeface="Courier" pitchFamily="2" charset="0"/>
              </a:rPr>
              <a:t>manage_externals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C8684-214F-784E-8552-C5C7E99BE7B2}"/>
              </a:ext>
            </a:extLst>
          </p:cNvPr>
          <p:cNvSpPr txBox="1"/>
          <p:nvPr/>
        </p:nvSpPr>
        <p:spPr>
          <a:xfrm>
            <a:off x="3869235" y="2831684"/>
            <a:ext cx="361349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latin typeface="Courier" pitchFamily="2" charset="0"/>
              </a:rPr>
              <a:t>@env/g5_modules </a:t>
            </a:r>
            <a:r>
              <a:rPr lang="en-US" dirty="0"/>
              <a:t>for t/</a:t>
            </a:r>
            <a:r>
              <a:rPr lang="en-US" dirty="0" err="1"/>
              <a:t>csh</a:t>
            </a:r>
            <a:r>
              <a:rPr lang="en-US" dirty="0"/>
              <a:t> users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4586D60-58AA-BD4B-A86C-D6BF236E886C}"/>
              </a:ext>
            </a:extLst>
          </p:cNvPr>
          <p:cNvSpPr/>
          <p:nvPr/>
        </p:nvSpPr>
        <p:spPr>
          <a:xfrm>
            <a:off x="201028" y="2459887"/>
            <a:ext cx="267037" cy="259998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" grpId="0"/>
      <p:bldP spid="27" grpId="0" animBg="1"/>
      <p:bldP spid="3" grpId="0"/>
      <p:bldP spid="7" grpId="0" animBg="1"/>
      <p:bldP spid="10" grpId="0"/>
      <p:bldP spid="5" grpId="0"/>
      <p:bldP spid="22" grpId="0" animBg="1"/>
      <p:bldP spid="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78E81-4A5B-CC4C-AFB9-AAD5FFE5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4CD58-4481-1940-BF94-FA3255D1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53" y="1106145"/>
            <a:ext cx="2688014" cy="4105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AF26B-F764-574B-B981-9ECAE5FD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56" y="1106145"/>
            <a:ext cx="2078794" cy="27529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2A7A41-FC8D-3041-842F-1A83B1D760BD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80153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Before/after running </a:t>
            </a:r>
            <a:r>
              <a:rPr lang="en-US" dirty="0" err="1"/>
              <a:t>checkout_externals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48009-B3A9-4742-8CC4-E9B5DF4E79AC}"/>
              </a:ext>
            </a:extLst>
          </p:cNvPr>
          <p:cNvSpPr/>
          <p:nvPr/>
        </p:nvSpPr>
        <p:spPr>
          <a:xfrm>
            <a:off x="5454032" y="1893536"/>
            <a:ext cx="1124793" cy="18611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AE80D-4688-9A46-8E0A-A5017AD13579}"/>
              </a:ext>
            </a:extLst>
          </p:cNvPr>
          <p:cNvSpPr/>
          <p:nvPr/>
        </p:nvSpPr>
        <p:spPr>
          <a:xfrm>
            <a:off x="5454032" y="3673026"/>
            <a:ext cx="1927156" cy="67273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9ACA8-C7E3-A04E-8472-A5B2312BF764}"/>
              </a:ext>
            </a:extLst>
          </p:cNvPr>
          <p:cNvSpPr/>
          <p:nvPr/>
        </p:nvSpPr>
        <p:spPr>
          <a:xfrm>
            <a:off x="5454032" y="4670280"/>
            <a:ext cx="1124793" cy="5409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11488-95DE-8446-A5AE-3E3B2E101B59}"/>
              </a:ext>
            </a:extLst>
          </p:cNvPr>
          <p:cNvSpPr txBox="1"/>
          <p:nvPr/>
        </p:nvSpPr>
        <p:spPr>
          <a:xfrm>
            <a:off x="2405379" y="4348712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geos5-support@lists.nasa.gov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AD4197-4B11-3145-8AD4-2B172896E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02273"/>
              </p:ext>
            </p:extLst>
          </p:nvPr>
        </p:nvGraphicFramePr>
        <p:xfrm>
          <a:off x="2496264" y="1744980"/>
          <a:ext cx="41514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18">
                  <a:extLst>
                    <a:ext uri="{9D8B030D-6E8A-4147-A177-3AD203B41FA5}">
                      <a16:colId xmlns:a16="http://schemas.microsoft.com/office/drawing/2014/main" val="3309519453"/>
                    </a:ext>
                  </a:extLst>
                </a:gridCol>
                <a:gridCol w="1474441">
                  <a:extLst>
                    <a:ext uri="{9D8B030D-6E8A-4147-A177-3AD203B41FA5}">
                      <a16:colId xmlns:a16="http://schemas.microsoft.com/office/drawing/2014/main" val="3760229183"/>
                    </a:ext>
                  </a:extLst>
                </a:gridCol>
                <a:gridCol w="1325909">
                  <a:extLst>
                    <a:ext uri="{9D8B030D-6E8A-4147-A177-3AD203B41FA5}">
                      <a16:colId xmlns:a16="http://schemas.microsoft.com/office/drawing/2014/main" val="323138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4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07/29/2019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10:00 – 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G125G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1178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07/30/2019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8:00 – 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088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1:00 – 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858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07/30/2019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8:00 – 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47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1:00 – 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G125G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94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76C429-3C06-8347-B61C-40B8DBF0D704}"/>
              </a:ext>
            </a:extLst>
          </p:cNvPr>
          <p:cNvSpPr txBox="1"/>
          <p:nvPr/>
        </p:nvSpPr>
        <p:spPr>
          <a:xfrm>
            <a:off x="980951" y="2755683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Office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07A33-D31E-1042-95D5-0549F2444797}"/>
              </a:ext>
            </a:extLst>
          </p:cNvPr>
          <p:cNvSpPr/>
          <p:nvPr/>
        </p:nvSpPr>
        <p:spPr>
          <a:xfrm>
            <a:off x="1380804" y="1162654"/>
            <a:ext cx="638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https://gmao.gsfc.nasa.gov/intranet/presentations/git_transition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64B45-C4D1-9D48-90CB-A291FBC1CF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GitHub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Git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864B45-C4D1-9D48-90CB-A291FBC1C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0877-745A-1647-A179-B4557A7F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75" y="1305319"/>
            <a:ext cx="8077649" cy="38832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highlight>
                  <a:srgbClr val="FFFF00"/>
                </a:highlight>
              </a:rPr>
              <a:t>Git</a:t>
            </a:r>
            <a:r>
              <a:rPr lang="en-US" sz="2400" dirty="0"/>
              <a:t> is a version control system – a tool to manage source code history. While CVS is a central VCS, Git is distributed</a:t>
            </a:r>
            <a:endParaRPr lang="en-US" sz="2400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GitHub</a:t>
            </a:r>
            <a:r>
              <a:rPr lang="en-US" sz="2400" dirty="0"/>
              <a:t> is a hosting service for Git repositories accessible through their website </a:t>
            </a:r>
            <a:r>
              <a:rPr lang="en-US" sz="2400" dirty="0">
                <a:hlinkClick r:id="rId4"/>
              </a:rPr>
              <a:t>https://github.com</a:t>
            </a:r>
            <a:r>
              <a:rPr lang="en-US" sz="2400" dirty="0"/>
              <a:t>. This is where GEOS source code lives now (under GEOS-ESM organization).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6F437-4B3A-C844-B961-F7398C5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3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6397-7D2D-0E4F-8C9D-57360364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(https://github.com) – create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5DB19-4F75-3B46-9FD9-BD74F835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33D006-683E-F940-9C73-3FAE1395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8" y="1097799"/>
            <a:ext cx="3470392" cy="3968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6C6C7-7B7E-5A49-ADD1-67FDB9E7B59E}"/>
              </a:ext>
            </a:extLst>
          </p:cNvPr>
          <p:cNvSpPr txBox="1"/>
          <p:nvPr/>
        </p:nvSpPr>
        <p:spPr>
          <a:xfrm>
            <a:off x="4007651" y="1532495"/>
            <a:ext cx="4532437" cy="3084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Try using NASA AUID, if not available, try </a:t>
            </a:r>
            <a:r>
              <a:rPr lang="en-US" dirty="0" err="1"/>
              <a:t>gmao</a:t>
            </a:r>
            <a:r>
              <a:rPr lang="en-US" dirty="0"/>
              <a:t>-&lt;</a:t>
            </a:r>
            <a:r>
              <a:rPr lang="en-US" dirty="0" err="1"/>
              <a:t>auid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F12E2-7BB3-3744-BBE8-805FD5720766}"/>
              </a:ext>
            </a:extLst>
          </p:cNvPr>
          <p:cNvSpPr txBox="1"/>
          <p:nvPr/>
        </p:nvSpPr>
        <p:spPr>
          <a:xfrm>
            <a:off x="4007651" y="2259089"/>
            <a:ext cx="1351909" cy="3084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Use NASA 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8AAA0-C8C2-9B46-9F93-0531B40B4B35}"/>
              </a:ext>
            </a:extLst>
          </p:cNvPr>
          <p:cNvSpPr txBox="1"/>
          <p:nvPr/>
        </p:nvSpPr>
        <p:spPr>
          <a:xfrm>
            <a:off x="4213077" y="3082047"/>
            <a:ext cx="4121586" cy="11695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 your GitHub username to GEOS support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geos5-support@lists.nasa.gov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 will then be invited to the 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GEOS-ESM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organization – that is where GEOS code lives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D856F5-2777-1E46-9669-6631C737BBBB}"/>
              </a:ext>
            </a:extLst>
          </p:cNvPr>
          <p:cNvSpPr/>
          <p:nvPr/>
        </p:nvSpPr>
        <p:spPr>
          <a:xfrm>
            <a:off x="353427" y="1484626"/>
            <a:ext cx="3195185" cy="41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D55F41-DB4D-E44E-A975-1D380813E5DA}"/>
              </a:ext>
            </a:extLst>
          </p:cNvPr>
          <p:cNvSpPr/>
          <p:nvPr/>
        </p:nvSpPr>
        <p:spPr>
          <a:xfrm>
            <a:off x="353427" y="2203562"/>
            <a:ext cx="3195185" cy="41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6421F-D558-D940-A35A-6409A80FEC50}"/>
              </a:ext>
            </a:extLst>
          </p:cNvPr>
          <p:cNvCxnSpPr>
            <a:cxnSpLocks/>
          </p:cNvCxnSpPr>
          <p:nvPr/>
        </p:nvCxnSpPr>
        <p:spPr>
          <a:xfrm>
            <a:off x="3561380" y="1694362"/>
            <a:ext cx="5101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976742-582A-FA4B-B6D9-55BA93F9D467}"/>
              </a:ext>
            </a:extLst>
          </p:cNvPr>
          <p:cNvCxnSpPr>
            <a:cxnSpLocks/>
          </p:cNvCxnSpPr>
          <p:nvPr/>
        </p:nvCxnSpPr>
        <p:spPr>
          <a:xfrm>
            <a:off x="3561380" y="2413298"/>
            <a:ext cx="5101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GitHub (https://</a:t>
            </a:r>
            <a:r>
              <a:rPr lang="en-US" dirty="0" err="1"/>
              <a:t>github.com</a:t>
            </a:r>
            <a:r>
              <a:rPr lang="en-US" dirty="0"/>
              <a:t>/&lt;user-id&gt;)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F3C054-4955-1748-82F2-22C480B0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8271" y="946440"/>
            <a:ext cx="6327458" cy="41605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B975BC-A776-6840-A23A-B0FB3A24F595}"/>
              </a:ext>
            </a:extLst>
          </p:cNvPr>
          <p:cNvSpPr/>
          <p:nvPr/>
        </p:nvSpPr>
        <p:spPr>
          <a:xfrm>
            <a:off x="7366535" y="1121084"/>
            <a:ext cx="419996" cy="51298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C920D2-4EDD-424D-A138-011CA049E34C}"/>
              </a:ext>
            </a:extLst>
          </p:cNvPr>
          <p:cNvCxnSpPr>
            <a:cxnSpLocks/>
          </p:cNvCxnSpPr>
          <p:nvPr/>
        </p:nvCxnSpPr>
        <p:spPr>
          <a:xfrm>
            <a:off x="7786531" y="1345247"/>
            <a:ext cx="2614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A99A71-971B-AF48-8408-493EBB833219}"/>
              </a:ext>
            </a:extLst>
          </p:cNvPr>
          <p:cNvSpPr txBox="1"/>
          <p:nvPr/>
        </p:nvSpPr>
        <p:spPr>
          <a:xfrm>
            <a:off x="7997291" y="974953"/>
            <a:ext cx="811441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Access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account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1402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AA1B7-5276-CF47-BF9E-001765B8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19" y="987717"/>
            <a:ext cx="7557961" cy="42475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GitHub – update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F209D-302F-2741-82FB-36DF29A7BCC6}"/>
              </a:ext>
            </a:extLst>
          </p:cNvPr>
          <p:cNvSpPr/>
          <p:nvPr/>
        </p:nvSpPr>
        <p:spPr>
          <a:xfrm>
            <a:off x="2699597" y="1653333"/>
            <a:ext cx="3377522" cy="3084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07C4E-54D6-2449-90A5-BC1439A450F6}"/>
              </a:ext>
            </a:extLst>
          </p:cNvPr>
          <p:cNvSpPr txBox="1"/>
          <p:nvPr/>
        </p:nvSpPr>
        <p:spPr>
          <a:xfrm>
            <a:off x="5215631" y="987717"/>
            <a:ext cx="219483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your full name here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A805F8A-F751-4441-9C90-0D78A16BB064}"/>
              </a:ext>
            </a:extLst>
          </p:cNvPr>
          <p:cNvCxnSpPr>
            <a:cxnSpLocks/>
            <a:stCxn id="2" idx="2"/>
            <a:endCxn id="19" idx="3"/>
          </p:cNvCxnSpPr>
          <p:nvPr/>
        </p:nvCxnSpPr>
        <p:spPr>
          <a:xfrm rot="5400000">
            <a:off x="5939380" y="1433874"/>
            <a:ext cx="511407" cy="235928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E2696-F5D4-C64D-88BD-24EA41E985B7}"/>
              </a:ext>
            </a:extLst>
          </p:cNvPr>
          <p:cNvSpPr/>
          <p:nvPr/>
        </p:nvSpPr>
        <p:spPr>
          <a:xfrm>
            <a:off x="837202" y="2474669"/>
            <a:ext cx="987985" cy="2677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9151D-4D6B-3640-9254-3C493B14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" y="987552"/>
            <a:ext cx="7565874" cy="42519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705B79E-B22B-3041-ABF1-39B6F703DC17}"/>
              </a:ext>
            </a:extLst>
          </p:cNvPr>
          <p:cNvSpPr/>
          <p:nvPr/>
        </p:nvSpPr>
        <p:spPr>
          <a:xfrm>
            <a:off x="2737305" y="2250899"/>
            <a:ext cx="241566" cy="2237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21F30C-35E2-A94B-AD12-8208C2845C79}"/>
              </a:ext>
            </a:extLst>
          </p:cNvPr>
          <p:cNvSpPr/>
          <p:nvPr/>
        </p:nvSpPr>
        <p:spPr>
          <a:xfrm>
            <a:off x="2738873" y="2695531"/>
            <a:ext cx="241566" cy="2237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4359B-AA47-1A44-B221-4D459000DE5F}"/>
              </a:ext>
            </a:extLst>
          </p:cNvPr>
          <p:cNvSpPr txBox="1"/>
          <p:nvPr/>
        </p:nvSpPr>
        <p:spPr>
          <a:xfrm>
            <a:off x="4920648" y="2250899"/>
            <a:ext cx="2225289" cy="308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Uncheck these two boxes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53935C-BF28-4746-B22C-0C300ADED024}"/>
              </a:ext>
            </a:extLst>
          </p:cNvPr>
          <p:cNvSpPr/>
          <p:nvPr/>
        </p:nvSpPr>
        <p:spPr>
          <a:xfrm>
            <a:off x="827775" y="3073270"/>
            <a:ext cx="1076439" cy="2677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F5E300-9F36-5847-B1BC-257DED988E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528" y="987552"/>
            <a:ext cx="7562088" cy="42498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79BA72-8558-0049-AA23-F45A019A275E}"/>
              </a:ext>
            </a:extLst>
          </p:cNvPr>
          <p:cNvSpPr/>
          <p:nvPr/>
        </p:nvSpPr>
        <p:spPr>
          <a:xfrm>
            <a:off x="7565405" y="1055801"/>
            <a:ext cx="773640" cy="20839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CA6FB-934C-0042-885A-A16A84803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28" y="987552"/>
            <a:ext cx="7562088" cy="4249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B1F717-5C81-554F-AAD2-84E1D99AF9B2}"/>
              </a:ext>
            </a:extLst>
          </p:cNvPr>
          <p:cNvSpPr txBox="1"/>
          <p:nvPr/>
        </p:nvSpPr>
        <p:spPr>
          <a:xfrm>
            <a:off x="4039427" y="2857500"/>
            <a:ext cx="2774518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 ~/.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id_rsa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.pub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29" grpId="0" animBg="1"/>
      <p:bldP spid="13" grpId="0" animBg="1"/>
      <p:bldP spid="22" grpId="0" animBg="1"/>
      <p:bldP spid="14" grpId="0" animBg="1"/>
      <p:bldP spid="2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GitHub (https://</a:t>
            </a:r>
            <a:r>
              <a:rPr lang="en-US" dirty="0" err="1"/>
              <a:t>github.com</a:t>
            </a:r>
            <a:r>
              <a:rPr lang="en-US" dirty="0"/>
              <a:t>/&lt;user-id&gt;)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F3C054-4955-1748-82F2-22C480B0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8271" y="946440"/>
            <a:ext cx="6327458" cy="41605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0FBBBA-A421-FB4D-BA05-72B8984B3E5A}"/>
              </a:ext>
            </a:extLst>
          </p:cNvPr>
          <p:cNvSpPr/>
          <p:nvPr/>
        </p:nvSpPr>
        <p:spPr>
          <a:xfrm>
            <a:off x="1691461" y="4877480"/>
            <a:ext cx="303015" cy="2115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D6811-B4E3-2642-89D0-C8C55614B4FB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205890" y="4860073"/>
            <a:ext cx="485571" cy="12318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484F48-AE09-7C4C-ACE3-F4123C6D97FF}"/>
              </a:ext>
            </a:extLst>
          </p:cNvPr>
          <p:cNvSpPr txBox="1"/>
          <p:nvPr/>
        </p:nvSpPr>
        <p:spPr>
          <a:xfrm>
            <a:off x="51407" y="4705864"/>
            <a:ext cx="115448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GEOS-ESM</a:t>
            </a:r>
          </a:p>
        </p:txBody>
      </p:sp>
    </p:spTree>
    <p:extLst>
      <p:ext uri="{BB962C8B-B14F-4D97-AF65-F5344CB8AC3E}">
        <p14:creationId xmlns:p14="http://schemas.microsoft.com/office/powerpoint/2010/main" val="225545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GitHub –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>
                <a:highlight>
                  <a:srgbClr val="FFFF00"/>
                </a:highlight>
              </a:rPr>
              <a:t>GEOS-ESM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B792D-9711-A142-BD73-2CEC7687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23715" y="1044176"/>
            <a:ext cx="4323258" cy="4253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99B65-DDE6-4C4C-8DD7-3B34504408D3}"/>
              </a:ext>
            </a:extLst>
          </p:cNvPr>
          <p:cNvSpPr txBox="1"/>
          <p:nvPr/>
        </p:nvSpPr>
        <p:spPr>
          <a:xfrm>
            <a:off x="813074" y="1388259"/>
            <a:ext cx="2090508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 has been split into several repositories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AC6A5B-143F-0449-B1F3-B5AD5A5F71FD}"/>
              </a:ext>
            </a:extLst>
          </p:cNvPr>
          <p:cNvCxnSpPr>
            <a:cxnSpLocks/>
          </p:cNvCxnSpPr>
          <p:nvPr/>
        </p:nvCxnSpPr>
        <p:spPr>
          <a:xfrm>
            <a:off x="2903582" y="1606025"/>
            <a:ext cx="35598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72D91B-BB76-C74F-B3C1-D41FEC9459E6}"/>
              </a:ext>
            </a:extLst>
          </p:cNvPr>
          <p:cNvSpPr txBox="1"/>
          <p:nvPr/>
        </p:nvSpPr>
        <p:spPr>
          <a:xfrm>
            <a:off x="986069" y="2310188"/>
            <a:ext cx="1917513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fixtures are here for easy access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F61F647-FEB0-CB41-9816-D49CCB3D5E2B}"/>
              </a:ext>
            </a:extLst>
          </p:cNvPr>
          <p:cNvSpPr/>
          <p:nvPr/>
        </p:nvSpPr>
        <p:spPr>
          <a:xfrm>
            <a:off x="2903582" y="1956029"/>
            <a:ext cx="310092" cy="1225108"/>
          </a:xfrm>
          <a:prstGeom prst="leftBrace">
            <a:avLst>
              <a:gd name="adj1" fmla="val 8333"/>
              <a:gd name="adj2" fmla="val 5111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41A80B-166E-6242-8DB0-DACC1C4B7EA7}"/>
              </a:ext>
            </a:extLst>
          </p:cNvPr>
          <p:cNvSpPr/>
          <p:nvPr/>
        </p:nvSpPr>
        <p:spPr>
          <a:xfrm>
            <a:off x="2903582" y="3714187"/>
            <a:ext cx="310092" cy="1513268"/>
          </a:xfrm>
          <a:prstGeom prst="leftBrace">
            <a:avLst>
              <a:gd name="adj1" fmla="val 8333"/>
              <a:gd name="adj2" fmla="val 5111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F6237-4754-974B-B15D-9A0FE1518DD3}"/>
              </a:ext>
            </a:extLst>
          </p:cNvPr>
          <p:cNvSpPr txBox="1"/>
          <p:nvPr/>
        </p:nvSpPr>
        <p:spPr>
          <a:xfrm>
            <a:off x="1433873" y="4316612"/>
            <a:ext cx="13596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repositories</a:t>
            </a:r>
          </a:p>
        </p:txBody>
      </p:sp>
    </p:spTree>
    <p:extLst>
      <p:ext uri="{BB962C8B-B14F-4D97-AF65-F5344CB8AC3E}">
        <p14:creationId xmlns:p14="http://schemas.microsoft.com/office/powerpoint/2010/main" val="373728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F9B-76F7-2B41-8099-F290A1E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FA51A3-4D78-C940-A9D9-48FBC52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</p:spPr>
        <p:txBody>
          <a:bodyPr/>
          <a:lstStyle/>
          <a:p>
            <a:r>
              <a:rPr lang="en-US" dirty="0"/>
              <a:t>GitHub – </a:t>
            </a:r>
            <a:r>
              <a:rPr lang="en-US" dirty="0" err="1"/>
              <a:t>GEOSadas</a:t>
            </a:r>
            <a:r>
              <a:rPr lang="en-US" dirty="0"/>
              <a:t> fixture – repo link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B87C-BC9A-7D40-A5CC-71F616EDE52B}"/>
              </a:ext>
            </a:extLst>
          </p:cNvPr>
          <p:cNvSpPr txBox="1"/>
          <p:nvPr/>
        </p:nvSpPr>
        <p:spPr>
          <a:xfrm>
            <a:off x="10751419" y="5678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5AD3B-60BB-BD43-8CB3-E8CBCCD1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6" y="1101045"/>
            <a:ext cx="7732705" cy="41842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0772C8-8157-5346-BC33-CD4B91349D77}"/>
              </a:ext>
            </a:extLst>
          </p:cNvPr>
          <p:cNvSpPr/>
          <p:nvPr/>
        </p:nvSpPr>
        <p:spPr>
          <a:xfrm>
            <a:off x="7324725" y="2822854"/>
            <a:ext cx="1085118" cy="19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9CDD-0F9F-AF49-A775-DBC4AB16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" y="1097280"/>
            <a:ext cx="7739460" cy="41879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E5388E-D691-3641-B3D4-A6F8B0CD1868}"/>
              </a:ext>
            </a:extLst>
          </p:cNvPr>
          <p:cNvSpPr/>
          <p:nvPr/>
        </p:nvSpPr>
        <p:spPr>
          <a:xfrm>
            <a:off x="7859634" y="3164284"/>
            <a:ext cx="521634" cy="19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C8CAB-C4D4-8747-92B3-4DF51406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32" y="1097280"/>
            <a:ext cx="7739460" cy="4187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2192E02-4020-964C-9A03-7D3DBD009AC2}"/>
              </a:ext>
            </a:extLst>
          </p:cNvPr>
          <p:cNvSpPr/>
          <p:nvPr/>
        </p:nvSpPr>
        <p:spPr>
          <a:xfrm>
            <a:off x="5817949" y="3650393"/>
            <a:ext cx="2135425" cy="19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799AD-09FD-8047-AFA8-DF55A1AFEC41}"/>
              </a:ext>
            </a:extLst>
          </p:cNvPr>
          <p:cNvSpPr/>
          <p:nvPr/>
        </p:nvSpPr>
        <p:spPr>
          <a:xfrm>
            <a:off x="4208224" y="2364518"/>
            <a:ext cx="773351" cy="178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FB419-6C2C-E44D-A0A9-EBB9B64ED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32" y="1097280"/>
            <a:ext cx="7739460" cy="41879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38A857-5D83-9745-93F6-472F629418EE}"/>
              </a:ext>
            </a:extLst>
          </p:cNvPr>
          <p:cNvSpPr/>
          <p:nvPr/>
        </p:nvSpPr>
        <p:spPr>
          <a:xfrm>
            <a:off x="950674" y="2869343"/>
            <a:ext cx="1001951" cy="19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17" grpId="0" animBg="1"/>
      <p:bldP spid="15" grpId="0" animBg="1"/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943-AB95-1140-BCCA-29FDEE9B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00" y="1656415"/>
            <a:ext cx="7613599" cy="1586969"/>
          </a:xfrm>
        </p:spPr>
        <p:txBody>
          <a:bodyPr/>
          <a:lstStyle/>
          <a:p>
            <a:r>
              <a:rPr lang="en-US" dirty="0"/>
              <a:t>Checkout &amp; build </a:t>
            </a:r>
            <a:r>
              <a:rPr lang="en-US" dirty="0" err="1"/>
              <a:t>GEOSadas</a:t>
            </a:r>
            <a:r>
              <a:rPr lang="en-US" dirty="0"/>
              <a:t> on </a:t>
            </a:r>
            <a:r>
              <a:rPr lang="en-US" dirty="0">
                <a:highlight>
                  <a:srgbClr val="FFFF00"/>
                </a:highlight>
              </a:rPr>
              <a:t>Discover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DD10-96D2-2C48-AE14-88C2AC1C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3748"/>
            <a:ext cx="6858000" cy="1241822"/>
          </a:xfrm>
        </p:spPr>
        <p:txBody>
          <a:bodyPr/>
          <a:lstStyle/>
          <a:p>
            <a:r>
              <a:rPr lang="en-US" dirty="0"/>
              <a:t>SI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7112-3899-2E4A-8C41-38DE059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MAO-light-template-16x10" id="{4EDAAFE2-341B-D34C-830D-B664CF8B8B1D}" vid="{0DB0F9A9-02FA-D242-BEB0-B05CCC8CB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648</Words>
  <Application>Microsoft Macintosh PowerPoint</Application>
  <PresentationFormat>On-screen Show (16:10)</PresentationFormat>
  <Paragraphs>121</Paragraphs>
  <Slides>14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Courier New</vt:lpstr>
      <vt:lpstr>Office Theme</vt:lpstr>
      <vt:lpstr>GitHub Configuration</vt:lpstr>
      <vt:lpstr>GitHub ≠ Git</vt:lpstr>
      <vt:lpstr>GitHub (https://github.com) – create account</vt:lpstr>
      <vt:lpstr>GitHub (https://github.com/&lt;user-id&gt;)</vt:lpstr>
      <vt:lpstr>GitHub – update settings</vt:lpstr>
      <vt:lpstr>GitHub (https://github.com/&lt;user-id&gt;)</vt:lpstr>
      <vt:lpstr>GitHub – https://github.com/GEOS-ESM</vt:lpstr>
      <vt:lpstr>GitHub – GEOSadas fixture – repo link</vt:lpstr>
      <vt:lpstr>Checkout &amp; build GEOSadas on Discover</vt:lpstr>
      <vt:lpstr>Environment setup on Discover (one time op)</vt:lpstr>
      <vt:lpstr>GEOSadas – build on Discover</vt:lpstr>
      <vt:lpstr>GEOSadas – steps hidden in parallel_build</vt:lpstr>
      <vt:lpstr>PowerPoint Presentation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to Git</dc:title>
  <dc:creator>Chakraborty, Purnendu (GSFC-610.1)[SCIENCE SYSTEMS AND APPLICATIONS INC]</dc:creator>
  <cp:lastModifiedBy>Chakraborty, Purnendu (GSFC-610.1)[SCIENCE SYSTEMS AND APPLICATIONS INC]</cp:lastModifiedBy>
  <cp:revision>1512</cp:revision>
  <dcterms:created xsi:type="dcterms:W3CDTF">2019-04-25T16:18:18Z</dcterms:created>
  <dcterms:modified xsi:type="dcterms:W3CDTF">2019-07-23T19:57:42Z</dcterms:modified>
</cp:coreProperties>
</file>