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9" r:id="rId1"/>
  </p:sldMasterIdLst>
  <p:notesMasterIdLst>
    <p:notesMasterId r:id="rId52"/>
  </p:notesMasterIdLst>
  <p:handoutMasterIdLst>
    <p:handoutMasterId r:id="rId53"/>
  </p:handoutMasterIdLst>
  <p:sldIdLst>
    <p:sldId id="257" r:id="rId2"/>
    <p:sldId id="277" r:id="rId3"/>
    <p:sldId id="262" r:id="rId4"/>
    <p:sldId id="279" r:id="rId5"/>
    <p:sldId id="280" r:id="rId6"/>
    <p:sldId id="287" r:id="rId7"/>
    <p:sldId id="258" r:id="rId8"/>
    <p:sldId id="259" r:id="rId9"/>
    <p:sldId id="314" r:id="rId10"/>
    <p:sldId id="307" r:id="rId11"/>
    <p:sldId id="263" r:id="rId12"/>
    <p:sldId id="273" r:id="rId13"/>
    <p:sldId id="328" r:id="rId14"/>
    <p:sldId id="342" r:id="rId15"/>
    <p:sldId id="267" r:id="rId16"/>
    <p:sldId id="315" r:id="rId17"/>
    <p:sldId id="266" r:id="rId18"/>
    <p:sldId id="344" r:id="rId19"/>
    <p:sldId id="332" r:id="rId20"/>
    <p:sldId id="270" r:id="rId21"/>
    <p:sldId id="290" r:id="rId22"/>
    <p:sldId id="294" r:id="rId23"/>
    <p:sldId id="282" r:id="rId24"/>
    <p:sldId id="295" r:id="rId25"/>
    <p:sldId id="296" r:id="rId26"/>
    <p:sldId id="285" r:id="rId27"/>
    <p:sldId id="286" r:id="rId28"/>
    <p:sldId id="305" r:id="rId29"/>
    <p:sldId id="333" r:id="rId30"/>
    <p:sldId id="317" r:id="rId31"/>
    <p:sldId id="302" r:id="rId32"/>
    <p:sldId id="320" r:id="rId33"/>
    <p:sldId id="311" r:id="rId34"/>
    <p:sldId id="330" r:id="rId35"/>
    <p:sldId id="316" r:id="rId36"/>
    <p:sldId id="274" r:id="rId37"/>
    <p:sldId id="318" r:id="rId38"/>
    <p:sldId id="264" r:id="rId39"/>
    <p:sldId id="297" r:id="rId40"/>
    <p:sldId id="265" r:id="rId41"/>
    <p:sldId id="319" r:id="rId42"/>
    <p:sldId id="341" r:id="rId43"/>
    <p:sldId id="335" r:id="rId44"/>
    <p:sldId id="336" r:id="rId45"/>
    <p:sldId id="337" r:id="rId46"/>
    <p:sldId id="338" r:id="rId47"/>
    <p:sldId id="275" r:id="rId48"/>
    <p:sldId id="276" r:id="rId49"/>
    <p:sldId id="340" r:id="rId50"/>
    <p:sldId id="339" r:id="rId5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kraborty, Purnendu (GSFC-610.1)[SCIENCE SYSTEMS AND APPLICATIONS INC]" initials="CP(SAAI" lastIdx="1" clrIdx="0">
    <p:extLst>
      <p:ext uri="{19B8F6BF-5375-455C-9EA6-DF929625EA0E}">
        <p15:presenceInfo xmlns:p15="http://schemas.microsoft.com/office/powerpoint/2012/main" userId="S::pchakrab@ndc.nasa.gov::122d13af-20ab-4f10-8231-89374e0500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5"/>
    <p:restoredTop sz="96169"/>
  </p:normalViewPr>
  <p:slideViewPr>
    <p:cSldViewPr snapToGrid="0" snapToObjects="1">
      <p:cViewPr varScale="1">
        <p:scale>
          <a:sx n="158" d="100"/>
          <a:sy n="15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EEC4F0-9E00-6F45-AD8F-58EDA4DAEB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D5FEA-38A2-1B40-A921-237D184C16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F1E4-FE13-9B4F-B456-C324D6F3040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385A-4634-A145-8D6A-ED39C3147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33529-FAA7-CD43-99F8-A603D3063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CE20-F698-6145-B187-61DF26903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7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I really wish we could recommend a Git client at this point.   (This is a vent, not a constructive criticism.)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I really wish we could recommend a Git client at this point.   (This is a vent, not a constructive criticism.)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I really wish we could recommend a Git client at this point.   (This is a vent, not a constructive criticism.)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9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You might want/need to explain what “origin” is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3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Emphasize that tags can have “.”  (a nice improvement over CVS)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GitHub is a website for hosting git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EC583-F4B1-834B-9486-C22126F4F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CVCS (e.g. CVS) has a single server that contains all the versioned files, and a number of clients that check out files from that central place. Single point of failure.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DVCS (e.g. Git), clients don’t just check out the latest snapshot of the files: they fully mirror the repository. Every clone is a full backup of all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efficient, if files have not changed, Git stores a link to the previous identical file if it is already stored.</a:t>
            </a:r>
          </a:p>
          <a:p>
            <a:endParaRPr lang="en-US" dirty="0"/>
          </a:p>
          <a:p>
            <a:r>
              <a:rPr lang="en-US" dirty="0"/>
              <a:t>TLC:    Although this is a useful concept to get across, how crucial is it in the introductory material?   I used Git for years without understanding this, and am still rather fuzzy on the details.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4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kernel, which has more than 800k commits, typically needs 8-10 digits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TLC:   Are you planning on explaining all of these?   Seems like we want a single slide for [user] to emphasize that everyone needs to deal with that issue for consistency across platforms.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TLC:   Most attendees will not have accounts on developer.  Switch to GitHub?</a:t>
            </a:r>
          </a:p>
          <a:p>
            <a:endParaRPr lang="en-US" dirty="0"/>
          </a:p>
          <a:p>
            <a:r>
              <a:rPr lang="en-US" dirty="0"/>
              <a:t>TLC: Maybe covered elsewhere, but everyone needs to create a GitHub account and forward to the GMAO repository admins.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403D-21D1-CA46-A525-961937A1F3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801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4A26-41DA-4D4A-B642-CCBF74E1E3A4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5869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8438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8F1-E6AE-5049-BB62-1E22F3BA5669}" type="datetime1">
              <a:rPr lang="en-US" smtClean="0"/>
              <a:t>7/23/19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8710-F4B6-CC4B-B697-E4B967156A20}" type="datetime1">
              <a:rPr lang="en-US" smtClean="0"/>
              <a:t>7/23/19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9F1-A423-104F-9BF6-B3A5F76674A3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9415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1573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DBF4-02DB-584E-B86E-C815F12E87B8}" type="datetime1">
              <a:rPr lang="en-US" smtClean="0"/>
              <a:t>7/23/19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5280"/>
            <a:ext cx="2949178" cy="994179"/>
          </a:xfrm>
          <a:prstGeom prst="rect">
            <a:avLst/>
          </a:prstGeom>
        </p:spPr>
        <p:txBody>
          <a:bodyPr anchor="t" anchorCtr="0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8946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092-9CB5-314C-A1CC-65F9BDCF3C0F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24122"/>
            <a:ext cx="9144000" cy="39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926" y="5352438"/>
            <a:ext cx="10893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18E5EBF-A9BC-5D49-B235-BAF70B7A42AB}" type="datetime1">
              <a:rPr lang="en-US" smtClean="0"/>
              <a:t>7/23/19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4391" y="5352438"/>
            <a:ext cx="59227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45510" y="5405866"/>
            <a:ext cx="2470941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Global Modeling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US" sz="900" b="1" i="0" baseline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Assimilation Office</a:t>
            </a:r>
          </a:p>
          <a:p>
            <a: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gmao.gsfc.nasa.gov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4670" y="5399893"/>
            <a:ext cx="789718" cy="23391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b="1" i="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GMAO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330" y="106597"/>
            <a:ext cx="2678343" cy="25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3" tIns="50941" rIns="101883" bIns="5094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800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78" y="94324"/>
            <a:ext cx="444991" cy="37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392761" y="390834"/>
            <a:ext cx="8327791" cy="71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92760" y="1318306"/>
            <a:ext cx="8327791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1" r:id="rId4"/>
    <p:sldLayoutId id="2147483663" r:id="rId5"/>
    <p:sldLayoutId id="2147483667" r:id="rId6"/>
  </p:sldLayoutIdLst>
  <p:hf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0C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EOS-ESM/GEOSsystem-training-sandbox.g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943-AB95-1140-BCCA-29FDEE9B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268" y="1656415"/>
            <a:ext cx="7071732" cy="1586969"/>
          </a:xfrm>
        </p:spPr>
        <p:txBody>
          <a:bodyPr/>
          <a:lstStyle/>
          <a:p>
            <a:r>
              <a:rPr lang="en-US" dirty="0"/>
              <a:t>Git –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DD10-96D2-2C48-AE14-88C2AC1C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3748"/>
            <a:ext cx="6858000" cy="1241822"/>
          </a:xfrm>
        </p:spPr>
        <p:txBody>
          <a:bodyPr/>
          <a:lstStyle/>
          <a:p>
            <a:r>
              <a:rPr lang="en-US" dirty="0"/>
              <a:t>SI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7112-3899-2E4A-8C41-38DE059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stem Font Regular"/>
              <a:buChar char="-"/>
            </a:pPr>
            <a:endParaRPr lang="en-US" dirty="0"/>
          </a:p>
          <a:p>
            <a:pPr lvl="1">
              <a:buFont typeface="System Font Regular"/>
              <a:buChar char="-"/>
            </a:pPr>
            <a:r>
              <a:rPr lang="en-US" dirty="0"/>
              <a:t>User configuration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Clone repository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 workflow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Edit, add and remove files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 with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Tagging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Integrate with remote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 local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pull request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Update local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A82F8-FD39-9B4F-9703-BE96F0D8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729B-EBF7-6042-849B-A37F7564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BFB1-BB58-044E-8368-4BFC5CA3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discover: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			module load </a:t>
            </a:r>
            <a:r>
              <a:rPr lang="en-US" dirty="0" err="1">
                <a:latin typeface="Courier" pitchFamily="2" charset="0"/>
              </a:rPr>
              <a:t>GEOSenv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safely added to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bashrc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Setup name, email</a:t>
            </a:r>
            <a:endParaRPr lang="en-US" sz="15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config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--global </a:t>
            </a:r>
            <a:r>
              <a:rPr lang="en-US" sz="1500" dirty="0" err="1">
                <a:solidFill>
                  <a:prstClr val="black"/>
                </a:solidFill>
                <a:latin typeface="Courier" pitchFamily="2" charset="0"/>
              </a:rPr>
              <a:t>user.name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“Purnendu Chakraborty”</a:t>
            </a: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config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--global </a:t>
            </a:r>
            <a:r>
              <a:rPr lang="en-US" sz="1500" dirty="0" err="1">
                <a:solidFill>
                  <a:prstClr val="black"/>
                </a:solidFill>
                <a:latin typeface="Courier" pitchFamily="2" charset="0"/>
              </a:rPr>
              <a:t>user.email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“</a:t>
            </a:r>
            <a:r>
              <a:rPr lang="en-US" sz="1500" dirty="0" err="1">
                <a:solidFill>
                  <a:prstClr val="black"/>
                </a:solidFill>
                <a:latin typeface="Courier" pitchFamily="2" charset="0"/>
              </a:rPr>
              <a:t>purnendu.chakraborty@nasa.gov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”</a:t>
            </a:r>
            <a:endParaRPr lang="en-US" sz="1500" dirty="0"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046F-F7BE-944E-B9EE-00D3646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6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64F4-06E5-CE43-8F0E-5B12E1B9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Discover: ~</a:t>
            </a:r>
            <a:r>
              <a:rPr lang="en-US" dirty="0" err="1"/>
              <a:t>pchakrab</a:t>
            </a:r>
            <a:r>
              <a:rPr lang="en-US" dirty="0"/>
              <a:t>/.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D417-6AC9-C946-918C-212C1EE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0F181-32E5-2B47-8D95-3366A00F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14" y="1251107"/>
            <a:ext cx="5960490" cy="39002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1973A1-94ED-E842-98D7-A3A59CD3A9DA}"/>
              </a:ext>
            </a:extLst>
          </p:cNvPr>
          <p:cNvSpPr/>
          <p:nvPr/>
        </p:nvSpPr>
        <p:spPr>
          <a:xfrm>
            <a:off x="1371600" y="1214618"/>
            <a:ext cx="6028404" cy="550174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4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stem Font Regular"/>
              <a:buChar char="-"/>
            </a:pPr>
            <a:endParaRPr lang="en-US" dirty="0"/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 configuration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Clone repository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 workflow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Edit, add and remove files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 with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Integrate with remote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 local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pull request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Update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A82F8-FD39-9B4F-9703-BE96F0D8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7695F-0CDC-CE4F-A2EC-39AA1997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16461-AEFB-DE4A-A137-70CC9450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064" y="442608"/>
            <a:ext cx="7551327" cy="48297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CA82758-0927-8F4E-9CB2-9084F0E32840}"/>
              </a:ext>
            </a:extLst>
          </p:cNvPr>
          <p:cNvSpPr/>
          <p:nvPr/>
        </p:nvSpPr>
        <p:spPr>
          <a:xfrm>
            <a:off x="5862535" y="2925595"/>
            <a:ext cx="1870953" cy="167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919-A411-3245-83CC-4A2429B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0443-FA0A-6447-88FE-D681462E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Make a fresh clone</a:t>
            </a:r>
            <a:endParaRPr lang="en-US" sz="1500" dirty="0">
              <a:solidFill>
                <a:prstClr val="black"/>
              </a:solidFill>
              <a:latin typeface="Monaco" pitchFamily="2" charset="77"/>
            </a:endParaRP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clone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500" dirty="0" err="1">
                <a:latin typeface="Courier" pitchFamily="2" charset="0"/>
              </a:rPr>
              <a:t>git@github.com:GEOS-ESM</a:t>
            </a:r>
            <a:r>
              <a:rPr lang="en-US" sz="1500" dirty="0">
                <a:latin typeface="Courier" pitchFamily="2" charset="0"/>
              </a:rPr>
              <a:t>/</a:t>
            </a:r>
            <a:r>
              <a:rPr lang="en-US" sz="1500" dirty="0" err="1">
                <a:latin typeface="Courier" pitchFamily="2" charset="0"/>
              </a:rPr>
              <a:t>MAPL.git</a:t>
            </a:r>
            <a:endParaRPr lang="en-US" sz="1500" dirty="0">
              <a:latin typeface="Courier" pitchFamily="2" charset="0"/>
            </a:endParaRPr>
          </a:p>
          <a:p>
            <a:r>
              <a:rPr lang="en-US" sz="1500" dirty="0"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clone</a:t>
            </a:r>
            <a:r>
              <a:rPr lang="en-US" sz="1500" dirty="0">
                <a:latin typeface="Courier" pitchFamily="2" charset="0"/>
              </a:rPr>
              <a:t> </a:t>
            </a:r>
            <a:r>
              <a:rPr lang="en-US" sz="1500" dirty="0" err="1">
                <a:latin typeface="Courier" pitchFamily="2" charset="0"/>
              </a:rPr>
              <a:t>git@github.com:GEOS-ESM</a:t>
            </a:r>
            <a:r>
              <a:rPr lang="en-US" sz="1500" dirty="0">
                <a:latin typeface="Courier" pitchFamily="2" charset="0"/>
              </a:rPr>
              <a:t>/</a:t>
            </a:r>
            <a:r>
              <a:rPr lang="en-US" sz="1500" dirty="0" err="1">
                <a:latin typeface="Courier" pitchFamily="2" charset="0"/>
              </a:rPr>
              <a:t>MAPL.git</a:t>
            </a:r>
            <a:r>
              <a:rPr lang="en-US" sz="1500" dirty="0">
                <a:latin typeface="Courier" pitchFamily="2" charset="0"/>
              </a:rPr>
              <a:t> my-</a:t>
            </a:r>
            <a:r>
              <a:rPr lang="en-US" sz="1500" dirty="0" err="1">
                <a:latin typeface="Courier" pitchFamily="2" charset="0"/>
              </a:rPr>
              <a:t>mapl</a:t>
            </a:r>
            <a:endParaRPr lang="en-US" sz="1500" dirty="0">
              <a:latin typeface="Courier" pitchFamily="2" charset="0"/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Re-use an existing clone – in 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MAPL</a:t>
            </a:r>
            <a:r>
              <a:rPr lang="en-US" dirty="0">
                <a:solidFill>
                  <a:prstClr val="black"/>
                </a:solidFill>
              </a:rPr>
              <a:t> directory</a:t>
            </a: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checkout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master 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</a:rPr>
              <a:t># switch to “master” branch</a:t>
            </a: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pull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E6950-41CD-2D44-AF7A-6A5956C9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DA71D-C011-AC47-818E-8319725CC9F0}"/>
              </a:ext>
            </a:extLst>
          </p:cNvPr>
          <p:cNvSpPr txBox="1"/>
          <p:nvPr/>
        </p:nvSpPr>
        <p:spPr>
          <a:xfrm>
            <a:off x="2410017" y="3695748"/>
            <a:ext cx="5827127" cy="144610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‘</a:t>
            </a:r>
            <a:r>
              <a:rPr lang="en-US" sz="1500" dirty="0" err="1">
                <a:latin typeface="Courier" pitchFamily="2" charset="0"/>
              </a:rPr>
              <a:t>cvs</a:t>
            </a:r>
            <a:r>
              <a:rPr lang="en-US" sz="1500" dirty="0">
                <a:latin typeface="Courier" pitchFamily="2" charset="0"/>
              </a:rPr>
              <a:t> checkout</a:t>
            </a:r>
            <a:r>
              <a:rPr lang="en-US" sz="1500" dirty="0"/>
              <a:t>’ is used to retrieve a snapshot from the repository</a:t>
            </a:r>
          </a:p>
          <a:p>
            <a:endParaRPr lang="en-US" sz="1500" dirty="0"/>
          </a:p>
          <a:p>
            <a:r>
              <a:rPr lang="en-US" sz="1500" dirty="0"/>
              <a:t>‘</a:t>
            </a:r>
            <a:r>
              <a:rPr lang="en-US" sz="1500" dirty="0">
                <a:latin typeface="Courier" pitchFamily="2" charset="0"/>
              </a:rPr>
              <a:t>git checkout</a:t>
            </a:r>
            <a:r>
              <a:rPr lang="en-US" sz="1500" dirty="0"/>
              <a:t>’ is used to 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switch between branches in the local working directory</a:t>
            </a:r>
          </a:p>
          <a:p>
            <a:pPr marL="5572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un-modify a modified file via ‘</a:t>
            </a:r>
            <a:r>
              <a:rPr lang="en-US" sz="1500" dirty="0">
                <a:latin typeface="Courier" pitchFamily="2" charset="0"/>
              </a:rPr>
              <a:t>git checkout -- &lt;file&gt;</a:t>
            </a:r>
            <a:r>
              <a:rPr lang="en-US" sz="1500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199DB-1B06-EE49-8D95-5F28239A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70377"/>
            <a:ext cx="1503162" cy="9476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6DE8C8-6B92-C549-AD32-92ABDF3FD835}"/>
              </a:ext>
            </a:extLst>
          </p:cNvPr>
          <p:cNvSpPr/>
          <p:nvPr/>
        </p:nvSpPr>
        <p:spPr>
          <a:xfrm>
            <a:off x="2365963" y="3111158"/>
            <a:ext cx="822298" cy="370332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1AB2FA-430C-EA47-AAA8-F4EF48E3B0FE}"/>
              </a:ext>
            </a:extLst>
          </p:cNvPr>
          <p:cNvCxnSpPr>
            <a:cxnSpLocks/>
            <a:stCxn id="6" idx="7"/>
            <a:endCxn id="10" idx="1"/>
          </p:cNvCxnSpPr>
          <p:nvPr/>
        </p:nvCxnSpPr>
        <p:spPr>
          <a:xfrm flipV="1">
            <a:off x="3067838" y="2501205"/>
            <a:ext cx="481579" cy="66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17C9E-7BF9-394B-B075-A2D96877AE7D}"/>
              </a:ext>
            </a:extLst>
          </p:cNvPr>
          <p:cNvSpPr txBox="1"/>
          <p:nvPr/>
        </p:nvSpPr>
        <p:spPr>
          <a:xfrm>
            <a:off x="3549417" y="2346996"/>
            <a:ext cx="2403222" cy="30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Protected branch on GitHub</a:t>
            </a:r>
          </a:p>
        </p:txBody>
      </p:sp>
    </p:spTree>
    <p:extLst>
      <p:ext uri="{BB962C8B-B14F-4D97-AF65-F5344CB8AC3E}">
        <p14:creationId xmlns:p14="http://schemas.microsoft.com/office/powerpoint/2010/main" val="19352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stem Font Regular"/>
              <a:buChar char="-"/>
            </a:pPr>
            <a:endParaRPr lang="en-US" dirty="0"/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 configuration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Clone repository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Local workflow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Create feature branch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Edit, add and remove files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Merge with local master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Integrate with remote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 local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pull request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Update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45970-A318-4A4F-A9EB-5C0CCE4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63EA-453C-1F45-95DF-DD54C12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MAPL feature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0C3C-AA73-4545-A3AE-562015D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E501F-5163-AF40-BA2A-36416552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07" y="1084336"/>
            <a:ext cx="6510986" cy="4170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6C8451-B95B-D146-9B01-1ACB0AAF5A1E}"/>
              </a:ext>
            </a:extLst>
          </p:cNvPr>
          <p:cNvSpPr/>
          <p:nvPr/>
        </p:nvSpPr>
        <p:spPr>
          <a:xfrm>
            <a:off x="1893536" y="1432290"/>
            <a:ext cx="631179" cy="186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9961D0-BA6F-2F4C-9CE2-25E4A848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" y="1088136"/>
            <a:ext cx="6508904" cy="41696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4407B4-7000-EB49-930F-B675FA6E0B57}"/>
              </a:ext>
            </a:extLst>
          </p:cNvPr>
          <p:cNvSpPr/>
          <p:nvPr/>
        </p:nvSpPr>
        <p:spPr>
          <a:xfrm>
            <a:off x="7208196" y="2801567"/>
            <a:ext cx="564205" cy="1945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0D2F85-B676-F342-9B7B-6CACC3B92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36" y="1088136"/>
            <a:ext cx="6510528" cy="41707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5D4E9B-5F63-164E-A1CB-76A2D54CA06E}"/>
              </a:ext>
            </a:extLst>
          </p:cNvPr>
          <p:cNvSpPr/>
          <p:nvPr/>
        </p:nvSpPr>
        <p:spPr>
          <a:xfrm>
            <a:off x="1864352" y="1935804"/>
            <a:ext cx="1452779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62556-D4C3-4B4A-9A08-B7FEB3FF9044}"/>
              </a:ext>
            </a:extLst>
          </p:cNvPr>
          <p:cNvSpPr/>
          <p:nvPr/>
        </p:nvSpPr>
        <p:spPr>
          <a:xfrm>
            <a:off x="6274339" y="1875861"/>
            <a:ext cx="856035" cy="4004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2B9C4-81AB-6A40-BB60-F08864DF65E5}"/>
              </a:ext>
            </a:extLst>
          </p:cNvPr>
          <p:cNvSpPr/>
          <p:nvPr/>
        </p:nvSpPr>
        <p:spPr>
          <a:xfrm>
            <a:off x="1781107" y="2560867"/>
            <a:ext cx="1633302" cy="3592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B3F60-9766-C441-AB72-C849282AA7C2}"/>
              </a:ext>
            </a:extLst>
          </p:cNvPr>
          <p:cNvSpPr/>
          <p:nvPr/>
        </p:nvSpPr>
        <p:spPr>
          <a:xfrm>
            <a:off x="4987992" y="4143233"/>
            <a:ext cx="1111251" cy="321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B19FC-7425-FF4D-A859-1A6F91A74A73}"/>
              </a:ext>
            </a:extLst>
          </p:cNvPr>
          <p:cNvSpPr txBox="1"/>
          <p:nvPr/>
        </p:nvSpPr>
        <p:spPr>
          <a:xfrm>
            <a:off x="6182037" y="4139727"/>
            <a:ext cx="1896673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issue number</a:t>
            </a:r>
          </a:p>
        </p:txBody>
      </p:sp>
    </p:spTree>
    <p:extLst>
      <p:ext uri="{BB962C8B-B14F-4D97-AF65-F5344CB8AC3E}">
        <p14:creationId xmlns:p14="http://schemas.microsoft.com/office/powerpoint/2010/main" val="13064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63EA-453C-1F45-95DF-DD54C124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create feature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9950-7032-CA49-AFE0-8F770485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4204"/>
            <a:ext cx="8197716" cy="3883265"/>
          </a:xfrm>
        </p:spPr>
        <p:txBody>
          <a:bodyPr/>
          <a:lstStyle/>
          <a:p>
            <a:r>
              <a:rPr lang="en-US" dirty="0"/>
              <a:t>Git branching is “almost” free – some metadata is added to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.git </a:t>
            </a:r>
            <a:r>
              <a:rPr lang="en-US" dirty="0"/>
              <a:t>folder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Create a new branch locally and switch to it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branch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feature/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pchakrab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/#123-best-feature-ever 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# create branch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checkout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feature/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pchakrab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/#123-best-feature-ever 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# switch</a:t>
            </a:r>
            <a:endParaRPr lang="en-US" sz="1200" dirty="0">
              <a:solidFill>
                <a:prstClr val="black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OR use the shorthand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checkout -b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feature/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pchakrab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/#123-best-feature-ever 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# create + switch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Courier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Courier" pitchFamily="2" charset="0"/>
              </a:rPr>
              <a:t>	&gt; git branch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0C3C-AA73-4545-A3AE-562015D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F7E9-1E5A-F74A-8390-ADC9579A41F4}"/>
              </a:ext>
            </a:extLst>
          </p:cNvPr>
          <p:cNvSpPr txBox="1"/>
          <p:nvPr/>
        </p:nvSpPr>
        <p:spPr>
          <a:xfrm>
            <a:off x="1582079" y="4243047"/>
            <a:ext cx="347082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  master</a:t>
            </a:r>
          </a:p>
          <a:p>
            <a:r>
              <a:rPr lang="en-US" sz="1050" dirty="0">
                <a:latin typeface="Courier" pitchFamily="2" charset="0"/>
              </a:rPr>
              <a:t>*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</p:txBody>
      </p:sp>
    </p:spTree>
    <p:extLst>
      <p:ext uri="{BB962C8B-B14F-4D97-AF65-F5344CB8AC3E}">
        <p14:creationId xmlns:p14="http://schemas.microsoft.com/office/powerpoint/2010/main" val="257060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933-A52B-CF47-893F-D1D0157C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</a:t>
            </a:r>
            <a:r>
              <a:rPr lang="en-US" dirty="0">
                <a:solidFill>
                  <a:schemeClr val="accent2"/>
                </a:solidFill>
              </a:rPr>
              <a:t>edit,</a:t>
            </a:r>
            <a:r>
              <a:rPr lang="en-US" dirty="0"/>
              <a:t> stage &amp; commit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F68C2-566C-6D44-AF4A-B164CDBA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Modify files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emacs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/MAPL_Cap.F90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repo status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0B11-B321-2E45-879C-2270234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F06A-0DA6-BF48-B22A-12CCA81EFFC1}"/>
              </a:ext>
            </a:extLst>
          </p:cNvPr>
          <p:cNvSpPr txBox="1"/>
          <p:nvPr/>
        </p:nvSpPr>
        <p:spPr>
          <a:xfrm>
            <a:off x="1371600" y="3200400"/>
            <a:ext cx="619592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Changes not staged for commit:</a:t>
            </a:r>
          </a:p>
          <a:p>
            <a:r>
              <a:rPr lang="en-US" sz="1050" dirty="0">
                <a:latin typeface="Courier" pitchFamily="2" charset="0"/>
              </a:rPr>
              <a:t>  (use “git add/</a:t>
            </a:r>
            <a:r>
              <a:rPr lang="en-US" sz="1050" dirty="0" err="1">
                <a:latin typeface="Courier" pitchFamily="2" charset="0"/>
              </a:rPr>
              <a:t>rm</a:t>
            </a:r>
            <a:r>
              <a:rPr lang="en-US" sz="1050" dirty="0">
                <a:latin typeface="Courier" pitchFamily="2" charset="0"/>
              </a:rPr>
              <a:t> &lt;file&gt;...” to update what will be committed</a:t>
            </a:r>
          </a:p>
          <a:p>
            <a:r>
              <a:rPr lang="en-US" sz="1050" dirty="0">
                <a:latin typeface="Courier" pitchFamily="2" charset="0"/>
              </a:rPr>
              <a:t>  (use “git checkout -- &lt;file&gt;...” to discard changes in working directory)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   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modified:   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/MAPL_Cap.F90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no changes added to commit (use “git add” and/or “git commit -a”)</a:t>
            </a:r>
          </a:p>
        </p:txBody>
      </p:sp>
    </p:spTree>
    <p:extLst>
      <p:ext uri="{BB962C8B-B14F-4D97-AF65-F5344CB8AC3E}">
        <p14:creationId xmlns:p14="http://schemas.microsoft.com/office/powerpoint/2010/main" val="33657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Useful tools/aliases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CVS to Git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DDF78-2E1E-6541-85BA-2CBF9ECC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5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edit, </a:t>
            </a:r>
            <a:r>
              <a:rPr lang="en-US" dirty="0">
                <a:solidFill>
                  <a:schemeClr val="accent2"/>
                </a:solidFill>
              </a:rPr>
              <a:t>stage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AD24-B8FE-344F-97A5-B74E2E18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4" y="1240367"/>
            <a:ext cx="4818112" cy="902494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Stage changes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/MAPL_Cap.F90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FEE81-9D82-1740-BE24-7AEEE446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27328-FF59-F244-83B6-D97649DEC625}"/>
              </a:ext>
            </a:extLst>
          </p:cNvPr>
          <p:cNvSpPr txBox="1"/>
          <p:nvPr/>
        </p:nvSpPr>
        <p:spPr>
          <a:xfrm>
            <a:off x="4929634" y="1864161"/>
            <a:ext cx="411202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Changes to be committed:</a:t>
            </a:r>
          </a:p>
          <a:p>
            <a:r>
              <a:rPr lang="en-US" sz="1050" dirty="0">
                <a:latin typeface="Courier" pitchFamily="2" charset="0"/>
              </a:rPr>
              <a:t>  (use “git reset HEAD &lt;file&gt;...” to </a:t>
            </a:r>
            <a:r>
              <a:rPr lang="en-US" sz="1050" dirty="0" err="1">
                <a:latin typeface="Courier" pitchFamily="2" charset="0"/>
              </a:rPr>
              <a:t>unstage</a:t>
            </a:r>
            <a:r>
              <a:rPr lang="en-US" sz="1050" dirty="0">
                <a:latin typeface="Courier" pitchFamily="2" charset="0"/>
              </a:rPr>
              <a:t>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modified:   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/MAPL_Cap.F90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EFA24-4206-EC44-AD0B-296C509E9881}"/>
              </a:ext>
            </a:extLst>
          </p:cNvPr>
          <p:cNvSpPr txBox="1">
            <a:spLocks/>
          </p:cNvSpPr>
          <p:nvPr/>
        </p:nvSpPr>
        <p:spPr>
          <a:xfrm>
            <a:off x="4929634" y="1240367"/>
            <a:ext cx="3988253" cy="9007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Check repo status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  <a:endParaRPr lang="en-US" sz="21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6AA63-2871-9148-BEA9-CD75AF44F9C6}"/>
              </a:ext>
            </a:extLst>
          </p:cNvPr>
          <p:cNvSpPr txBox="1">
            <a:spLocks/>
          </p:cNvSpPr>
          <p:nvPr/>
        </p:nvSpPr>
        <p:spPr>
          <a:xfrm>
            <a:off x="628650" y="2857500"/>
            <a:ext cx="4722187" cy="9024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Commit changes to local repo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commit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-m "Use a detailed message instead”</a:t>
            </a:r>
          </a:p>
          <a:p>
            <a:pPr marL="0" indent="0">
              <a:buNone/>
            </a:pPr>
            <a:endParaRPr lang="en-US" sz="21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84771-0F78-A947-B21E-E9A4ECF7F42E}"/>
              </a:ext>
            </a:extLst>
          </p:cNvPr>
          <p:cNvSpPr txBox="1"/>
          <p:nvPr/>
        </p:nvSpPr>
        <p:spPr>
          <a:xfrm>
            <a:off x="914400" y="3657600"/>
            <a:ext cx="659667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[feature/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 eb81172] Use a detailed message instead</a:t>
            </a:r>
          </a:p>
          <a:p>
            <a:r>
              <a:rPr lang="en-US" sz="1050" dirty="0">
                <a:latin typeface="Courier" pitchFamily="2" charset="0"/>
              </a:rPr>
              <a:t> 1 files changed, 1 insertions(+)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21429-E18E-DE4E-A81F-FD2FBCB7B72E}"/>
              </a:ext>
            </a:extLst>
          </p:cNvPr>
          <p:cNvSpPr txBox="1"/>
          <p:nvPr/>
        </p:nvSpPr>
        <p:spPr>
          <a:xfrm>
            <a:off x="2736019" y="4298490"/>
            <a:ext cx="32316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Two-step process – (1) stage and (2) 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FB59B-8247-A14C-B379-E798C4ECBD18}"/>
              </a:ext>
            </a:extLst>
          </p:cNvPr>
          <p:cNvSpPr txBox="1"/>
          <p:nvPr/>
        </p:nvSpPr>
        <p:spPr>
          <a:xfrm>
            <a:off x="1454161" y="4692264"/>
            <a:ext cx="608241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Changes are committed to the </a:t>
            </a:r>
            <a:r>
              <a:rPr lang="en-US" sz="1200" dirty="0">
                <a:solidFill>
                  <a:srgbClr val="FF0000"/>
                </a:solidFill>
              </a:rPr>
              <a:t>local</a:t>
            </a:r>
            <a:r>
              <a:rPr lang="en-US" sz="1200" dirty="0"/>
              <a:t> repo – remote does not know anything about it, yet!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1C8BE-B699-7349-A9EF-994F8471D802}"/>
              </a:ext>
            </a:extLst>
          </p:cNvPr>
          <p:cNvSpPr txBox="1"/>
          <p:nvPr/>
        </p:nvSpPr>
        <p:spPr>
          <a:xfrm>
            <a:off x="1450476" y="1864161"/>
            <a:ext cx="261860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‘</a:t>
            </a:r>
            <a:r>
              <a:rPr lang="en-US" sz="1200" dirty="0">
                <a:latin typeface="Courier" pitchFamily="2" charset="0"/>
              </a:rPr>
              <a:t>git add</a:t>
            </a:r>
            <a:r>
              <a:rPr lang="en-US" sz="1200" dirty="0"/>
              <a:t>’ is used to stage changes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2FE8FB-F6FB-FA47-8DFA-AFFEC4BD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1713002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933-A52B-CF47-893F-D1D0157C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</a:t>
            </a:r>
            <a:r>
              <a:rPr lang="en-US" dirty="0">
                <a:solidFill>
                  <a:schemeClr val="accent2"/>
                </a:solidFill>
              </a:rPr>
              <a:t>add,</a:t>
            </a:r>
            <a:r>
              <a:rPr lang="en-US" dirty="0"/>
              <a:t> stage &amp; commit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F68C2-566C-6D44-AF4A-B164CDBA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Add files and directories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mkdir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touch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file.txt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repo status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0B11-B321-2E45-879C-2270234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F06A-0DA6-BF48-B22A-12CCA81EFFC1}"/>
              </a:ext>
            </a:extLst>
          </p:cNvPr>
          <p:cNvSpPr txBox="1"/>
          <p:nvPr/>
        </p:nvSpPr>
        <p:spPr>
          <a:xfrm>
            <a:off x="1371600" y="3200400"/>
            <a:ext cx="6276077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Untracked files:</a:t>
            </a:r>
          </a:p>
          <a:p>
            <a:r>
              <a:rPr lang="en-US" sz="1050" dirty="0">
                <a:latin typeface="Courier" pitchFamily="2" charset="0"/>
              </a:rPr>
              <a:t>  (use “git add &lt;file&gt;...” to include in what will be committed)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   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dir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/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nothing added to commit but untracked files present (use ”git add” to track)</a:t>
            </a:r>
          </a:p>
        </p:txBody>
      </p:sp>
    </p:spTree>
    <p:extLst>
      <p:ext uri="{BB962C8B-B14F-4D97-AF65-F5344CB8AC3E}">
        <p14:creationId xmlns:p14="http://schemas.microsoft.com/office/powerpoint/2010/main" val="124327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add, </a:t>
            </a:r>
            <a:r>
              <a:rPr lang="en-US" dirty="0">
                <a:solidFill>
                  <a:schemeClr val="accent2"/>
                </a:solidFill>
              </a:rPr>
              <a:t>stage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AD24-B8FE-344F-97A5-B74E2E18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4" y="1240367"/>
            <a:ext cx="4104154" cy="902494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Stage changes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file.txt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D1FE6-613E-674F-B087-02FAA3B0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EFA24-4206-EC44-AD0B-296C509E9881}"/>
              </a:ext>
            </a:extLst>
          </p:cNvPr>
          <p:cNvSpPr txBox="1">
            <a:spLocks/>
          </p:cNvSpPr>
          <p:nvPr/>
        </p:nvSpPr>
        <p:spPr>
          <a:xfrm>
            <a:off x="4929634" y="1240367"/>
            <a:ext cx="3988253" cy="9007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Check repo status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  <a:endParaRPr lang="en-US" sz="21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6AA63-2871-9148-BEA9-CD75AF44F9C6}"/>
              </a:ext>
            </a:extLst>
          </p:cNvPr>
          <p:cNvSpPr txBox="1">
            <a:spLocks/>
          </p:cNvSpPr>
          <p:nvPr/>
        </p:nvSpPr>
        <p:spPr>
          <a:xfrm>
            <a:off x="628651" y="2857500"/>
            <a:ext cx="4182160" cy="9024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Commit changes to local repo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commit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-m ”Added new file”</a:t>
            </a:r>
          </a:p>
          <a:p>
            <a:pPr marL="0" indent="0">
              <a:buNone/>
            </a:pPr>
            <a:endParaRPr lang="en-US" sz="21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1C8BE-B699-7349-A9EF-994F8471D802}"/>
              </a:ext>
            </a:extLst>
          </p:cNvPr>
          <p:cNvSpPr txBox="1"/>
          <p:nvPr/>
        </p:nvSpPr>
        <p:spPr>
          <a:xfrm>
            <a:off x="1450476" y="1864161"/>
            <a:ext cx="262774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‘</a:t>
            </a:r>
            <a:r>
              <a:rPr lang="en-US" sz="1200" dirty="0">
                <a:latin typeface="Courier" pitchFamily="2" charset="0"/>
              </a:rPr>
              <a:t>git add</a:t>
            </a:r>
            <a:r>
              <a:rPr lang="en-US" sz="1200" dirty="0"/>
              <a:t>’ is used to stage changes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D77F-A08A-6040-8D69-5F1DA82696C8}"/>
              </a:ext>
            </a:extLst>
          </p:cNvPr>
          <p:cNvSpPr txBox="1"/>
          <p:nvPr/>
        </p:nvSpPr>
        <p:spPr>
          <a:xfrm>
            <a:off x="4929634" y="1864161"/>
            <a:ext cx="411202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Changes to be committed:</a:t>
            </a:r>
          </a:p>
          <a:p>
            <a:r>
              <a:rPr lang="en-US" sz="1050" dirty="0">
                <a:latin typeface="Courier" pitchFamily="2" charset="0"/>
              </a:rPr>
              <a:t>  (use “git reset HEAD &lt;file&gt;...” to </a:t>
            </a:r>
            <a:r>
              <a:rPr lang="en-US" sz="1050" dirty="0" err="1">
                <a:latin typeface="Courier" pitchFamily="2" charset="0"/>
              </a:rPr>
              <a:t>unstage</a:t>
            </a:r>
            <a:r>
              <a:rPr lang="en-US" sz="1050" dirty="0">
                <a:latin typeface="Courier" pitchFamily="2" charset="0"/>
              </a:rPr>
              <a:t>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new file:   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dir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file.txt</a:t>
            </a:r>
            <a:endParaRPr lang="en-US" sz="105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9A2EB-0D3B-A144-8B83-6D1D46B92D8F}"/>
              </a:ext>
            </a:extLst>
          </p:cNvPr>
          <p:cNvSpPr txBox="1"/>
          <p:nvPr/>
        </p:nvSpPr>
        <p:spPr>
          <a:xfrm>
            <a:off x="914400" y="3657600"/>
            <a:ext cx="5314275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[feature/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 c8db846] Added new file</a:t>
            </a:r>
          </a:p>
          <a:p>
            <a:r>
              <a:rPr lang="en-US" sz="1050" dirty="0">
                <a:latin typeface="Courier" pitchFamily="2" charset="0"/>
              </a:rPr>
              <a:t> 1 file changed, 0 insertions(+), 0 deletions(-)</a:t>
            </a:r>
          </a:p>
          <a:p>
            <a:r>
              <a:rPr lang="en-US" sz="1050" dirty="0">
                <a:latin typeface="Courier" pitchFamily="2" charset="0"/>
              </a:rPr>
              <a:t> create mode 100644 </a:t>
            </a:r>
            <a:r>
              <a:rPr lang="en-US" sz="1050" dirty="0" err="1">
                <a:latin typeface="Courier" pitchFamily="2" charset="0"/>
              </a:rPr>
              <a:t>MAPL_Base</a:t>
            </a:r>
            <a:r>
              <a:rPr lang="en-US" sz="1050" dirty="0">
                <a:latin typeface="Courier" pitchFamily="2" charset="0"/>
              </a:rPr>
              <a:t>/new-</a:t>
            </a:r>
            <a:r>
              <a:rPr lang="en-US" sz="1050" dirty="0" err="1">
                <a:latin typeface="Courier" pitchFamily="2" charset="0"/>
              </a:rPr>
              <a:t>dir</a:t>
            </a:r>
            <a:r>
              <a:rPr lang="en-US" sz="1050" dirty="0">
                <a:latin typeface="Courier" pitchFamily="2" charset="0"/>
              </a:rPr>
              <a:t>/new-</a:t>
            </a:r>
            <a:r>
              <a:rPr lang="en-US" sz="1050" dirty="0" err="1">
                <a:latin typeface="Courier" pitchFamily="2" charset="0"/>
              </a:rPr>
              <a:t>file.txt</a:t>
            </a:r>
            <a:endParaRPr lang="en-US" sz="1050" dirty="0"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3BC98-E3FF-734B-BDDC-F9A70FFB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1810512" cy="13728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882E95-D777-EC46-A814-74C10529CA72}"/>
              </a:ext>
            </a:extLst>
          </p:cNvPr>
          <p:cNvSpPr txBox="1"/>
          <p:nvPr/>
        </p:nvSpPr>
        <p:spPr>
          <a:xfrm>
            <a:off x="2736019" y="4298490"/>
            <a:ext cx="32316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Two-step process – (1) stage and (2) 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2E620-4D15-784F-865A-08C817B456BE}"/>
              </a:ext>
            </a:extLst>
          </p:cNvPr>
          <p:cNvSpPr txBox="1"/>
          <p:nvPr/>
        </p:nvSpPr>
        <p:spPr>
          <a:xfrm>
            <a:off x="1454161" y="4692264"/>
            <a:ext cx="608241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Changes are committed to the </a:t>
            </a:r>
            <a:r>
              <a:rPr lang="en-US" sz="1200" dirty="0">
                <a:solidFill>
                  <a:srgbClr val="FF0000"/>
                </a:solidFill>
              </a:rPr>
              <a:t>local</a:t>
            </a:r>
            <a:r>
              <a:rPr lang="en-US" sz="1200" dirty="0"/>
              <a:t> repo – remote does not know anything about it, yet!</a:t>
            </a:r>
          </a:p>
        </p:txBody>
      </p:sp>
    </p:spTree>
    <p:extLst>
      <p:ext uri="{BB962C8B-B14F-4D97-AF65-F5344CB8AC3E}">
        <p14:creationId xmlns:p14="http://schemas.microsoft.com/office/powerpoint/2010/main" val="38798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933-A52B-CF47-893F-D1D0157C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</a:t>
            </a:r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, stage &amp; commit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3F68C2-566C-6D44-AF4A-B164CDBA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Remove files and directories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&gt; rm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file.txt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	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repo status</a:t>
            </a:r>
          </a:p>
          <a:p>
            <a:r>
              <a:rPr lang="en-US" dirty="0"/>
              <a:t>	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62735D-81DF-624F-BB76-0B232D43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F06A-0DA6-BF48-B22A-12CCA81EFFC1}"/>
              </a:ext>
            </a:extLst>
          </p:cNvPr>
          <p:cNvSpPr txBox="1"/>
          <p:nvPr/>
        </p:nvSpPr>
        <p:spPr>
          <a:xfrm>
            <a:off x="1371600" y="3200400"/>
            <a:ext cx="619592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Changes not staged for commit:</a:t>
            </a:r>
          </a:p>
          <a:p>
            <a:r>
              <a:rPr lang="en-US" sz="1050" dirty="0">
                <a:latin typeface="Courier" pitchFamily="2" charset="0"/>
              </a:rPr>
              <a:t>  (use "git add/</a:t>
            </a:r>
            <a:r>
              <a:rPr lang="en-US" sz="1050" dirty="0" err="1">
                <a:latin typeface="Courier" pitchFamily="2" charset="0"/>
              </a:rPr>
              <a:t>rm</a:t>
            </a:r>
            <a:r>
              <a:rPr lang="en-US" sz="1050" dirty="0">
                <a:latin typeface="Courier" pitchFamily="2" charset="0"/>
              </a:rPr>
              <a:t> &lt;file&gt;..." to update what will be committed)</a:t>
            </a:r>
          </a:p>
          <a:p>
            <a:r>
              <a:rPr lang="en-US" sz="1050" dirty="0">
                <a:latin typeface="Courier" pitchFamily="2" charset="0"/>
              </a:rPr>
              <a:t>  (use "git checkout -- &lt;file&gt;..." to discard changes in working directory)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	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deleted:    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dir</a:t>
            </a:r>
            <a:r>
              <a:rPr lang="en-US" sz="1050" dirty="0">
                <a:solidFill>
                  <a:srgbClr val="FF000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FF0000"/>
                </a:solidFill>
                <a:latin typeface="Courier" pitchFamily="2" charset="0"/>
              </a:rPr>
              <a:t>file.txt</a:t>
            </a:r>
            <a:endParaRPr lang="en-US" sz="105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no changes added to commit (use "git add" and/or "git commit -a")</a:t>
            </a:r>
          </a:p>
        </p:txBody>
      </p:sp>
    </p:spTree>
    <p:extLst>
      <p:ext uri="{BB962C8B-B14F-4D97-AF65-F5344CB8AC3E}">
        <p14:creationId xmlns:p14="http://schemas.microsoft.com/office/powerpoint/2010/main" val="392552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8993-8FDB-C249-AAFE-BDC04B99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remove, </a:t>
            </a:r>
            <a:r>
              <a:rPr lang="en-US" dirty="0">
                <a:solidFill>
                  <a:schemeClr val="accent2"/>
                </a:solidFill>
              </a:rPr>
              <a:t>stage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AD24-B8FE-344F-97A5-B74E2E18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4" y="1240367"/>
            <a:ext cx="4104154" cy="902494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Stage changes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dir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/new-</a:t>
            </a:r>
            <a:r>
              <a:rPr lang="en-US" sz="1200" dirty="0" err="1">
                <a:solidFill>
                  <a:prstClr val="black"/>
                </a:solidFill>
                <a:latin typeface="Courier" pitchFamily="2" charset="0"/>
              </a:rPr>
              <a:t>file.txt</a:t>
            </a:r>
            <a:endParaRPr lang="en-US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EAB0-7D92-444A-8002-70AC0E66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EFA24-4206-EC44-AD0B-296C509E9881}"/>
              </a:ext>
            </a:extLst>
          </p:cNvPr>
          <p:cNvSpPr txBox="1">
            <a:spLocks/>
          </p:cNvSpPr>
          <p:nvPr/>
        </p:nvSpPr>
        <p:spPr>
          <a:xfrm>
            <a:off x="4929634" y="1225499"/>
            <a:ext cx="3988253" cy="9007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Check repo status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status</a:t>
            </a:r>
            <a:endParaRPr lang="en-US" sz="21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6AA63-2871-9148-BEA9-CD75AF44F9C6}"/>
              </a:ext>
            </a:extLst>
          </p:cNvPr>
          <p:cNvSpPr txBox="1">
            <a:spLocks/>
          </p:cNvSpPr>
          <p:nvPr/>
        </p:nvSpPr>
        <p:spPr>
          <a:xfrm>
            <a:off x="628651" y="2857500"/>
            <a:ext cx="4182160" cy="9024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Commit changes to local repo</a:t>
            </a:r>
            <a:endParaRPr lang="en-US" sz="12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 defTabSz="685800">
              <a:spcBef>
                <a:spcPts val="75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commit</a:t>
            </a:r>
            <a:r>
              <a:rPr lang="en-US" sz="1200" dirty="0">
                <a:solidFill>
                  <a:prstClr val="black"/>
                </a:solidFill>
                <a:latin typeface="Courier" pitchFamily="2" charset="0"/>
              </a:rPr>
              <a:t> -m ”Deleted a file”</a:t>
            </a:r>
          </a:p>
          <a:p>
            <a:pPr marL="0" indent="0">
              <a:buNone/>
            </a:pPr>
            <a:endParaRPr lang="en-US" sz="2100" dirty="0">
              <a:solidFill>
                <a:prstClr val="black"/>
              </a:solidFill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1C8BE-B699-7349-A9EF-994F8471D802}"/>
              </a:ext>
            </a:extLst>
          </p:cNvPr>
          <p:cNvSpPr txBox="1"/>
          <p:nvPr/>
        </p:nvSpPr>
        <p:spPr>
          <a:xfrm>
            <a:off x="1450476" y="1864161"/>
            <a:ext cx="261860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‘</a:t>
            </a:r>
            <a:r>
              <a:rPr lang="en-US" sz="1200" dirty="0">
                <a:latin typeface="Courier" pitchFamily="2" charset="0"/>
              </a:rPr>
              <a:t>git add</a:t>
            </a:r>
            <a:r>
              <a:rPr lang="en-US" sz="1200" dirty="0"/>
              <a:t>’ is used to stage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9F42A-02E6-9B48-9411-311C7A8E8477}"/>
              </a:ext>
            </a:extLst>
          </p:cNvPr>
          <p:cNvSpPr txBox="1"/>
          <p:nvPr/>
        </p:nvSpPr>
        <p:spPr>
          <a:xfrm>
            <a:off x="4929634" y="1864161"/>
            <a:ext cx="411202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On branch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</a:t>
            </a:r>
          </a:p>
          <a:p>
            <a:r>
              <a:rPr lang="en-US" sz="1050" dirty="0">
                <a:latin typeface="Courier" pitchFamily="2" charset="0"/>
              </a:rPr>
              <a:t>Changes to be committed:</a:t>
            </a:r>
          </a:p>
          <a:p>
            <a:r>
              <a:rPr lang="en-US" sz="1050" dirty="0">
                <a:latin typeface="Courier" pitchFamily="2" charset="0"/>
              </a:rPr>
              <a:t>  (use “git reset HEAD &lt;file&gt;...” to </a:t>
            </a:r>
            <a:r>
              <a:rPr lang="en-US" sz="1050" dirty="0" err="1">
                <a:latin typeface="Courier" pitchFamily="2" charset="0"/>
              </a:rPr>
              <a:t>unstage</a:t>
            </a:r>
            <a:r>
              <a:rPr lang="en-US" sz="1050" dirty="0">
                <a:latin typeface="Courier" pitchFamily="2" charset="0"/>
              </a:rPr>
              <a:t>)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deleted:   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MAPL_Base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dir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/new-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file.txt</a:t>
            </a:r>
            <a:endParaRPr lang="en-US" sz="105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1ABBE-5DCA-2140-8D16-D8C392B9EC46}"/>
              </a:ext>
            </a:extLst>
          </p:cNvPr>
          <p:cNvSpPr txBox="1"/>
          <p:nvPr/>
        </p:nvSpPr>
        <p:spPr>
          <a:xfrm>
            <a:off x="914400" y="3657600"/>
            <a:ext cx="5314275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[feature/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 60f5453] Deleted a file</a:t>
            </a:r>
          </a:p>
          <a:p>
            <a:r>
              <a:rPr lang="en-US" sz="1050" dirty="0">
                <a:latin typeface="Courier" pitchFamily="2" charset="0"/>
              </a:rPr>
              <a:t> 1 file changed, 1 deletion(-)</a:t>
            </a:r>
          </a:p>
          <a:p>
            <a:r>
              <a:rPr lang="en-US" sz="1050" dirty="0">
                <a:latin typeface="Courier" pitchFamily="2" charset="0"/>
              </a:rPr>
              <a:t> delete mode 100644 </a:t>
            </a:r>
            <a:r>
              <a:rPr lang="en-US" sz="1050" dirty="0" err="1">
                <a:latin typeface="Courier" pitchFamily="2" charset="0"/>
              </a:rPr>
              <a:t>MAPL_Base</a:t>
            </a:r>
            <a:r>
              <a:rPr lang="en-US" sz="1050" dirty="0">
                <a:latin typeface="Courier" pitchFamily="2" charset="0"/>
              </a:rPr>
              <a:t>/file-</a:t>
            </a:r>
            <a:r>
              <a:rPr lang="en-US" sz="1050" dirty="0" err="1">
                <a:latin typeface="Courier" pitchFamily="2" charset="0"/>
              </a:rPr>
              <a:t>b.txt</a:t>
            </a:r>
            <a:endParaRPr lang="en-US" sz="1050" dirty="0">
              <a:latin typeface="Courier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E76E93-6FB3-E54C-9B4A-968A1123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2139695" cy="1372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4E2D1E-3F6C-2447-BF08-CEFC50ADF424}"/>
              </a:ext>
            </a:extLst>
          </p:cNvPr>
          <p:cNvSpPr txBox="1"/>
          <p:nvPr/>
        </p:nvSpPr>
        <p:spPr>
          <a:xfrm>
            <a:off x="2736019" y="4298490"/>
            <a:ext cx="3231643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Two-step process – (1) stage and (2) 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7FB72-5192-744D-BC0B-7EB93AAAE286}"/>
              </a:ext>
            </a:extLst>
          </p:cNvPr>
          <p:cNvSpPr txBox="1"/>
          <p:nvPr/>
        </p:nvSpPr>
        <p:spPr>
          <a:xfrm>
            <a:off x="1454161" y="4692264"/>
            <a:ext cx="608241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Changes are committed to the </a:t>
            </a:r>
            <a:r>
              <a:rPr lang="en-US" sz="1200" dirty="0">
                <a:solidFill>
                  <a:srgbClr val="FF0000"/>
                </a:solidFill>
              </a:rPr>
              <a:t>local</a:t>
            </a:r>
            <a:r>
              <a:rPr lang="en-US" sz="1200" dirty="0"/>
              <a:t> repo – remote does not know anything about it, yet!</a:t>
            </a:r>
          </a:p>
        </p:txBody>
      </p:sp>
    </p:spTree>
    <p:extLst>
      <p:ext uri="{BB962C8B-B14F-4D97-AF65-F5344CB8AC3E}">
        <p14:creationId xmlns:p14="http://schemas.microsoft.com/office/powerpoint/2010/main" val="298722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5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8A7A-9823-DD41-BBD0-8417901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33A5-4DD0-714A-92A6-89D4D370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and stage</a:t>
            </a:r>
          </a:p>
          <a:p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mv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/file-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b.txt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/file-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x.txt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and stage</a:t>
            </a:r>
          </a:p>
          <a:p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rm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MAPL_Base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/file-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y.txt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Still need to commit staged changes</a:t>
            </a:r>
          </a:p>
          <a:p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	&gt; git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commit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4141-8BEB-9D42-9454-8C2B4B8D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856D-43EF-7E44-94C4-C8D12BC8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6480-B8E1-634D-A80C-A9D11CC6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latin typeface="Courier" pitchFamily="2" charset="0"/>
              </a:rPr>
              <a:t>&gt; git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BE5A6-463D-4340-A2EA-C139A9A4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5D0DF-28B4-8547-B010-D13F1368B594}"/>
              </a:ext>
            </a:extLst>
          </p:cNvPr>
          <p:cNvSpPr txBox="1"/>
          <p:nvPr/>
        </p:nvSpPr>
        <p:spPr>
          <a:xfrm>
            <a:off x="732739" y="1705425"/>
            <a:ext cx="7570013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urier" pitchFamily="2" charset="0"/>
              </a:rPr>
              <a:t>commit 60f5453a1c36b06b472b9dd622499ec458036b12 (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HEAD -&gt; feature/</a:t>
            </a:r>
            <a:r>
              <a:rPr lang="en-US" sz="1050" dirty="0" err="1">
                <a:solidFill>
                  <a:srgbClr val="00B050"/>
                </a:solidFill>
                <a:latin typeface="Courier" pitchFamily="2" charset="0"/>
              </a:rPr>
              <a:t>pchakrab</a:t>
            </a:r>
            <a:r>
              <a:rPr lang="en-US" sz="1050" dirty="0">
                <a:solidFill>
                  <a:srgbClr val="00B050"/>
                </a:solidFill>
                <a:latin typeface="Courier" pitchFamily="2" charset="0"/>
              </a:rPr>
              <a:t>/#123-best-feature-ever</a:t>
            </a:r>
            <a:r>
              <a:rPr lang="en-US" sz="1050" dirty="0">
                <a:solidFill>
                  <a:schemeClr val="accent2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latin typeface="Courier" pitchFamily="2" charset="0"/>
              </a:rPr>
              <a:t>Author: 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 &lt;</a:t>
            </a:r>
            <a:r>
              <a:rPr lang="en-US" sz="1050" dirty="0" err="1">
                <a:latin typeface="Courier" pitchFamily="2" charset="0"/>
              </a:rPr>
              <a:t>purnendu.chakraborty@nasa.gov</a:t>
            </a:r>
            <a:r>
              <a:rPr lang="en-US" sz="1050" dirty="0">
                <a:latin typeface="Courier" pitchFamily="2" charset="0"/>
              </a:rPr>
              <a:t>&gt;</a:t>
            </a:r>
          </a:p>
          <a:p>
            <a:r>
              <a:rPr lang="en-US" sz="1050" dirty="0">
                <a:latin typeface="Courier" pitchFamily="2" charset="0"/>
              </a:rPr>
              <a:t>Date:   Thu May 9 10:38:02 2019 -0400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Deleted a file</a:t>
            </a:r>
          </a:p>
          <a:p>
            <a:endParaRPr lang="en-US" sz="1050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accent2"/>
                </a:solidFill>
                <a:latin typeface="Courier" pitchFamily="2" charset="0"/>
              </a:rPr>
              <a:t>commit c8db8469bfa512b46d80d81de61492b5f6b9ed48</a:t>
            </a:r>
          </a:p>
          <a:p>
            <a:r>
              <a:rPr lang="en-US" sz="1050" dirty="0">
                <a:latin typeface="Courier" pitchFamily="2" charset="0"/>
              </a:rPr>
              <a:t>Author: 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 &lt;</a:t>
            </a:r>
            <a:r>
              <a:rPr lang="en-US" sz="1050" dirty="0" err="1">
                <a:latin typeface="Courier" pitchFamily="2" charset="0"/>
              </a:rPr>
              <a:t>purnendu.chakraborty@nasa.gov</a:t>
            </a:r>
            <a:r>
              <a:rPr lang="en-US" sz="1050" dirty="0">
                <a:latin typeface="Courier" pitchFamily="2" charset="0"/>
              </a:rPr>
              <a:t>&gt;</a:t>
            </a:r>
          </a:p>
          <a:p>
            <a:r>
              <a:rPr lang="en-US" sz="1050" dirty="0">
                <a:latin typeface="Courier" pitchFamily="2" charset="0"/>
              </a:rPr>
              <a:t>Date:   Thu May 9 10:37:10 2019 -0400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Added new file</a:t>
            </a:r>
          </a:p>
          <a:p>
            <a:endParaRPr lang="en-US" sz="1050" dirty="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accent2"/>
                </a:solidFill>
                <a:latin typeface="Courier" pitchFamily="2" charset="0"/>
              </a:rPr>
              <a:t>commit eb811724dd2700ef74117bc337609ed495535abb</a:t>
            </a:r>
          </a:p>
          <a:p>
            <a:r>
              <a:rPr lang="en-US" sz="1050" dirty="0">
                <a:latin typeface="Courier" pitchFamily="2" charset="0"/>
              </a:rPr>
              <a:t>Author: 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 &lt;</a:t>
            </a:r>
            <a:r>
              <a:rPr lang="en-US" sz="1050" dirty="0" err="1">
                <a:latin typeface="Courier" pitchFamily="2" charset="0"/>
              </a:rPr>
              <a:t>purnendu.chakraborty@nasa.gov</a:t>
            </a:r>
            <a:r>
              <a:rPr lang="en-US" sz="1050" dirty="0">
                <a:latin typeface="Courier" pitchFamily="2" charset="0"/>
              </a:rPr>
              <a:t>&gt;</a:t>
            </a:r>
          </a:p>
          <a:p>
            <a:r>
              <a:rPr lang="en-US" sz="1050" dirty="0">
                <a:latin typeface="Courier" pitchFamily="2" charset="0"/>
              </a:rPr>
              <a:t>Date:   Thu May 9 10:36:13 2019 -0400</a:t>
            </a:r>
          </a:p>
          <a:p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Use a detailed message instead</a:t>
            </a:r>
          </a:p>
        </p:txBody>
      </p:sp>
    </p:spTree>
    <p:extLst>
      <p:ext uri="{BB962C8B-B14F-4D97-AF65-F5344CB8AC3E}">
        <p14:creationId xmlns:p14="http://schemas.microsoft.com/office/powerpoint/2010/main" val="33280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856D-43EF-7E44-94C4-C8D12BC8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6480-B8E1-634D-A80C-A9D11CC6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4204"/>
            <a:ext cx="7976335" cy="3883265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log</a:t>
            </a:r>
            <a:r>
              <a:rPr lang="en-US" sz="1500" dirty="0">
                <a:latin typeface="Courier" pitchFamily="2" charset="0"/>
              </a:rPr>
              <a:t> --pretty=</a:t>
            </a:r>
            <a:r>
              <a:rPr lang="en-US" sz="1500" dirty="0" err="1">
                <a:latin typeface="Courier" pitchFamily="2" charset="0"/>
              </a:rPr>
              <a:t>oneline</a:t>
            </a:r>
            <a:r>
              <a:rPr lang="en-US" sz="1500" dirty="0">
                <a:latin typeface="Courier" pitchFamily="2" charset="0"/>
              </a:rPr>
              <a:t> --abbrev-commit</a:t>
            </a: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500" dirty="0"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log</a:t>
            </a:r>
            <a:r>
              <a:rPr lang="en-US" sz="1500" dirty="0">
                <a:latin typeface="Courier" pitchFamily="2" charset="0"/>
              </a:rPr>
              <a:t> --pretty=format:'%h %ad | %</a:t>
            </a:r>
            <a:r>
              <a:rPr lang="en-US" sz="1500" dirty="0" err="1">
                <a:latin typeface="Courier" pitchFamily="2" charset="0"/>
              </a:rPr>
              <a:t>s%d</a:t>
            </a:r>
            <a:r>
              <a:rPr lang="en-US" sz="1500" dirty="0">
                <a:latin typeface="Courier" pitchFamily="2" charset="0"/>
              </a:rPr>
              <a:t> [%an]' --graph --date=short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5C45-F167-CA42-9402-1B3605FC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5D0DF-28B4-8547-B010-D13F1368B594}"/>
              </a:ext>
            </a:extLst>
          </p:cNvPr>
          <p:cNvSpPr txBox="1"/>
          <p:nvPr/>
        </p:nvSpPr>
        <p:spPr>
          <a:xfrm>
            <a:off x="795586" y="1830602"/>
            <a:ext cx="6878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60f5453 (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HEAD -&gt; feature/</a:t>
            </a:r>
            <a:r>
              <a:rPr lang="en-US" sz="1200" dirty="0" err="1">
                <a:solidFill>
                  <a:srgbClr val="00B050"/>
                </a:solidFill>
                <a:latin typeface="Courier" pitchFamily="2" charset="0"/>
              </a:rPr>
              <a:t>pchakrab</a:t>
            </a:r>
            <a:r>
              <a:rPr lang="en-US" sz="1200" dirty="0">
                <a:solidFill>
                  <a:srgbClr val="00B050"/>
                </a:solidFill>
                <a:latin typeface="Courier" pitchFamily="2" charset="0"/>
              </a:rPr>
              <a:t>/#123-best-feature-ever</a:t>
            </a:r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) </a:t>
            </a:r>
            <a:r>
              <a:rPr lang="en-US" sz="1200" dirty="0">
                <a:latin typeface="Courier" pitchFamily="2" charset="0"/>
              </a:rPr>
              <a:t>Deleted a file</a:t>
            </a:r>
          </a:p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c8db846 </a:t>
            </a:r>
            <a:r>
              <a:rPr lang="en-US" sz="1200" dirty="0">
                <a:latin typeface="Courier" pitchFamily="2" charset="0"/>
              </a:rPr>
              <a:t>Added new file</a:t>
            </a:r>
          </a:p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eb81172 </a:t>
            </a:r>
            <a:r>
              <a:rPr lang="en-US" sz="1200" dirty="0">
                <a:latin typeface="Courier" pitchFamily="2" charset="0"/>
              </a:rPr>
              <a:t>Use a detailed message instead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CD94C-EF61-9D4B-9862-088BE70890D0}"/>
              </a:ext>
            </a:extLst>
          </p:cNvPr>
          <p:cNvSpPr txBox="1"/>
          <p:nvPr/>
        </p:nvSpPr>
        <p:spPr>
          <a:xfrm>
            <a:off x="156300" y="3873715"/>
            <a:ext cx="8921032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* 60f5453 2019-05-09 | Deleted a file (HEAD -&gt;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/#123-best-feature-ever) [Purnendu Chakraborty]</a:t>
            </a:r>
          </a:p>
          <a:p>
            <a:r>
              <a:rPr lang="en-US" sz="1050" dirty="0">
                <a:latin typeface="Courier" pitchFamily="2" charset="0"/>
              </a:rPr>
              <a:t>* c8db846 2019-05-09 | Added new file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  <a:p>
            <a:r>
              <a:rPr lang="en-US" sz="1050" dirty="0">
                <a:latin typeface="Courier" pitchFamily="2" charset="0"/>
              </a:rPr>
              <a:t>* eb81172 2019-05-09 | Use a detailed message instead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</p:txBody>
      </p:sp>
    </p:spTree>
    <p:extLst>
      <p:ext uri="{BB962C8B-B14F-4D97-AF65-F5344CB8AC3E}">
        <p14:creationId xmlns:p14="http://schemas.microsoft.com/office/powerpoint/2010/main" val="31629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3FEB-796E-D848-B175-EE0D1860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workflow – merge: master </a:t>
            </a:r>
            <a:r>
              <a:rPr lang="en-US" dirty="0">
                <a:sym typeface="Wingdings" pitchFamily="2" charset="2"/>
              </a:rPr>
              <a:t>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E185-9639-B044-8A5F-48E1967B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Cannot push local “master” to remote (remote “master” is a protected branch)</a:t>
            </a:r>
          </a:p>
          <a:p>
            <a:endParaRPr lang="en-US" dirty="0"/>
          </a:p>
          <a:p>
            <a:r>
              <a:rPr lang="en-US" dirty="0"/>
              <a:t>(1) check if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master is up-to-date</a:t>
            </a:r>
          </a:p>
          <a:p>
            <a:r>
              <a:rPr lang="en-US" sz="1200" dirty="0"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checkout </a:t>
            </a:r>
            <a:r>
              <a:rPr lang="en-US" sz="1200" dirty="0">
                <a:latin typeface="Courier" pitchFamily="2" charset="0"/>
              </a:rPr>
              <a:t>master</a:t>
            </a:r>
            <a:endParaRPr lang="en-US" sz="12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pull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(2) check differences with sync-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master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	</a:t>
            </a:r>
            <a:r>
              <a:rPr lang="en-US" sz="1200" dirty="0">
                <a:latin typeface="Courier" pitchFamily="2" charset="0"/>
              </a:rPr>
              <a:t>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checkout</a:t>
            </a:r>
            <a:r>
              <a:rPr lang="en-US" sz="1200" dirty="0">
                <a:latin typeface="Courier" pitchFamily="2" charset="0"/>
              </a:rPr>
              <a:t> feature/</a:t>
            </a:r>
            <a:r>
              <a:rPr lang="en-US" sz="1200" dirty="0" err="1">
                <a:latin typeface="Courier" pitchFamily="2" charset="0"/>
              </a:rPr>
              <a:t>pchakrab</a:t>
            </a:r>
            <a:r>
              <a:rPr lang="en-US" sz="1200" dirty="0">
                <a:latin typeface="Courier" pitchFamily="2" charset="0"/>
              </a:rPr>
              <a:t>/#123-best-feature-ever</a:t>
            </a:r>
          </a:p>
          <a:p>
            <a:r>
              <a:rPr lang="en-US" sz="1200" dirty="0">
                <a:latin typeface="Courier" pitchFamily="2" charset="0"/>
              </a:rPr>
              <a:t>	&gt; git </a:t>
            </a:r>
            <a:r>
              <a:rPr lang="en-US" sz="1200" dirty="0">
                <a:solidFill>
                  <a:srgbClr val="0070C0"/>
                </a:solidFill>
                <a:latin typeface="Courier" pitchFamily="2" charset="0"/>
              </a:rPr>
              <a:t>diff </a:t>
            </a:r>
            <a:r>
              <a:rPr lang="en-US" sz="1200" dirty="0">
                <a:latin typeface="Courier" pitchFamily="2" charset="0"/>
              </a:rPr>
              <a:t>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now, merge</a:t>
            </a:r>
          </a:p>
          <a:p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	&gt; git </a:t>
            </a:r>
            <a:r>
              <a:rPr lang="en-US" sz="1200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merge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master -m “Merge branch master into feature”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9423-AD87-C74C-8526-00169C7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E24926-7722-C843-B44C-31D0F942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95" y="1708760"/>
            <a:ext cx="2138258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CD778-4EDB-C942-BC95-112BFD60B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795" y="1708760"/>
            <a:ext cx="2139695" cy="1372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717EF-FBB1-354D-81CE-057B115815B8}"/>
              </a:ext>
            </a:extLst>
          </p:cNvPr>
          <p:cNvSpPr txBox="1"/>
          <p:nvPr/>
        </p:nvSpPr>
        <p:spPr>
          <a:xfrm>
            <a:off x="438912" y="142646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C63390-DB03-D848-8BB7-28FE50E87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795" y="1706007"/>
            <a:ext cx="2545546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EB419-E56A-C648-A579-4A4F58C7E8B5}"/>
              </a:ext>
            </a:extLst>
          </p:cNvPr>
          <p:cNvSpPr txBox="1"/>
          <p:nvPr/>
        </p:nvSpPr>
        <p:spPr>
          <a:xfrm>
            <a:off x="1544273" y="4571226"/>
            <a:ext cx="331052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Merge made by the 'recursive' strategy.</a:t>
            </a:r>
          </a:p>
          <a:p>
            <a:r>
              <a:rPr lang="en-US" sz="1050" dirty="0">
                <a:latin typeface="Courier" pitchFamily="2" charset="0"/>
              </a:rPr>
              <a:t>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05858-58FD-184A-9E9C-28D39CADDE7F}"/>
              </a:ext>
            </a:extLst>
          </p:cNvPr>
          <p:cNvSpPr txBox="1"/>
          <p:nvPr/>
        </p:nvSpPr>
        <p:spPr>
          <a:xfrm>
            <a:off x="6766561" y="4280457"/>
            <a:ext cx="14527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Conflict resolution is discussed in the “advanced” tutorial</a:t>
            </a:r>
          </a:p>
        </p:txBody>
      </p:sp>
    </p:spTree>
    <p:extLst>
      <p:ext uri="{BB962C8B-B14F-4D97-AF65-F5344CB8AC3E}">
        <p14:creationId xmlns:p14="http://schemas.microsoft.com/office/powerpoint/2010/main" val="18991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CE918-0370-4E47-9496-5B03443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FA3BC-77CF-9441-8BF5-62BDD7D3FC48}"/>
              </a:ext>
            </a:extLst>
          </p:cNvPr>
          <p:cNvSpPr txBox="1"/>
          <p:nvPr/>
        </p:nvSpPr>
        <p:spPr>
          <a:xfrm>
            <a:off x="229571" y="1357162"/>
            <a:ext cx="8600431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*   7dcc2eb 2019-05-09 | Merge branch master into feature (HEAD -&gt; feature/</a:t>
            </a:r>
            <a:r>
              <a:rPr lang="en-US" sz="1050" dirty="0" err="1">
                <a:latin typeface="Courier" pitchFamily="2" charset="0"/>
              </a:rPr>
              <a:t>pchakrab</a:t>
            </a:r>
            <a:r>
              <a:rPr lang="en-US" sz="1050" dirty="0">
                <a:latin typeface="Courier" pitchFamily="2" charset="0"/>
              </a:rPr>
              <a:t>/#123-best-branch-ever)</a:t>
            </a:r>
          </a:p>
          <a:p>
            <a:r>
              <a:rPr lang="en-US" sz="1050" dirty="0">
                <a:latin typeface="Courier" pitchFamily="2" charset="0"/>
              </a:rPr>
              <a:t>|\</a:t>
            </a:r>
          </a:p>
          <a:p>
            <a:r>
              <a:rPr lang="en-US" sz="1050" dirty="0">
                <a:latin typeface="Courier" pitchFamily="2" charset="0"/>
              </a:rPr>
              <a:t>| * a11728e 2019-05-09 | Added a space to g5_modules (master)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  <a:p>
            <a:r>
              <a:rPr lang="en-US" sz="1050" dirty="0">
                <a:latin typeface="Courier" pitchFamily="2" charset="0"/>
              </a:rPr>
              <a:t>* | 60f5453 2019-05-09 | Deleted a file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  <a:p>
            <a:r>
              <a:rPr lang="en-US" sz="1050" dirty="0">
                <a:latin typeface="Courier" pitchFamily="2" charset="0"/>
              </a:rPr>
              <a:t>* | c8db846 2019-05-09 | Added new file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  <a:p>
            <a:r>
              <a:rPr lang="en-US" sz="1050" dirty="0">
                <a:latin typeface="Courier" pitchFamily="2" charset="0"/>
              </a:rPr>
              <a:t>* | eb81172 2019-05-09 | Use a detailed message instead [</a:t>
            </a:r>
            <a:r>
              <a:rPr lang="en-US" sz="1050" dirty="0" err="1">
                <a:latin typeface="Courier" pitchFamily="2" charset="0"/>
              </a:rPr>
              <a:t>Purnendu</a:t>
            </a:r>
            <a:r>
              <a:rPr lang="en-US" sz="1050" dirty="0">
                <a:latin typeface="Courier" pitchFamily="2" charset="0"/>
              </a:rPr>
              <a:t> Chakraborty]</a:t>
            </a:r>
          </a:p>
          <a:p>
            <a:r>
              <a:rPr lang="en-US" sz="1050" dirty="0">
                <a:latin typeface="Courier" pitchFamily="2" charset="0"/>
              </a:rPr>
              <a:t>|/</a:t>
            </a:r>
          </a:p>
        </p:txBody>
      </p:sp>
    </p:spTree>
    <p:extLst>
      <p:ext uri="{BB962C8B-B14F-4D97-AF65-F5344CB8AC3E}">
        <p14:creationId xmlns:p14="http://schemas.microsoft.com/office/powerpoint/2010/main" val="22417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66B-2F52-DA4A-BFBE-C4C5A75E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94DB-074B-DD44-859E-3120DA26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Git ≠ GitHub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Git is a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istributed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ersion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ontrol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Git stores snapshots, not differences</a:t>
            </a:r>
          </a:p>
          <a:p>
            <a:pPr marL="285750" indent="-285750">
              <a:buFont typeface="System Font Regular"/>
              <a:buChar char="-"/>
            </a:pPr>
            <a:r>
              <a:rPr lang="en-US" dirty="0"/>
              <a:t>Git commit id – SHA-1 hash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E3788-0FC0-8841-B24E-58341014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stem Font Regular"/>
              <a:buChar char="-"/>
            </a:pPr>
            <a:endParaRPr lang="en-US" dirty="0"/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 configuration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Clone repository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 workflow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feature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Edit, add and remove files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 with local master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Integrate with remote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Push local feature branch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Create pull request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Update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079F-B3A9-8644-8264-3C4421CB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5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2CF-5DB8-1B4E-8ECA-C25C16CE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</a:t>
            </a:r>
            <a:r>
              <a:rPr lang="en-US" dirty="0">
                <a:solidFill>
                  <a:srgbClr val="FF0000"/>
                </a:solidFill>
              </a:rPr>
              <a:t>remote</a:t>
            </a:r>
            <a:r>
              <a:rPr lang="en-US" dirty="0"/>
              <a:t> – push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feature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8631-A868-2749-95FB-9B7B8E38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4204"/>
            <a:ext cx="7886700" cy="1674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“master” branch is protected and cannot be pushed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 branch to remote</a:t>
            </a:r>
          </a:p>
          <a:p>
            <a:r>
              <a:rPr lang="en-US" sz="1500" dirty="0">
                <a:latin typeface="Courier" pitchFamily="2" charset="0"/>
                <a:cs typeface="Arial" panose="020B0604020202020204" pitchFamily="34" charset="0"/>
              </a:rPr>
              <a:t>	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  <a:cs typeface="Arial" panose="020B0604020202020204" pitchFamily="34" charset="0"/>
              </a:rPr>
              <a:t>checkout</a:t>
            </a:r>
            <a:r>
              <a:rPr lang="en-US" sz="1500" dirty="0">
                <a:latin typeface="Courier" pitchFamily="2" charset="0"/>
                <a:cs typeface="Arial" panose="020B0604020202020204" pitchFamily="34" charset="0"/>
              </a:rPr>
              <a:t> feature/</a:t>
            </a:r>
            <a:r>
              <a:rPr lang="en-US" sz="1500" dirty="0" err="1">
                <a:latin typeface="Courier" pitchFamily="2" charset="0"/>
                <a:cs typeface="Arial" panose="020B0604020202020204" pitchFamily="34" charset="0"/>
              </a:rPr>
              <a:t>pchakrab</a:t>
            </a:r>
            <a:r>
              <a:rPr lang="en-US" sz="1500" dirty="0">
                <a:latin typeface="Courier" pitchFamily="2" charset="0"/>
                <a:cs typeface="Arial" panose="020B0604020202020204" pitchFamily="34" charset="0"/>
              </a:rPr>
              <a:t>/#123-best-feature-ever</a:t>
            </a:r>
          </a:p>
          <a:p>
            <a:r>
              <a:rPr lang="en-US" sz="1500" dirty="0">
                <a:latin typeface="Courier" pitchFamily="2" charset="0"/>
                <a:cs typeface="Arial" panose="020B0604020202020204" pitchFamily="34" charset="0"/>
              </a:rPr>
              <a:t>	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  <a:cs typeface="Arial" panose="020B0604020202020204" pitchFamily="34" charset="0"/>
              </a:rPr>
              <a:t>push</a:t>
            </a:r>
          </a:p>
          <a:p>
            <a:endParaRPr lang="en-US" sz="1500" dirty="0">
              <a:solidFill>
                <a:srgbClr val="0070C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solidFill>
                <a:srgbClr val="0070C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solidFill>
                <a:srgbClr val="0070C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US" sz="1500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6277F-2EFF-B44B-A643-CD234B5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4DAA06-4568-1948-9D34-7AF0193ADE02}"/>
              </a:ext>
            </a:extLst>
          </p:cNvPr>
          <p:cNvSpPr/>
          <p:nvPr/>
        </p:nvSpPr>
        <p:spPr>
          <a:xfrm>
            <a:off x="3218986" y="3626432"/>
            <a:ext cx="683941" cy="4311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0C46C-3B58-E04D-85B6-CADD7EBF4886}"/>
              </a:ext>
            </a:extLst>
          </p:cNvPr>
          <p:cNvSpPr txBox="1"/>
          <p:nvPr/>
        </p:nvSpPr>
        <p:spPr>
          <a:xfrm>
            <a:off x="696497" y="3152662"/>
            <a:ext cx="77510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fatal: The current branch feature/</a:t>
            </a:r>
            <a:r>
              <a:rPr lang="en-US" sz="1200" dirty="0" err="1">
                <a:latin typeface="Courier" pitchFamily="2" charset="0"/>
              </a:rPr>
              <a:t>pchakrab</a:t>
            </a:r>
            <a:r>
              <a:rPr lang="en-US" sz="1200" dirty="0">
                <a:latin typeface="Courier" pitchFamily="2" charset="0"/>
              </a:rPr>
              <a:t>/#123-best-feature-ever has no upstream branch. To push the current branch and set the remote as upstream, use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git push --set-upstream origin feature/</a:t>
            </a:r>
            <a:r>
              <a:rPr lang="en-US" sz="1200" dirty="0" err="1">
                <a:latin typeface="Courier" pitchFamily="2" charset="0"/>
              </a:rPr>
              <a:t>pchakrab</a:t>
            </a:r>
            <a:r>
              <a:rPr lang="en-US" sz="1200" dirty="0">
                <a:latin typeface="Courier" pitchFamily="2" charset="0"/>
              </a:rPr>
              <a:t>/#123-best-feature-ever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FF99C-05B2-C64A-B5B2-055310BE84E6}"/>
              </a:ext>
            </a:extLst>
          </p:cNvPr>
          <p:cNvSpPr txBox="1"/>
          <p:nvPr/>
        </p:nvSpPr>
        <p:spPr>
          <a:xfrm>
            <a:off x="677967" y="4197896"/>
            <a:ext cx="7788066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origin == </a:t>
            </a:r>
            <a:r>
              <a:rPr lang="en-US" sz="1500" dirty="0">
                <a:latin typeface="Courier" pitchFamily="2" charset="0"/>
                <a:hlinkClick r:id="rId3"/>
              </a:rPr>
              <a:t>git@github.com:GEOS-ESM/MAPL.git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FA8A6-8DD8-084F-995C-88085832F9A3}"/>
              </a:ext>
            </a:extLst>
          </p:cNvPr>
          <p:cNvSpPr txBox="1"/>
          <p:nvPr/>
        </p:nvSpPr>
        <p:spPr>
          <a:xfrm>
            <a:off x="493614" y="3948913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BF03-845D-E04D-B28A-E8CFEC86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</a:t>
            </a:r>
            <a:r>
              <a:rPr lang="en-US" dirty="0">
                <a:solidFill>
                  <a:srgbClr val="FF0000"/>
                </a:solidFill>
              </a:rPr>
              <a:t>remote</a:t>
            </a:r>
            <a:r>
              <a:rPr lang="en-US" dirty="0"/>
              <a:t> – push local feature </a:t>
            </a:r>
            <a:r>
              <a:rPr lang="en-US" dirty="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8452-12F8-FD44-9F98-5A698857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589"/>
            <a:ext cx="7886700" cy="321405"/>
          </a:xfrm>
        </p:spPr>
        <p:txBody>
          <a:bodyPr>
            <a:normAutofit fontScale="92500"/>
          </a:bodyPr>
          <a:lstStyle/>
          <a:p>
            <a:r>
              <a:rPr lang="en-US" sz="1500" dirty="0">
                <a:latin typeface="Courier" pitchFamily="2" charset="0"/>
                <a:cs typeface="Arial" panose="020B0604020202020204" pitchFamily="34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push</a:t>
            </a:r>
            <a:r>
              <a:rPr lang="en-US" sz="1500" dirty="0">
                <a:latin typeface="Courier" pitchFamily="2" charset="0"/>
              </a:rPr>
              <a:t> --set-upstream origin feature/</a:t>
            </a:r>
            <a:r>
              <a:rPr lang="en-US" sz="1500" dirty="0" err="1">
                <a:latin typeface="Courier" pitchFamily="2" charset="0"/>
              </a:rPr>
              <a:t>pchakrab</a:t>
            </a:r>
            <a:r>
              <a:rPr lang="en-US" sz="1500" dirty="0">
                <a:latin typeface="Courier" pitchFamily="2" charset="0"/>
              </a:rPr>
              <a:t>/#123-best-feature-ever</a:t>
            </a:r>
            <a:endParaRPr lang="en-US" sz="1500" dirty="0">
              <a:solidFill>
                <a:srgbClr val="0070C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029C7-9B13-BF4D-8DFA-CD764FA1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541AB-52BB-4141-BB5E-B416C68D9412}"/>
              </a:ext>
            </a:extLst>
          </p:cNvPr>
          <p:cNvSpPr txBox="1"/>
          <p:nvPr/>
        </p:nvSpPr>
        <p:spPr>
          <a:xfrm>
            <a:off x="105878" y="1752974"/>
            <a:ext cx="8932243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Enumerating objects: 14, done.</a:t>
            </a:r>
          </a:p>
          <a:p>
            <a:r>
              <a:rPr lang="en-US" sz="1100" dirty="0">
                <a:latin typeface="Courier" pitchFamily="2" charset="0"/>
              </a:rPr>
              <a:t>Counting objects: 100% (14/14), done.</a:t>
            </a:r>
          </a:p>
          <a:p>
            <a:r>
              <a:rPr lang="en-US" sz="1100" dirty="0">
                <a:latin typeface="Courier" pitchFamily="2" charset="0"/>
              </a:rPr>
              <a:t>Delta compression using up to 8 threads</a:t>
            </a:r>
          </a:p>
          <a:p>
            <a:r>
              <a:rPr lang="en-US" sz="1100" dirty="0">
                <a:latin typeface="Courier" pitchFamily="2" charset="0"/>
              </a:rPr>
              <a:t>Compressing objects: 100% (9/9), done.</a:t>
            </a:r>
          </a:p>
          <a:p>
            <a:r>
              <a:rPr lang="en-US" sz="1100" dirty="0">
                <a:latin typeface="Courier" pitchFamily="2" charset="0"/>
              </a:rPr>
              <a:t>Writing objects: 100% (10/10), 865 bytes | 865.00 KiB/s, done.</a:t>
            </a:r>
          </a:p>
          <a:p>
            <a:r>
              <a:rPr lang="en-US" sz="1100" dirty="0">
                <a:latin typeface="Courier" pitchFamily="2" charset="0"/>
              </a:rPr>
              <a:t>Total 10 (delta 7), reused 0 (delta 0)</a:t>
            </a:r>
          </a:p>
          <a:p>
            <a:r>
              <a:rPr lang="en-US" sz="1100" dirty="0">
                <a:latin typeface="Courier" pitchFamily="2" charset="0"/>
              </a:rPr>
              <a:t>remote: Resolving deltas: 100% (7/7), completed with 4 local objects.</a:t>
            </a:r>
          </a:p>
          <a:p>
            <a:r>
              <a:rPr lang="en-US" sz="1100" dirty="0">
                <a:latin typeface="Courier" pitchFamily="2" charset="0"/>
              </a:rPr>
              <a:t>remote:</a:t>
            </a:r>
          </a:p>
          <a:p>
            <a:r>
              <a:rPr lang="en-US" sz="1100" dirty="0">
                <a:latin typeface="Courier" pitchFamily="2" charset="0"/>
              </a:rPr>
              <a:t>remote: Create a pull request for 'feature/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/#123-best-feature-ever' on GitHub by visiting:</a:t>
            </a:r>
          </a:p>
          <a:p>
            <a:r>
              <a:rPr lang="en-US" sz="1100" dirty="0">
                <a:latin typeface="Courier" pitchFamily="2" charset="0"/>
              </a:rPr>
              <a:t>remote:      https://</a:t>
            </a:r>
            <a:r>
              <a:rPr lang="en-US" sz="1100" dirty="0" err="1">
                <a:latin typeface="Courier" pitchFamily="2" charset="0"/>
              </a:rPr>
              <a:t>github.com</a:t>
            </a:r>
            <a:r>
              <a:rPr lang="en-US" sz="1100" dirty="0">
                <a:latin typeface="Courier" pitchFamily="2" charset="0"/>
              </a:rPr>
              <a:t>/GEOS-ESM/MAPL/pull/new/feature/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</a:t>
            </a:r>
          </a:p>
          <a:p>
            <a:r>
              <a:rPr lang="en-US" sz="1100" dirty="0">
                <a:latin typeface="Courier" pitchFamily="2" charset="0"/>
              </a:rPr>
              <a:t>remote:</a:t>
            </a:r>
          </a:p>
          <a:p>
            <a:r>
              <a:rPr lang="en-US" sz="1100" dirty="0">
                <a:latin typeface="Courier" pitchFamily="2" charset="0"/>
              </a:rPr>
              <a:t>To </a:t>
            </a:r>
            <a:r>
              <a:rPr lang="en-US" sz="1100" dirty="0" err="1">
                <a:latin typeface="Courier" pitchFamily="2" charset="0"/>
              </a:rPr>
              <a:t>github.com:GEOS-ESM</a:t>
            </a:r>
            <a:r>
              <a:rPr lang="en-US" sz="1100" dirty="0">
                <a:latin typeface="Courier" pitchFamily="2" charset="0"/>
              </a:rPr>
              <a:t>/</a:t>
            </a:r>
            <a:r>
              <a:rPr lang="en-US" sz="1100" dirty="0" err="1">
                <a:latin typeface="Courier" pitchFamily="2" charset="0"/>
              </a:rPr>
              <a:t>MAPL.git</a:t>
            </a:r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 * [new branch]      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 -&gt; 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</a:t>
            </a:r>
          </a:p>
          <a:p>
            <a:r>
              <a:rPr lang="en-US" sz="1100" dirty="0">
                <a:latin typeface="Courier" pitchFamily="2" charset="0"/>
              </a:rPr>
              <a:t>Branch 'feature/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/#123-best-feature-ever' set up to track remote branch 'feature/</a:t>
            </a:r>
            <a:r>
              <a:rPr lang="en-US" sz="1100" dirty="0" err="1">
                <a:latin typeface="Courier" pitchFamily="2" charset="0"/>
              </a:rPr>
              <a:t>pchakrab</a:t>
            </a:r>
            <a:r>
              <a:rPr lang="en-US" sz="1100" dirty="0">
                <a:latin typeface="Courier" pitchFamily="2" charset="0"/>
              </a:rPr>
              <a:t>/#123-best-feature-ever' from 'origin'.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DD012-E607-6E4F-B64E-E2A30F1114AD}"/>
              </a:ext>
            </a:extLst>
          </p:cNvPr>
          <p:cNvSpPr/>
          <p:nvPr/>
        </p:nvSpPr>
        <p:spPr>
          <a:xfrm>
            <a:off x="0" y="3811349"/>
            <a:ext cx="9144000" cy="501707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8A2EE-F551-CF44-8576-12EB90EF4EA2}"/>
              </a:ext>
            </a:extLst>
          </p:cNvPr>
          <p:cNvSpPr/>
          <p:nvPr/>
        </p:nvSpPr>
        <p:spPr>
          <a:xfrm>
            <a:off x="0" y="3115434"/>
            <a:ext cx="9144000" cy="372233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2EC5-9C17-C84E-985E-5ED781AC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</a:t>
            </a:r>
            <a:r>
              <a:rPr lang="en-US" dirty="0">
                <a:solidFill>
                  <a:srgbClr val="FF0000"/>
                </a:solidFill>
              </a:rPr>
              <a:t>remote</a:t>
            </a:r>
            <a:r>
              <a:rPr lang="en-US" dirty="0"/>
              <a:t> – create pull request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9A42D1-3259-4E42-8B98-76ACC07A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86F82-A36F-5349-9DF9-D4D09F7F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5" y="1038594"/>
            <a:ext cx="5925389" cy="42530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79A854-1C18-424C-81B4-3892C61A483F}"/>
              </a:ext>
            </a:extLst>
          </p:cNvPr>
          <p:cNvSpPr/>
          <p:nvPr/>
        </p:nvSpPr>
        <p:spPr>
          <a:xfrm>
            <a:off x="2352380" y="2759520"/>
            <a:ext cx="806786" cy="234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70A04-5FCA-FA4C-BFE8-D550F52F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44" y="1042416"/>
            <a:ext cx="5925312" cy="4252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4A9AA6-EA1F-2945-9202-E8E9861693CE}"/>
              </a:ext>
            </a:extLst>
          </p:cNvPr>
          <p:cNvSpPr/>
          <p:nvPr/>
        </p:nvSpPr>
        <p:spPr>
          <a:xfrm>
            <a:off x="1855659" y="2148316"/>
            <a:ext cx="1704663" cy="3127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E2E0A-F107-3745-AC64-54731E8A140B}"/>
              </a:ext>
            </a:extLst>
          </p:cNvPr>
          <p:cNvSpPr txBox="1"/>
          <p:nvPr/>
        </p:nvSpPr>
        <p:spPr>
          <a:xfrm>
            <a:off x="433554" y="2018933"/>
            <a:ext cx="1050587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“to” and “from”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2C35A-00D8-EC4E-94B1-E9D2D9F67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9344" y="1042416"/>
            <a:ext cx="5925312" cy="42529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3607DA-6CF1-9C40-A416-5DD393FA4D45}"/>
              </a:ext>
            </a:extLst>
          </p:cNvPr>
          <p:cNvSpPr/>
          <p:nvPr/>
        </p:nvSpPr>
        <p:spPr>
          <a:xfrm>
            <a:off x="5019474" y="4569756"/>
            <a:ext cx="963037" cy="2348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17B7C-67A5-6B4E-8378-4D651ECC3069}"/>
              </a:ext>
            </a:extLst>
          </p:cNvPr>
          <p:cNvSpPr/>
          <p:nvPr/>
        </p:nvSpPr>
        <p:spPr>
          <a:xfrm>
            <a:off x="1865819" y="2184973"/>
            <a:ext cx="2509306" cy="2348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23C80-E533-6140-8F37-7066967F7A04}"/>
              </a:ext>
            </a:extLst>
          </p:cNvPr>
          <p:cNvSpPr/>
          <p:nvPr/>
        </p:nvSpPr>
        <p:spPr>
          <a:xfrm>
            <a:off x="6264613" y="2573792"/>
            <a:ext cx="1270062" cy="675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A539C-0A85-D54E-81F9-9746CF80551C}"/>
              </a:ext>
            </a:extLst>
          </p:cNvPr>
          <p:cNvSpPr/>
          <p:nvPr/>
        </p:nvSpPr>
        <p:spPr>
          <a:xfrm>
            <a:off x="4414276" y="2184972"/>
            <a:ext cx="731656" cy="2348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BC1FC-8474-1544-9D48-C9CA7B76FD64}"/>
              </a:ext>
            </a:extLst>
          </p:cNvPr>
          <p:cNvSpPr txBox="1"/>
          <p:nvPr/>
        </p:nvSpPr>
        <p:spPr>
          <a:xfrm>
            <a:off x="6316527" y="4518375"/>
            <a:ext cx="1166233" cy="30841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And that’s it!</a:t>
            </a:r>
          </a:p>
        </p:txBody>
      </p:sp>
    </p:spTree>
    <p:extLst>
      <p:ext uri="{BB962C8B-B14F-4D97-AF65-F5344CB8AC3E}">
        <p14:creationId xmlns:p14="http://schemas.microsoft.com/office/powerpoint/2010/main" val="20056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234A-2352-7F4C-B836-478EF9D4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almost – still need to update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B928F-12D5-C742-9AAE-85BCE4E1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F898-B415-E94C-ABAC-5D25D83C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24" y="1316255"/>
            <a:ext cx="3394061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366FD-5BEC-E14C-B712-E52999A3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24" y="1316255"/>
            <a:ext cx="5102352" cy="1828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C2B0E-6C31-F042-99F3-54FF219818FF}"/>
              </a:ext>
            </a:extLst>
          </p:cNvPr>
          <p:cNvSpPr/>
          <p:nvPr/>
        </p:nvSpPr>
        <p:spPr>
          <a:xfrm>
            <a:off x="2706882" y="3547303"/>
            <a:ext cx="26650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checkout</a:t>
            </a:r>
            <a:r>
              <a:rPr lang="en-US" sz="1500" dirty="0">
                <a:latin typeface="Courier" pitchFamily="2" charset="0"/>
              </a:rPr>
              <a:t> master</a:t>
            </a:r>
          </a:p>
          <a:p>
            <a:r>
              <a:rPr lang="en-US" sz="1500" dirty="0"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3351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System Font Regular"/>
              <a:buChar char="-"/>
            </a:pPr>
            <a:endParaRPr lang="en-US" dirty="0"/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 configuration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Clone repository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Local workflow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Edit, add and remove files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 with local master</a:t>
            </a:r>
          </a:p>
          <a:p>
            <a:pPr lvl="1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Integrate with remote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Push local branch</a:t>
            </a:r>
          </a:p>
          <a:p>
            <a:pPr lvl="2">
              <a:buFont typeface="System Font Regular"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pull request</a:t>
            </a:r>
          </a:p>
          <a:p>
            <a:pPr lvl="1">
              <a:buFont typeface="System Font Regular"/>
              <a:buChar char="-"/>
            </a:pPr>
            <a:r>
              <a:rPr lang="en-US" dirty="0"/>
              <a:t>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59D0-2CFB-124B-9C7C-3BDCCB09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4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E64351-A797-2548-A83E-F06711F4BBCC}"/>
              </a:ext>
            </a:extLst>
          </p:cNvPr>
          <p:cNvSpPr txBox="1"/>
          <p:nvPr/>
        </p:nvSpPr>
        <p:spPr>
          <a:xfrm>
            <a:off x="2961828" y="3122050"/>
            <a:ext cx="888278" cy="254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5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674E-32C1-E644-9D2A-DA08ABF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7283-0E11-8542-A6F6-A70A7F37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tag (</a:t>
            </a:r>
            <a:r>
              <a:rPr lang="en-US" dirty="0">
                <a:highlight>
                  <a:srgbClr val="FFFF00"/>
                </a:highlight>
              </a:rPr>
              <a:t>don’t do this</a:t>
            </a:r>
            <a:r>
              <a:rPr lang="en-US" dirty="0"/>
              <a:t>)</a:t>
            </a:r>
            <a:endParaRPr lang="en-US" sz="1200" dirty="0">
              <a:solidFill>
                <a:prstClr val="black"/>
              </a:solidFill>
              <a:latin typeface="Monaco" pitchFamily="2" charset="77"/>
            </a:endParaRPr>
          </a:p>
          <a:p>
            <a:pPr lvl="1"/>
            <a:r>
              <a:rPr lang="en-US" dirty="0"/>
              <a:t>Does no more than just pointing to a commit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prstClr val="black"/>
                </a:solidFill>
                <a:latin typeface="Monaco" pitchFamily="2" charset="77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tag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urier" pitchFamily="2" charset="0"/>
              </a:rPr>
              <a:t>some_tag</a:t>
            </a:r>
            <a:endParaRPr lang="en-US" sz="1500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Annotated tag</a:t>
            </a:r>
          </a:p>
          <a:p>
            <a:pPr lvl="1"/>
            <a:r>
              <a:rPr lang="en-US" dirty="0"/>
              <a:t>Can contain a message, creator, and date different than the commit’s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prstClr val="black"/>
                </a:solidFill>
                <a:latin typeface="Monaco" pitchFamily="2" charset="77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&gt; git </a:t>
            </a:r>
            <a:r>
              <a:rPr lang="en-US" sz="1500" dirty="0">
                <a:solidFill>
                  <a:srgbClr val="0070C0"/>
                </a:solidFill>
                <a:latin typeface="Courier" pitchFamily="2" charset="0"/>
              </a:rPr>
              <a:t>tag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-a v2019.6 -m “Version 2019.6”</a:t>
            </a:r>
          </a:p>
          <a:p>
            <a:endParaRPr lang="en-US" sz="1500" dirty="0">
              <a:solidFill>
                <a:prstClr val="black"/>
              </a:solidFill>
              <a:latin typeface="Courier" pitchFamily="2" charset="0"/>
            </a:endParaRPr>
          </a:p>
          <a:p>
            <a:endParaRPr lang="en-US" sz="1500" dirty="0">
              <a:solidFill>
                <a:prstClr val="black"/>
              </a:solidFill>
              <a:latin typeface="Courier" pitchFamily="2" charset="0"/>
            </a:endParaRPr>
          </a:p>
          <a:p>
            <a:r>
              <a:rPr lang="en-US" dirty="0"/>
              <a:t>Need to explicitly push tag to remote</a:t>
            </a:r>
          </a:p>
          <a:p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	 &gt; git push origin v2019.6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4400-7808-B14E-8011-DC4E70DB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71B7-0D24-514B-A4A1-84F221C90D57}"/>
              </a:ext>
            </a:extLst>
          </p:cNvPr>
          <p:cNvSpPr txBox="1"/>
          <p:nvPr/>
        </p:nvSpPr>
        <p:spPr>
          <a:xfrm>
            <a:off x="2656091" y="3499153"/>
            <a:ext cx="1915909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Git tags can have “.”</a:t>
            </a:r>
          </a:p>
        </p:txBody>
      </p:sp>
    </p:spTree>
    <p:extLst>
      <p:ext uri="{BB962C8B-B14F-4D97-AF65-F5344CB8AC3E}">
        <p14:creationId xmlns:p14="http://schemas.microsoft.com/office/powerpoint/2010/main" val="9469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tools/aliases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CVS to Git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F1A4-E61F-0B44-B181-48C4F4AA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6F4-D1C0-AA45-96E1-140316B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tool: </a:t>
            </a:r>
            <a:r>
              <a:rPr lang="en-US" dirty="0" err="1"/>
              <a:t>gitk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675A-FA08-2F44-9367-14D6974D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2C04A-3227-8749-B703-5A807E6F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85" y="1009214"/>
            <a:ext cx="4599877" cy="4242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801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6F4-D1C0-AA45-96E1-140316B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tool: </a:t>
            </a:r>
            <a:r>
              <a:rPr lang="en-US" dirty="0" err="1"/>
              <a:t>tig</a:t>
            </a:r>
            <a:r>
              <a:rPr lang="en-US" dirty="0"/>
              <a:t> (run from command line)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DE927-95AA-D544-8C42-325995D0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FC65C-AED4-A74A-AD60-A6828CE9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0" y="1040963"/>
            <a:ext cx="7136780" cy="40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4B45-C4D1-9D48-90CB-A291FBC1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≠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0877-745A-1647-A179-B4557A7F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800" dirty="0">
                <a:highlight>
                  <a:srgbClr val="FFFF00"/>
                </a:highlight>
              </a:rPr>
              <a:t>Git</a:t>
            </a:r>
            <a:r>
              <a:rPr lang="en-US" sz="1800" dirty="0"/>
              <a:t> is a version control system – a tool to manage source code history. On discover:</a:t>
            </a:r>
          </a:p>
          <a:p>
            <a:r>
              <a:rPr lang="en-US" sz="2400" dirty="0">
                <a:latin typeface="Courier" pitchFamily="2" charset="0"/>
              </a:rPr>
              <a:t>		    </a:t>
            </a:r>
            <a:r>
              <a:rPr lang="en-US" sz="1800" dirty="0">
                <a:latin typeface="Courier" pitchFamily="2" charset="0"/>
              </a:rPr>
              <a:t>module load </a:t>
            </a:r>
            <a:r>
              <a:rPr lang="en-US" sz="1800" dirty="0" err="1">
                <a:latin typeface="Courier" pitchFamily="2" charset="0"/>
              </a:rPr>
              <a:t>GEOSenv</a:t>
            </a:r>
            <a:endParaRPr lang="en-US" sz="1800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800" dirty="0">
                <a:highlight>
                  <a:srgbClr val="FFFF00"/>
                </a:highlight>
              </a:rPr>
              <a:t>GitHub</a:t>
            </a:r>
            <a:r>
              <a:rPr lang="en-US" sz="1800" dirty="0"/>
              <a:t> is a hosting service for Git repositories accessible through their website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/>
              <a:t>. This is where GEOS source code lives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6F437-4B3A-C844-B961-F7398C50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36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F29A-392F-5C4C-9ABB-FF7ABC9A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aliases: ~</a:t>
            </a:r>
            <a:r>
              <a:rPr lang="en-US" dirty="0" err="1"/>
              <a:t>pchakrab</a:t>
            </a:r>
            <a:r>
              <a:rPr lang="en-US" dirty="0"/>
              <a:t>/.</a:t>
            </a:r>
            <a:r>
              <a:rPr lang="en-US" dirty="0" err="1"/>
              <a:t>gitconfig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908DC-A01C-5F46-9CC3-BA391960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262C5-8F11-444F-B857-65F2E1EB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14" y="1251107"/>
            <a:ext cx="5960490" cy="3900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68816F-9C94-6F4E-9433-78FC012D1802}"/>
              </a:ext>
            </a:extLst>
          </p:cNvPr>
          <p:cNvSpPr/>
          <p:nvPr/>
        </p:nvSpPr>
        <p:spPr>
          <a:xfrm>
            <a:off x="1439514" y="1788374"/>
            <a:ext cx="5960490" cy="1164657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F36ED-A733-DD40-91D9-6B6AC6A1AA8A}"/>
              </a:ext>
            </a:extLst>
          </p:cNvPr>
          <p:cNvSpPr/>
          <p:nvPr/>
        </p:nvSpPr>
        <p:spPr>
          <a:xfrm>
            <a:off x="1439514" y="2999322"/>
            <a:ext cx="5960490" cy="1261782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3ACC9-6D14-D34F-BD97-4277B3F186A3}"/>
              </a:ext>
            </a:extLst>
          </p:cNvPr>
          <p:cNvSpPr/>
          <p:nvPr/>
        </p:nvSpPr>
        <p:spPr>
          <a:xfrm>
            <a:off x="1439514" y="4307394"/>
            <a:ext cx="5960490" cy="867107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Useful tools/aliases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CVS to Git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FC02-85C4-6245-BEE8-0C5A960F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0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1F8D1-D699-F640-865E-760B202C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6704D0-D69A-AE41-8E5D-F8D5DF804C60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Premature (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) commits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D9B3B0-6592-EF45-BFE5-3F0D1C558C11}"/>
              </a:ext>
            </a:extLst>
          </p:cNvPr>
          <p:cNvSpPr txBox="1">
            <a:spLocks/>
          </p:cNvSpPr>
          <p:nvPr/>
        </p:nvSpPr>
        <p:spPr>
          <a:xfrm>
            <a:off x="628650" y="1215958"/>
            <a:ext cx="7886700" cy="386853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 the last commit message</a:t>
            </a:r>
          </a:p>
          <a:p>
            <a:r>
              <a:rPr lang="en-US" sz="1500" dirty="0">
                <a:latin typeface="Courier" pitchFamily="2" charset="0"/>
              </a:rPr>
              <a:t>	</a:t>
            </a:r>
            <a:r>
              <a:rPr lang="en-US" dirty="0">
                <a:latin typeface="Courier" pitchFamily="2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--amend -m “Updated commit message”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Forgot to add a file to the last commit</a:t>
            </a:r>
          </a:p>
          <a:p>
            <a:r>
              <a:rPr lang="en-US" sz="1300" dirty="0">
                <a:latin typeface="Courier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the-file-</a:t>
            </a:r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-forgot-to-</a:t>
            </a:r>
            <a:r>
              <a:rPr lang="en-US" dirty="0" err="1">
                <a:latin typeface="Courier" pitchFamily="2" charset="0"/>
                <a:cs typeface="Arial" panose="020B0604020202020204" pitchFamily="34" charset="0"/>
              </a:rPr>
              <a:t>add.py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	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--amend --no-edit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cs typeface="Arial" panose="020B0604020202020204" pitchFamily="34" charset="0"/>
              </a:rPr>
              <a:t># do not change message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resulting commit will replace the incomplete one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Undo last commit</a:t>
            </a:r>
          </a:p>
          <a:p>
            <a:r>
              <a:rPr lang="en-US" sz="1300" dirty="0">
                <a:latin typeface="Courier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reset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--soft HEAD~1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cs typeface="Arial" panose="020B0604020202020204" pitchFamily="34" charset="0"/>
              </a:rPr>
              <a:t># preserve file changes</a:t>
            </a:r>
          </a:p>
          <a:p>
            <a:r>
              <a:rPr lang="en-US" dirty="0">
                <a:solidFill>
                  <a:schemeClr val="accent2"/>
                </a:solidFill>
                <a:latin typeface="Courier" pitchFamily="2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  <a:cs typeface="Arial" panose="020B0604020202020204" pitchFamily="34" charset="0"/>
              </a:rPr>
              <a:t>reset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 --hard HEAD~1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  <a:cs typeface="Arial" panose="020B0604020202020204" pitchFamily="34" charset="0"/>
              </a:rPr>
              <a:t># discard file changes</a:t>
            </a:r>
          </a:p>
        </p:txBody>
      </p:sp>
    </p:spTree>
    <p:extLst>
      <p:ext uri="{BB962C8B-B14F-4D97-AF65-F5344CB8AC3E}">
        <p14:creationId xmlns:p14="http://schemas.microsoft.com/office/powerpoint/2010/main" val="4187460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51212-B78C-6943-88CB-DEF66AFC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C004C0-A780-B243-A8D2-FB4D0807DA4F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Committed to the wrong (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) branch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215F0-A5E2-A045-BB9C-BB9C477ACA0B}"/>
              </a:ext>
            </a:extLst>
          </p:cNvPr>
          <p:cNvSpPr txBox="1">
            <a:spLocks/>
          </p:cNvSpPr>
          <p:nvPr/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pitchFamily="2" charset="0"/>
              </a:rPr>
              <a:t>	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checkout</a:t>
            </a:r>
            <a:r>
              <a:rPr lang="en-US" dirty="0">
                <a:latin typeface="Courier" pitchFamily="2" charset="0"/>
              </a:rPr>
              <a:t> wrong-branch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reset</a:t>
            </a:r>
            <a:r>
              <a:rPr lang="en-US" dirty="0">
                <a:latin typeface="Courier" pitchFamily="2" charset="0"/>
              </a:rPr>
              <a:t> --soft HEAD~1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# undo commit, preserve file changes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stash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# modifications are stashed away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checkout</a:t>
            </a:r>
            <a:r>
              <a:rPr lang="en-US" dirty="0">
                <a:latin typeface="Courier" pitchFamily="2" charset="0"/>
              </a:rPr>
              <a:t> correct-branch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stash</a:t>
            </a:r>
            <a:r>
              <a:rPr lang="en-US" dirty="0">
                <a:latin typeface="Courier" pitchFamily="2" charset="0"/>
              </a:rPr>
              <a:t> pop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# pop = apply + drop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 .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# or add files individually</a:t>
            </a:r>
          </a:p>
          <a:p>
            <a:r>
              <a:rPr lang="en-US" dirty="0">
                <a:latin typeface="Courier" pitchFamily="2" charset="0"/>
              </a:rPr>
              <a:t> 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-m “My 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4171563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F80E0-E75E-7F4F-B1B8-4D42FDD1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EE7D9C-77CB-0943-A87C-825D9CB78D2C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‘git diff’ does nothing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43852F-62AA-4243-A6DE-3911F65E66C6}"/>
              </a:ext>
            </a:extLst>
          </p:cNvPr>
          <p:cNvSpPr txBox="1">
            <a:spLocks/>
          </p:cNvSpPr>
          <p:nvPr/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doesn’t do a diff of files that have been staged. Try</a:t>
            </a:r>
          </a:p>
          <a:p>
            <a:endParaRPr lang="en-US" dirty="0"/>
          </a:p>
          <a:p>
            <a:r>
              <a:rPr lang="en-US" dirty="0">
                <a:latin typeface="Courier" pitchFamily="2" charset="0"/>
              </a:rPr>
              <a:t>	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diff</a:t>
            </a:r>
            <a:r>
              <a:rPr lang="en-US" dirty="0">
                <a:latin typeface="Courier" pitchFamily="2" charset="0"/>
              </a:rPr>
              <a:t> --staged</a:t>
            </a:r>
          </a:p>
        </p:txBody>
      </p:sp>
    </p:spTree>
    <p:extLst>
      <p:ext uri="{BB962C8B-B14F-4D97-AF65-F5344CB8AC3E}">
        <p14:creationId xmlns:p14="http://schemas.microsoft.com/office/powerpoint/2010/main" val="4083810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B5B76-C409-C248-868A-19B3C76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A65F4C-96C3-D849-996C-4662DF2A5296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837195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 give 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00049-9FB1-3644-B2A2-A26FC59AC2E1}"/>
              </a:ext>
            </a:extLst>
          </p:cNvPr>
          <p:cNvSpPr txBox="1">
            <a:spLocks/>
          </p:cNvSpPr>
          <p:nvPr/>
        </p:nvSpPr>
        <p:spPr>
          <a:xfrm>
            <a:off x="628650" y="1264204"/>
            <a:ext cx="7886700" cy="3883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&gt; cd /path/to/my-git-repo/..</a:t>
            </a:r>
          </a:p>
          <a:p>
            <a:r>
              <a:rPr lang="en-US" dirty="0">
                <a:latin typeface="Courier" pitchFamily="2" charset="0"/>
              </a:rPr>
              <a:t>	&gt; rm -rf my-git-repo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# or rename it</a:t>
            </a:r>
          </a:p>
          <a:p>
            <a:r>
              <a:rPr lang="en-US" dirty="0">
                <a:latin typeface="Courier" pitchFamily="2" charset="0"/>
              </a:rPr>
              <a:t>	&gt; git 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clone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git@github.com:GEOS-ESM</a:t>
            </a:r>
            <a:r>
              <a:rPr lang="en-US" dirty="0">
                <a:latin typeface="Courier" pitchFamily="2" charset="0"/>
              </a:rPr>
              <a:t>/my-git-</a:t>
            </a:r>
            <a:r>
              <a:rPr lang="en-US" dirty="0" err="1">
                <a:latin typeface="Courier" pitchFamily="2" charset="0"/>
              </a:rPr>
              <a:t>repo.git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&gt; cd my-git-repo</a:t>
            </a:r>
          </a:p>
        </p:txBody>
      </p:sp>
    </p:spTree>
    <p:extLst>
      <p:ext uri="{BB962C8B-B14F-4D97-AF65-F5344CB8AC3E}">
        <p14:creationId xmlns:p14="http://schemas.microsoft.com/office/powerpoint/2010/main" val="38881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Getting started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Useful tools/aliases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CVS to Git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FC02-85C4-6245-BEE8-0C5A960F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8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1C5-B21C-A046-860A-775B6369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BE6E1-8059-5042-BE4C-B11B1065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015176"/>
              </p:ext>
            </p:extLst>
          </p:nvPr>
        </p:nvGraphicFramePr>
        <p:xfrm>
          <a:off x="628650" y="1228249"/>
          <a:ext cx="7886700" cy="3672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7602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0317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584317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 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command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85889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Checkout repository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checkout repo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clone repo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46124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Checkout a branch of the repo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checkout –r branch repo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clone -b branch repo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65611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status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status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status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3486305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code checkout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remote update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pull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7479518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changes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add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commit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push (optional)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465362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branch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tag -b branch-tag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branch branch-name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158176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to a branch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–r branch-tag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checkout branch-name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596838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 code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tag tag-name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tag tag-name (don’t do this)</a:t>
                      </a:r>
                    </a:p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tag -a tag-name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71338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Merge code from branch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-j remote-branch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merge remote-branch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94764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79CB8-014B-8146-85CC-9BC74542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00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1C5-B21C-A046-860A-775B6369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BE6E1-8059-5042-BE4C-B11B1065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9949"/>
              </p:ext>
            </p:extLst>
          </p:nvPr>
        </p:nvGraphicFramePr>
        <p:xfrm>
          <a:off x="628650" y="1430379"/>
          <a:ext cx="7886700" cy="2331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7602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0317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5843172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 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command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85889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add file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46124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6561153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Rename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 file1 file2</a:t>
                      </a:r>
                    </a:p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file1</a:t>
                      </a:r>
                    </a:p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 file2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mv file1 file2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348630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differences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diff –u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diff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7479518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Revert file changes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</a:t>
                      </a:r>
                    </a:p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file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 checkout file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465362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64AAE-97C0-DD4B-B490-50F710A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4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F2D2-5633-7A4A-B4EF-FDC0E1D1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later – advanced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909B-B4A0-E549-BA22-6E5AD648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 to be covered are:</a:t>
            </a:r>
          </a:p>
          <a:p>
            <a:endParaRPr lang="en-US" dirty="0"/>
          </a:p>
          <a:p>
            <a:pPr marL="800100" lvl="1" indent="-285750"/>
            <a:r>
              <a:rPr lang="en-US" dirty="0"/>
              <a:t>How to handle merge conflicts</a:t>
            </a:r>
          </a:p>
          <a:p>
            <a:pPr marL="800100" lvl="1" indent="-285750"/>
            <a:r>
              <a:rPr lang="en-US" dirty="0"/>
              <a:t>git stash/squash</a:t>
            </a:r>
          </a:p>
          <a:p>
            <a:pPr marL="800100" lvl="1" indent="-285750"/>
            <a:r>
              <a:rPr lang="en-US" dirty="0"/>
              <a:t>Detached head</a:t>
            </a:r>
          </a:p>
          <a:p>
            <a:pPr marL="800100" lvl="1" indent="-285750"/>
            <a:r>
              <a:rPr lang="en-US" dirty="0"/>
              <a:t>How to manage (multiple) remotes</a:t>
            </a:r>
          </a:p>
          <a:p>
            <a:pPr marL="800100" lvl="1" indent="-285750"/>
            <a:r>
              <a:rPr lang="en-US" dirty="0"/>
              <a:t>GitHub – </a:t>
            </a:r>
            <a:r>
              <a:rPr lang="en-US" dirty="0" err="1"/>
              <a:t>Codeowners</a:t>
            </a:r>
            <a:r>
              <a:rPr lang="en-US" dirty="0"/>
              <a:t>/Forks</a:t>
            </a:r>
          </a:p>
          <a:p>
            <a:pPr marL="800100" lvl="1" indent="-285750"/>
            <a:r>
              <a:rPr lang="en-US" dirty="0"/>
              <a:t>Anything else?</a:t>
            </a:r>
          </a:p>
          <a:p>
            <a:pPr marL="800100" lvl="1" indent="-2857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37DD2-4C29-8E41-B9D6-FA9A343B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31B7-0B9D-2442-895A-A5E8F2CC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VCS vs Distributed VCS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8B94A-24D1-C648-AE98-28A80A1C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E65948-58C6-D648-A4D5-2AA28CB9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4" y="1275450"/>
            <a:ext cx="3775730" cy="29601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074D7A-06E4-B046-AA61-250498F09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018" y="1275450"/>
            <a:ext cx="3179618" cy="35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55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61C5-B21C-A046-860A-775B6369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64AAE-97C0-DD4B-B490-50F710AD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4B34-3771-1546-B850-8532D940C547}"/>
              </a:ext>
            </a:extLst>
          </p:cNvPr>
          <p:cNvSpPr txBox="1"/>
          <p:nvPr/>
        </p:nvSpPr>
        <p:spPr>
          <a:xfrm>
            <a:off x="2405379" y="4348712"/>
            <a:ext cx="433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geos5-support@lists.nasa.gov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0EFAF6-F80D-7E40-8083-23040360F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97316"/>
              </p:ext>
            </p:extLst>
          </p:nvPr>
        </p:nvGraphicFramePr>
        <p:xfrm>
          <a:off x="2496264" y="1744980"/>
          <a:ext cx="41514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118">
                  <a:extLst>
                    <a:ext uri="{9D8B030D-6E8A-4147-A177-3AD203B41FA5}">
                      <a16:colId xmlns:a16="http://schemas.microsoft.com/office/drawing/2014/main" val="3309519453"/>
                    </a:ext>
                  </a:extLst>
                </a:gridCol>
                <a:gridCol w="1474441">
                  <a:extLst>
                    <a:ext uri="{9D8B030D-6E8A-4147-A177-3AD203B41FA5}">
                      <a16:colId xmlns:a16="http://schemas.microsoft.com/office/drawing/2014/main" val="3760229183"/>
                    </a:ext>
                  </a:extLst>
                </a:gridCol>
                <a:gridCol w="1325909">
                  <a:extLst>
                    <a:ext uri="{9D8B030D-6E8A-4147-A177-3AD203B41FA5}">
                      <a16:colId xmlns:a16="http://schemas.microsoft.com/office/drawing/2014/main" val="323138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4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07/29/2019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10:00 – 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G125G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1178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07/30/2019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8:00 – 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088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1:00 – 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858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07/30/2019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8:00 – 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E108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47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1:00 – 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G125G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94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2A33EA-FAB9-4749-AED6-AA2A89D25585}"/>
              </a:ext>
            </a:extLst>
          </p:cNvPr>
          <p:cNvSpPr txBox="1"/>
          <p:nvPr/>
        </p:nvSpPr>
        <p:spPr>
          <a:xfrm>
            <a:off x="980951" y="2755683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Office hours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4A9FC-E11A-B440-8348-9EC7143573DC}"/>
              </a:ext>
            </a:extLst>
          </p:cNvPr>
          <p:cNvSpPr/>
          <p:nvPr/>
        </p:nvSpPr>
        <p:spPr>
          <a:xfrm>
            <a:off x="1380804" y="1162654"/>
            <a:ext cx="6382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https://gmao.gsfc.nasa.gov/intranet/presentations/git_transition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31B7-0B9D-2442-895A-A5E8F2CC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544BA-6147-AF4C-9FF2-D6BD75EC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Clone a repository instead of ‘checkout’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prstClr val="black"/>
                </a:solidFill>
                <a:latin typeface="Courier" pitchFamily="2" charset="0"/>
              </a:rPr>
              <a:t>  &gt; git </a:t>
            </a:r>
            <a:r>
              <a:rPr lang="en-US" sz="1400" dirty="0">
                <a:solidFill>
                  <a:srgbClr val="0070C0"/>
                </a:solidFill>
                <a:latin typeface="Courier" pitchFamily="2" charset="0"/>
              </a:rPr>
              <a:t>clone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git@github.com:GEOS-ESM</a:t>
            </a:r>
            <a:r>
              <a:rPr lang="en-US" sz="1400" dirty="0">
                <a:latin typeface="Courier" pitchFamily="2" charset="0"/>
              </a:rPr>
              <a:t>/</a:t>
            </a:r>
            <a:r>
              <a:rPr lang="en-US" sz="1400" dirty="0" err="1">
                <a:latin typeface="Courier" pitchFamily="2" charset="0"/>
              </a:rPr>
              <a:t>MAPL.git</a:t>
            </a:r>
            <a:endParaRPr lang="en-US" sz="1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  <a:latin typeface="Monaco" pitchFamily="2" charset="7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prstClr val="black"/>
                </a:solidFill>
                <a:latin typeface="Monaco" pitchFamily="2" charset="77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prstClr val="black"/>
                </a:solidFill>
                <a:latin typeface="Monaco" pitchFamily="2" charset="77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&gt; cd MAPL</a:t>
            </a:r>
            <a:endParaRPr lang="en-US" sz="1500" dirty="0">
              <a:highlight>
                <a:srgbClr val="FFFF00"/>
              </a:highlight>
              <a:latin typeface="Courier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&gt; ls -1a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   ...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  .git/       # all of git magic happens here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  .</a:t>
            </a:r>
            <a:r>
              <a:rPr lang="en-US" sz="1500" dirty="0" err="1">
                <a:solidFill>
                  <a:prstClr val="black"/>
                </a:solidFill>
                <a:latin typeface="Courier" pitchFamily="2" charset="0"/>
              </a:rPr>
              <a:t>gitignore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</a:rPr>
              <a:t>  # list of files/directories we do not want to track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DFA3-3C07-014D-A75C-0A141DE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7297-E37C-0E4C-BA40-F7F61E90AA5E}"/>
              </a:ext>
            </a:extLst>
          </p:cNvPr>
          <p:cNvSpPr txBox="1"/>
          <p:nvPr/>
        </p:nvSpPr>
        <p:spPr>
          <a:xfrm>
            <a:off x="1409970" y="2170535"/>
            <a:ext cx="6324059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git clone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 is similar to ‘</a:t>
            </a:r>
            <a:r>
              <a:rPr lang="en-US" sz="1400" dirty="0" err="1">
                <a:latin typeface="Courier" pitchFamily="2" charset="0"/>
                <a:cs typeface="Arial" panose="020B0604020202020204" pitchFamily="34" charset="0"/>
              </a:rPr>
              <a:t>cvs</a:t>
            </a:r>
            <a:r>
              <a:rPr lang="en-US" sz="1400" dirty="0">
                <a:latin typeface="Courier" pitchFamily="2" charset="0"/>
                <a:cs typeface="Arial" panose="020B0604020202020204" pitchFamily="34" charset="0"/>
              </a:rPr>
              <a:t> checkout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 except that you get a copy of the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repository. This local copy itself is a repository and can be cloned from. </a:t>
            </a:r>
          </a:p>
        </p:txBody>
      </p:sp>
    </p:spTree>
    <p:extLst>
      <p:ext uri="{BB962C8B-B14F-4D97-AF65-F5344CB8AC3E}">
        <p14:creationId xmlns:p14="http://schemas.microsoft.com/office/powerpoint/2010/main" val="42003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977-F34A-E04C-9EB9-8BE9D56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Snapshots, not differences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7BC7-DB61-8A4E-8907-7C3DDE9B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3EDA9-BC87-B44D-91B7-FE08C4CF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02914"/>
            <a:ext cx="3732229" cy="1664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B43FE-2584-B24C-94E0-9A858FDC4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20" y="3371808"/>
            <a:ext cx="3665220" cy="1627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0D147-612F-A84C-BBFC-5A0C32F9BEA4}"/>
              </a:ext>
            </a:extLst>
          </p:cNvPr>
          <p:cNvSpPr txBox="1"/>
          <p:nvPr/>
        </p:nvSpPr>
        <p:spPr>
          <a:xfrm>
            <a:off x="4532169" y="1790442"/>
            <a:ext cx="3818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CVS thinks of versioning as a set of files and changes made to files over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0E422-5588-DF40-B97D-C82371247671}"/>
              </a:ext>
            </a:extLst>
          </p:cNvPr>
          <p:cNvSpPr txBox="1"/>
          <p:nvPr/>
        </p:nvSpPr>
        <p:spPr>
          <a:xfrm>
            <a:off x="604374" y="3605185"/>
            <a:ext cx="3893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thinks of its data as a snapshot of a mini filesystem. It takes a picture of what all files look like at that moment and stores a reference to that snapshot.</a:t>
            </a:r>
          </a:p>
        </p:txBody>
      </p:sp>
    </p:spTree>
    <p:extLst>
      <p:ext uri="{BB962C8B-B14F-4D97-AF65-F5344CB8AC3E}">
        <p14:creationId xmlns:p14="http://schemas.microsoft.com/office/powerpoint/2010/main" val="37627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689B-3030-1A43-8FA4-1B635FE0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SHA-1 commit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0BBA-F416-0744-8A86-1AB02596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commit in git is </a:t>
            </a:r>
            <a:r>
              <a:rPr lang="en-US" dirty="0" err="1"/>
              <a:t>checksummed</a:t>
            </a:r>
            <a:r>
              <a:rPr lang="en-US" dirty="0"/>
              <a:t> before it is stored and referred to using the checksum. </a:t>
            </a:r>
          </a:p>
          <a:p>
            <a:endParaRPr lang="en-US" dirty="0"/>
          </a:p>
          <a:p>
            <a:r>
              <a:rPr lang="en-US" dirty="0"/>
              <a:t>Git uses SHA-1 hash (Secure Hash Algorithm), a 40-character string of hexadecimals for </a:t>
            </a:r>
            <a:r>
              <a:rPr lang="en-US" dirty="0" err="1"/>
              <a:t>checksumming</a:t>
            </a:r>
            <a:r>
              <a:rPr lang="en-US" dirty="0"/>
              <a:t> that looks like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e44e73bad900aaa5d121e52b36028eb31c79be7e</a:t>
            </a:r>
            <a:endParaRPr lang="en-US" sz="1500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dirty="0"/>
              <a:t>7 digits is the git default for a short SHA 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dirty="0">
                <a:solidFill>
                  <a:prstClr val="black"/>
                </a:solidFill>
                <a:latin typeface="Courier" pitchFamily="2" charset="0"/>
                <a:cs typeface="Courier New" panose="02070309020205020404" pitchFamily="49" charset="0"/>
              </a:rPr>
              <a:t>e44e73b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Linux kernel, which has more than 800k commits, typically needs 8-10 digits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46D7-215A-BA4C-BC4F-10A4E06D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3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F6C-477D-2D4D-93A5-02D3843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66F-9B0E-B74B-B37A-C52CEFF1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Useful tools/aliases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CVS to Git cheat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BEBBD-BA6B-5640-85C0-327E5541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MAO-light-template-16x10" id="{4EDAAFE2-341B-D34C-830D-B664CF8B8B1D}" vid="{0DB0F9A9-02FA-D242-BEB0-B05CCC8CB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2712</Words>
  <Application>Microsoft Macintosh PowerPoint</Application>
  <PresentationFormat>On-screen Show (16:10)</PresentationFormat>
  <Paragraphs>608</Paragraphs>
  <Slides>50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Monaco</vt:lpstr>
      <vt:lpstr>System Font Regular</vt:lpstr>
      <vt:lpstr>Office Theme</vt:lpstr>
      <vt:lpstr>Git – Basics</vt:lpstr>
      <vt:lpstr>Main content</vt:lpstr>
      <vt:lpstr>Git concepts</vt:lpstr>
      <vt:lpstr>Git ≠ GitHub</vt:lpstr>
      <vt:lpstr>Centralized VCS vs Distributed VCS</vt:lpstr>
      <vt:lpstr>Distributed Version Control</vt:lpstr>
      <vt:lpstr>Snapshots, not differences</vt:lpstr>
      <vt:lpstr>SHA-1 commit id</vt:lpstr>
      <vt:lpstr>Main content</vt:lpstr>
      <vt:lpstr>Getting started with Git</vt:lpstr>
      <vt:lpstr>User configuration</vt:lpstr>
      <vt:lpstr>Discover: ~pchakrab/.gitconfig</vt:lpstr>
      <vt:lpstr>Getting started with Git</vt:lpstr>
      <vt:lpstr>PowerPoint Presentation</vt:lpstr>
      <vt:lpstr>Clone a repository</vt:lpstr>
      <vt:lpstr>Getting started with Git</vt:lpstr>
      <vt:lpstr>Create new MAPL feature</vt:lpstr>
      <vt:lpstr>Local workflow – create feature branch</vt:lpstr>
      <vt:lpstr>Local workflow – edit, stage &amp; commit</vt:lpstr>
      <vt:lpstr>Local workflow – edit, stage &amp; commit</vt:lpstr>
      <vt:lpstr>Local workflow – add, stage &amp; commit</vt:lpstr>
      <vt:lpstr>Local workflow – add, stage &amp; commit</vt:lpstr>
      <vt:lpstr>Local workflow – remove, stage &amp; commit</vt:lpstr>
      <vt:lpstr>Local workflow – remove, stage &amp; commit</vt:lpstr>
      <vt:lpstr>Shortcuts</vt:lpstr>
      <vt:lpstr>Check local history</vt:lpstr>
      <vt:lpstr>Check local history</vt:lpstr>
      <vt:lpstr>Local workflow – merge: master  feature</vt:lpstr>
      <vt:lpstr>PowerPoint Presentation</vt:lpstr>
      <vt:lpstr>Getting started with Git</vt:lpstr>
      <vt:lpstr>Integrate with remote – push local feature branch</vt:lpstr>
      <vt:lpstr>Integrate with remote – push local feature branch</vt:lpstr>
      <vt:lpstr>Integrate with remote – create pull request</vt:lpstr>
      <vt:lpstr>Well, almost – still need to update local master</vt:lpstr>
      <vt:lpstr>Getting started with Git</vt:lpstr>
      <vt:lpstr>Tagging</vt:lpstr>
      <vt:lpstr>Main content</vt:lpstr>
      <vt:lpstr>Useful tool: gitk</vt:lpstr>
      <vt:lpstr>Useful tool: tig (run from command line)</vt:lpstr>
      <vt:lpstr>Useful aliases: ~pchakrab/.gitconfig</vt:lpstr>
      <vt:lpstr>Main content</vt:lpstr>
      <vt:lpstr>PowerPoint Presentation</vt:lpstr>
      <vt:lpstr>PowerPoint Presentation</vt:lpstr>
      <vt:lpstr>PowerPoint Presentation</vt:lpstr>
      <vt:lpstr>PowerPoint Presentation</vt:lpstr>
      <vt:lpstr>Main content</vt:lpstr>
      <vt:lpstr>Cheat sheet</vt:lpstr>
      <vt:lpstr>Cheat sheet</vt:lpstr>
      <vt:lpstr>Coming later – advanced tutorial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to Git</dc:title>
  <dc:creator>Chakraborty, Purnendu (GSFC-610.1)[SCIENCE SYSTEMS AND APPLICATIONS INC]</dc:creator>
  <cp:lastModifiedBy>Chakraborty, Purnendu (GSFC-610.1)[SCIENCE SYSTEMS AND APPLICATIONS INC]</cp:lastModifiedBy>
  <cp:revision>1216</cp:revision>
  <dcterms:created xsi:type="dcterms:W3CDTF">2019-04-25T16:18:18Z</dcterms:created>
  <dcterms:modified xsi:type="dcterms:W3CDTF">2019-07-23T20:48:46Z</dcterms:modified>
</cp:coreProperties>
</file>