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98" r:id="rId2"/>
    <p:sldId id="299" r:id="rId3"/>
    <p:sldId id="259" r:id="rId4"/>
    <p:sldId id="258" r:id="rId5"/>
    <p:sldId id="269" r:id="rId6"/>
    <p:sldId id="292" r:id="rId7"/>
    <p:sldId id="29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94"/>
    <p:restoredTop sz="89481"/>
  </p:normalViewPr>
  <p:slideViewPr>
    <p:cSldViewPr snapToGrid="0" snapToObjects="1">
      <p:cViewPr varScale="1">
        <p:scale>
          <a:sx n="117" d="100"/>
          <a:sy n="117" d="100"/>
        </p:scale>
        <p:origin x="4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0" d="100"/>
          <a:sy n="130" d="100"/>
        </p:scale>
        <p:origin x="703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DBE87B-38EC-5F42-B4DC-C4A057027F4C}" type="datetimeFigureOut">
              <a:rPr lang="en-US" smtClean="0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EC583-F4B1-834B-9486-C22126F4F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3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49786"/>
            <a:ext cx="10515600" cy="82020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A0F2B-E692-5549-89C0-DEF97C653501}" type="datetimeFigureOut">
              <a:rPr lang="en-US" smtClean="0"/>
              <a:t>7/23/19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403973"/>
            <a:ext cx="10515600" cy="46974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705006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49786"/>
            <a:ext cx="10515600" cy="82020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80A0F2B-E692-5549-89C0-DEF97C653501}" type="datetimeFigureOut">
              <a:rPr lang="en-US" smtClean="0"/>
              <a:pPr/>
              <a:t>7/23/19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135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A0F2B-E692-5549-89C0-DEF97C653501}" type="datetimeFigureOut">
              <a:rPr lang="en-US" smtClean="0"/>
              <a:t>7/23/19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35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A0F2B-E692-5549-89C0-DEF97C653501}" type="datetimeFigureOut">
              <a:rPr lang="en-US" smtClean="0"/>
              <a:t>7/23/19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118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Text and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49786"/>
            <a:ext cx="10515600" cy="82020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406555"/>
            <a:ext cx="10515600" cy="46021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A0F2B-E692-5549-89C0-DEF97C653501}" type="datetimeFigureOut">
              <a:rPr lang="en-US" smtClean="0"/>
              <a:t>7/23/19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61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23151" y="733777"/>
            <a:ext cx="3932237" cy="1133856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20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75919" y="733778"/>
            <a:ext cx="6172200" cy="51352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423151" y="1960474"/>
            <a:ext cx="3932237" cy="39085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A0F2B-E692-5549-89C0-DEF97C653501}" type="datetimeFigureOut">
              <a:rPr lang="en-US" smtClean="0"/>
              <a:t>7/23/19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40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49786"/>
            <a:ext cx="10515600" cy="82020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A0F2B-E692-5549-89C0-DEF97C653501}" type="datetimeFigureOut">
              <a:rPr lang="en-US" smtClean="0"/>
              <a:t>7/23/19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8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tif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88947"/>
            <a:ext cx="12192000" cy="46907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TextBox 8"/>
          <p:cNvSpPr txBox="1"/>
          <p:nvPr userDrawn="1"/>
        </p:nvSpPr>
        <p:spPr>
          <a:xfrm>
            <a:off x="1200614" y="6487763"/>
            <a:ext cx="2581079" cy="2354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900" b="1" i="0" dirty="0">
                <a:solidFill>
                  <a:schemeClr val="tx1">
                    <a:lumMod val="95000"/>
                  </a:schemeClr>
                </a:solidFill>
                <a:ea typeface="Arial Regular" charset="0"/>
              </a:rPr>
              <a:t>Global Modeling</a:t>
            </a:r>
            <a:r>
              <a:rPr lang="en-US" sz="900" b="1" i="0" baseline="0" dirty="0">
                <a:solidFill>
                  <a:schemeClr val="tx1">
                    <a:lumMod val="95000"/>
                  </a:schemeClr>
                </a:solidFill>
                <a:ea typeface="Arial Regular" charset="0"/>
              </a:rPr>
              <a:t> </a:t>
            </a:r>
            <a:r>
              <a:rPr lang="en-US" sz="900" b="1" i="0" dirty="0">
                <a:solidFill>
                  <a:schemeClr val="tx1">
                    <a:lumMod val="95000"/>
                  </a:schemeClr>
                </a:solidFill>
                <a:ea typeface="Arial Regular" charset="0"/>
              </a:rPr>
              <a:t>and</a:t>
            </a:r>
            <a:r>
              <a:rPr lang="en-US" sz="900" b="1" i="0" baseline="0" dirty="0">
                <a:solidFill>
                  <a:schemeClr val="tx1">
                    <a:lumMod val="95000"/>
                  </a:schemeClr>
                </a:solidFill>
                <a:ea typeface="Arial Regular" charset="0"/>
              </a:rPr>
              <a:t> </a:t>
            </a:r>
            <a:r>
              <a:rPr lang="en-US" sz="900" b="1" i="0" dirty="0">
                <a:solidFill>
                  <a:schemeClr val="tx1">
                    <a:lumMod val="95000"/>
                  </a:schemeClr>
                </a:solidFill>
                <a:ea typeface="Arial Regular" charset="0"/>
              </a:rPr>
              <a:t>Assimilation Office</a:t>
            </a:r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chemeClr val="tx1">
                    <a:lumMod val="95000"/>
                  </a:schemeClr>
                </a:solidFill>
                <a:ea typeface="Arial Regular" charset="0"/>
              </a:rPr>
              <a:t>gmao.gsfc.nasa.gov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50700" y="6440922"/>
            <a:ext cx="5312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8D1E3-1DAE-664E-B350-75CA63E753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14695" y="6449580"/>
            <a:ext cx="14828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A0F2B-E692-5549-89C0-DEF97C653501}" type="datetimeFigureOut">
              <a:rPr lang="en-US" smtClean="0"/>
              <a:pPr/>
              <a:t>7/23/19</a:t>
            </a:fld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143107" y="127916"/>
            <a:ext cx="3571124" cy="308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35844" tIns="67921" rIns="135844" bIns="67921"/>
          <a:lstStyle>
            <a:lvl1pPr defTabSz="1019175">
              <a:defRPr sz="4000">
                <a:solidFill>
                  <a:srgbClr val="939BA8"/>
                </a:solidFill>
                <a:latin typeface="Arial" charset="0"/>
              </a:defRPr>
            </a:lvl1pPr>
            <a:lvl2pPr defTabSz="1019175">
              <a:defRPr sz="4000">
                <a:solidFill>
                  <a:srgbClr val="939BA8"/>
                </a:solidFill>
                <a:latin typeface="Arial" charset="0"/>
              </a:defRPr>
            </a:lvl2pPr>
            <a:lvl3pPr defTabSz="1019175">
              <a:defRPr sz="4000">
                <a:solidFill>
                  <a:srgbClr val="939BA8"/>
                </a:solidFill>
                <a:latin typeface="Arial" charset="0"/>
              </a:defRPr>
            </a:lvl3pPr>
            <a:lvl4pPr defTabSz="1019175">
              <a:defRPr sz="4000">
                <a:solidFill>
                  <a:srgbClr val="939BA8"/>
                </a:solidFill>
                <a:latin typeface="Arial" charset="0"/>
              </a:defRPr>
            </a:lvl4pPr>
            <a:lvl5pPr defTabSz="1019175">
              <a:defRPr sz="4000">
                <a:solidFill>
                  <a:srgbClr val="939BA8"/>
                </a:solidFill>
                <a:latin typeface="Arial" charset="0"/>
              </a:defRPr>
            </a:lvl5pPr>
            <a:lvl6pPr marL="457200" defTabSz="1019175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39BA8"/>
                </a:solidFill>
                <a:latin typeface="Arial" charset="0"/>
              </a:defRPr>
            </a:lvl6pPr>
            <a:lvl7pPr marL="914400" defTabSz="1019175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39BA8"/>
                </a:solidFill>
                <a:latin typeface="Arial" charset="0"/>
              </a:defRPr>
            </a:lvl7pPr>
            <a:lvl8pPr marL="1371600" defTabSz="1019175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39BA8"/>
                </a:solidFill>
                <a:latin typeface="Arial" charset="0"/>
              </a:defRPr>
            </a:lvl8pPr>
            <a:lvl9pPr marL="1828800" defTabSz="1019175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39BA8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933" b="0" i="0" dirty="0">
                <a:solidFill>
                  <a:schemeClr val="bg2">
                    <a:lumMod val="50000"/>
                  </a:schemeClr>
                </a:solidFill>
                <a:ea typeface="Arial Regular" charset="0"/>
              </a:rPr>
              <a:t>National Aeronautics and Space Administration</a:t>
            </a:r>
          </a:p>
        </p:txBody>
      </p:sp>
      <p:pic>
        <p:nvPicPr>
          <p:cNvPr id="12" name="Picture 25" descr="NASA insigniaCMYK"/>
          <p:cNvPicPr preferRelativeResize="0"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58222" y="127916"/>
            <a:ext cx="575446" cy="481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43107" y="6487763"/>
            <a:ext cx="914400" cy="23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515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8" r:id="rId2"/>
    <p:sldLayoutId id="2147483655" r:id="rId3"/>
    <p:sldLayoutId id="2147483649" r:id="rId4"/>
    <p:sldLayoutId id="2147483650" r:id="rId5"/>
    <p:sldLayoutId id="2147483657" r:id="rId6"/>
    <p:sldLayoutId id="2147483652" r:id="rId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274320" indent="-194310" algn="ctr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2pPr>
      <a:lvl3pPr marL="651510" indent="-194310" algn="ctr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3pPr>
      <a:lvl4pPr marL="1291590" indent="-194310" algn="ctr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4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4pPr>
      <a:lvl5pPr marL="1634490" indent="-171450" algn="ctr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DB1EA-9039-C849-9BB9-E57DC9C26C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General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7DCD0C-E767-5E47-A2B7-4E913DA72F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Change is Difficult</a:t>
            </a:r>
          </a:p>
        </p:txBody>
      </p:sp>
    </p:spTree>
    <p:extLst>
      <p:ext uri="{BB962C8B-B14F-4D97-AF65-F5344CB8AC3E}">
        <p14:creationId xmlns:p14="http://schemas.microsoft.com/office/powerpoint/2010/main" val="676205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A3EE3A5-EC49-2143-9277-841EE0C95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3 disruptive changes into GEOS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BC1CC3-B0D7-504A-9D1C-118F56C4A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buFont typeface="Wingdings" pitchFamily="2" charset="2"/>
              <a:buChar char="Ø"/>
            </a:pPr>
            <a:r>
              <a:rPr lang="en-US" dirty="0"/>
              <a:t>All-at-once vs one-at-a-time?</a:t>
            </a:r>
          </a:p>
          <a:p>
            <a:pPr algn="l"/>
            <a:endParaRPr lang="en-US" dirty="0"/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New build tool: </a:t>
            </a:r>
            <a:r>
              <a:rPr lang="en-US" dirty="0" err="1"/>
              <a:t>Cmake</a:t>
            </a:r>
            <a:r>
              <a:rPr lang="en-US" dirty="0"/>
              <a:t> (+</a:t>
            </a:r>
            <a:r>
              <a:rPr lang="en-US" dirty="0" err="1"/>
              <a:t>ecbuild</a:t>
            </a:r>
            <a:r>
              <a:rPr lang="en-US" dirty="0"/>
              <a:t> macros)</a:t>
            </a:r>
          </a:p>
          <a:p>
            <a:pPr marL="731520" lvl="1" indent="-457200" algn="l">
              <a:buFont typeface="Wingdings" pitchFamily="2" charset="2"/>
              <a:buChar char="v"/>
            </a:pPr>
            <a:r>
              <a:rPr lang="en-US" dirty="0"/>
              <a:t>Minor impact to most developers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New version control software: Git</a:t>
            </a:r>
          </a:p>
          <a:p>
            <a:pPr marL="731520" lvl="1" indent="-457200" algn="l">
              <a:buFont typeface="Wingdings" pitchFamily="2" charset="2"/>
              <a:buChar char="v"/>
            </a:pPr>
            <a:r>
              <a:rPr lang="en-US" dirty="0"/>
              <a:t>Medium impact – some steps have direct </a:t>
            </a:r>
            <a:r>
              <a:rPr lang="en-US" dirty="0" err="1"/>
              <a:t>anlogs</a:t>
            </a:r>
            <a:endParaRPr lang="en-US" dirty="0"/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Multiple repositories:  manage-externals</a:t>
            </a:r>
          </a:p>
          <a:p>
            <a:pPr marL="731520" lvl="1" indent="-457200" algn="l">
              <a:buFont typeface="Wingdings" pitchFamily="2" charset="2"/>
              <a:buChar char="v"/>
            </a:pPr>
            <a:r>
              <a:rPr lang="en-US" dirty="0"/>
              <a:t>Major impact to some development aspects</a:t>
            </a:r>
          </a:p>
          <a:p>
            <a:pPr marL="731520" lvl="1" indent="-457200" algn="l">
              <a:buFont typeface="Wingdings" pitchFamily="2" charset="2"/>
              <a:buChar char="v"/>
            </a:pPr>
            <a:r>
              <a:rPr lang="en-US" dirty="0"/>
              <a:t>Significant uncertainty in decomposition decisions</a:t>
            </a:r>
          </a:p>
          <a:p>
            <a:pPr marL="457200" indent="-457200" algn="l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83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4508A0-057B-F241-9A8B-AE735B0B605E}"/>
              </a:ext>
            </a:extLst>
          </p:cNvPr>
          <p:cNvSpPr txBox="1"/>
          <p:nvPr/>
        </p:nvSpPr>
        <p:spPr>
          <a:xfrm>
            <a:off x="435613" y="538315"/>
            <a:ext cx="698118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Under CVS, GEOS (</a:t>
            </a:r>
            <a:r>
              <a:rPr lang="en-US" sz="2400" dirty="0" err="1">
                <a:solidFill>
                  <a:schemeClr val="tx2"/>
                </a:solidFill>
              </a:rPr>
              <a:t>esma</a:t>
            </a:r>
            <a:r>
              <a:rPr lang="en-US" sz="2400" dirty="0">
                <a:solidFill>
                  <a:schemeClr val="tx2"/>
                </a:solidFill>
              </a:rPr>
              <a:t>) was a single, monolithic, centralized repository.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34C13D-256F-724A-8058-84DC19197E9B}"/>
              </a:ext>
            </a:extLst>
          </p:cNvPr>
          <p:cNvSpPr txBox="1"/>
          <p:nvPr/>
        </p:nvSpPr>
        <p:spPr>
          <a:xfrm>
            <a:off x="1457124" y="1537118"/>
            <a:ext cx="9074551" cy="19389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Under Git, GEOS is subdivided into multiple independent repositories with distinct concerns.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Repositories are composed into a work-tree via a separate technology, “manage-externals” (discussed later).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FBE759-C036-454F-A826-7F28D9395A88}"/>
              </a:ext>
            </a:extLst>
          </p:cNvPr>
          <p:cNvSpPr txBox="1"/>
          <p:nvPr/>
        </p:nvSpPr>
        <p:spPr>
          <a:xfrm>
            <a:off x="3010888" y="3643917"/>
            <a:ext cx="9074551" cy="2677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Rationale: 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2"/>
                </a:solidFill>
              </a:rPr>
              <a:t>Supports inter-agency development of shared code layers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/>
                </a:solidFill>
              </a:rPr>
              <a:t>GEOSchem_GridComp</a:t>
            </a:r>
            <a:r>
              <a:rPr lang="en-US" sz="2400" dirty="0">
                <a:solidFill>
                  <a:schemeClr val="tx2"/>
                </a:solidFill>
              </a:rPr>
              <a:t> (NOAA)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MAPL (GCHP)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MOM5, FV3, …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2"/>
                </a:solidFill>
              </a:rPr>
              <a:t>Facilitates semi-independent development cycles for ANA and GCM.</a:t>
            </a:r>
          </a:p>
        </p:txBody>
      </p:sp>
    </p:spTree>
    <p:extLst>
      <p:ext uri="{BB962C8B-B14F-4D97-AF65-F5344CB8AC3E}">
        <p14:creationId xmlns:p14="http://schemas.microsoft.com/office/powerpoint/2010/main" val="4119225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F3A2F-F25C-4448-8B61-19DCEC3C4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Repository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70ACE-6AD7-FB49-BE28-8A3E86524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dirty="0"/>
              <a:t>Fixtures</a:t>
            </a:r>
            <a:r>
              <a:rPr lang="en-US" sz="2400" dirty="0"/>
              <a:t> – thin top-level repositories that are analogs of CVS modules</a:t>
            </a:r>
          </a:p>
          <a:p>
            <a:pPr lvl="1" algn="l"/>
            <a:r>
              <a:rPr lang="en-US" sz="2000" dirty="0"/>
              <a:t>Bundles other repos into a coherent code set</a:t>
            </a:r>
          </a:p>
          <a:p>
            <a:pPr lvl="1" algn="l"/>
            <a:r>
              <a:rPr lang="en-US" sz="2000" dirty="0"/>
              <a:t>Examples: </a:t>
            </a:r>
            <a:r>
              <a:rPr lang="en-US" sz="2000" dirty="0" err="1"/>
              <a:t>GEOSadas</a:t>
            </a:r>
            <a:r>
              <a:rPr lang="en-US" sz="2000" dirty="0"/>
              <a:t>, </a:t>
            </a:r>
            <a:r>
              <a:rPr lang="en-US" sz="2000" dirty="0" err="1"/>
              <a:t>GEOSgcm</a:t>
            </a:r>
            <a:r>
              <a:rPr lang="en-US" sz="2000" dirty="0"/>
              <a:t>, </a:t>
            </a:r>
            <a:r>
              <a:rPr lang="en-US" sz="2000" dirty="0" err="1"/>
              <a:t>GEOSctm</a:t>
            </a:r>
            <a:r>
              <a:rPr lang="en-US" sz="2000" dirty="0"/>
              <a:t>, </a:t>
            </a:r>
            <a:r>
              <a:rPr lang="en-US" sz="2000" dirty="0" err="1"/>
              <a:t>GEOSldas</a:t>
            </a:r>
            <a:endParaRPr lang="en-US" sz="2000" dirty="0"/>
          </a:p>
          <a:p>
            <a:pPr lvl="2" algn="l"/>
            <a:r>
              <a:rPr lang="en-US" sz="1800" dirty="0"/>
              <a:t>More on the way:  </a:t>
            </a:r>
            <a:r>
              <a:rPr lang="en-US" sz="1800" dirty="0" err="1"/>
              <a:t>GISsa</a:t>
            </a:r>
            <a:r>
              <a:rPr lang="en-US" sz="1800" dirty="0"/>
              <a:t>, </a:t>
            </a:r>
            <a:r>
              <a:rPr lang="en-US" sz="1800" dirty="0" err="1"/>
              <a:t>radapp</a:t>
            </a:r>
            <a:r>
              <a:rPr lang="en-US" sz="1800" dirty="0"/>
              <a:t>, </a:t>
            </a:r>
          </a:p>
          <a:p>
            <a:pPr algn="l"/>
            <a:r>
              <a:rPr lang="en-US" sz="2400" b="1" dirty="0"/>
              <a:t>Components</a:t>
            </a:r>
          </a:p>
          <a:p>
            <a:pPr lvl="1" algn="l"/>
            <a:r>
              <a:rPr lang="en-US" sz="2000" b="1" dirty="0" err="1"/>
              <a:t>GridComps</a:t>
            </a:r>
            <a:endParaRPr lang="en-US" sz="2000" dirty="0"/>
          </a:p>
          <a:p>
            <a:pPr lvl="2" algn="l"/>
            <a:r>
              <a:rPr lang="en-US" sz="1800" dirty="0"/>
              <a:t>E.g., </a:t>
            </a:r>
            <a:r>
              <a:rPr lang="en-US" sz="1800" dirty="0" err="1"/>
              <a:t>GEOSana_GridComp</a:t>
            </a:r>
            <a:r>
              <a:rPr lang="en-US" sz="1800" dirty="0"/>
              <a:t>, </a:t>
            </a:r>
            <a:r>
              <a:rPr lang="en-US" sz="1800" dirty="0" err="1"/>
              <a:t>GEOSgcm_GridComp</a:t>
            </a:r>
            <a:r>
              <a:rPr lang="en-US" sz="1800" dirty="0"/>
              <a:t>, </a:t>
            </a:r>
            <a:r>
              <a:rPr lang="en-US" sz="1800" dirty="0" err="1"/>
              <a:t>GEOSchem_GridComp</a:t>
            </a:r>
            <a:r>
              <a:rPr lang="en-US" sz="1800" dirty="0"/>
              <a:t> …</a:t>
            </a:r>
          </a:p>
          <a:p>
            <a:pPr lvl="1" algn="l"/>
            <a:r>
              <a:rPr lang="en-US" sz="2000" b="1" dirty="0"/>
              <a:t>Apps</a:t>
            </a:r>
          </a:p>
          <a:p>
            <a:pPr lvl="2" algn="l"/>
            <a:r>
              <a:rPr lang="en-US" sz="1800" dirty="0"/>
              <a:t>E.g., </a:t>
            </a:r>
            <a:r>
              <a:rPr lang="en-US" sz="1800" dirty="0" err="1"/>
              <a:t>GEOSgcm_App</a:t>
            </a:r>
            <a:r>
              <a:rPr lang="en-US" sz="1800" dirty="0"/>
              <a:t>, </a:t>
            </a:r>
            <a:r>
              <a:rPr lang="en-US" sz="1800" dirty="0" err="1"/>
              <a:t>GEOSdas_App</a:t>
            </a:r>
            <a:r>
              <a:rPr lang="en-US" sz="1800" dirty="0"/>
              <a:t>, …</a:t>
            </a:r>
          </a:p>
          <a:p>
            <a:pPr lvl="1" algn="l"/>
            <a:r>
              <a:rPr lang="en-US" sz="2000" b="1" dirty="0"/>
              <a:t>Shared</a:t>
            </a:r>
          </a:p>
          <a:p>
            <a:pPr lvl="2" algn="l"/>
            <a:r>
              <a:rPr lang="en-US" sz="1800" dirty="0"/>
              <a:t>Libraries: </a:t>
            </a:r>
            <a:r>
              <a:rPr lang="en-US" sz="1800" dirty="0" err="1"/>
              <a:t>NCEP_Shared</a:t>
            </a:r>
            <a:r>
              <a:rPr lang="en-US" sz="1800" dirty="0"/>
              <a:t>, </a:t>
            </a:r>
            <a:r>
              <a:rPr lang="en-US" sz="1800" dirty="0" err="1"/>
              <a:t>GMAO_Shared</a:t>
            </a:r>
            <a:r>
              <a:rPr lang="en-US" sz="1800" dirty="0"/>
              <a:t>, MAPL</a:t>
            </a:r>
          </a:p>
          <a:p>
            <a:pPr lvl="2" algn="l"/>
            <a:r>
              <a:rPr lang="en-US" sz="1800" dirty="0"/>
              <a:t>Utilities:  </a:t>
            </a:r>
            <a:r>
              <a:rPr lang="en-US" sz="1800" dirty="0" err="1"/>
              <a:t>GEOS_env</a:t>
            </a:r>
            <a:r>
              <a:rPr lang="en-US" sz="1800" dirty="0"/>
              <a:t>, </a:t>
            </a:r>
            <a:r>
              <a:rPr lang="en-US" sz="1800" dirty="0" err="1"/>
              <a:t>ESMA_cmake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63116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2D10A-2FE6-7340-B373-A37CE5574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The Good</a:t>
            </a:r>
          </a:p>
          <a:p>
            <a:pPr lvl="1" algn="l"/>
            <a:r>
              <a:rPr lang="en-US" sz="2000" dirty="0"/>
              <a:t>Enables highly customized configurations of GEOS</a:t>
            </a:r>
          </a:p>
          <a:p>
            <a:pPr algn="l"/>
            <a:endParaRPr lang="en-US" sz="3600" dirty="0"/>
          </a:p>
          <a:p>
            <a:pPr algn="l"/>
            <a:r>
              <a:rPr lang="en-US" sz="3200" dirty="0"/>
              <a:t>The Bad</a:t>
            </a:r>
          </a:p>
          <a:p>
            <a:pPr lvl="1" algn="l"/>
            <a:r>
              <a:rPr lang="en-US" sz="2800" dirty="0"/>
              <a:t>Fixtures might diverge in terms of versions of sub-repositories</a:t>
            </a:r>
          </a:p>
          <a:p>
            <a:pPr algn="l"/>
            <a:endParaRPr lang="en-US" sz="4000" dirty="0"/>
          </a:p>
          <a:p>
            <a:pPr algn="l"/>
            <a:r>
              <a:rPr lang="en-US" sz="4000" dirty="0"/>
              <a:t>The Ugly</a:t>
            </a:r>
          </a:p>
          <a:p>
            <a:pPr lvl="1" algn="l"/>
            <a:r>
              <a:rPr lang="en-US" sz="3600" dirty="0"/>
              <a:t>Many changes will span multiple repositories.  This significantly complicates the otherwise elegant process of merges under Git/GitHub.</a:t>
            </a:r>
          </a:p>
        </p:txBody>
      </p:sp>
    </p:spTree>
    <p:extLst>
      <p:ext uri="{BB962C8B-B14F-4D97-AF65-F5344CB8AC3E}">
        <p14:creationId xmlns:p14="http://schemas.microsoft.com/office/powerpoint/2010/main" val="414407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96FE18-EF57-0F40-B04B-04DDE975A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444" y="494701"/>
            <a:ext cx="8483270" cy="59447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8A633B-FA11-A449-B2EC-2D56AF421A95}"/>
              </a:ext>
            </a:extLst>
          </p:cNvPr>
          <p:cNvSpPr txBox="1"/>
          <p:nvPr/>
        </p:nvSpPr>
        <p:spPr>
          <a:xfrm>
            <a:off x="116114" y="2928491"/>
            <a:ext cx="3318748" cy="95410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Initial git clone of</a:t>
            </a:r>
          </a:p>
          <a:p>
            <a:r>
              <a:rPr lang="en-US" sz="2800" dirty="0" err="1">
                <a:solidFill>
                  <a:schemeClr val="tx2"/>
                </a:solidFill>
              </a:rPr>
              <a:t>GEOSgcm</a:t>
            </a:r>
            <a:r>
              <a:rPr lang="en-US" sz="2800" dirty="0">
                <a:solidFill>
                  <a:schemeClr val="tx2"/>
                </a:solidFill>
              </a:rPr>
              <a:t> fixture</a:t>
            </a:r>
          </a:p>
        </p:txBody>
      </p:sp>
    </p:spTree>
    <p:extLst>
      <p:ext uri="{BB962C8B-B14F-4D97-AF65-F5344CB8AC3E}">
        <p14:creationId xmlns:p14="http://schemas.microsoft.com/office/powerpoint/2010/main" val="586182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823C41-E5B9-354C-8DC9-F3611A8611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977" b="52846"/>
          <a:stretch/>
        </p:blipFill>
        <p:spPr>
          <a:xfrm>
            <a:off x="290285" y="0"/>
            <a:ext cx="5254171" cy="45592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639120-6346-B647-AA83-9CCA5D642D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816" b="2524"/>
          <a:stretch/>
        </p:blipFill>
        <p:spPr>
          <a:xfrm>
            <a:off x="6270170" y="1523998"/>
            <a:ext cx="5488933" cy="5167088"/>
          </a:xfrm>
          <a:prstGeom prst="rect">
            <a:avLst/>
          </a:prstGeom>
        </p:spPr>
      </p:pic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F9F3BE37-E8F3-7840-981E-B68445013A4D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 flipH="1" flipV="1">
            <a:off x="4448370" y="-7001"/>
            <a:ext cx="3035267" cy="6097266"/>
          </a:xfrm>
          <a:prstGeom prst="curvedConnector5">
            <a:avLst>
              <a:gd name="adj1" fmla="val -33831"/>
              <a:gd name="adj2" fmla="val 49037"/>
              <a:gd name="adj3" fmla="val 133831"/>
            </a:avLst>
          </a:prstGeom>
          <a:ln w="793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6743BF7-CF29-3F40-87E0-895808C622AF}"/>
              </a:ext>
            </a:extLst>
          </p:cNvPr>
          <p:cNvSpPr txBox="1"/>
          <p:nvPr/>
        </p:nvSpPr>
        <p:spPr>
          <a:xfrm>
            <a:off x="164892" y="5690552"/>
            <a:ext cx="6295869" cy="5232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After assembly via manage-externals</a:t>
            </a:r>
          </a:p>
        </p:txBody>
      </p:sp>
    </p:spTree>
    <p:extLst>
      <p:ext uri="{BB962C8B-B14F-4D97-AF65-F5344CB8AC3E}">
        <p14:creationId xmlns:p14="http://schemas.microsoft.com/office/powerpoint/2010/main" val="2644697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FFFFFF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rgbClr val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2052</TotalTime>
  <Words>283</Words>
  <Application>Microsoft Macintosh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Theme</vt:lpstr>
      <vt:lpstr>General Introduction</vt:lpstr>
      <vt:lpstr>Introducing 3 disruptive changes into GEOS</vt:lpstr>
      <vt:lpstr>PowerPoint Presentation</vt:lpstr>
      <vt:lpstr>Repository categories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Sterling Spangler</dc:creator>
  <cp:lastModifiedBy>Chakraborty, Purnendu (GSFC-610.1)[SCIENCE SYSTEMS AND APPLICATIONS INC]</cp:lastModifiedBy>
  <cp:revision>83</cp:revision>
  <dcterms:created xsi:type="dcterms:W3CDTF">2017-09-25T14:06:05Z</dcterms:created>
  <dcterms:modified xsi:type="dcterms:W3CDTF">2019-07-23T21:02:28Z</dcterms:modified>
</cp:coreProperties>
</file>