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8"/>
  </p:notesMasterIdLst>
  <p:sldIdLst>
    <p:sldId id="293" r:id="rId2"/>
    <p:sldId id="294" r:id="rId3"/>
    <p:sldId id="299" r:id="rId4"/>
    <p:sldId id="300" r:id="rId5"/>
    <p:sldId id="303" r:id="rId6"/>
    <p:sldId id="298" r:id="rId7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3"/>
    <p:restoredTop sz="89348"/>
  </p:normalViewPr>
  <p:slideViewPr>
    <p:cSldViewPr snapToGrid="0" snapToObjects="1">
      <p:cViewPr varScale="1">
        <p:scale>
          <a:sx n="175" d="100"/>
          <a:sy n="175" d="100"/>
        </p:scale>
        <p:origin x="4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0" d="100"/>
          <a:sy n="130" d="100"/>
        </p:scale>
        <p:origin x="70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BE87B-38EC-5F42-B4DC-C4A057027F4C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EC583-F4B1-834B-9486-C22126F4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04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9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5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74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13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801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pPr/>
              <a:t>7/23/19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5869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84388"/>
            <a:ext cx="6858000" cy="13798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371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4204"/>
            <a:ext cx="7886700" cy="38832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pPr/>
              <a:t>7/23/19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9415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1573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41573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7/23/19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95280"/>
            <a:ext cx="2949178" cy="994179"/>
          </a:xfrm>
          <a:prstGeom prst="rect">
            <a:avLst/>
          </a:prstGeom>
        </p:spPr>
        <p:txBody>
          <a:bodyPr anchor="t" anchorCtr="0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8946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pPr/>
              <a:t>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324122"/>
            <a:ext cx="9144000" cy="390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2926" y="5352438"/>
            <a:ext cx="10893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80A0F2B-E692-5549-89C0-DEF97C653501}" type="datetimeFigureOut">
              <a:rPr lang="en-US" smtClean="0"/>
              <a:pPr/>
              <a:t>7/23/19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4391" y="5352438"/>
            <a:ext cx="59227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DB8D1E3-1DAE-664E-B350-75CA63E753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45510" y="5405866"/>
            <a:ext cx="2470941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900" b="1" i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Global Modeling</a:t>
            </a:r>
            <a:r>
              <a:rPr lang="en-US" sz="900" b="1" i="0" baseline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b="1" i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en-US" sz="900" b="1" i="0" baseline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b="1" i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Assimilation Office</a:t>
            </a:r>
          </a:p>
          <a:p>
            <a: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gmao.gsfc.nasa.gov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54670" y="5399893"/>
            <a:ext cx="789718" cy="23391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600" b="1" i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GMAO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07330" y="106597"/>
            <a:ext cx="2678343" cy="25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1883" tIns="50941" rIns="101883" bIns="50941"/>
          <a:lstStyle>
            <a:lvl1pPr defTabSz="1019175">
              <a:defRPr sz="4000">
                <a:solidFill>
                  <a:srgbClr val="939BA8"/>
                </a:solidFill>
                <a:latin typeface="Arial" charset="0"/>
              </a:defRPr>
            </a:lvl1pPr>
            <a:lvl2pPr defTabSz="1019175">
              <a:defRPr sz="4000">
                <a:solidFill>
                  <a:srgbClr val="939BA8"/>
                </a:solidFill>
                <a:latin typeface="Arial" charset="0"/>
              </a:defRPr>
            </a:lvl2pPr>
            <a:lvl3pPr defTabSz="1019175">
              <a:defRPr sz="4000">
                <a:solidFill>
                  <a:srgbClr val="939BA8"/>
                </a:solidFill>
                <a:latin typeface="Arial" charset="0"/>
              </a:defRPr>
            </a:lvl3pPr>
            <a:lvl4pPr defTabSz="1019175">
              <a:defRPr sz="4000">
                <a:solidFill>
                  <a:srgbClr val="939BA8"/>
                </a:solidFill>
                <a:latin typeface="Arial" charset="0"/>
              </a:defRPr>
            </a:lvl4pPr>
            <a:lvl5pPr defTabSz="1019175">
              <a:defRPr sz="4000">
                <a:solidFill>
                  <a:srgbClr val="939BA8"/>
                </a:solidFill>
                <a:latin typeface="Arial" charset="0"/>
              </a:defRPr>
            </a:lvl5pPr>
            <a:lvl6pPr marL="4572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6pPr>
            <a:lvl7pPr marL="9144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7pPr>
            <a:lvl8pPr marL="13716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8pPr>
            <a:lvl9pPr marL="18288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800" b="0" i="0" dirty="0">
                <a:solidFill>
                  <a:schemeClr val="bg2">
                    <a:lumMod val="50000"/>
                  </a:schemeClr>
                </a:solidFill>
                <a:ea typeface="Arial Regular" charset="0"/>
              </a:rPr>
              <a:t>National Aeronautics and Space Administration</a:t>
            </a:r>
          </a:p>
        </p:txBody>
      </p:sp>
      <p:pic>
        <p:nvPicPr>
          <p:cNvPr id="12" name="Picture 25" descr="NASA insigniaCMYK"/>
          <p:cNvPicPr preferRelativeResize="0"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91678" y="94324"/>
            <a:ext cx="444991" cy="37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2761" y="390834"/>
            <a:ext cx="8327791" cy="71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92760" y="1318306"/>
            <a:ext cx="8327791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66" r:id="rId3"/>
    <p:sldLayoutId id="2147483661" r:id="rId4"/>
    <p:sldLayoutId id="2147483663" r:id="rId5"/>
    <p:sldLayoutId id="2147483667" r:id="rId6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70C0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8993-8FDB-C249-AAFE-BDC04B99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3719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manage_externals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AD24-B8FE-344F-97A5-B74E2E18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230762"/>
            <a:ext cx="7717683" cy="340933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Manage_externals</a:t>
            </a:r>
            <a:r>
              <a:rPr lang="en-US" dirty="0">
                <a:solidFill>
                  <a:prstClr val="black"/>
                </a:solidFill>
              </a:rPr>
              <a:t> checks out a set of external version control repositories (git or </a:t>
            </a:r>
            <a:r>
              <a:rPr lang="en-US" strike="sngStrike" dirty="0" err="1">
                <a:solidFill>
                  <a:prstClr val="black"/>
                </a:solidFill>
              </a:rPr>
              <a:t>svn</a:t>
            </a:r>
            <a:r>
              <a:rPr lang="en-US" dirty="0">
                <a:solidFill>
                  <a:prstClr val="black"/>
                </a:solidFill>
              </a:rPr>
              <a:t>) “externals” into a </a:t>
            </a:r>
            <a:r>
              <a:rPr lang="en-US" dirty="0" err="1">
                <a:solidFill>
                  <a:prstClr val="black"/>
                </a:solidFill>
              </a:rPr>
              <a:t>configureable</a:t>
            </a:r>
            <a:r>
              <a:rPr lang="en-US" dirty="0">
                <a:solidFill>
                  <a:prstClr val="black"/>
                </a:solidFill>
              </a:rPr>
              <a:t> structure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Allows nesting of externals; will seem like CVS modules for those familiar,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Managed by configuration files that control the externals. For each external we define: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Local path to clone into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branch/tag/hash to checkout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type of repository (git or </a:t>
            </a:r>
            <a:r>
              <a:rPr lang="en-US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Whether an external itself requires additional sub-externals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sparsing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repository on checkout</a:t>
            </a:r>
          </a:p>
          <a:p>
            <a:endParaRPr lang="en-US" sz="1500" dirty="0">
              <a:latin typeface="Courier" pitchFamily="2" charset="0"/>
            </a:endParaRPr>
          </a:p>
          <a:p>
            <a:endParaRPr lang="en-US" sz="1500" dirty="0">
              <a:latin typeface="Courier" pitchFamily="2" charset="0"/>
            </a:endParaRPr>
          </a:p>
          <a:p>
            <a:endParaRPr lang="en-US" sz="15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FCCD8-F45B-E245-AA8D-88320CFF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1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8993-8FDB-C249-AAFE-BDC04B99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3719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manage_externals</a:t>
            </a:r>
            <a:r>
              <a:rPr lang="en-US" dirty="0">
                <a:solidFill>
                  <a:schemeClr val="tx1"/>
                </a:solidFill>
              </a:rPr>
              <a:t>: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AD24-B8FE-344F-97A5-B74E2E18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9181"/>
            <a:ext cx="7693230" cy="83719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prstClr val="black"/>
                </a:solidFill>
              </a:rPr>
              <a:t>Manage externals has a single command: </a:t>
            </a:r>
          </a:p>
          <a:p>
            <a:r>
              <a:rPr lang="en-US" dirty="0" err="1">
                <a:solidFill>
                  <a:prstClr val="black"/>
                </a:solidFill>
              </a:rPr>
              <a:t>checkout_externals</a:t>
            </a:r>
            <a:r>
              <a:rPr lang="en-US" dirty="0">
                <a:solidFill>
                  <a:prstClr val="black"/>
                </a:solidFill>
              </a:rPr>
              <a:t>; with no arguments, checkout the externals described in the default </a:t>
            </a:r>
            <a:r>
              <a:rPr lang="en-US" dirty="0" err="1">
                <a:solidFill>
                  <a:prstClr val="black"/>
                </a:solidFill>
              </a:rPr>
              <a:t>Externals.cfg</a:t>
            </a:r>
            <a:r>
              <a:rPr lang="en-US" dirty="0">
                <a:solidFill>
                  <a:prstClr val="black"/>
                </a:solidFill>
              </a:rPr>
              <a:t> 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Courier" pitchFamily="2" charset="0"/>
            </a:endParaRPr>
          </a:p>
          <a:p>
            <a:endParaRPr lang="en-US" sz="1500" dirty="0">
              <a:latin typeface="Courier" pitchFamily="2" charset="0"/>
            </a:endParaRPr>
          </a:p>
          <a:p>
            <a:endParaRPr lang="en-US" sz="15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FCCD8-F45B-E245-AA8D-88320CFF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D48CB8-4942-EB42-B1DA-A6A496207D09}"/>
              </a:ext>
            </a:extLst>
          </p:cNvPr>
          <p:cNvGrpSpPr/>
          <p:nvPr/>
        </p:nvGrpSpPr>
        <p:grpSpPr>
          <a:xfrm>
            <a:off x="628650" y="2007053"/>
            <a:ext cx="5270908" cy="3128849"/>
            <a:chOff x="1936546" y="2094139"/>
            <a:chExt cx="5270908" cy="312884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2D5071-C8F2-6944-ABE2-7494D591A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6546" y="2094139"/>
              <a:ext cx="5270908" cy="312884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C0403F-CFF4-874F-8899-0AECDF1FF6A6}"/>
                </a:ext>
              </a:extLst>
            </p:cNvPr>
            <p:cNvSpPr/>
            <p:nvPr/>
          </p:nvSpPr>
          <p:spPr>
            <a:xfrm>
              <a:off x="2114026" y="3326860"/>
              <a:ext cx="4865614" cy="6159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808BF51-7E47-684F-AF88-F96F917EAE9D}"/>
              </a:ext>
            </a:extLst>
          </p:cNvPr>
          <p:cNvSpPr txBox="1"/>
          <p:nvPr/>
        </p:nvSpPr>
        <p:spPr>
          <a:xfrm>
            <a:off x="6077038" y="2740480"/>
            <a:ext cx="275158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Will not overwrite an existing checkout on subsequent calls of </a:t>
            </a:r>
            <a:r>
              <a:rPr lang="en-US" sz="1600" dirty="0" err="1"/>
              <a:t>checkout_externals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915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8993-8FDB-C249-AAFE-BDC04B99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3719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GEOSadas</a:t>
            </a:r>
            <a:r>
              <a:rPr lang="en-US" dirty="0">
                <a:solidFill>
                  <a:schemeClr val="tx1"/>
                </a:solidFill>
              </a:rPr>
              <a:t>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FCCD8-F45B-E245-AA8D-88320CFF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EA5975-8347-6748-AC08-E42B4291C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748" y="1930400"/>
            <a:ext cx="3967916" cy="3286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72A966-DCCB-2149-B117-32E97C16551A}"/>
              </a:ext>
            </a:extLst>
          </p:cNvPr>
          <p:cNvSpPr txBox="1"/>
          <p:nvPr/>
        </p:nvSpPr>
        <p:spPr>
          <a:xfrm>
            <a:off x="207736" y="935109"/>
            <a:ext cx="275158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Snippet of the top level </a:t>
            </a:r>
            <a:r>
              <a:rPr lang="en-US" sz="1600" dirty="0" err="1"/>
              <a:t>Externals.cfg</a:t>
            </a:r>
            <a:r>
              <a:rPr lang="en-US" sz="1600" dirty="0"/>
              <a:t> file for </a:t>
            </a:r>
            <a:r>
              <a:rPr lang="en-US" sz="1600" dirty="0" err="1"/>
              <a:t>GEOSadas</a:t>
            </a:r>
            <a:r>
              <a:rPr lang="en-US" sz="1600" dirty="0"/>
              <a:t> fixture: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A58469-9456-BB40-8D94-ED0BC4065B0C}"/>
              </a:ext>
            </a:extLst>
          </p:cNvPr>
          <p:cNvSpPr txBox="1"/>
          <p:nvPr/>
        </p:nvSpPr>
        <p:spPr>
          <a:xfrm>
            <a:off x="6392411" y="3573516"/>
            <a:ext cx="275158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The </a:t>
            </a:r>
            <a:r>
              <a:rPr lang="en-US" sz="1600" dirty="0" err="1"/>
              <a:t>GEOSgcm_GridComp</a:t>
            </a:r>
            <a:r>
              <a:rPr lang="en-US" sz="1600" dirty="0"/>
              <a:t> has an externals line. </a:t>
            </a:r>
          </a:p>
          <a:p>
            <a:r>
              <a:rPr lang="en-US" sz="1600" dirty="0"/>
              <a:t>This repository contains its own </a:t>
            </a:r>
            <a:r>
              <a:rPr lang="en-US" sz="1600" dirty="0" err="1"/>
              <a:t>Externals.cfg</a:t>
            </a:r>
            <a:r>
              <a:rPr lang="en-US" sz="1600" dirty="0"/>
              <a:t> file specifying repositories to be nested inside 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38FCB1-9789-EF43-B95B-0C9A1B825A24}"/>
              </a:ext>
            </a:extLst>
          </p:cNvPr>
          <p:cNvCxnSpPr>
            <a:cxnSpLocks/>
          </p:cNvCxnSpPr>
          <p:nvPr/>
        </p:nvCxnSpPr>
        <p:spPr>
          <a:xfrm flipH="1">
            <a:off x="3795486" y="4869543"/>
            <a:ext cx="2503714" cy="27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40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8993-8FDB-C249-AAFE-BDC04B99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3719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GEOSadas</a:t>
            </a:r>
            <a:r>
              <a:rPr lang="en-US" dirty="0">
                <a:solidFill>
                  <a:schemeClr val="tx1"/>
                </a:solidFill>
              </a:rPr>
              <a:t>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FCCD8-F45B-E245-AA8D-88320CFF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72A966-DCCB-2149-B117-32E97C16551A}"/>
              </a:ext>
            </a:extLst>
          </p:cNvPr>
          <p:cNvSpPr txBox="1"/>
          <p:nvPr/>
        </p:nvSpPr>
        <p:spPr>
          <a:xfrm>
            <a:off x="2240776" y="1524199"/>
            <a:ext cx="481256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Externals.cfg</a:t>
            </a:r>
            <a:r>
              <a:rPr lang="en-US" sz="1600" dirty="0"/>
              <a:t> file in </a:t>
            </a:r>
            <a:r>
              <a:rPr lang="en-US" sz="1600" dirty="0" err="1"/>
              <a:t>GEOSgcm_GridComp</a:t>
            </a:r>
            <a:r>
              <a:rPr lang="en-US" sz="1600" dirty="0"/>
              <a:t> repository to bring in Chemistry and Mom: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402ABB-63CC-764F-B234-5979666E7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933" y="2605315"/>
            <a:ext cx="6948249" cy="163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FCCD8-F45B-E245-AA8D-88320CFF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BEB009-4237-0E42-B11D-3FC0C083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GEOSadas</a:t>
            </a:r>
            <a:r>
              <a:rPr lang="en-US" dirty="0">
                <a:solidFill>
                  <a:schemeClr val="tx1"/>
                </a:solidFill>
              </a:rPr>
              <a:t>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5709D7-F224-7C45-9C34-682294C15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88" y="1580816"/>
            <a:ext cx="2769180" cy="3684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577C5B-B931-AE4E-B2B2-984F8A380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32" y="1517090"/>
            <a:ext cx="6008915" cy="106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5574B5-7987-2D4E-8B12-5E5531B6D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22" y="3238976"/>
            <a:ext cx="4840515" cy="17911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DF0F6A-DB8A-9E4D-9D0F-9DE2B5D27C29}"/>
              </a:ext>
            </a:extLst>
          </p:cNvPr>
          <p:cNvSpPr txBox="1"/>
          <p:nvPr/>
        </p:nvSpPr>
        <p:spPr>
          <a:xfrm>
            <a:off x="1291318" y="990724"/>
            <a:ext cx="264432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Run </a:t>
            </a:r>
            <a:r>
              <a:rPr lang="en-US" sz="1600" dirty="0" err="1"/>
              <a:t>checkout_exteranals</a:t>
            </a:r>
            <a:r>
              <a:rPr lang="en-US" sz="1600" dirty="0"/>
              <a:t>: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810C461-8E17-2340-94FA-AE37B8610F20}"/>
              </a:ext>
            </a:extLst>
          </p:cNvPr>
          <p:cNvSpPr/>
          <p:nvPr/>
        </p:nvSpPr>
        <p:spPr>
          <a:xfrm>
            <a:off x="5251469" y="4027714"/>
            <a:ext cx="798286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D4D0B-2D4B-B241-BB94-7941875D4BDE}"/>
              </a:ext>
            </a:extLst>
          </p:cNvPr>
          <p:cNvSpPr txBox="1"/>
          <p:nvPr/>
        </p:nvSpPr>
        <p:spPr>
          <a:xfrm>
            <a:off x="2613478" y="2742506"/>
            <a:ext cx="311240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Brings in the external repositories:</a:t>
            </a:r>
          </a:p>
        </p:txBody>
      </p:sp>
    </p:spTree>
    <p:extLst>
      <p:ext uri="{BB962C8B-B14F-4D97-AF65-F5344CB8AC3E}">
        <p14:creationId xmlns:p14="http://schemas.microsoft.com/office/powerpoint/2010/main" val="154774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8993-8FDB-C249-AAFE-BDC04B99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3719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manage_externals</a:t>
            </a:r>
            <a:r>
              <a:rPr lang="en-US" dirty="0">
                <a:solidFill>
                  <a:schemeClr val="tx1"/>
                </a:solidFill>
              </a:rPr>
              <a:t> – status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FCCD8-F45B-E245-AA8D-88320CFF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6B89D-6577-434D-98E6-CAB07CF53789}"/>
              </a:ext>
            </a:extLst>
          </p:cNvPr>
          <p:cNvSpPr txBox="1"/>
          <p:nvPr/>
        </p:nvSpPr>
        <p:spPr>
          <a:xfrm>
            <a:off x="845235" y="854821"/>
            <a:ext cx="737463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Run “</a:t>
            </a:r>
            <a:r>
              <a:rPr lang="en-US" sz="1600" dirty="0" err="1"/>
              <a:t>manage_externals</a:t>
            </a:r>
            <a:r>
              <a:rPr lang="en-US" sz="1600" dirty="0"/>
              <a:t> --status” to see the current status of your checkout. Will report possible status messages in 3 columns for each repository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29A80-7391-D940-B309-5B3627CA5738}"/>
              </a:ext>
            </a:extLst>
          </p:cNvPr>
          <p:cNvSpPr txBox="1"/>
          <p:nvPr/>
        </p:nvSpPr>
        <p:spPr>
          <a:xfrm>
            <a:off x="99057" y="4148962"/>
            <a:ext cx="275158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No change in your checkout, all 3 columns blank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1BD8C-533E-2840-A6FD-A9FF95650EFB}"/>
              </a:ext>
            </a:extLst>
          </p:cNvPr>
          <p:cNvSpPr txBox="1"/>
          <p:nvPr/>
        </p:nvSpPr>
        <p:spPr>
          <a:xfrm>
            <a:off x="3044003" y="4148962"/>
            <a:ext cx="275158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Modified a file (M in the 2</a:t>
            </a:r>
            <a:r>
              <a:rPr lang="en-US" sz="1600" baseline="30000" dirty="0"/>
              <a:t>nd</a:t>
            </a:r>
            <a:r>
              <a:rPr lang="en-US" sz="1600" dirty="0"/>
              <a:t> column, modified, added, or deleted files)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63F4D-81F4-C44C-9DD3-67761E6FEA4D}"/>
              </a:ext>
            </a:extLst>
          </p:cNvPr>
          <p:cNvSpPr txBox="1"/>
          <p:nvPr/>
        </p:nvSpPr>
        <p:spPr>
          <a:xfrm>
            <a:off x="5988950" y="4148962"/>
            <a:ext cx="2932622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Updated to a different branch/tag/hash than specified in Externals file (s in the 1</a:t>
            </a:r>
            <a:r>
              <a:rPr lang="en-US" sz="1600" baseline="30000" dirty="0"/>
              <a:t>st</a:t>
            </a:r>
            <a:r>
              <a:rPr lang="en-US" sz="1600" dirty="0"/>
              <a:t> column, out-of-sync)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F8C2B-9ADC-0843-A27E-FA9772AF9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48" y="1482034"/>
            <a:ext cx="8795657" cy="25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3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MAO-light-template-16x10" id="{4EDAAFE2-341B-D34C-830D-B664CF8B8B1D}" vid="{0DB0F9A9-02FA-D242-BEB0-B05CCC8CBC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</TotalTime>
  <Words>304</Words>
  <Application>Microsoft Macintosh PowerPoint</Application>
  <PresentationFormat>On-screen Show (16:10)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</vt:lpstr>
      <vt:lpstr>Office Theme</vt:lpstr>
      <vt:lpstr>manage_externals</vt:lpstr>
      <vt:lpstr>manage_externals: arguments</vt:lpstr>
      <vt:lpstr>GEOSadas Example</vt:lpstr>
      <vt:lpstr>GEOSadas Example</vt:lpstr>
      <vt:lpstr>GEOSadas Example</vt:lpstr>
      <vt:lpstr>manage_externals – status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Chakraborty, Purnendu (GSFC-610.1)[SCIENCE SYSTEMS AND APPLICATIONS INC]</dc:creator>
  <cp:lastModifiedBy>Auer, Benjamin M. (GSFC-610.1)[SCIENCE SYSTEMS AND APPLICATIONS INC]</cp:lastModifiedBy>
  <cp:revision>101</cp:revision>
  <dcterms:created xsi:type="dcterms:W3CDTF">2019-05-08T15:53:07Z</dcterms:created>
  <dcterms:modified xsi:type="dcterms:W3CDTF">2019-07-24T02:53:18Z</dcterms:modified>
</cp:coreProperties>
</file>