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63" r:id="rId2"/>
    <p:sldId id="297" r:id="rId3"/>
    <p:sldId id="273" r:id="rId4"/>
    <p:sldId id="274" r:id="rId5"/>
    <p:sldId id="295" r:id="rId6"/>
    <p:sldId id="272" r:id="rId7"/>
    <p:sldId id="294" r:id="rId8"/>
    <p:sldId id="300" r:id="rId9"/>
    <p:sldId id="260" r:id="rId10"/>
    <p:sldId id="262" r:id="rId11"/>
    <p:sldId id="265" r:id="rId12"/>
    <p:sldId id="267" r:id="rId13"/>
    <p:sldId id="266" r:id="rId14"/>
    <p:sldId id="264" r:id="rId15"/>
    <p:sldId id="275" r:id="rId16"/>
    <p:sldId id="288" r:id="rId17"/>
    <p:sldId id="276" r:id="rId18"/>
    <p:sldId id="277" r:id="rId19"/>
    <p:sldId id="279" r:id="rId20"/>
    <p:sldId id="280" r:id="rId21"/>
    <p:sldId id="282" r:id="rId22"/>
    <p:sldId id="281" r:id="rId23"/>
    <p:sldId id="283" r:id="rId24"/>
    <p:sldId id="284" r:id="rId25"/>
    <p:sldId id="285" r:id="rId26"/>
    <p:sldId id="286" r:id="rId27"/>
    <p:sldId id="287" r:id="rId28"/>
    <p:sldId id="289" r:id="rId29"/>
    <p:sldId id="290" r:id="rId30"/>
    <p:sldId id="29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94"/>
    <p:restoredTop sz="89481"/>
  </p:normalViewPr>
  <p:slideViewPr>
    <p:cSldViewPr snapToGrid="0" snapToObjects="1">
      <p:cViewPr varScale="1">
        <p:scale>
          <a:sx n="117" d="100"/>
          <a:sy n="117" d="100"/>
        </p:scale>
        <p:origin x="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0" d="100"/>
          <a:sy n="130" d="100"/>
        </p:scale>
        <p:origin x="70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BE87B-38EC-5F42-B4DC-C4A057027F4C}" type="datetimeFigureOut">
              <a:rPr lang="en-US" smtClean="0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EC583-F4B1-834B-9486-C22126F4F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3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EC583-F4B1-834B-9486-C22126F4F1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7E76D-7614-4E47-8B9F-5F1685854D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98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49786"/>
            <a:ext cx="10515600" cy="82020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403973"/>
            <a:ext cx="10515600" cy="4697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0500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49786"/>
            <a:ext cx="10515600" cy="82020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pPr/>
              <a:t>7/23/19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3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t>7/23/19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3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t>7/23/19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1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 and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49786"/>
            <a:ext cx="10515600" cy="82020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406555"/>
            <a:ext cx="10515600" cy="4602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t>7/23/19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6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23151" y="733777"/>
            <a:ext cx="3932237" cy="113385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919" y="733778"/>
            <a:ext cx="6172200" cy="51352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423151" y="1960474"/>
            <a:ext cx="3932237" cy="39085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t>7/23/19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4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49786"/>
            <a:ext cx="10515600" cy="82020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t>7/23/19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tif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88947"/>
            <a:ext cx="12192000" cy="4690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8"/>
          <p:cNvSpPr txBox="1"/>
          <p:nvPr userDrawn="1"/>
        </p:nvSpPr>
        <p:spPr>
          <a:xfrm>
            <a:off x="1200614" y="6487763"/>
            <a:ext cx="2581079" cy="2354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900" b="1" i="0" dirty="0">
                <a:solidFill>
                  <a:schemeClr val="tx1">
                    <a:lumMod val="95000"/>
                  </a:schemeClr>
                </a:solidFill>
                <a:ea typeface="Arial Regular" charset="0"/>
              </a:rPr>
              <a:t>Global Modeling</a:t>
            </a:r>
            <a:r>
              <a:rPr lang="en-US" sz="900" b="1" i="0" baseline="0" dirty="0">
                <a:solidFill>
                  <a:schemeClr val="tx1">
                    <a:lumMod val="95000"/>
                  </a:schemeClr>
                </a:solidFill>
                <a:ea typeface="Arial Regular" charset="0"/>
              </a:rPr>
              <a:t> </a:t>
            </a:r>
            <a:r>
              <a:rPr lang="en-US" sz="900" b="1" i="0" dirty="0">
                <a:solidFill>
                  <a:schemeClr val="tx1">
                    <a:lumMod val="95000"/>
                  </a:schemeClr>
                </a:solidFill>
                <a:ea typeface="Arial Regular" charset="0"/>
              </a:rPr>
              <a:t>and</a:t>
            </a:r>
            <a:r>
              <a:rPr lang="en-US" sz="900" b="1" i="0" baseline="0" dirty="0">
                <a:solidFill>
                  <a:schemeClr val="tx1">
                    <a:lumMod val="95000"/>
                  </a:schemeClr>
                </a:solidFill>
                <a:ea typeface="Arial Regular" charset="0"/>
              </a:rPr>
              <a:t> </a:t>
            </a:r>
            <a:r>
              <a:rPr lang="en-US" sz="900" b="1" i="0" dirty="0">
                <a:solidFill>
                  <a:schemeClr val="tx1">
                    <a:lumMod val="95000"/>
                  </a:schemeClr>
                </a:solidFill>
                <a:ea typeface="Arial Regular" charset="0"/>
              </a:rPr>
              <a:t>Assimilation Office</a:t>
            </a: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chemeClr val="tx1">
                    <a:lumMod val="95000"/>
                  </a:schemeClr>
                </a:solidFill>
                <a:ea typeface="Arial Regular" charset="0"/>
              </a:rPr>
              <a:t>gmao.gsfc.nasa.gov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50700" y="6440922"/>
            <a:ext cx="5312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8D1E3-1DAE-664E-B350-75CA63E753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14695" y="6449580"/>
            <a:ext cx="1482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A0F2B-E692-5549-89C0-DEF97C653501}" type="datetimeFigureOut">
              <a:rPr lang="en-US" smtClean="0"/>
              <a:pPr/>
              <a:t>7/23/19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143107" y="127916"/>
            <a:ext cx="3571124" cy="308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5844" tIns="67921" rIns="135844" bIns="67921"/>
          <a:lstStyle>
            <a:lvl1pPr defTabSz="1019175">
              <a:defRPr sz="4000">
                <a:solidFill>
                  <a:srgbClr val="939BA8"/>
                </a:solidFill>
                <a:latin typeface="Arial" charset="0"/>
              </a:defRPr>
            </a:lvl1pPr>
            <a:lvl2pPr defTabSz="1019175">
              <a:defRPr sz="4000">
                <a:solidFill>
                  <a:srgbClr val="939BA8"/>
                </a:solidFill>
                <a:latin typeface="Arial" charset="0"/>
              </a:defRPr>
            </a:lvl2pPr>
            <a:lvl3pPr defTabSz="1019175">
              <a:defRPr sz="4000">
                <a:solidFill>
                  <a:srgbClr val="939BA8"/>
                </a:solidFill>
                <a:latin typeface="Arial" charset="0"/>
              </a:defRPr>
            </a:lvl3pPr>
            <a:lvl4pPr defTabSz="1019175">
              <a:defRPr sz="4000">
                <a:solidFill>
                  <a:srgbClr val="939BA8"/>
                </a:solidFill>
                <a:latin typeface="Arial" charset="0"/>
              </a:defRPr>
            </a:lvl4pPr>
            <a:lvl5pPr defTabSz="1019175">
              <a:defRPr sz="4000">
                <a:solidFill>
                  <a:srgbClr val="939BA8"/>
                </a:solidFill>
                <a:latin typeface="Arial" charset="0"/>
              </a:defRPr>
            </a:lvl5pPr>
            <a:lvl6pPr marL="457200" defTabSz="1019175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39BA8"/>
                </a:solidFill>
                <a:latin typeface="Arial" charset="0"/>
              </a:defRPr>
            </a:lvl6pPr>
            <a:lvl7pPr marL="914400" defTabSz="1019175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39BA8"/>
                </a:solidFill>
                <a:latin typeface="Arial" charset="0"/>
              </a:defRPr>
            </a:lvl7pPr>
            <a:lvl8pPr marL="1371600" defTabSz="1019175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39BA8"/>
                </a:solidFill>
                <a:latin typeface="Arial" charset="0"/>
              </a:defRPr>
            </a:lvl8pPr>
            <a:lvl9pPr marL="1828800" defTabSz="1019175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39BA8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933" b="0" i="0" dirty="0">
                <a:solidFill>
                  <a:schemeClr val="bg2">
                    <a:lumMod val="50000"/>
                  </a:schemeClr>
                </a:solidFill>
                <a:ea typeface="Arial Regular" charset="0"/>
              </a:rPr>
              <a:t>National Aeronautics and Space Administration</a:t>
            </a:r>
          </a:p>
        </p:txBody>
      </p:sp>
      <p:pic>
        <p:nvPicPr>
          <p:cNvPr id="12" name="Picture 25" descr="NASA insigniaCMYK"/>
          <p:cNvPicPr preferRelativeResize="0"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58222" y="127916"/>
            <a:ext cx="575446" cy="481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43107" y="6487763"/>
            <a:ext cx="914400" cy="23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1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8" r:id="rId2"/>
    <p:sldLayoutId id="2147483655" r:id="rId3"/>
    <p:sldLayoutId id="2147483649" r:id="rId4"/>
    <p:sldLayoutId id="2147483650" r:id="rId5"/>
    <p:sldLayoutId id="2147483657" r:id="rId6"/>
    <p:sldLayoutId id="2147483652" r:id="rId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274320" indent="-194310" algn="ctr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651510" indent="-194310" algn="ctr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291590" indent="-194310" algn="ctr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4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1634490" indent="-171450" algn="ctr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introduction/flow/" TargetMode="External"/><Relationship Id="rId2" Type="http://schemas.openxmlformats.org/officeDocument/2006/relationships/hyperlink" Target="https://datasift.github.io/gitflow/IntroducingGitFlow.html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emver.org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F68CE-8790-4248-B0C6-D5EE49F88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GEOS Repository </a:t>
            </a:r>
            <a:br>
              <a:rPr lang="en-US" dirty="0"/>
            </a:br>
            <a:r>
              <a:rPr lang="en-US" dirty="0"/>
              <a:t>Policy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D67DB-E477-884D-9AB6-CCA6E29B08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Branches, tags, versions, …</a:t>
            </a:r>
          </a:p>
        </p:txBody>
      </p:sp>
    </p:spTree>
    <p:extLst>
      <p:ext uri="{BB962C8B-B14F-4D97-AF65-F5344CB8AC3E}">
        <p14:creationId xmlns:p14="http://schemas.microsoft.com/office/powerpoint/2010/main" val="182606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3DEB09-BAC4-9344-A818-AFA65C851EDE}"/>
              </a:ext>
            </a:extLst>
          </p:cNvPr>
          <p:cNvSpPr txBox="1"/>
          <p:nvPr/>
        </p:nvSpPr>
        <p:spPr>
          <a:xfrm>
            <a:off x="451447" y="575260"/>
            <a:ext cx="7920657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Previously, GEOS built using GNU  “make”.    In each source directory you would find a file called “</a:t>
            </a:r>
            <a:r>
              <a:rPr lang="en-US" sz="2000" dirty="0" err="1">
                <a:solidFill>
                  <a:schemeClr val="tx2"/>
                </a:solidFill>
              </a:rPr>
              <a:t>GNUmakefile</a:t>
            </a:r>
            <a:r>
              <a:rPr lang="en-US" sz="2000" dirty="0">
                <a:solidFill>
                  <a:schemeClr val="tx2"/>
                </a:solidFill>
              </a:rPr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6EFD6C-0CF9-F645-909C-97F1297C4F09}"/>
              </a:ext>
            </a:extLst>
          </p:cNvPr>
          <p:cNvSpPr txBox="1"/>
          <p:nvPr/>
        </p:nvSpPr>
        <p:spPr>
          <a:xfrm>
            <a:off x="1445249" y="1609025"/>
            <a:ext cx="9074551" cy="19389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GEOS now builds with a newer technology called </a:t>
            </a:r>
            <a:r>
              <a:rPr lang="en-US" sz="2400" dirty="0" err="1">
                <a:solidFill>
                  <a:schemeClr val="tx2"/>
                </a:solidFill>
              </a:rPr>
              <a:t>CMake</a:t>
            </a:r>
            <a:r>
              <a:rPr lang="en-US" sz="2400" dirty="0">
                <a:solidFill>
                  <a:schemeClr val="tx2"/>
                </a:solidFill>
              </a:rPr>
              <a:t>.   In each source directory you will find a file called “</a:t>
            </a:r>
            <a:r>
              <a:rPr lang="en-US" sz="2400" dirty="0" err="1">
                <a:solidFill>
                  <a:schemeClr val="tx2"/>
                </a:solidFill>
              </a:rPr>
              <a:t>CMakeLists.txt</a:t>
            </a:r>
            <a:r>
              <a:rPr lang="en-US" sz="2400" dirty="0">
                <a:solidFill>
                  <a:schemeClr val="tx2"/>
                </a:solidFill>
              </a:rPr>
              <a:t>”.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During the initial configuration step, </a:t>
            </a:r>
            <a:r>
              <a:rPr lang="en-US" sz="2400" dirty="0" err="1">
                <a:solidFill>
                  <a:schemeClr val="tx2"/>
                </a:solidFill>
              </a:rPr>
              <a:t>Cmake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i="1" dirty="0">
                <a:solidFill>
                  <a:schemeClr val="tx2"/>
                </a:solidFill>
              </a:rPr>
              <a:t>generates</a:t>
            </a:r>
            <a:r>
              <a:rPr lang="en-US" sz="2400" dirty="0">
                <a:solidFill>
                  <a:schemeClr val="tx2"/>
                </a:solidFill>
              </a:rPr>
              <a:t> conventional </a:t>
            </a:r>
            <a:r>
              <a:rPr lang="en-US" sz="2400" dirty="0" err="1">
                <a:solidFill>
                  <a:schemeClr val="tx2"/>
                </a:solidFill>
              </a:rPr>
              <a:t>makefiles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AEBF3B-8B52-D44A-A691-A1B8287C13B6}"/>
              </a:ext>
            </a:extLst>
          </p:cNvPr>
          <p:cNvSpPr txBox="1"/>
          <p:nvPr/>
        </p:nvSpPr>
        <p:spPr>
          <a:xfrm>
            <a:off x="2975263" y="3881416"/>
            <a:ext cx="9074551" cy="2308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Rationale: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JEDI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Framework for exporting/importing software components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Reduced complexity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Improved portability, reduced build-times, out-of-source builds, …</a:t>
            </a:r>
          </a:p>
        </p:txBody>
      </p:sp>
    </p:spTree>
    <p:extLst>
      <p:ext uri="{BB962C8B-B14F-4D97-AF65-F5344CB8AC3E}">
        <p14:creationId xmlns:p14="http://schemas.microsoft.com/office/powerpoint/2010/main" val="403075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79A0D-EE2E-0749-82EC-933978C0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383"/>
            <a:ext cx="10515600" cy="984704"/>
          </a:xfrm>
        </p:spPr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: What you need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DAFFF-6D81-B845-A44F-A4366B501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761"/>
            <a:ext cx="10515600" cy="5021943"/>
          </a:xfrm>
        </p:spPr>
        <p:txBody>
          <a:bodyPr/>
          <a:lstStyle/>
          <a:p>
            <a:pPr algn="l"/>
            <a:r>
              <a:rPr lang="en-US" dirty="0"/>
              <a:t>Out-of-source build:   build artifacts (*.o, *.a, *.x, …) go into a separate directory tree that mirrors the source tree.   </a:t>
            </a:r>
          </a:p>
          <a:p>
            <a:pPr lvl="1" algn="l"/>
            <a:r>
              <a:rPr lang="en-US" dirty="0"/>
              <a:t>The source tree is </a:t>
            </a:r>
            <a:r>
              <a:rPr lang="en-US" b="1" i="1" u="sng" dirty="0"/>
              <a:t>never*</a:t>
            </a:r>
            <a:r>
              <a:rPr lang="en-US" dirty="0"/>
              <a:t>  changed by the build process.</a:t>
            </a:r>
          </a:p>
          <a:p>
            <a:pPr algn="l"/>
            <a:r>
              <a:rPr lang="en-US" dirty="0"/>
              <a:t>Installation is a distinct process after the build that copies artifacts into yet another directory tree (bin, lib, </a:t>
            </a:r>
            <a:r>
              <a:rPr lang="en-US" dirty="0" err="1"/>
              <a:t>etc</a:t>
            </a:r>
            <a:r>
              <a:rPr lang="en-US" dirty="0"/>
              <a:t>, include, …)</a:t>
            </a:r>
          </a:p>
          <a:p>
            <a:pPr algn="l"/>
            <a:r>
              <a:rPr lang="en-US" b="1" i="1" dirty="0">
                <a:solidFill>
                  <a:srgbClr val="7030A0"/>
                </a:solidFill>
              </a:rPr>
              <a:t>Post-build experiment creation, plotting, etc. should all be performed from the install directory!</a:t>
            </a:r>
            <a:endParaRPr lang="en-US" dirty="0"/>
          </a:p>
          <a:p>
            <a:pPr algn="l"/>
            <a:r>
              <a:rPr lang="en-US" dirty="0"/>
              <a:t>Sensible defaults for these are set by </a:t>
            </a:r>
            <a:r>
              <a:rPr lang="en-US" dirty="0" err="1">
                <a:latin typeface="Courier" pitchFamily="2" charset="0"/>
              </a:rPr>
              <a:t>parallel_build.csh</a:t>
            </a:r>
            <a:r>
              <a:rPr lang="en-US" dirty="0">
                <a:latin typeface="Courier" pitchFamily="2" charset="0"/>
              </a:rPr>
              <a:t>  </a:t>
            </a:r>
          </a:p>
          <a:p>
            <a:pPr algn="l"/>
            <a:r>
              <a:rPr lang="en-US" dirty="0"/>
              <a:t>How to add new source files to the build (next slide)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912148-7FCB-094D-AFF8-21B29E073287}"/>
              </a:ext>
            </a:extLst>
          </p:cNvPr>
          <p:cNvSpPr txBox="1"/>
          <p:nvPr/>
        </p:nvSpPr>
        <p:spPr>
          <a:xfrm>
            <a:off x="7053943" y="6488668"/>
            <a:ext cx="51380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* Minor annoying exception for python scripts.</a:t>
            </a:r>
          </a:p>
        </p:txBody>
      </p:sp>
    </p:spTree>
    <p:extLst>
      <p:ext uri="{BB962C8B-B14F-4D97-AF65-F5344CB8AC3E}">
        <p14:creationId xmlns:p14="http://schemas.microsoft.com/office/powerpoint/2010/main" val="2518703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F368-32EF-0042-B9D6-11CD2572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: Seek SI team help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3CE90-3F3C-FB4C-AAF2-445631B96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Modifying compiler flags</a:t>
            </a:r>
          </a:p>
          <a:p>
            <a:pPr algn="l"/>
            <a:r>
              <a:rPr lang="en-US" dirty="0"/>
              <a:t>Introducing new library/component</a:t>
            </a:r>
          </a:p>
          <a:p>
            <a:pPr algn="l"/>
            <a:r>
              <a:rPr lang="en-US" dirty="0"/>
              <a:t>New dependencies between libraries/components</a:t>
            </a:r>
          </a:p>
          <a:p>
            <a:pPr algn="l"/>
            <a:r>
              <a:rPr lang="en-US" dirty="0"/>
              <a:t>Race conditions in the build</a:t>
            </a:r>
          </a:p>
        </p:txBody>
      </p:sp>
    </p:spTree>
    <p:extLst>
      <p:ext uri="{BB962C8B-B14F-4D97-AF65-F5344CB8AC3E}">
        <p14:creationId xmlns:p14="http://schemas.microsoft.com/office/powerpoint/2010/main" val="732993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267B-037E-A54E-B8CA-191BDBDC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new source to a </a:t>
            </a:r>
            <a:r>
              <a:rPr lang="en-US" dirty="0" err="1"/>
              <a:t>CMakeLists.txt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AD165-8A33-2546-95F9-4819C0A57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161"/>
            <a:ext cx="10515600" cy="4999512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2400" b="1" dirty="0" err="1">
                <a:latin typeface="Courier" pitchFamily="2" charset="0"/>
              </a:rPr>
              <a:t>esma_set_this</a:t>
            </a:r>
            <a:r>
              <a:rPr lang="en-US" sz="2400" b="1" dirty="0">
                <a:latin typeface="Courier" pitchFamily="2" charset="0"/>
              </a:rPr>
              <a:t> ()</a:t>
            </a:r>
          </a:p>
          <a:p>
            <a:pPr marL="0" indent="0" algn="l">
              <a:buNone/>
            </a:pPr>
            <a:endParaRPr lang="en-US" sz="2400" b="1" dirty="0">
              <a:latin typeface="Courier" pitchFamily="2" charset="0"/>
            </a:endParaRPr>
          </a:p>
          <a:p>
            <a:pPr marL="0" indent="0" algn="l">
              <a:buNone/>
            </a:pPr>
            <a:r>
              <a:rPr lang="en-US" sz="3100" b="1" dirty="0">
                <a:solidFill>
                  <a:srgbClr val="00B050"/>
                </a:solidFill>
                <a:latin typeface="Courier" pitchFamily="2" charset="0"/>
              </a:rPr>
              <a:t>set (</a:t>
            </a:r>
            <a:r>
              <a:rPr lang="en-US" sz="3100" b="1" dirty="0" err="1">
                <a:solidFill>
                  <a:srgbClr val="00B050"/>
                </a:solidFill>
                <a:latin typeface="Courier" pitchFamily="2" charset="0"/>
              </a:rPr>
              <a:t>srcs</a:t>
            </a:r>
            <a:endParaRPr lang="en-US" sz="3100" b="1" dirty="0">
              <a:solidFill>
                <a:srgbClr val="00B050"/>
              </a:solidFill>
              <a:latin typeface="Courier" pitchFamily="2" charset="0"/>
            </a:endParaRPr>
          </a:p>
          <a:p>
            <a:pPr marL="0" indent="0" algn="l">
              <a:buNone/>
            </a:pPr>
            <a:r>
              <a:rPr lang="en-US" sz="3100" b="1" dirty="0">
                <a:solidFill>
                  <a:srgbClr val="00B050"/>
                </a:solidFill>
                <a:latin typeface="Courier" pitchFamily="2" charset="0"/>
              </a:rPr>
              <a:t>  gw_drag.F90  GEOS_GwdGridComp.F90</a:t>
            </a:r>
          </a:p>
          <a:p>
            <a:pPr marL="0" indent="0" algn="l">
              <a:buNone/>
            </a:pPr>
            <a:r>
              <a:rPr lang="en-US" sz="3100" b="1" dirty="0">
                <a:solidFill>
                  <a:srgbClr val="00B050"/>
                </a:solidFill>
                <a:latin typeface="Courier" pitchFamily="2" charset="0"/>
              </a:rPr>
              <a:t>  machine.F90  </a:t>
            </a:r>
            <a:r>
              <a:rPr lang="en-US" sz="3100" b="1" dirty="0" err="1">
                <a:solidFill>
                  <a:srgbClr val="00B050"/>
                </a:solidFill>
                <a:latin typeface="Courier" pitchFamily="2" charset="0"/>
              </a:rPr>
              <a:t>gwdps.f</a:t>
            </a:r>
            <a:r>
              <a:rPr lang="en-US" sz="3100" b="1" dirty="0">
                <a:solidFill>
                  <a:srgbClr val="00B050"/>
                </a:solidFill>
                <a:latin typeface="Courier" pitchFamily="2" charset="0"/>
              </a:rPr>
              <a:t>  </a:t>
            </a:r>
            <a:r>
              <a:rPr lang="en-US" sz="3100" b="1" dirty="0" err="1">
                <a:solidFill>
                  <a:srgbClr val="00B050"/>
                </a:solidFill>
                <a:latin typeface="Courier" pitchFamily="2" charset="0"/>
              </a:rPr>
              <a:t>gwdc.f</a:t>
            </a:r>
            <a:endParaRPr lang="en-US" sz="3100" b="1" dirty="0">
              <a:solidFill>
                <a:srgbClr val="00B050"/>
              </a:solidFill>
              <a:latin typeface="Courier" pitchFamily="2" charset="0"/>
            </a:endParaRPr>
          </a:p>
          <a:p>
            <a:pPr marL="0" indent="0" algn="l">
              <a:buNone/>
            </a:pPr>
            <a:r>
              <a:rPr lang="en-US" sz="3100" b="1" dirty="0">
                <a:solidFill>
                  <a:srgbClr val="00B050"/>
                </a:solidFill>
                <a:latin typeface="Courier" pitchFamily="2" charset="0"/>
              </a:rPr>
              <a:t>  )</a:t>
            </a:r>
          </a:p>
          <a:p>
            <a:pPr marL="0" indent="0" algn="l">
              <a:buNone/>
            </a:pPr>
            <a:endParaRPr lang="en-US" sz="2400" b="1" dirty="0">
              <a:latin typeface="Courier" pitchFamily="2" charset="0"/>
            </a:endParaRPr>
          </a:p>
          <a:p>
            <a:pPr marL="0" indent="0" algn="l">
              <a:buNone/>
            </a:pPr>
            <a:r>
              <a:rPr lang="en-US" sz="2400" b="1" dirty="0" err="1">
                <a:latin typeface="Courier" pitchFamily="2" charset="0"/>
              </a:rPr>
              <a:t>esma_add_library</a:t>
            </a:r>
            <a:r>
              <a:rPr lang="en-US" sz="2400" b="1" dirty="0">
                <a:latin typeface="Courier" pitchFamily="2" charset="0"/>
              </a:rPr>
              <a:t> (${this}</a:t>
            </a:r>
          </a:p>
          <a:p>
            <a:pPr marL="0" indent="0" algn="l">
              <a:buNone/>
            </a:pPr>
            <a:r>
              <a:rPr lang="en-US" sz="2400" b="1" dirty="0">
                <a:latin typeface="Courier" pitchFamily="2" charset="0"/>
              </a:rPr>
              <a:t>  SRCS ${</a:t>
            </a:r>
            <a:r>
              <a:rPr lang="en-US" sz="2400" b="1" dirty="0" err="1">
                <a:latin typeface="Courier" pitchFamily="2" charset="0"/>
              </a:rPr>
              <a:t>srcs</a:t>
            </a:r>
            <a:r>
              <a:rPr lang="en-US" sz="2400" b="1" dirty="0">
                <a:latin typeface="Courier" pitchFamily="2" charset="0"/>
              </a:rPr>
              <a:t>}</a:t>
            </a:r>
          </a:p>
          <a:p>
            <a:pPr marL="0" indent="0" algn="l">
              <a:buNone/>
            </a:pPr>
            <a:r>
              <a:rPr lang="en-US" sz="2400" b="1" dirty="0">
                <a:latin typeface="Courier" pitchFamily="2" charset="0"/>
              </a:rPr>
              <a:t>  DEPENDENCIES </a:t>
            </a:r>
            <a:r>
              <a:rPr lang="en-US" sz="2400" b="1" dirty="0" err="1">
                <a:latin typeface="Courier" pitchFamily="2" charset="0"/>
              </a:rPr>
              <a:t>GEOS_Shared</a:t>
            </a:r>
            <a:r>
              <a:rPr lang="en-US" sz="2400" b="1" dirty="0">
                <a:latin typeface="Courier" pitchFamily="2" charset="0"/>
              </a:rPr>
              <a:t> </a:t>
            </a:r>
            <a:r>
              <a:rPr lang="en-US" sz="2400" b="1" dirty="0" err="1">
                <a:latin typeface="Courier" pitchFamily="2" charset="0"/>
              </a:rPr>
              <a:t>MAPL_Base</a:t>
            </a:r>
            <a:r>
              <a:rPr lang="en-US" sz="2400" b="1" dirty="0">
                <a:latin typeface="Courier" pitchFamily="2" charset="0"/>
              </a:rPr>
              <a:t>)</a:t>
            </a:r>
          </a:p>
          <a:p>
            <a:pPr marL="0" indent="0" algn="l">
              <a:buNone/>
            </a:pPr>
            <a:r>
              <a:rPr lang="en-US" sz="2400" b="1" dirty="0" err="1">
                <a:latin typeface="Courier" pitchFamily="2" charset="0"/>
              </a:rPr>
              <a:t>target_include_directories</a:t>
            </a:r>
            <a:r>
              <a:rPr lang="en-US" sz="2400" b="1" dirty="0">
                <a:latin typeface="Courier" pitchFamily="2" charset="0"/>
              </a:rPr>
              <a:t> (${this} PUBLIC ${INC_ESMF} ${INC_NETCDF})</a:t>
            </a:r>
          </a:p>
        </p:txBody>
      </p:sp>
    </p:spTree>
    <p:extLst>
      <p:ext uri="{BB962C8B-B14F-4D97-AF65-F5344CB8AC3E}">
        <p14:creationId xmlns:p14="http://schemas.microsoft.com/office/powerpoint/2010/main" val="1005628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4BC6-D632-D440-B313-128D71978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Gatekeeper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FCB08-F5B5-A940-8E9D-00B6D3957B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Responsibilities &amp; Recipes</a:t>
            </a:r>
          </a:p>
        </p:txBody>
      </p:sp>
    </p:spTree>
    <p:extLst>
      <p:ext uri="{BB962C8B-B14F-4D97-AF65-F5344CB8AC3E}">
        <p14:creationId xmlns:p14="http://schemas.microsoft.com/office/powerpoint/2010/main" val="644168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BE49-D591-0841-8A49-32B7475C2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Approving pull requests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D866-1AE6-684A-9812-660E9B283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Each repository will have a designated “team” of developers that are permitted to approve pull requests onto develop and master branches.  </a:t>
            </a:r>
          </a:p>
          <a:p>
            <a:pPr lvl="1" algn="l"/>
            <a:r>
              <a:rPr lang="en-US" dirty="0"/>
              <a:t>These are the “gatekeepers” for the given repo.</a:t>
            </a:r>
          </a:p>
          <a:p>
            <a:pPr lvl="1" algn="l"/>
            <a:r>
              <a:rPr lang="en-US" dirty="0"/>
              <a:t>Note:  master and develop branches are protected</a:t>
            </a:r>
          </a:p>
          <a:p>
            <a:pPr algn="l"/>
            <a:r>
              <a:rPr lang="en-US" dirty="0"/>
              <a:t>When a pull request is submitted, gatekeepers receive an email</a:t>
            </a:r>
          </a:p>
          <a:p>
            <a:pPr lvl="1" algn="l"/>
            <a:r>
              <a:rPr lang="en-US" dirty="0"/>
              <a:t>Link to the pull request is conveniently embedded</a:t>
            </a:r>
          </a:p>
          <a:p>
            <a:pPr algn="l"/>
            <a:r>
              <a:rPr lang="en-US" dirty="0"/>
              <a:t>Note that gatekeeper approval may not be the only requirement</a:t>
            </a:r>
          </a:p>
          <a:p>
            <a:pPr lvl="1" algn="l"/>
            <a:r>
              <a:rPr lang="en-US" dirty="0"/>
              <a:t>Some repos will have automated tests</a:t>
            </a:r>
          </a:p>
          <a:p>
            <a:pPr lvl="1" algn="l"/>
            <a:r>
              <a:rPr lang="en-US" dirty="0"/>
              <a:t>Some directories or file-types may have mandatory reviews by other teams (e.g., changes to </a:t>
            </a:r>
            <a:r>
              <a:rPr lang="en-US" dirty="0" err="1"/>
              <a:t>CMake</a:t>
            </a:r>
            <a:r>
              <a:rPr lang="en-US" dirty="0"/>
              <a:t> scripts)</a:t>
            </a:r>
          </a:p>
        </p:txBody>
      </p:sp>
    </p:spTree>
    <p:extLst>
      <p:ext uri="{BB962C8B-B14F-4D97-AF65-F5344CB8AC3E}">
        <p14:creationId xmlns:p14="http://schemas.microsoft.com/office/powerpoint/2010/main" val="1109196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CC508-33B5-BE4E-8BB5-F369247F4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629" y="1845582"/>
            <a:ext cx="4415971" cy="3727904"/>
          </a:xfrm>
        </p:spPr>
        <p:txBody>
          <a:bodyPr>
            <a:normAutofit/>
          </a:bodyPr>
          <a:lstStyle/>
          <a:p>
            <a:r>
              <a:rPr lang="en-US" dirty="0"/>
              <a:t>GitHub mechanics for approving pull requests.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6B80F-9B28-894C-8C20-36242770E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011" y="0"/>
            <a:ext cx="6444263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61355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1CC19C-631C-014C-B8F5-89CB1487E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71" y="159657"/>
            <a:ext cx="11524944" cy="6502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11032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EDE79E-F1B7-DD4D-84C6-8450DC8A9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13" y="310243"/>
            <a:ext cx="11843974" cy="63137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48343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C4CF9A-60DA-7444-AE99-D3354B7E9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451" y="333829"/>
            <a:ext cx="12092386" cy="6197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2354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3C01-DDA5-1846-9014-1B9DACEB0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privileged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0C1B-E321-5149-AD41-58ED139A8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555"/>
            <a:ext cx="10515600" cy="4784383"/>
          </a:xfrm>
        </p:spPr>
        <p:txBody>
          <a:bodyPr/>
          <a:lstStyle/>
          <a:p>
            <a:pPr algn="l"/>
            <a:r>
              <a:rPr lang="en-US" dirty="0"/>
              <a:t>Access to GEOS-ESM (our GitHub org) can be restricted by a variety of mechanisms.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Anyone: </a:t>
            </a:r>
          </a:p>
          <a:p>
            <a:pPr marL="61722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can view and clone our repositories</a:t>
            </a:r>
          </a:p>
          <a:p>
            <a:pPr algn="l"/>
            <a:r>
              <a:rPr lang="en-US" dirty="0"/>
              <a:t>GitHub users:</a:t>
            </a:r>
          </a:p>
          <a:p>
            <a:pPr marL="61722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can fork, open issues, and make pull requests</a:t>
            </a:r>
          </a:p>
          <a:p>
            <a:pPr algn="l"/>
            <a:r>
              <a:rPr lang="en-US" dirty="0"/>
              <a:t>GitHub Collaborators (GMAO staff and outside collaborators)</a:t>
            </a:r>
          </a:p>
          <a:p>
            <a:pPr marL="61722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Can push to non-protected branches</a:t>
            </a:r>
          </a:p>
          <a:p>
            <a:pPr algn="l"/>
            <a:r>
              <a:rPr lang="en-US" dirty="0"/>
              <a:t>Repository administrators (Gatekeepers)</a:t>
            </a:r>
          </a:p>
          <a:p>
            <a:pPr marL="61722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Can approve pull requests onto protected branches</a:t>
            </a:r>
          </a:p>
          <a:p>
            <a:pPr marL="61722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Will be implemented as teams – work does not stop when someone is on vacation</a:t>
            </a:r>
          </a:p>
          <a:p>
            <a:pPr algn="l"/>
            <a:r>
              <a:rPr lang="en-US" dirty="0"/>
              <a:t>Some repos/directories will also have “</a:t>
            </a:r>
            <a:r>
              <a:rPr lang="en-US" dirty="0" err="1"/>
              <a:t>codeowner</a:t>
            </a:r>
            <a:r>
              <a:rPr lang="en-US" dirty="0"/>
              <a:t>” teams that must review and approve changes prior to merging pull requests.</a:t>
            </a:r>
          </a:p>
          <a:p>
            <a:pPr marL="617220" lvl="1" indent="-342900" algn="l">
              <a:buFont typeface="Wingdings" pitchFamily="2" charset="2"/>
              <a:buChar char="Ø"/>
            </a:pPr>
            <a:endParaRPr lang="en-US" i="1" u="sng" dirty="0"/>
          </a:p>
          <a:p>
            <a:pPr algn="l"/>
            <a:r>
              <a:rPr lang="en-US" dirty="0"/>
              <a:t>Admins have the ability to override protections in an emergency.</a:t>
            </a:r>
          </a:p>
          <a:p>
            <a:pPr marL="617220" lvl="1" indent="-342900" algn="l">
              <a:buFont typeface="Wingdings" pitchFamily="2" charset="2"/>
              <a:buChar char="Ø"/>
            </a:pPr>
            <a:r>
              <a:rPr lang="en-US" dirty="0"/>
              <a:t>Generally should not be needed – can always due peer-to-peer pulls/pushes until gatekeeper is available.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66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C3AE34-59F4-E044-BCE1-C0D126830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61" y="464457"/>
            <a:ext cx="11582637" cy="593634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27405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EDE79E-F1B7-DD4D-84C6-8450DC8A9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13" y="310243"/>
            <a:ext cx="11843974" cy="63137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58788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0BCB8F-4565-F145-9381-F6458822B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92" y="493486"/>
            <a:ext cx="11210864" cy="60234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02032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DD2551-7A87-B848-A9BA-5CF4738C9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09" y="670624"/>
            <a:ext cx="8395855" cy="558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99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8F1E8E-83C8-9346-A7CF-DD863631D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70" y="753753"/>
            <a:ext cx="7738176" cy="514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60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6B6DBD-C4BA-E248-951B-6CC8044C8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2" y="217714"/>
            <a:ext cx="11724134" cy="6299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0686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14B5B6-2FEE-C244-A436-38AEFAF3C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78" y="377371"/>
            <a:ext cx="11291908" cy="60669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31166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A5A0-2C0C-E645-9B22-7284B655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Realistic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B4267-D456-F543-8245-DB2D073E6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A pull-request is submitted to repo </a:t>
            </a:r>
            <a:r>
              <a:rPr lang="en-US" dirty="0" err="1"/>
              <a:t>GEOSgcm_GridComp</a:t>
            </a:r>
            <a:endParaRPr lang="en-US" dirty="0"/>
          </a:p>
          <a:p>
            <a:pPr lvl="1" algn="l"/>
            <a:r>
              <a:rPr lang="en-US" dirty="0"/>
              <a:t>From branch </a:t>
            </a:r>
            <a:r>
              <a:rPr lang="en-US" dirty="0">
                <a:latin typeface="Courier" pitchFamily="2" charset="0"/>
              </a:rPr>
              <a:t>feature/me/#1-very-important </a:t>
            </a:r>
            <a:r>
              <a:rPr lang="en-US" dirty="0"/>
              <a:t>onto </a:t>
            </a:r>
            <a:r>
              <a:rPr lang="en-US" dirty="0">
                <a:latin typeface="Courier" pitchFamily="2" charset="0"/>
              </a:rPr>
              <a:t>develop</a:t>
            </a:r>
            <a:endParaRPr lang="en-US" dirty="0"/>
          </a:p>
          <a:p>
            <a:pPr algn="l"/>
            <a:r>
              <a:rPr lang="en-US" dirty="0"/>
              <a:t>The GCM gatekeeper wants to </a:t>
            </a:r>
            <a:r>
              <a:rPr lang="en-US" i="1" dirty="0"/>
              <a:t>validate</a:t>
            </a:r>
            <a:r>
              <a:rPr lang="en-US" dirty="0"/>
              <a:t> the change before approving</a:t>
            </a:r>
          </a:p>
          <a:p>
            <a:pPr lvl="1" algn="l"/>
            <a:r>
              <a:rPr lang="en-US" dirty="0"/>
              <a:t>This step makes model development somewhat different than mainstream software development where one would just automatically (and quickly) run all of the unit tests for the repository.</a:t>
            </a:r>
          </a:p>
          <a:p>
            <a:pPr algn="l"/>
            <a:r>
              <a:rPr lang="en-US" dirty="0"/>
              <a:t>What does the gatekeeper do in practice?</a:t>
            </a:r>
          </a:p>
        </p:txBody>
      </p:sp>
    </p:spTree>
    <p:extLst>
      <p:ext uri="{BB962C8B-B14F-4D97-AF65-F5344CB8AC3E}">
        <p14:creationId xmlns:p14="http://schemas.microsoft.com/office/powerpoint/2010/main" val="2032925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44D4-EDFD-EF40-A65E-4C8B11778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7332"/>
          </a:xfrm>
        </p:spPr>
        <p:txBody>
          <a:bodyPr>
            <a:normAutofit/>
          </a:bodyPr>
          <a:lstStyle/>
          <a:p>
            <a:r>
              <a:rPr lang="en-US" dirty="0"/>
              <a:t>Validation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4DADE-EA83-2048-80F0-5F9343B87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/>
              <a:t>In validation environment (e.g., discover) clone </a:t>
            </a:r>
            <a:r>
              <a:rPr lang="en-US" dirty="0" err="1"/>
              <a:t>GEOSgcm</a:t>
            </a:r>
            <a:r>
              <a:rPr lang="en-US" dirty="0"/>
              <a:t> </a:t>
            </a:r>
            <a:r>
              <a:rPr lang="en-US" b="1" i="1" dirty="0"/>
              <a:t>fixture</a:t>
            </a:r>
          </a:p>
          <a:p>
            <a:pPr lvl="1" algn="l"/>
            <a:r>
              <a:rPr lang="en-US" dirty="0"/>
              <a:t>perform </a:t>
            </a:r>
            <a:r>
              <a:rPr lang="en-US" dirty="0" err="1"/>
              <a:t>parallel_build.csh</a:t>
            </a:r>
            <a:endParaRPr lang="en-US" dirty="0"/>
          </a:p>
          <a:p>
            <a:pPr lvl="1" algn="l"/>
            <a:r>
              <a:rPr lang="en-US" dirty="0"/>
              <a:t>or start from existing clean clone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dirty="0">
                <a:latin typeface="Courier" pitchFamily="2" charset="0"/>
              </a:rPr>
              <a:t>./</a:t>
            </a:r>
            <a:r>
              <a:rPr lang="en-US" dirty="0" err="1">
                <a:latin typeface="Courier" pitchFamily="2" charset="0"/>
              </a:rPr>
              <a:t>src</a:t>
            </a:r>
            <a:r>
              <a:rPr lang="en-US" dirty="0">
                <a:latin typeface="Courier" pitchFamily="2" charset="0"/>
              </a:rPr>
              <a:t>/Components/@</a:t>
            </a:r>
            <a:r>
              <a:rPr lang="en-US" dirty="0" err="1">
                <a:latin typeface="Courier" pitchFamily="2" charset="0"/>
              </a:rPr>
              <a:t>GEOSgcm_GridComp</a:t>
            </a:r>
            <a:r>
              <a:rPr lang="en-US" dirty="0"/>
              <a:t>: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% git fetch origin</a:t>
            </a:r>
            <a:r>
              <a:rPr lang="en-US" dirty="0"/>
              <a:t>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obtain feature from GitHub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% git checkout feature/me/#1-very-important</a:t>
            </a:r>
            <a:endParaRPr lang="en-US" dirty="0"/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In build </a:t>
            </a:r>
            <a:r>
              <a:rPr lang="en-US" dirty="0" err="1"/>
              <a:t>dir</a:t>
            </a:r>
            <a:r>
              <a:rPr lang="en-US" dirty="0"/>
              <a:t>:  </a:t>
            </a:r>
            <a:r>
              <a:rPr lang="en-US" dirty="0">
                <a:latin typeface="Courier" pitchFamily="2" charset="0"/>
              </a:rPr>
              <a:t>% make install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Perform and evaluate validation runs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Approve (or reject) pull request in GitHub</a:t>
            </a:r>
          </a:p>
        </p:txBody>
      </p:sp>
    </p:spTree>
    <p:extLst>
      <p:ext uri="{BB962C8B-B14F-4D97-AF65-F5344CB8AC3E}">
        <p14:creationId xmlns:p14="http://schemas.microsoft.com/office/powerpoint/2010/main" val="3489904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8BB4C-6267-BF4E-B336-E5E716B3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the fixture?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C1998-A7C2-B648-AE68-9085D102E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/>
              <a:t>If the PR was approved, you will may want to update the fixture to “point” at the updated component repo</a:t>
            </a:r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  <a:p>
            <a:pPr marL="971550" lvl="1" indent="-514350" algn="l">
              <a:buFont typeface="+mj-lt"/>
              <a:buAutoNum type="arabicPeriod"/>
            </a:pPr>
            <a:r>
              <a:rPr lang="en-US" dirty="0"/>
              <a:t>Optional: update version of </a:t>
            </a:r>
            <a:r>
              <a:rPr lang="en-US" dirty="0" err="1"/>
              <a:t>GEOSgcm_GridComp</a:t>
            </a:r>
            <a:endParaRPr lang="en-US" dirty="0"/>
          </a:p>
          <a:p>
            <a:pPr marL="1428750" lvl="2" indent="-514350" algn="l">
              <a:buFont typeface="+mj-lt"/>
              <a:buAutoNum type="arabicPeriod"/>
            </a:pPr>
            <a:r>
              <a:rPr lang="en-US" dirty="0"/>
              <a:t>Determine new semantic version X.Y.Z</a:t>
            </a:r>
          </a:p>
          <a:p>
            <a:pPr marL="1428750" lvl="2" indent="-514350" algn="l">
              <a:buFont typeface="+mj-lt"/>
              <a:buAutoNum type="arabicPeriod"/>
            </a:pPr>
            <a:r>
              <a:rPr lang="en-US" dirty="0"/>
              <a:t>If minor or major update, bonus points for updating </a:t>
            </a:r>
            <a:r>
              <a:rPr lang="en-US" dirty="0" err="1"/>
              <a:t>cmake</a:t>
            </a:r>
            <a:r>
              <a:rPr lang="en-US" dirty="0"/>
              <a:t> project version (new PR)</a:t>
            </a:r>
          </a:p>
          <a:p>
            <a:pPr marL="1428750" lvl="2" indent="-514350" algn="l">
              <a:buFont typeface="+mj-lt"/>
              <a:buAutoNum type="arabicPeriod"/>
            </a:pPr>
            <a:r>
              <a:rPr lang="en-US" dirty="0"/>
              <a:t>Create release with new semantic version (see screenshot on next slide)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dirty="0"/>
              <a:t>Create feature branch in fixture:   feature/update-</a:t>
            </a:r>
            <a:r>
              <a:rPr lang="en-US" dirty="0" err="1"/>
              <a:t>gcm</a:t>
            </a:r>
            <a:r>
              <a:rPr lang="en-US" dirty="0"/>
              <a:t>-</a:t>
            </a:r>
            <a:r>
              <a:rPr lang="en-US" dirty="0" err="1"/>
              <a:t>gridcomp</a:t>
            </a:r>
            <a:r>
              <a:rPr lang="en-US" dirty="0"/>
              <a:t>-version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dirty="0"/>
              <a:t>Edit   </a:t>
            </a:r>
            <a:r>
              <a:rPr lang="en-US" dirty="0" err="1"/>
              <a:t>Externals.cfg</a:t>
            </a:r>
            <a:r>
              <a:rPr lang="en-US" dirty="0"/>
              <a:t> to update semantic version of </a:t>
            </a:r>
            <a:r>
              <a:rPr lang="en-US" dirty="0" err="1"/>
              <a:t>GEOSgcm_GridComp</a:t>
            </a:r>
            <a:r>
              <a:rPr lang="en-US" dirty="0"/>
              <a:t> 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dirty="0"/>
              <a:t>Commit, push, create pull-request (onto master)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dirty="0"/>
              <a:t>Probably self-approve pull-request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63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ECA3-99F2-1E40-8C4E-216F65E82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dirty="0"/>
              <a:t>Branch management and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CCB6B-F4C0-E444-9A20-B30B45B69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62743"/>
            <a:ext cx="11785600" cy="50430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Most GEOS repositories should use </a:t>
            </a:r>
            <a:r>
              <a:rPr lang="en-US" dirty="0" err="1"/>
              <a:t>GitFlow</a:t>
            </a:r>
            <a:r>
              <a:rPr lang="en-US" dirty="0"/>
              <a:t> </a:t>
            </a:r>
            <a:r>
              <a:rPr lang="en-US" sz="1600" dirty="0"/>
              <a:t>(</a:t>
            </a:r>
            <a:r>
              <a:rPr lang="en-US" sz="1600" dirty="0">
                <a:hlinkClick r:id="rId2"/>
              </a:rPr>
              <a:t>https://datasift.github.io/gitflow/IntroducingGitFlow.html</a:t>
            </a:r>
            <a:r>
              <a:rPr lang="en-US" sz="1600" dirty="0"/>
              <a:t>)</a:t>
            </a:r>
          </a:p>
          <a:p>
            <a:pPr marL="61722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Permanent (and protected) branches are “master” and “develop”</a:t>
            </a:r>
          </a:p>
          <a:p>
            <a:pPr marL="61722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Most other branches should be </a:t>
            </a:r>
            <a:r>
              <a:rPr lang="en-US" b="1" dirty="0"/>
              <a:t>temporary</a:t>
            </a:r>
            <a:endParaRPr lang="en-US" dirty="0"/>
          </a:p>
          <a:p>
            <a:pPr algn="l"/>
            <a:r>
              <a:rPr lang="en-US" dirty="0"/>
              <a:t>Simple repos (e.g. fixtures can use “GitHub flow”)  (one permanent branch: “master”)</a:t>
            </a:r>
          </a:p>
          <a:p>
            <a:pPr marL="61722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https://guides.github.com/introduction/flow/</a:t>
            </a:r>
            <a:endParaRPr lang="en-US" dirty="0"/>
          </a:p>
          <a:p>
            <a:pPr algn="l"/>
            <a:r>
              <a:rPr lang="en-US" dirty="0"/>
              <a:t>Temporary branches should generally reference an open GitHub issue</a:t>
            </a:r>
          </a:p>
          <a:p>
            <a:pPr lvl="2" algn="l"/>
            <a:r>
              <a:rPr lang="en-US" i="1" dirty="0"/>
              <a:t>Especially important for bug fixes</a:t>
            </a:r>
          </a:p>
          <a:p>
            <a:pPr algn="l"/>
            <a:r>
              <a:rPr lang="en-US" dirty="0"/>
              <a:t>Naming temporary branches</a:t>
            </a:r>
          </a:p>
          <a:p>
            <a:pPr marL="61722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New feature branch:    </a:t>
            </a:r>
            <a:r>
              <a:rPr lang="en-US" b="1" dirty="0">
                <a:latin typeface="Courier" pitchFamily="2" charset="0"/>
              </a:rPr>
              <a:t>feature/</a:t>
            </a:r>
            <a:r>
              <a:rPr lang="en-US" b="1" dirty="0" err="1">
                <a:latin typeface="Courier" pitchFamily="2" charset="0"/>
              </a:rPr>
              <a:t>tclune</a:t>
            </a:r>
            <a:r>
              <a:rPr lang="en-US" b="1" dirty="0">
                <a:latin typeface="Courier" pitchFamily="2" charset="0"/>
              </a:rPr>
              <a:t>/#xxx-enabled-foo</a:t>
            </a:r>
          </a:p>
          <a:p>
            <a:pPr marL="61722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Bug fix for develop:      </a:t>
            </a:r>
            <a:r>
              <a:rPr lang="en-US" b="1" dirty="0">
                <a:latin typeface="Courier" pitchFamily="2" charset="0"/>
              </a:rPr>
              <a:t>bugfix/mathomp4/#xxx-fixed-blah-blah-blah</a:t>
            </a:r>
          </a:p>
          <a:p>
            <a:pPr marL="61722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Hotfix on master:          </a:t>
            </a:r>
            <a:r>
              <a:rPr lang="en-US" b="1" dirty="0">
                <a:latin typeface="Courier" pitchFamily="2" charset="0"/>
              </a:rPr>
              <a:t>hotfix/</a:t>
            </a:r>
            <a:r>
              <a:rPr lang="en-US" b="1" dirty="0" err="1">
                <a:latin typeface="Courier" pitchFamily="2" charset="0"/>
              </a:rPr>
              <a:t>pchakrab</a:t>
            </a:r>
            <a:r>
              <a:rPr lang="en-US" b="1" dirty="0">
                <a:latin typeface="Courier" pitchFamily="2" charset="0"/>
              </a:rPr>
              <a:t>/#xxx-fixed-</a:t>
            </a:r>
            <a:r>
              <a:rPr lang="en-US" b="1" dirty="0" err="1">
                <a:latin typeface="Courier" pitchFamily="2" charset="0"/>
              </a:rPr>
              <a:t>yatta</a:t>
            </a:r>
            <a:r>
              <a:rPr lang="en-US" b="1" dirty="0">
                <a:latin typeface="Courier" pitchFamily="2" charset="0"/>
              </a:rPr>
              <a:t>-</a:t>
            </a:r>
            <a:r>
              <a:rPr lang="en-US" b="1" dirty="0" err="1">
                <a:latin typeface="Courier" pitchFamily="2" charset="0"/>
              </a:rPr>
              <a:t>yatta-yatta</a:t>
            </a:r>
            <a:endParaRPr lang="en-US" b="1" dirty="0">
              <a:latin typeface="Courier" pitchFamily="2" charset="0"/>
            </a:endParaRPr>
          </a:p>
          <a:p>
            <a:pPr algn="l"/>
            <a:r>
              <a:rPr lang="en-US" dirty="0"/>
              <a:t>Remember - changing branch names is easy in Git.</a:t>
            </a:r>
          </a:p>
          <a:p>
            <a:pPr algn="l"/>
            <a:endParaRPr lang="en-US" dirty="0"/>
          </a:p>
          <a:p>
            <a:pPr algn="l"/>
            <a:r>
              <a:rPr lang="en-US" u="sng" dirty="0"/>
              <a:t>First line of pull requests should be “Fixes #xxx”</a:t>
            </a:r>
          </a:p>
          <a:p>
            <a:pPr marL="61722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Enables issue #xxx to be automatically closed when commit is merged into master.</a:t>
            </a:r>
          </a:p>
        </p:txBody>
      </p:sp>
    </p:spTree>
    <p:extLst>
      <p:ext uri="{BB962C8B-B14F-4D97-AF65-F5344CB8AC3E}">
        <p14:creationId xmlns:p14="http://schemas.microsoft.com/office/powerpoint/2010/main" val="1794896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C011-E367-DF4C-B7B7-F7D85B3C4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 Forth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076AD-7BA6-9544-90D1-C6D8F2DDB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suffer</a:t>
            </a:r>
          </a:p>
        </p:txBody>
      </p:sp>
    </p:spTree>
    <p:extLst>
      <p:ext uri="{BB962C8B-B14F-4D97-AF65-F5344CB8AC3E}">
        <p14:creationId xmlns:p14="http://schemas.microsoft.com/office/powerpoint/2010/main" val="41644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9312-9329-B546-9DE2-FFE3386B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case: Forks of external repos (e.g., MOM5)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9C03-1798-764F-8583-F3D25086A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For these repos we should maintain consistency of master and develop with the external organization’s repo</a:t>
            </a:r>
          </a:p>
          <a:p>
            <a:pPr algn="l"/>
            <a:r>
              <a:rPr lang="en-US" dirty="0"/>
              <a:t>Instead use  geos/master and geos/develop</a:t>
            </a:r>
          </a:p>
          <a:p>
            <a:pPr algn="l"/>
            <a:r>
              <a:rPr lang="en-US" dirty="0"/>
              <a:t>Feature/bugfix branches can use usual names</a:t>
            </a:r>
          </a:p>
        </p:txBody>
      </p:sp>
    </p:spTree>
    <p:extLst>
      <p:ext uri="{BB962C8B-B14F-4D97-AF65-F5344CB8AC3E}">
        <p14:creationId xmlns:p14="http://schemas.microsoft.com/office/powerpoint/2010/main" val="288285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7F6B3-D41D-1640-BBAE-EF2BBD0B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Semantic Versioning: </a:t>
            </a:r>
            <a:r>
              <a:rPr lang="en-US" dirty="0">
                <a:hlinkClick r:id="rId2"/>
              </a:rPr>
              <a:t>https://semver.org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6666C6-1AE3-674E-9CCB-4E4FD6195043}"/>
              </a:ext>
            </a:extLst>
          </p:cNvPr>
          <p:cNvSpPr txBox="1"/>
          <p:nvPr/>
        </p:nvSpPr>
        <p:spPr>
          <a:xfrm>
            <a:off x="1059543" y="1973943"/>
            <a:ext cx="10130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  <a:latin typeface="Chalkboard SE" panose="03050602040202020205" pitchFamily="66" charset="77"/>
              </a:rPr>
              <a:t>3 . 2 . 11</a:t>
            </a:r>
          </a:p>
        </p:txBody>
      </p:sp>
      <p:sp>
        <p:nvSpPr>
          <p:cNvPr id="5" name="Down Arrow Callout 4">
            <a:extLst>
              <a:ext uri="{FF2B5EF4-FFF2-40B4-BE49-F238E27FC236}">
                <a16:creationId xmlns:a16="http://schemas.microsoft.com/office/drawing/2014/main" id="{EE419ADD-B9C4-9645-B526-BD1AEA399F7B}"/>
              </a:ext>
            </a:extLst>
          </p:cNvPr>
          <p:cNvSpPr/>
          <p:nvPr/>
        </p:nvSpPr>
        <p:spPr>
          <a:xfrm>
            <a:off x="4180117" y="3060699"/>
            <a:ext cx="537028" cy="910771"/>
          </a:xfrm>
          <a:prstGeom prst="downArrowCallout">
            <a:avLst>
              <a:gd name="adj1" fmla="val 19595"/>
              <a:gd name="adj2" fmla="val 35811"/>
              <a:gd name="adj3" fmla="val 25000"/>
              <a:gd name="adj4" fmla="val 1074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Callout 5">
            <a:extLst>
              <a:ext uri="{FF2B5EF4-FFF2-40B4-BE49-F238E27FC236}">
                <a16:creationId xmlns:a16="http://schemas.microsoft.com/office/drawing/2014/main" id="{810C841D-02A3-614A-99FF-D537DC166507}"/>
              </a:ext>
            </a:extLst>
          </p:cNvPr>
          <p:cNvSpPr/>
          <p:nvPr/>
        </p:nvSpPr>
        <p:spPr>
          <a:xfrm>
            <a:off x="5609775" y="3060699"/>
            <a:ext cx="537028" cy="910771"/>
          </a:xfrm>
          <a:prstGeom prst="downArrowCallout">
            <a:avLst>
              <a:gd name="adj1" fmla="val 25000"/>
              <a:gd name="adj2" fmla="val 41216"/>
              <a:gd name="adj3" fmla="val 25000"/>
              <a:gd name="adj4" fmla="val 1074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Callout 6">
            <a:extLst>
              <a:ext uri="{FF2B5EF4-FFF2-40B4-BE49-F238E27FC236}">
                <a16:creationId xmlns:a16="http://schemas.microsoft.com/office/drawing/2014/main" id="{622330BF-05DB-9943-A377-653439E0722B}"/>
              </a:ext>
            </a:extLst>
          </p:cNvPr>
          <p:cNvSpPr/>
          <p:nvPr/>
        </p:nvSpPr>
        <p:spPr>
          <a:xfrm>
            <a:off x="7184572" y="3060699"/>
            <a:ext cx="754743" cy="910771"/>
          </a:xfrm>
          <a:prstGeom prst="downArrowCallout">
            <a:avLst>
              <a:gd name="adj1" fmla="val 21154"/>
              <a:gd name="adj2" fmla="val 32693"/>
              <a:gd name="adj3" fmla="val 23077"/>
              <a:gd name="adj4" fmla="val 1074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D56B96-AE0B-6B42-9E61-E858A9F45C6E}"/>
              </a:ext>
            </a:extLst>
          </p:cNvPr>
          <p:cNvSpPr txBox="1"/>
          <p:nvPr/>
        </p:nvSpPr>
        <p:spPr>
          <a:xfrm>
            <a:off x="3831772" y="4100286"/>
            <a:ext cx="12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Major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C1A46D-6EB0-A34A-9617-3FDB82E1E86B}"/>
              </a:ext>
            </a:extLst>
          </p:cNvPr>
          <p:cNvSpPr txBox="1"/>
          <p:nvPr/>
        </p:nvSpPr>
        <p:spPr>
          <a:xfrm>
            <a:off x="5363030" y="4100286"/>
            <a:ext cx="12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Minor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3D90D-818D-104A-B2A9-A5A1680C3198}"/>
              </a:ext>
            </a:extLst>
          </p:cNvPr>
          <p:cNvSpPr txBox="1"/>
          <p:nvPr/>
        </p:nvSpPr>
        <p:spPr>
          <a:xfrm>
            <a:off x="6966858" y="4100286"/>
            <a:ext cx="12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Patch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1AE1DE-CE31-7E47-B773-49C2C793EEDE}"/>
              </a:ext>
            </a:extLst>
          </p:cNvPr>
          <p:cNvSpPr txBox="1"/>
          <p:nvPr/>
        </p:nvSpPr>
        <p:spPr>
          <a:xfrm>
            <a:off x="5474526" y="5434158"/>
            <a:ext cx="6567054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Note: Actual Git tags should prefix with a “v”.</a:t>
            </a:r>
          </a:p>
          <a:p>
            <a:r>
              <a:rPr lang="en-US" sz="2400" dirty="0">
                <a:solidFill>
                  <a:schemeClr val="tx2"/>
                </a:solidFill>
              </a:rPr>
              <a:t>E.g.,   tag “v2.7.0” is semantic version 2.7.0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2CECD4-4A51-DD49-AA62-FC78431D1551}"/>
              </a:ext>
            </a:extLst>
          </p:cNvPr>
          <p:cNvSpPr txBox="1"/>
          <p:nvPr/>
        </p:nvSpPr>
        <p:spPr>
          <a:xfrm>
            <a:off x="1480459" y="4107543"/>
            <a:ext cx="226422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Non backward compatible changes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7BE73A-3D8E-1C46-A292-410A33A71438}"/>
              </a:ext>
            </a:extLst>
          </p:cNvPr>
          <p:cNvSpPr txBox="1"/>
          <p:nvPr/>
        </p:nvSpPr>
        <p:spPr>
          <a:xfrm>
            <a:off x="4978399" y="4724400"/>
            <a:ext cx="185782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New features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F93640-0089-2542-A4CE-8D4EFE3B50DB}"/>
              </a:ext>
            </a:extLst>
          </p:cNvPr>
          <p:cNvSpPr txBox="1"/>
          <p:nvPr/>
        </p:nvSpPr>
        <p:spPr>
          <a:xfrm>
            <a:off x="8251372" y="4238170"/>
            <a:ext cx="273594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Minor changes, bug fixes.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37FA36-840F-FF44-9CF3-77FCB7BDC5BD}"/>
              </a:ext>
            </a:extLst>
          </p:cNvPr>
          <p:cNvSpPr txBox="1"/>
          <p:nvPr/>
        </p:nvSpPr>
        <p:spPr>
          <a:xfrm>
            <a:off x="9150597" y="1663864"/>
            <a:ext cx="2815771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3.2.11 &gt; 3.2.10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3.2.11 &gt; 3.1.25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3.2.11 &gt; 2.17.188</a:t>
            </a:r>
          </a:p>
        </p:txBody>
      </p:sp>
    </p:spTree>
    <p:extLst>
      <p:ext uri="{BB962C8B-B14F-4D97-AF65-F5344CB8AC3E}">
        <p14:creationId xmlns:p14="http://schemas.microsoft.com/office/powerpoint/2010/main" val="300700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B5AE-0A47-6648-8E42-206236D0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Versioning (cont’d)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780223-4D97-FB4D-AE8F-47E7B58590D4}"/>
              </a:ext>
            </a:extLst>
          </p:cNvPr>
          <p:cNvSpPr txBox="1"/>
          <p:nvPr/>
        </p:nvSpPr>
        <p:spPr>
          <a:xfrm>
            <a:off x="0" y="1582059"/>
            <a:ext cx="10130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  <a:latin typeface="Chalkboard SE" panose="03050602040202020205" pitchFamily="66" charset="77"/>
              </a:rPr>
              <a:t>3 . 2 . 11-beta</a:t>
            </a:r>
          </a:p>
        </p:txBody>
      </p:sp>
      <p:sp>
        <p:nvSpPr>
          <p:cNvPr id="7" name="Down Arrow Callout 6">
            <a:extLst>
              <a:ext uri="{FF2B5EF4-FFF2-40B4-BE49-F238E27FC236}">
                <a16:creationId xmlns:a16="http://schemas.microsoft.com/office/drawing/2014/main" id="{8271AF5D-0A0D-6040-8B22-A016D855C64B}"/>
              </a:ext>
            </a:extLst>
          </p:cNvPr>
          <p:cNvSpPr/>
          <p:nvPr/>
        </p:nvSpPr>
        <p:spPr>
          <a:xfrm>
            <a:off x="2002976" y="2654300"/>
            <a:ext cx="537028" cy="910771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1074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Callout 7">
            <a:extLst>
              <a:ext uri="{FF2B5EF4-FFF2-40B4-BE49-F238E27FC236}">
                <a16:creationId xmlns:a16="http://schemas.microsoft.com/office/drawing/2014/main" id="{3E345887-FDAA-4841-91B6-4D66D9790F20}"/>
              </a:ext>
            </a:extLst>
          </p:cNvPr>
          <p:cNvSpPr/>
          <p:nvPr/>
        </p:nvSpPr>
        <p:spPr>
          <a:xfrm>
            <a:off x="3432634" y="2654300"/>
            <a:ext cx="537028" cy="910771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1074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Callout 8">
            <a:extLst>
              <a:ext uri="{FF2B5EF4-FFF2-40B4-BE49-F238E27FC236}">
                <a16:creationId xmlns:a16="http://schemas.microsoft.com/office/drawing/2014/main" id="{3ECD5EF4-17AA-1F42-B61E-7B910984B06A}"/>
              </a:ext>
            </a:extLst>
          </p:cNvPr>
          <p:cNvSpPr/>
          <p:nvPr/>
        </p:nvSpPr>
        <p:spPr>
          <a:xfrm>
            <a:off x="5007431" y="2654300"/>
            <a:ext cx="754743" cy="910771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1074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4CDF15-B25A-7D4F-A1C1-5B00936C3BB0}"/>
              </a:ext>
            </a:extLst>
          </p:cNvPr>
          <p:cNvSpPr txBox="1"/>
          <p:nvPr/>
        </p:nvSpPr>
        <p:spPr>
          <a:xfrm>
            <a:off x="1654631" y="3693887"/>
            <a:ext cx="12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Major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3DFFE3-6CD4-9445-8A77-51E49E768FFF}"/>
              </a:ext>
            </a:extLst>
          </p:cNvPr>
          <p:cNvSpPr txBox="1"/>
          <p:nvPr/>
        </p:nvSpPr>
        <p:spPr>
          <a:xfrm>
            <a:off x="3185889" y="3693887"/>
            <a:ext cx="12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Minor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9EE7CD-E6E6-1B43-A717-50CF1C9BDDB2}"/>
              </a:ext>
            </a:extLst>
          </p:cNvPr>
          <p:cNvSpPr txBox="1"/>
          <p:nvPr/>
        </p:nvSpPr>
        <p:spPr>
          <a:xfrm>
            <a:off x="4789717" y="3693887"/>
            <a:ext cx="12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Patch</a:t>
            </a:r>
          </a:p>
        </p:txBody>
      </p:sp>
      <p:sp>
        <p:nvSpPr>
          <p:cNvPr id="13" name="Down Arrow Callout 12">
            <a:extLst>
              <a:ext uri="{FF2B5EF4-FFF2-40B4-BE49-F238E27FC236}">
                <a16:creationId xmlns:a16="http://schemas.microsoft.com/office/drawing/2014/main" id="{C90A08A9-2E9D-ED40-9BB7-15A00E41627F}"/>
              </a:ext>
            </a:extLst>
          </p:cNvPr>
          <p:cNvSpPr/>
          <p:nvPr/>
        </p:nvSpPr>
        <p:spPr>
          <a:xfrm>
            <a:off x="6371771" y="2654300"/>
            <a:ext cx="1654629" cy="910771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1074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61D92E-0183-754F-8E01-EFC75EE25D31}"/>
              </a:ext>
            </a:extLst>
          </p:cNvPr>
          <p:cNvSpPr txBox="1"/>
          <p:nvPr/>
        </p:nvSpPr>
        <p:spPr>
          <a:xfrm>
            <a:off x="5948482" y="3693887"/>
            <a:ext cx="249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Optional</a:t>
            </a:r>
          </a:p>
          <a:p>
            <a:pPr algn="ctr"/>
            <a:r>
              <a:rPr lang="en-US" sz="3200" dirty="0">
                <a:solidFill>
                  <a:schemeClr val="tx2"/>
                </a:solidFill>
              </a:rPr>
              <a:t>Pre-release label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7034AA-FC6A-824A-A0A1-6C978089FBFE}"/>
              </a:ext>
            </a:extLst>
          </p:cNvPr>
          <p:cNvSpPr txBox="1"/>
          <p:nvPr/>
        </p:nvSpPr>
        <p:spPr>
          <a:xfrm>
            <a:off x="8686340" y="3869445"/>
            <a:ext cx="3505660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CAUTION:   </a:t>
            </a:r>
          </a:p>
          <a:p>
            <a:pPr algn="ctr"/>
            <a:r>
              <a:rPr lang="en-US" sz="2800" b="1" dirty="0">
                <a:solidFill>
                  <a:schemeClr val="tx2"/>
                </a:solidFill>
              </a:rPr>
              <a:t>3.2.11-beta &lt; 3.2.11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4FDE90-CE79-1C40-BBA1-5262E010BB64}"/>
              </a:ext>
            </a:extLst>
          </p:cNvPr>
          <p:cNvSpPr txBox="1"/>
          <p:nvPr/>
        </p:nvSpPr>
        <p:spPr>
          <a:xfrm>
            <a:off x="537028" y="5421745"/>
            <a:ext cx="8432800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“A pre-release version indicates that the version is unstable and might not satisfy the intended compatibility requirements as denoted by its associated normal version.”</a:t>
            </a:r>
          </a:p>
        </p:txBody>
      </p:sp>
    </p:spTree>
    <p:extLst>
      <p:ext uri="{BB962C8B-B14F-4D97-AF65-F5344CB8AC3E}">
        <p14:creationId xmlns:p14="http://schemas.microsoft.com/office/powerpoint/2010/main" val="104170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46C9-F5CC-164F-965E-723118F1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C076D-FEAF-5044-9E11-C065378F4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555"/>
            <a:ext cx="10826262" cy="4602163"/>
          </a:xfrm>
        </p:spPr>
        <p:txBody>
          <a:bodyPr/>
          <a:lstStyle/>
          <a:p>
            <a:pPr algn="l"/>
            <a:r>
              <a:rPr lang="en-US" dirty="0"/>
              <a:t>Always use </a:t>
            </a:r>
            <a:r>
              <a:rPr lang="en-US" i="1" dirty="0"/>
              <a:t>annotated</a:t>
            </a:r>
            <a:r>
              <a:rPr lang="en-US" dirty="0"/>
              <a:t> tags  (</a:t>
            </a:r>
            <a:r>
              <a:rPr lang="en-US" dirty="0" err="1"/>
              <a:t>i.e</a:t>
            </a:r>
            <a:r>
              <a:rPr lang="en-US" dirty="0"/>
              <a:t>, use “</a:t>
            </a:r>
            <a:r>
              <a:rPr lang="en-US" dirty="0">
                <a:latin typeface="Courier" pitchFamily="2" charset="0"/>
              </a:rPr>
              <a:t>git tag </a:t>
            </a:r>
            <a:r>
              <a:rPr lang="en-US" b="1" dirty="0">
                <a:latin typeface="Courier" pitchFamily="2" charset="0"/>
              </a:rPr>
              <a:t>–a</a:t>
            </a:r>
            <a:r>
              <a:rPr lang="en-US" dirty="0">
                <a:latin typeface="Courier" pitchFamily="2" charset="0"/>
              </a:rPr>
              <a:t> …</a:t>
            </a:r>
            <a:r>
              <a:rPr lang="en-US" dirty="0"/>
              <a:t>” option)</a:t>
            </a:r>
          </a:p>
          <a:p>
            <a:pPr algn="l"/>
            <a:r>
              <a:rPr lang="en-US" dirty="0"/>
              <a:t>Tags that reference original CVS tags shall be of the form:   </a:t>
            </a:r>
            <a:r>
              <a:rPr lang="en-US" dirty="0" err="1">
                <a:latin typeface="Courier" pitchFamily="2" charset="0"/>
              </a:rPr>
              <a:t>cvs</a:t>
            </a:r>
            <a:r>
              <a:rPr lang="en-US" dirty="0">
                <a:latin typeface="Courier" pitchFamily="2" charset="0"/>
              </a:rPr>
              <a:t>/&lt;</a:t>
            </a:r>
            <a:r>
              <a:rPr lang="en-US" i="1" dirty="0" err="1">
                <a:latin typeface="Courier" pitchFamily="2" charset="0"/>
              </a:rPr>
              <a:t>cvs</a:t>
            </a:r>
            <a:r>
              <a:rPr lang="en-US" i="1" dirty="0">
                <a:latin typeface="Courier" pitchFamily="2" charset="0"/>
              </a:rPr>
              <a:t>-tag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pPr marL="61722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Pre-release tags to reference CVS tags shall be of the form </a:t>
            </a:r>
            <a:r>
              <a:rPr lang="en-US" dirty="0" err="1">
                <a:latin typeface="Courier" pitchFamily="2" charset="0"/>
              </a:rPr>
              <a:t>cvs</a:t>
            </a:r>
            <a:r>
              <a:rPr lang="en-US" dirty="0">
                <a:latin typeface="Courier" pitchFamily="2" charset="0"/>
              </a:rPr>
              <a:t>/&lt;</a:t>
            </a:r>
            <a:r>
              <a:rPr lang="en-US" dirty="0" err="1">
                <a:latin typeface="Courier" pitchFamily="2" charset="0"/>
              </a:rPr>
              <a:t>cvs</a:t>
            </a:r>
            <a:r>
              <a:rPr lang="en-US" dirty="0">
                <a:latin typeface="Courier" pitchFamily="2" charset="0"/>
              </a:rPr>
              <a:t>-tag&gt;.&lt;</a:t>
            </a:r>
            <a:r>
              <a:rPr lang="en-US" i="1" dirty="0">
                <a:latin typeface="Courier" pitchFamily="2" charset="0"/>
              </a:rPr>
              <a:t>rev&gt;</a:t>
            </a:r>
            <a:br>
              <a:rPr lang="en-US" i="1" dirty="0">
                <a:latin typeface="+mj-lt"/>
              </a:rPr>
            </a:br>
            <a:r>
              <a:rPr lang="en-US" dirty="0">
                <a:latin typeface="+mj-lt"/>
              </a:rPr>
              <a:t>Note that “.” cannot appear in CVS tags, so there is no ambiguity.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Each repository should adopt “semantic versioning” (next slides)</a:t>
            </a:r>
          </a:p>
          <a:p>
            <a:pPr algn="l"/>
            <a:r>
              <a:rPr lang="en-US" dirty="0"/>
              <a:t>Supplemental tags across multiple repositories may be useful for coordination.</a:t>
            </a:r>
          </a:p>
          <a:p>
            <a:pPr marL="61722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E.g., it is probably useful to reference the version of the underlying GCM</a:t>
            </a:r>
          </a:p>
          <a:p>
            <a:pPr marL="61722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Such tags should be of the form </a:t>
            </a:r>
            <a:r>
              <a:rPr lang="en-US" i="1" dirty="0"/>
              <a:t>&lt;meta&gt;/&lt;version&gt;</a:t>
            </a:r>
            <a:r>
              <a:rPr lang="en-US" dirty="0"/>
              <a:t> (next slide)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6149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F111-91FC-6C40-9CE0-44D46756A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 cont’d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11C038DB-4504-544B-A5C7-460C3E98331D}"/>
              </a:ext>
            </a:extLst>
          </p:cNvPr>
          <p:cNvSpPr/>
          <p:nvPr/>
        </p:nvSpPr>
        <p:spPr>
          <a:xfrm>
            <a:off x="515816" y="3856894"/>
            <a:ext cx="2719754" cy="1453662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GEOSgcm_GridComp</a:t>
            </a:r>
            <a:br>
              <a:rPr lang="en-US" dirty="0"/>
            </a:br>
            <a:r>
              <a:rPr lang="en-US" dirty="0"/>
              <a:t>v3.2.7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523CD8C-E037-3349-92BE-E4A21660A125}"/>
              </a:ext>
            </a:extLst>
          </p:cNvPr>
          <p:cNvSpPr/>
          <p:nvPr/>
        </p:nvSpPr>
        <p:spPr>
          <a:xfrm>
            <a:off x="492370" y="1289539"/>
            <a:ext cx="2719754" cy="1359878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GEOSgcm</a:t>
            </a:r>
            <a:br>
              <a:rPr lang="en-US" dirty="0"/>
            </a:br>
            <a:r>
              <a:rPr lang="en-US" dirty="0"/>
              <a:t>v1.2.3</a:t>
            </a:r>
            <a:br>
              <a:rPr lang="en-US" dirty="0"/>
            </a:br>
            <a:r>
              <a:rPr lang="en-US" dirty="0" err="1"/>
              <a:t>gcm</a:t>
            </a:r>
            <a:r>
              <a:rPr lang="en-US" dirty="0"/>
              <a:t>/v3.2.7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BE7BD4EA-665C-124E-BB70-2B72A30DF376}"/>
              </a:ext>
            </a:extLst>
          </p:cNvPr>
          <p:cNvSpPr/>
          <p:nvPr/>
        </p:nvSpPr>
        <p:spPr>
          <a:xfrm>
            <a:off x="4149970" y="3399694"/>
            <a:ext cx="2719754" cy="132470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GEOSgcm_App</a:t>
            </a:r>
            <a:endParaRPr lang="en-US" dirty="0"/>
          </a:p>
          <a:p>
            <a:pPr algn="ctr"/>
            <a:r>
              <a:rPr lang="en-US" dirty="0"/>
              <a:t>v2.2.1</a:t>
            </a:r>
            <a:br>
              <a:rPr lang="en-US" dirty="0"/>
            </a:br>
            <a:r>
              <a:rPr lang="en-US" dirty="0" err="1"/>
              <a:t>gcm</a:t>
            </a:r>
            <a:r>
              <a:rPr lang="en-US" dirty="0"/>
              <a:t>/v3.2.7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6B68D498-3281-B141-9C9E-002B5A41824B}"/>
              </a:ext>
            </a:extLst>
          </p:cNvPr>
          <p:cNvSpPr/>
          <p:nvPr/>
        </p:nvSpPr>
        <p:spPr>
          <a:xfrm>
            <a:off x="3763108" y="1289539"/>
            <a:ext cx="2719754" cy="1336431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GEOSadas</a:t>
            </a:r>
            <a:endParaRPr lang="en-US" dirty="0"/>
          </a:p>
          <a:p>
            <a:pPr algn="ctr"/>
            <a:r>
              <a:rPr lang="en-US" dirty="0"/>
              <a:t>v5.26.0</a:t>
            </a:r>
            <a:br>
              <a:rPr lang="en-US" dirty="0"/>
            </a:br>
            <a:r>
              <a:rPr lang="en-US" dirty="0" err="1"/>
              <a:t>gcm</a:t>
            </a:r>
            <a:r>
              <a:rPr lang="en-US" dirty="0"/>
              <a:t>/v3.2.7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D09211-F0B8-234F-90EE-D4366A6B7F28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1852247" y="2649417"/>
            <a:ext cx="23446" cy="12074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6F7A85-7558-7346-AB1E-FC1694CE24B7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H="1">
            <a:off x="1875693" y="2625970"/>
            <a:ext cx="3247292" cy="123092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C6593C-9391-5B46-B93D-EB9910DF6893}"/>
              </a:ext>
            </a:extLst>
          </p:cNvPr>
          <p:cNvCxnSpPr>
            <a:cxnSpLocks/>
            <a:stCxn id="5" idx="2"/>
            <a:endCxn id="3" idx="4"/>
          </p:cNvCxnSpPr>
          <p:nvPr/>
        </p:nvCxnSpPr>
        <p:spPr>
          <a:xfrm flipH="1">
            <a:off x="3235570" y="4062048"/>
            <a:ext cx="914400" cy="5216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01862F-2C88-4D45-AD09-CC84344AA7E2}"/>
              </a:ext>
            </a:extLst>
          </p:cNvPr>
          <p:cNvSpPr txBox="1"/>
          <p:nvPr/>
        </p:nvSpPr>
        <p:spPr>
          <a:xfrm>
            <a:off x="8557847" y="1078522"/>
            <a:ext cx="3634153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Note:  We expect policy on this to evolve as we gain experience with multi-repository management.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80276D-18DD-A141-9205-B6924E3D0767}"/>
              </a:ext>
            </a:extLst>
          </p:cNvPr>
          <p:cNvSpPr txBox="1"/>
          <p:nvPr/>
        </p:nvSpPr>
        <p:spPr>
          <a:xfrm>
            <a:off x="3294185" y="5439508"/>
            <a:ext cx="5263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GCM grid comp is the “main” tag.   Other repos reference this </a:t>
            </a:r>
            <a:r>
              <a:rPr lang="en-US" dirty="0" err="1">
                <a:solidFill>
                  <a:srgbClr val="000000"/>
                </a:solidFill>
              </a:rPr>
              <a:t>tage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C62A53A6-E5EC-4442-9BDD-EDE8A0073CAB}"/>
              </a:ext>
            </a:extLst>
          </p:cNvPr>
          <p:cNvCxnSpPr>
            <a:stCxn id="17" idx="1"/>
            <a:endCxn id="3" idx="3"/>
          </p:cNvCxnSpPr>
          <p:nvPr/>
        </p:nvCxnSpPr>
        <p:spPr>
          <a:xfrm rot="10800000">
            <a:off x="1875693" y="5310556"/>
            <a:ext cx="1418492" cy="452118"/>
          </a:xfrm>
          <a:prstGeom prst="curvedConnector2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927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A576-269E-5A4C-A8B7-1AC311A18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E1CAB-1247-184C-AE54-78B351E32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 a better mousetrap ...</a:t>
            </a:r>
          </a:p>
        </p:txBody>
      </p:sp>
    </p:spTree>
    <p:extLst>
      <p:ext uri="{BB962C8B-B14F-4D97-AF65-F5344CB8AC3E}">
        <p14:creationId xmlns:p14="http://schemas.microsoft.com/office/powerpoint/2010/main" val="2825992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1245</Words>
  <Application>Microsoft Macintosh PowerPoint</Application>
  <PresentationFormat>Widescreen</PresentationFormat>
  <Paragraphs>158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Chalkboard SE</vt:lpstr>
      <vt:lpstr>Courier</vt:lpstr>
      <vt:lpstr>Wingdings</vt:lpstr>
      <vt:lpstr>Office Theme</vt:lpstr>
      <vt:lpstr>GEOS Repository  Policy</vt:lpstr>
      <vt:lpstr>Roles and privileged access</vt:lpstr>
      <vt:lpstr>Branch management and naming</vt:lpstr>
      <vt:lpstr>Special case: Forks of external repos (e.g., MOM5)</vt:lpstr>
      <vt:lpstr>Use Semantic Versioning: https://semver.org</vt:lpstr>
      <vt:lpstr>Semantic Versioning (cont’d)</vt:lpstr>
      <vt:lpstr>Tagging</vt:lpstr>
      <vt:lpstr>Tagging cont’d</vt:lpstr>
      <vt:lpstr>CMake</vt:lpstr>
      <vt:lpstr>PowerPoint Presentation</vt:lpstr>
      <vt:lpstr>CMake: What you need to know</vt:lpstr>
      <vt:lpstr>CMake: Seek SI team help for</vt:lpstr>
      <vt:lpstr>Adding a new source to a CMakeLists.txt file</vt:lpstr>
      <vt:lpstr>Gatekeeper</vt:lpstr>
      <vt:lpstr>Approving pull requests </vt:lpstr>
      <vt:lpstr>GitHub mechanics for approving pull requests.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Realistic scenario</vt:lpstr>
      <vt:lpstr>Validation recipe</vt:lpstr>
      <vt:lpstr>Updating the fixture?</vt:lpstr>
      <vt:lpstr>Go Forth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Sterling Spangler</dc:creator>
  <cp:lastModifiedBy>Chakraborty, Purnendu (GSFC-610.1)[SCIENCE SYSTEMS AND APPLICATIONS INC]</cp:lastModifiedBy>
  <cp:revision>83</cp:revision>
  <dcterms:created xsi:type="dcterms:W3CDTF">2017-09-25T14:06:05Z</dcterms:created>
  <dcterms:modified xsi:type="dcterms:W3CDTF">2019-07-23T21:03:59Z</dcterms:modified>
</cp:coreProperties>
</file>