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50" r:id="rId2"/>
    <p:sldId id="287" r:id="rId3"/>
    <p:sldId id="351" r:id="rId4"/>
    <p:sldId id="387" r:id="rId5"/>
    <p:sldId id="336" r:id="rId6"/>
    <p:sldId id="386" r:id="rId7"/>
    <p:sldId id="337" r:id="rId8"/>
    <p:sldId id="341" r:id="rId9"/>
    <p:sldId id="365" r:id="rId10"/>
    <p:sldId id="375" r:id="rId11"/>
    <p:sldId id="373" r:id="rId12"/>
    <p:sldId id="367" r:id="rId13"/>
    <p:sldId id="385" r:id="rId14"/>
    <p:sldId id="384" r:id="rId15"/>
    <p:sldId id="368" r:id="rId16"/>
    <p:sldId id="369" r:id="rId17"/>
    <p:sldId id="380" r:id="rId18"/>
    <p:sldId id="346" r:id="rId19"/>
    <p:sldId id="338" r:id="rId20"/>
    <p:sldId id="381" r:id="rId21"/>
    <p:sldId id="339" r:id="rId22"/>
    <p:sldId id="344" r:id="rId23"/>
    <p:sldId id="358" r:id="rId24"/>
    <p:sldId id="357" r:id="rId25"/>
    <p:sldId id="359" r:id="rId26"/>
    <p:sldId id="360" r:id="rId27"/>
    <p:sldId id="348" r:id="rId28"/>
    <p:sldId id="347" r:id="rId29"/>
    <p:sldId id="362" r:id="rId30"/>
    <p:sldId id="361" r:id="rId31"/>
    <p:sldId id="374" r:id="rId32"/>
    <p:sldId id="352" r:id="rId33"/>
    <p:sldId id="382" r:id="rId34"/>
    <p:sldId id="376" r:id="rId35"/>
    <p:sldId id="377" r:id="rId36"/>
    <p:sldId id="353" r:id="rId37"/>
    <p:sldId id="383" r:id="rId38"/>
    <p:sldId id="345"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R" initials="RR" lastIdx="38" clrIdx="0">
    <p:extLst>
      <p:ext uri="{19B8F6BF-5375-455C-9EA6-DF929625EA0E}">
        <p15:presenceInfo xmlns:p15="http://schemas.microsoft.com/office/powerpoint/2012/main" userId="RR" providerId="None"/>
      </p:ext>
    </p:extLst>
  </p:cmAuthor>
  <p:cmAuthor id="2" name="Reichle, Rolf H. (GSFC-6101)" initials="RRH(" lastIdx="5" clrIdx="1">
    <p:extLst>
      <p:ext uri="{19B8F6BF-5375-455C-9EA6-DF929625EA0E}">
        <p15:presenceInfo xmlns:p15="http://schemas.microsoft.com/office/powerpoint/2012/main" userId="S-1-5-21-330711430-3775241029-4075259233-100029" providerId="AD"/>
      </p:ext>
    </p:extLst>
  </p:cmAuthor>
  <p:cmAuthor id="3" name="Microsoft Office User" initials="MOU" lastIdx="11" clrIdx="2">
    <p:extLst>
      <p:ext uri="{19B8F6BF-5375-455C-9EA6-DF929625EA0E}">
        <p15:presenceInfo xmlns:p15="http://schemas.microsoft.com/office/powerpoint/2012/main" userId="Microsoft Office User" providerId="None"/>
      </p:ext>
    </p:extLst>
  </p:cmAuthor>
  <p:cmAuthor id="4" name="jperket" initials="jp"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9" autoAdjust="0"/>
    <p:restoredTop sz="93343" autoAdjust="0"/>
  </p:normalViewPr>
  <p:slideViewPr>
    <p:cSldViewPr snapToGrid="0" showGuides="1">
      <p:cViewPr varScale="1">
        <p:scale>
          <a:sx n="115" d="100"/>
          <a:sy n="115" d="100"/>
        </p:scale>
        <p:origin x="936" y="200"/>
      </p:cViewPr>
      <p:guideLst>
        <p:guide orient="horz" pos="48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163" d="100"/>
          <a:sy n="163" d="100"/>
        </p:scale>
        <p:origin x="472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0596EFE-8A61-4E87-8715-74A1992ED4AA}" type="datetimeFigureOut">
              <a:rPr lang="en-US"/>
              <a:pPr>
                <a:defRPr/>
              </a:pPr>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ABC0A05-FB5D-4821-AA94-0E3148BEF131}" type="slidenum">
              <a:rPr lang="en-US" altLang="en-US"/>
              <a:pPr>
                <a:defRPr/>
              </a:pPr>
              <a:t>‹#›</a:t>
            </a:fld>
            <a:endParaRPr lang="en-US" altLang="en-US"/>
          </a:p>
        </p:txBody>
      </p:sp>
    </p:spTree>
    <p:extLst>
      <p:ext uri="{BB962C8B-B14F-4D97-AF65-F5344CB8AC3E}">
        <p14:creationId xmlns:p14="http://schemas.microsoft.com/office/powerpoint/2010/main" val="414012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a:t>
            </a:fld>
            <a:endParaRPr lang="en-US" altLang="en-US"/>
          </a:p>
        </p:txBody>
      </p:sp>
    </p:spTree>
    <p:extLst>
      <p:ext uri="{BB962C8B-B14F-4D97-AF65-F5344CB8AC3E}">
        <p14:creationId xmlns:p14="http://schemas.microsoft.com/office/powerpoint/2010/main" val="382493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latin typeface="Courier New" panose="02070309020205020404" pitchFamily="49" charset="0"/>
                <a:cs typeface="Courier New" panose="02070309020205020404" pitchFamily="49" charset="0"/>
              </a:rPr>
              <a:t>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412107-EFCD-4DDC-9260-3282BAA25290}" type="slidenum">
              <a:rPr lang="en-US" altLang="en-US"/>
              <a:pPr>
                <a:spcBef>
                  <a:spcPct val="0"/>
                </a:spcBef>
              </a:pPr>
              <a:t>18</a:t>
            </a:fld>
            <a:endParaRPr lang="en-US" altLang="en-US"/>
          </a:p>
        </p:txBody>
      </p:sp>
    </p:spTree>
    <p:extLst>
      <p:ext uri="{BB962C8B-B14F-4D97-AF65-F5344CB8AC3E}">
        <p14:creationId xmlns:p14="http://schemas.microsoft.com/office/powerpoint/2010/main" val="124502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19</a:t>
            </a:fld>
            <a:endParaRPr lang="en-US" altLang="en-US"/>
          </a:p>
        </p:txBody>
      </p:sp>
    </p:spTree>
    <p:extLst>
      <p:ext uri="{BB962C8B-B14F-4D97-AF65-F5344CB8AC3E}">
        <p14:creationId xmlns:p14="http://schemas.microsoft.com/office/powerpoint/2010/main" val="16336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20</a:t>
            </a:fld>
            <a:endParaRPr lang="en-US" altLang="en-US"/>
          </a:p>
        </p:txBody>
      </p:sp>
    </p:spTree>
    <p:extLst>
      <p:ext uri="{BB962C8B-B14F-4D97-AF65-F5344CB8AC3E}">
        <p14:creationId xmlns:p14="http://schemas.microsoft.com/office/powerpoint/2010/main" val="135755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24</a:t>
            </a:fld>
            <a:endParaRPr lang="en-US" altLang="en-US"/>
          </a:p>
        </p:txBody>
      </p:sp>
    </p:spTree>
    <p:extLst>
      <p:ext uri="{BB962C8B-B14F-4D97-AF65-F5344CB8AC3E}">
        <p14:creationId xmlns:p14="http://schemas.microsoft.com/office/powerpoint/2010/main" val="50543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25</a:t>
            </a:fld>
            <a:endParaRPr lang="en-US" altLang="en-US"/>
          </a:p>
        </p:txBody>
      </p:sp>
    </p:spTree>
    <p:extLst>
      <p:ext uri="{BB962C8B-B14F-4D97-AF65-F5344CB8AC3E}">
        <p14:creationId xmlns:p14="http://schemas.microsoft.com/office/powerpoint/2010/main" val="176441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28</a:t>
            </a:fld>
            <a:endParaRPr lang="en-US" altLang="en-US"/>
          </a:p>
        </p:txBody>
      </p:sp>
    </p:spTree>
    <p:extLst>
      <p:ext uri="{BB962C8B-B14F-4D97-AF65-F5344CB8AC3E}">
        <p14:creationId xmlns:p14="http://schemas.microsoft.com/office/powerpoint/2010/main" val="137734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12m56.650</a:t>
            </a:r>
            <a:r>
              <a:rPr lang="en-US" baseline="0" dirty="0"/>
              <a:t>s for two days , i.e.</a:t>
            </a:r>
          </a:p>
          <a:p>
            <a:r>
              <a:rPr lang="de-DE" sz="1200" kern="1200" dirty="0">
                <a:solidFill>
                  <a:schemeClr val="dk1"/>
                </a:solidFill>
                <a:effectLst/>
                <a:latin typeface="+mn-lt"/>
                <a:ea typeface="+mn-ea"/>
                <a:cs typeface="+mn-cs"/>
              </a:rPr>
              <a:t>00000000 010000</a:t>
            </a:r>
          </a:p>
          <a:p>
            <a:r>
              <a:rPr lang="de-DE" sz="1200" kern="1200" dirty="0">
                <a:solidFill>
                  <a:schemeClr val="dk1"/>
                </a:solidFill>
                <a:effectLst/>
                <a:latin typeface="+mn-lt"/>
                <a:ea typeface="+mn-ea"/>
                <a:cs typeface="+mn-cs"/>
              </a:rPr>
              <a:t>NUM_SGMT:48</a:t>
            </a:r>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29</a:t>
            </a:fld>
            <a:endParaRPr lang="en-US" altLang="en-US"/>
          </a:p>
        </p:txBody>
      </p:sp>
    </p:spTree>
    <p:extLst>
      <p:ext uri="{BB962C8B-B14F-4D97-AF65-F5344CB8AC3E}">
        <p14:creationId xmlns:p14="http://schemas.microsoft.com/office/powerpoint/2010/main" val="72687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32</a:t>
            </a:fld>
            <a:endParaRPr lang="en-US" altLang="en-US"/>
          </a:p>
        </p:txBody>
      </p:sp>
    </p:spTree>
    <p:extLst>
      <p:ext uri="{BB962C8B-B14F-4D97-AF65-F5344CB8AC3E}">
        <p14:creationId xmlns:p14="http://schemas.microsoft.com/office/powerpoint/2010/main" val="2262873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33</a:t>
            </a:fld>
            <a:endParaRPr lang="en-US" altLang="en-US"/>
          </a:p>
        </p:txBody>
      </p:sp>
    </p:spTree>
    <p:extLst>
      <p:ext uri="{BB962C8B-B14F-4D97-AF65-F5344CB8AC3E}">
        <p14:creationId xmlns:p14="http://schemas.microsoft.com/office/powerpoint/2010/main" val="409335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37</a:t>
            </a:fld>
            <a:endParaRPr lang="en-US" altLang="en-US"/>
          </a:p>
        </p:txBody>
      </p:sp>
    </p:spTree>
    <p:extLst>
      <p:ext uri="{BB962C8B-B14F-4D97-AF65-F5344CB8AC3E}">
        <p14:creationId xmlns:p14="http://schemas.microsoft.com/office/powerpoint/2010/main" val="354098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5</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A2D71E-F01A-4D74-A701-D8AA11CB4693}" type="slidenum">
              <a:rPr lang="en-US" altLang="en-US"/>
              <a:pPr>
                <a:spcBef>
                  <a:spcPct val="0"/>
                </a:spcBef>
              </a:pPr>
              <a:t>38</a:t>
            </a:fld>
            <a:endParaRPr lang="en-US" altLang="en-US"/>
          </a:p>
        </p:txBody>
      </p:sp>
    </p:spTree>
    <p:extLst>
      <p:ext uri="{BB962C8B-B14F-4D97-AF65-F5344CB8AC3E}">
        <p14:creationId xmlns:p14="http://schemas.microsoft.com/office/powerpoint/2010/main" val="14814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6</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9155EF-C699-4304-A819-0F768AA796FD}" type="slidenum">
              <a:rPr lang="en-US" altLang="en-US"/>
              <a:pPr>
                <a:spcBef>
                  <a:spcPct val="0"/>
                </a:spcBef>
              </a:pPr>
              <a:t>8</a:t>
            </a:fld>
            <a:endParaRPr lang="en-US" altLang="en-US"/>
          </a:p>
        </p:txBody>
      </p:sp>
    </p:spTree>
    <p:extLst>
      <p:ext uri="{BB962C8B-B14F-4D97-AF65-F5344CB8AC3E}">
        <p14:creationId xmlns:p14="http://schemas.microsoft.com/office/powerpoint/2010/main" val="314430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9</a:t>
            </a:fld>
            <a:endParaRPr lang="en-US" altLang="en-US"/>
          </a:p>
        </p:txBody>
      </p:sp>
    </p:spTree>
    <p:extLst>
      <p:ext uri="{BB962C8B-B14F-4D97-AF65-F5344CB8AC3E}">
        <p14:creationId xmlns:p14="http://schemas.microsoft.com/office/powerpoint/2010/main" val="417477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10</a:t>
            </a:fld>
            <a:endParaRPr lang="en-US" altLang="en-US"/>
          </a:p>
        </p:txBody>
      </p:sp>
    </p:spTree>
    <p:extLst>
      <p:ext uri="{BB962C8B-B14F-4D97-AF65-F5344CB8AC3E}">
        <p14:creationId xmlns:p14="http://schemas.microsoft.com/office/powerpoint/2010/main" val="279644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13</a:t>
            </a:fld>
            <a:endParaRPr lang="en-US" altLang="en-US"/>
          </a:p>
        </p:txBody>
      </p:sp>
    </p:spTree>
    <p:extLst>
      <p:ext uri="{BB962C8B-B14F-4D97-AF65-F5344CB8AC3E}">
        <p14:creationId xmlns:p14="http://schemas.microsoft.com/office/powerpoint/2010/main" val="345192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16</a:t>
            </a:fld>
            <a:endParaRPr lang="en-US" altLang="en-US"/>
          </a:p>
        </p:txBody>
      </p:sp>
    </p:spTree>
    <p:extLst>
      <p:ext uri="{BB962C8B-B14F-4D97-AF65-F5344CB8AC3E}">
        <p14:creationId xmlns:p14="http://schemas.microsoft.com/office/powerpoint/2010/main" val="383947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17</a:t>
            </a:fld>
            <a:endParaRPr lang="en-US" altLang="en-US"/>
          </a:p>
        </p:txBody>
      </p:sp>
    </p:spTree>
    <p:extLst>
      <p:ext uri="{BB962C8B-B14F-4D97-AF65-F5344CB8AC3E}">
        <p14:creationId xmlns:p14="http://schemas.microsoft.com/office/powerpoint/2010/main" val="23824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1D92EB-788D-4656-8605-486DDBCD02BE}" type="datetimeFigureOut">
              <a:rPr lang="en-US"/>
              <a:pPr>
                <a:defRPr/>
              </a:pPr>
              <a:t>12/6/19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BC8E42-D7E7-42DB-8858-615DD04A59E0}" type="slidenum">
              <a:rPr lang="en-US" altLang="en-US"/>
              <a:pPr>
                <a:defRPr/>
              </a:pPr>
              <a:t>‹#›</a:t>
            </a:fld>
            <a:endParaRPr lang="en-US" altLang="en-US"/>
          </a:p>
        </p:txBody>
      </p:sp>
    </p:spTree>
    <p:extLst>
      <p:ext uri="{BB962C8B-B14F-4D97-AF65-F5344CB8AC3E}">
        <p14:creationId xmlns:p14="http://schemas.microsoft.com/office/powerpoint/2010/main" val="339588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BC978E-F424-46B7-8D9E-DC816E4A5303}" type="datetimeFigureOut">
              <a:rPr lang="en-US"/>
              <a:pPr>
                <a:defRPr/>
              </a:pPr>
              <a:t>12/6/19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124FA3-46DF-4FCC-A08C-7D5DEB531403}" type="slidenum">
              <a:rPr lang="en-US" altLang="en-US"/>
              <a:pPr>
                <a:defRPr/>
              </a:pPr>
              <a:t>‹#›</a:t>
            </a:fld>
            <a:endParaRPr lang="en-US" altLang="en-US"/>
          </a:p>
        </p:txBody>
      </p:sp>
    </p:spTree>
    <p:extLst>
      <p:ext uri="{BB962C8B-B14F-4D97-AF65-F5344CB8AC3E}">
        <p14:creationId xmlns:p14="http://schemas.microsoft.com/office/powerpoint/2010/main" val="272995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7184611-C884-4011-8015-8309E633BB0D}" type="datetimeFigureOut">
              <a:rPr lang="en-US"/>
              <a:pPr>
                <a:defRPr/>
              </a:pPr>
              <a:t>12/6/19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7CF91E-07AD-4922-B1CE-A43571562186}" type="slidenum">
              <a:rPr lang="en-US" altLang="en-US"/>
              <a:pPr>
                <a:defRPr/>
              </a:pPr>
              <a:t>‹#›</a:t>
            </a:fld>
            <a:endParaRPr lang="en-US" altLang="en-US"/>
          </a:p>
        </p:txBody>
      </p:sp>
    </p:spTree>
    <p:extLst>
      <p:ext uri="{BB962C8B-B14F-4D97-AF65-F5344CB8AC3E}">
        <p14:creationId xmlns:p14="http://schemas.microsoft.com/office/powerpoint/2010/main" val="319268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4CC5F7-CF5B-4229-8911-788A12D5C9D6}" type="datetimeFigureOut">
              <a:rPr lang="en-US"/>
              <a:pPr>
                <a:defRPr/>
              </a:pPr>
              <a:t>12/6/19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2DD471-FCEE-4914-AA0F-DE155743D90A}" type="slidenum">
              <a:rPr lang="en-US" altLang="en-US"/>
              <a:pPr>
                <a:defRPr/>
              </a:pPr>
              <a:t>‹#›</a:t>
            </a:fld>
            <a:endParaRPr lang="en-US" altLang="en-US"/>
          </a:p>
        </p:txBody>
      </p:sp>
    </p:spTree>
    <p:extLst>
      <p:ext uri="{BB962C8B-B14F-4D97-AF65-F5344CB8AC3E}">
        <p14:creationId xmlns:p14="http://schemas.microsoft.com/office/powerpoint/2010/main" val="182329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D16680-7EA6-4B23-B9E5-022E03F5602F}" type="datetimeFigureOut">
              <a:rPr lang="en-US"/>
              <a:pPr>
                <a:defRPr/>
              </a:pPr>
              <a:t>12/6/19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03A6C-F767-4894-8A43-9D140317B70E}" type="slidenum">
              <a:rPr lang="en-US" altLang="en-US"/>
              <a:pPr>
                <a:defRPr/>
              </a:pPr>
              <a:t>‹#›</a:t>
            </a:fld>
            <a:endParaRPr lang="en-US" altLang="en-US"/>
          </a:p>
        </p:txBody>
      </p:sp>
    </p:spTree>
    <p:extLst>
      <p:ext uri="{BB962C8B-B14F-4D97-AF65-F5344CB8AC3E}">
        <p14:creationId xmlns:p14="http://schemas.microsoft.com/office/powerpoint/2010/main" val="84645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6303318-4D53-4E47-985B-1971F8872665}" type="datetimeFigureOut">
              <a:rPr lang="en-US"/>
              <a:pPr>
                <a:defRPr/>
              </a:pPr>
              <a:t>12/6/19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464601-782C-43CD-8199-0989E09E04D0}" type="slidenum">
              <a:rPr lang="en-US" altLang="en-US"/>
              <a:pPr>
                <a:defRPr/>
              </a:pPr>
              <a:t>‹#›</a:t>
            </a:fld>
            <a:endParaRPr lang="en-US" altLang="en-US"/>
          </a:p>
        </p:txBody>
      </p:sp>
    </p:spTree>
    <p:extLst>
      <p:ext uri="{BB962C8B-B14F-4D97-AF65-F5344CB8AC3E}">
        <p14:creationId xmlns:p14="http://schemas.microsoft.com/office/powerpoint/2010/main" val="32981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646C01F-FD14-484C-9C23-774A2BDD77D3}" type="datetimeFigureOut">
              <a:rPr lang="en-US"/>
              <a:pPr>
                <a:defRPr/>
              </a:pPr>
              <a:t>12/6/19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19345CB-C1B8-46A3-B5A0-0198A7134EDE}" type="slidenum">
              <a:rPr lang="en-US" altLang="en-US"/>
              <a:pPr>
                <a:defRPr/>
              </a:pPr>
              <a:t>‹#›</a:t>
            </a:fld>
            <a:endParaRPr lang="en-US" altLang="en-US"/>
          </a:p>
        </p:txBody>
      </p:sp>
    </p:spTree>
    <p:extLst>
      <p:ext uri="{BB962C8B-B14F-4D97-AF65-F5344CB8AC3E}">
        <p14:creationId xmlns:p14="http://schemas.microsoft.com/office/powerpoint/2010/main" val="33034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E56FB4-5A0C-42D6-AE7F-13E3094B2F0A}" type="datetimeFigureOut">
              <a:rPr lang="en-US"/>
              <a:pPr>
                <a:defRPr/>
              </a:pPr>
              <a:t>12/6/19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1BBBD2-C286-494B-9617-90C509B404A5}" type="slidenum">
              <a:rPr lang="en-US" altLang="en-US"/>
              <a:pPr>
                <a:defRPr/>
              </a:pPr>
              <a:t>‹#›</a:t>
            </a:fld>
            <a:endParaRPr lang="en-US" altLang="en-US"/>
          </a:p>
        </p:txBody>
      </p:sp>
    </p:spTree>
    <p:extLst>
      <p:ext uri="{BB962C8B-B14F-4D97-AF65-F5344CB8AC3E}">
        <p14:creationId xmlns:p14="http://schemas.microsoft.com/office/powerpoint/2010/main" val="197742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2886BF-57B2-41B8-B391-A874AAAAA0CA}" type="datetimeFigureOut">
              <a:rPr lang="en-US"/>
              <a:pPr>
                <a:defRPr/>
              </a:pPr>
              <a:t>12/6/19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B92B3C2-CD4F-446D-BA3A-1DA04696C705}" type="slidenum">
              <a:rPr lang="en-US" altLang="en-US"/>
              <a:pPr>
                <a:defRPr/>
              </a:pPr>
              <a:t>‹#›</a:t>
            </a:fld>
            <a:endParaRPr lang="en-US" altLang="en-US"/>
          </a:p>
        </p:txBody>
      </p:sp>
    </p:spTree>
    <p:extLst>
      <p:ext uri="{BB962C8B-B14F-4D97-AF65-F5344CB8AC3E}">
        <p14:creationId xmlns:p14="http://schemas.microsoft.com/office/powerpoint/2010/main" val="227289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3123DC-9FDD-4D18-98E0-207BEFA5C975}" type="datetimeFigureOut">
              <a:rPr lang="en-US"/>
              <a:pPr>
                <a:defRPr/>
              </a:pPr>
              <a:t>12/6/19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8F9B97-724F-4603-B670-C6362EC42E1C}" type="slidenum">
              <a:rPr lang="en-US" altLang="en-US"/>
              <a:pPr>
                <a:defRPr/>
              </a:pPr>
              <a:t>‹#›</a:t>
            </a:fld>
            <a:endParaRPr lang="en-US" altLang="en-US"/>
          </a:p>
        </p:txBody>
      </p:sp>
    </p:spTree>
    <p:extLst>
      <p:ext uri="{BB962C8B-B14F-4D97-AF65-F5344CB8AC3E}">
        <p14:creationId xmlns:p14="http://schemas.microsoft.com/office/powerpoint/2010/main" val="38501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96D0B38-172D-4582-90D2-F12910E42436}" type="datetimeFigureOut">
              <a:rPr lang="en-US"/>
              <a:pPr>
                <a:defRPr/>
              </a:pPr>
              <a:t>12/6/19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E804BF-CD57-4EAE-81A5-31644475D023}" type="slidenum">
              <a:rPr lang="en-US" altLang="en-US"/>
              <a:pPr>
                <a:defRPr/>
              </a:pPr>
              <a:t>‹#›</a:t>
            </a:fld>
            <a:endParaRPr lang="en-US" altLang="en-US"/>
          </a:p>
        </p:txBody>
      </p:sp>
    </p:spTree>
    <p:extLst>
      <p:ext uri="{BB962C8B-B14F-4D97-AF65-F5344CB8AC3E}">
        <p14:creationId xmlns:p14="http://schemas.microsoft.com/office/powerpoint/2010/main" val="182022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02725A4-A656-4AAF-9CED-F7532A1E3F34}" type="datetimeFigureOut">
              <a:rPr lang="en-US"/>
              <a:pPr>
                <a:defRPr/>
              </a:pPr>
              <a:t>12/6/19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3A91253-2BDE-4340-812F-C2DB6FFC08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S-ESM/GEOSldas/release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S-ESM/GEOSlda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0" y="762000"/>
            <a:ext cx="1219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err="1"/>
              <a:t>GEOSldas</a:t>
            </a:r>
            <a:r>
              <a:rPr lang="en-US" altLang="en-US" sz="4000" b="1" dirty="0"/>
              <a:t> Tutorial and Land Model Versions</a:t>
            </a:r>
            <a:endParaRPr lang="en-US" altLang="en-US" sz="3600" dirty="0"/>
          </a:p>
        </p:txBody>
      </p:sp>
      <p:sp>
        <p:nvSpPr>
          <p:cNvPr id="3" name="TextBox 2"/>
          <p:cNvSpPr txBox="1"/>
          <p:nvPr/>
        </p:nvSpPr>
        <p:spPr>
          <a:xfrm>
            <a:off x="638630" y="2030413"/>
            <a:ext cx="10943770" cy="4154984"/>
          </a:xfrm>
          <a:prstGeom prst="rect">
            <a:avLst/>
          </a:prstGeom>
          <a:noFill/>
        </p:spPr>
        <p:txBody>
          <a:bodyPr wrap="square">
            <a:spAutoFit/>
          </a:bodyPr>
          <a:lstStyle/>
          <a:p>
            <a:pPr marL="457200" indent="-457200" eaLnBrk="1" fontAlgn="auto" hangingPunct="1">
              <a:spcBef>
                <a:spcPts val="0"/>
              </a:spcBef>
              <a:spcAft>
                <a:spcPts val="0"/>
              </a:spcAft>
              <a:buFont typeface="+mj-lt"/>
              <a:buAutoNum type="arabicPeriod"/>
              <a:defRPr/>
            </a:pPr>
            <a:endParaRPr lang="en-US" sz="2400" dirty="0">
              <a:latin typeface="+mn-lt"/>
              <a:cs typeface="+mn-cs"/>
            </a:endParaRPr>
          </a:p>
          <a:p>
            <a:pPr algn="ctr" eaLnBrk="1" fontAlgn="auto" hangingPunct="1">
              <a:spcBef>
                <a:spcPts val="0"/>
              </a:spcBef>
              <a:spcAft>
                <a:spcPts val="0"/>
              </a:spcAft>
              <a:defRPr/>
            </a:pPr>
            <a:r>
              <a:rPr lang="en-US" sz="2400" dirty="0" err="1">
                <a:latin typeface="+mn-lt"/>
                <a:cs typeface="+mn-cs"/>
              </a:rPr>
              <a:t>Weiyuan</a:t>
            </a:r>
            <a:r>
              <a:rPr lang="en-US" sz="2400" dirty="0">
                <a:latin typeface="+mn-lt"/>
                <a:cs typeface="+mn-cs"/>
              </a:rPr>
              <a:t> Jiang, </a:t>
            </a:r>
            <a:r>
              <a:rPr lang="en-US" sz="2400" dirty="0" err="1">
                <a:latin typeface="+mn-lt"/>
                <a:cs typeface="+mn-cs"/>
              </a:rPr>
              <a:t>Sarith</a:t>
            </a:r>
            <a:r>
              <a:rPr lang="en-US" sz="2400" dirty="0">
                <a:latin typeface="+mn-lt"/>
                <a:cs typeface="+mn-cs"/>
              </a:rPr>
              <a:t> Mahanama, Justin </a:t>
            </a:r>
            <a:r>
              <a:rPr lang="en-US" sz="2400" dirty="0" err="1">
                <a:latin typeface="+mn-lt"/>
                <a:cs typeface="+mn-cs"/>
              </a:rPr>
              <a:t>Perket</a:t>
            </a:r>
            <a:r>
              <a:rPr lang="en-US" sz="2400" dirty="0">
                <a:latin typeface="+mn-lt"/>
                <a:cs typeface="+mn-cs"/>
              </a:rPr>
              <a:t>, and Rolf Reichle</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Original version:  		11 September 2017</a:t>
            </a:r>
          </a:p>
          <a:p>
            <a:pPr eaLnBrk="1" fontAlgn="auto" hangingPunct="1">
              <a:spcBef>
                <a:spcPts val="0"/>
              </a:spcBef>
              <a:spcAft>
                <a:spcPts val="0"/>
              </a:spcAft>
              <a:defRPr/>
            </a:pPr>
            <a:r>
              <a:rPr lang="en-US" sz="2400" dirty="0">
                <a:latin typeface="+mn-lt"/>
                <a:cs typeface="+mn-cs"/>
              </a:rPr>
              <a:t>	Last updated:			04 September 2019</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LDAS git tag:			v17.8.0</a:t>
            </a:r>
            <a:br>
              <a:rPr lang="en-US" sz="2400" dirty="0">
                <a:latin typeface="+mn-lt"/>
                <a:cs typeface="+mn-cs"/>
              </a:rPr>
            </a:br>
            <a:r>
              <a:rPr lang="en-US" sz="2400" dirty="0">
                <a:latin typeface="+mn-lt"/>
                <a:cs typeface="+mn-cs"/>
              </a:rPr>
              <a:t>					</a:t>
            </a:r>
            <a:r>
              <a:rPr lang="en-US" sz="2400" dirty="0">
                <a:hlinkClick r:id="rId3"/>
              </a:rPr>
              <a:t>github.com/GEOS-ESM/GEOSldas/releases</a:t>
            </a:r>
            <a:endParaRPr lang="en-US" sz="2400" dirty="0">
              <a:latin typeface="+mn-lt"/>
              <a:cs typeface="+mn-cs"/>
            </a:endParaRP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Location in </a:t>
            </a:r>
            <a:r>
              <a:rPr lang="en-US" sz="2400" dirty="0" err="1">
                <a:latin typeface="+mn-lt"/>
                <a:cs typeface="+mn-cs"/>
              </a:rPr>
              <a:t>src</a:t>
            </a:r>
            <a:r>
              <a:rPr lang="en-US" sz="2400" dirty="0">
                <a:latin typeface="+mn-lt"/>
                <a:cs typeface="+mn-cs"/>
              </a:rPr>
              <a:t> code: 		./</a:t>
            </a:r>
            <a:r>
              <a:rPr lang="en-US" sz="2400" dirty="0" err="1">
                <a:latin typeface="+mn-lt"/>
                <a:cs typeface="+mn-cs"/>
              </a:rPr>
              <a:t>src</a:t>
            </a:r>
            <a:r>
              <a:rPr lang="en-US" sz="2400" dirty="0">
                <a:latin typeface="+mn-lt"/>
                <a:cs typeface="+mn-cs"/>
              </a:rPr>
              <a:t>/Applications/</a:t>
            </a:r>
            <a:r>
              <a:rPr lang="en-US" sz="2400" dirty="0" err="1">
                <a:latin typeface="+mn-lt"/>
                <a:cs typeface="+mn-cs"/>
              </a:rPr>
              <a:t>LDAS_App</a:t>
            </a:r>
            <a:r>
              <a:rPr lang="en-US" sz="2400" dirty="0">
                <a:latin typeface="+mn-lt"/>
                <a:cs typeface="+mn-cs"/>
              </a:rPr>
              <a:t>/doc/</a:t>
            </a:r>
          </a:p>
          <a:p>
            <a:pPr eaLnBrk="1" fontAlgn="auto" hangingPunct="1">
              <a:spcBef>
                <a:spcPts val="0"/>
              </a:spcBef>
              <a:spcAft>
                <a:spcPts val="0"/>
              </a:spcAft>
              <a:defRPr/>
            </a:pPr>
            <a:endParaRPr lang="en-US" sz="2400" dirty="0">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43C050FF-2175-F049-90DF-CD37C29079FF}"/>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2" name="Rectangle 1">
            <a:extLst>
              <a:ext uri="{FF2B5EF4-FFF2-40B4-BE49-F238E27FC236}">
                <a16:creationId xmlns:a16="http://schemas.microsoft.com/office/drawing/2014/main" id="{3039D0B7-AA59-FD4D-94F0-07C79BB8E8C9}"/>
              </a:ext>
            </a:extLst>
          </p:cNvPr>
          <p:cNvSpPr/>
          <p:nvPr/>
        </p:nvSpPr>
        <p:spPr>
          <a:xfrm>
            <a:off x="264458" y="646193"/>
            <a:ext cx="11663082" cy="5262979"/>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 Users can overwrite the defaults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through the user-generated </a:t>
            </a:r>
            <a:r>
              <a:rPr lang="en-US" sz="1600" dirty="0" err="1">
                <a:solidFill>
                  <a:srgbClr val="00B050"/>
                </a:solidFill>
                <a:latin typeface="Courier New" panose="02070309020205020404" pitchFamily="49" charset="0"/>
                <a:cs typeface="Courier New" panose="02070309020205020404" pitchFamily="49" charset="0"/>
              </a:rPr>
              <a:t>exeinp</a:t>
            </a:r>
            <a:r>
              <a:rPr lang="en-US" sz="1600" dirty="0">
                <a:solidFill>
                  <a:srgbClr val="00B050"/>
                </a:solidFill>
                <a:latin typeface="Courier New" panose="02070309020205020404" pitchFamily="49" charset="0"/>
                <a:cs typeface="Courier New" panose="02070309020205020404" pitchFamily="49" charset="0"/>
              </a:rPr>
              <a:t> file.                   </a:t>
            </a:r>
            <a:r>
              <a:rPr lang="en-US" sz="1600" dirty="0">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Metforce</a:t>
            </a:r>
            <a:r>
              <a:rPr lang="en-US" sz="1600" dirty="0">
                <a:solidFill>
                  <a:srgbClr val="000000"/>
                </a:solidFill>
                <a:latin typeface="Courier New" panose="02070309020205020404" pitchFamily="49" charset="0"/>
                <a:cs typeface="Courier New" panose="02070309020205020404" pitchFamily="49" charset="0"/>
              </a:rPr>
              <a:t> time step</a:t>
            </a:r>
          </a:p>
          <a:p>
            <a:r>
              <a:rPr lang="en-US" sz="1600" dirty="0">
                <a:solidFill>
                  <a:srgbClr val="000000"/>
                </a:solidFill>
                <a:latin typeface="Courier New" panose="02070309020205020404" pitchFamily="49" charset="0"/>
                <a:cs typeface="Courier New" panose="02070309020205020404" pitchFamily="49" charset="0"/>
              </a:rPr>
              <a:t>#      Should be set in the </a:t>
            </a:r>
            <a:r>
              <a:rPr lang="en-US" sz="1600" dirty="0" err="1">
                <a:solidFill>
                  <a:srgbClr val="000000"/>
                </a:solidFill>
                <a:latin typeface="Courier New" panose="02070309020205020404" pitchFamily="49" charset="0"/>
                <a:cs typeface="Courier New" panose="02070309020205020404" pitchFamily="49" charset="0"/>
              </a:rPr>
              <a:t>exeinp</a:t>
            </a:r>
            <a:r>
              <a:rPr lang="en-US" sz="1600" dirty="0">
                <a:solidFill>
                  <a:srgbClr val="000000"/>
                </a:solidFill>
                <a:latin typeface="Courier New" panose="02070309020205020404" pitchFamily="49" charset="0"/>
                <a:cs typeface="Courier New" panose="02070309020205020404" pitchFamily="49" charset="0"/>
              </a:rPr>
              <a:t> file where MET_PATH is defined</a:t>
            </a:r>
          </a:p>
          <a:p>
            <a:r>
              <a:rPr lang="en-US" sz="1600" dirty="0">
                <a:solidFill>
                  <a:srgbClr val="000000"/>
                </a:solidFill>
                <a:latin typeface="Courier New" panose="02070309020205020404" pitchFamily="49" charset="0"/>
                <a:cs typeface="Courier New" panose="02070309020205020404" pitchFamily="49" charset="0"/>
              </a:rPr>
              <a:t>#      3600 = default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FORCE_DTSTEP                   : 3600</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Choice of Land Surface Model:</a:t>
            </a:r>
          </a:p>
          <a:p>
            <a:r>
              <a:rPr lang="en-US" sz="1600" dirty="0">
                <a:solidFill>
                  <a:srgbClr val="000000"/>
                </a:solidFill>
                <a:latin typeface="Courier New" panose="02070309020205020404" pitchFamily="49" charset="0"/>
                <a:cs typeface="Courier New" panose="02070309020205020404" pitchFamily="49" charset="0"/>
              </a:rPr>
              <a:t>#    1 : Catchment Model   (Default)</a:t>
            </a:r>
          </a:p>
          <a:p>
            <a:r>
              <a:rPr lang="en-US" sz="1600" dirty="0">
                <a:solidFill>
                  <a:srgbClr val="000000"/>
                </a:solidFill>
                <a:latin typeface="Courier New" panose="02070309020205020404" pitchFamily="49" charset="0"/>
                <a:cs typeface="Courier New" panose="02070309020205020404" pitchFamily="49" charset="0"/>
              </a:rPr>
              <a:t>#    2 :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LSM_CHOICE                     : 1</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Time step for carbon/nitrogen routines in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 (default 5400):</a:t>
            </a:r>
          </a:p>
          <a:p>
            <a:r>
              <a:rPr lang="en-US" sz="1600" dirty="0">
                <a:solidFill>
                  <a:srgbClr val="000000"/>
                </a:solidFill>
                <a:latin typeface="Courier New" panose="02070309020205020404" pitchFamily="49" charset="0"/>
                <a:cs typeface="Courier New" panose="02070309020205020404" pitchFamily="49" charset="0"/>
              </a:rPr>
              <a:t>#      (Time step for water/energy routines is controlled by HEARTBEAT_DT in </a:t>
            </a:r>
            <a:r>
              <a:rPr lang="en-US" sz="1600" dirty="0" err="1">
                <a:solidFill>
                  <a:srgbClr val="000000"/>
                </a:solidFill>
                <a:latin typeface="Courier New" panose="02070309020205020404" pitchFamily="49" charset="0"/>
                <a:cs typeface="Courier New" panose="02070309020205020404" pitchFamily="49" charset="0"/>
              </a:rPr>
              <a:t>CAP.rc</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DTCN                         : 5400</a:t>
            </a:r>
            <a:endParaRPr lang="en-US" sz="160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007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08721" y="481972"/>
            <a:ext cx="11574556"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550" dirty="0">
              <a:latin typeface="Courier New" panose="02070309020205020404" pitchFamily="49" charset="0"/>
              <a:cs typeface="Courier New" panose="02070309020205020404" pitchFamily="49" charset="0"/>
            </a:endParaRP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 Domain definition: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The domain is determined by specifying a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 in conjunction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with blacklist and whitelist files.  The files contain the IDs of tiles to</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be excluded and included in the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Included are all tiles within the rectangle or the whitelist but not in the blacklist.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Default is GLOBAL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extremities of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range: </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=-180:180,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=-90:90.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If only whitelist should be used, specify dummy </a:t>
            </a:r>
            <a:r>
              <a:rPr lang="en-US" altLang="en-US" sz="1550" dirty="0" err="1">
                <a:latin typeface="Courier New" panose="02070309020205020404" pitchFamily="49" charset="0"/>
                <a:cs typeface="Courier New" panose="02070309020205020404" pitchFamily="49" charset="0"/>
              </a:rPr>
              <a:t>valuessuch</a:t>
            </a:r>
            <a:r>
              <a:rPr lang="en-US" altLang="en-US" sz="1550" dirty="0">
                <a:latin typeface="Courier New" panose="02070309020205020404" pitchFamily="49" charset="0"/>
                <a:cs typeface="Courier New" panose="02070309020205020404" pitchFamily="49" charset="0"/>
              </a:rPr>
              <a:t> that: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&gt; MAXLON and MINLAT &gt; MAXLAT.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path and filenames for blacklist and whitelist files:</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(May leave blank.)</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BLACK_FILE                     : '' </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WHITE_FILE                     : '' </a:t>
            </a:r>
          </a:p>
        </p:txBody>
      </p:sp>
      <p:sp>
        <p:nvSpPr>
          <p:cNvPr id="4" name="TextBox 1">
            <a:extLst>
              <a:ext uri="{FF2B5EF4-FFF2-40B4-BE49-F238E27FC236}">
                <a16:creationId xmlns:a16="http://schemas.microsoft.com/office/drawing/2014/main" id="{0A2C1B91-AD52-3446-BE33-E91F8B83086D}"/>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63009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806475"/>
            <a:ext cx="116205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Surface layer turbulence scheme: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Louis                  (MERRA, Fortuna-DAS, SMAP NRv4/4.1/5/7.2)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a:t>
            </a:r>
            <a:r>
              <a:rPr lang="en-US" altLang="en-US" sz="1600" dirty="0" err="1">
                <a:latin typeface="Courier New" panose="02070309020205020404" pitchFamily="49" charset="0"/>
                <a:cs typeface="Courier New" panose="02070309020205020404" pitchFamily="49" charset="0"/>
              </a:rPr>
              <a:t>Helfand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Monin-Obukhov</a:t>
            </a:r>
            <a:r>
              <a:rPr lang="en-US" altLang="en-US" sz="1600" dirty="0">
                <a:latin typeface="Courier New" panose="02070309020205020404" pitchFamily="49" charset="0"/>
                <a:cs typeface="Courier New" panose="02070309020205020404" pitchFamily="49" charset="0"/>
              </a:rPr>
              <a:t>  (Fortuna-AR5, </a:t>
            </a:r>
            <a:r>
              <a:rPr lang="en-US" altLang="en-US" sz="1600" dirty="0" err="1">
                <a:latin typeface="Courier New" panose="02070309020205020404" pitchFamily="49" charset="0"/>
                <a:cs typeface="Courier New" panose="02070309020205020404" pitchFamily="49" charset="0"/>
              </a:rPr>
              <a:t>Ganymed</a:t>
            </a:r>
            <a:r>
              <a:rPr lang="en-US" altLang="en-US" sz="1600" dirty="0">
                <a:latin typeface="Courier New" panose="02070309020205020404" pitchFamily="49" charset="0"/>
                <a:cs typeface="Courier New" panose="02070309020205020404" pitchFamily="49" charset="0"/>
              </a:rPr>
              <a:t>, Heracles, Icarus-3_2, MERRA-2)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CHOOSEMOSFC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Formulation for turbulent roughness length (Z0):</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Fortuna,      SMAP NRv3</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Ganymed-4_1,  SMAP NRv4/NRv4.1</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Heracles-4_3, Icarus (AGCM default)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SMAP NRv5/NRv7.2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Z0_FORMULATION                 : 3</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ASCAT-derived roughness length:</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 do not use ASCAT information.</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Replace model roughness length with ASCAT Z0 where climatological NDVI&lt;0.2.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USE_ASCATZ0                    : 0</a:t>
            </a:r>
          </a:p>
        </p:txBody>
      </p:sp>
      <p:sp>
        <p:nvSpPr>
          <p:cNvPr id="4" name="TextBox 1">
            <a:extLst>
              <a:ext uri="{FF2B5EF4-FFF2-40B4-BE49-F238E27FC236}">
                <a16:creationId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71050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51012" y="591672"/>
            <a:ext cx="11655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Aerosol deposition on snow (available only with MERRA-2 </a:t>
            </a:r>
            <a:r>
              <a:rPr lang="en-US" altLang="en-US" sz="1600" dirty="0" err="1">
                <a:latin typeface="Courier New" panose="02070309020205020404" pitchFamily="49" charset="0"/>
                <a:cs typeface="Courier New" panose="02070309020205020404" pitchFamily="49" charset="0"/>
              </a:rPr>
              <a:t>forcings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ALL GOCART Aerosol are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use all GOCART aerosol data </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GOCART DUST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GOCART Black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4 : GOCART Organic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AEROSOL_DEPOSITION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Number of constituents for GOSWIM (the </a:t>
            </a:r>
            <a:r>
              <a:rPr lang="en-US" altLang="en-US" sz="1600" dirty="0" err="1">
                <a:latin typeface="Courier New" panose="02070309020205020404" pitchFamily="49" charset="0"/>
                <a:cs typeface="Courier New" panose="02070309020205020404" pitchFamily="49" charset="0"/>
              </a:rPr>
              <a:t>GOddard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SnoW</a:t>
            </a:r>
            <a:r>
              <a:rPr lang="en-US" altLang="en-US" sz="1600" dirty="0">
                <a:latin typeface="Courier New" panose="02070309020205020404" pitchFamily="49" charset="0"/>
                <a:cs typeface="Courier New" panose="02070309020205020404" pitchFamily="49" charset="0"/>
              </a:rPr>
              <a:t> Impurity Module)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GOSWIM snow albedo scheme is turned OFF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9 : GOSWIM snow albedo scheme is turned ON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N_CONST_LAND4SNWALB            : 0</a:t>
            </a:r>
          </a:p>
        </p:txBody>
      </p:sp>
      <p:sp>
        <p:nvSpPr>
          <p:cNvPr id="4" name="TextBox 1">
            <a:extLst>
              <a:ext uri="{FF2B5EF4-FFF2-40B4-BE49-F238E27FC236}">
                <a16:creationId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71275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Perturbations (If </a:t>
            </a:r>
            <a:r>
              <a:rPr lang="en-US" altLang="en-US" sz="1600" dirty="0" err="1">
                <a:latin typeface="Courier New" panose="02070309020205020404" pitchFamily="49" charset="0"/>
                <a:cs typeface="Courier New" panose="02070309020205020404" pitchFamily="49" charset="0"/>
              </a:rPr>
              <a:t>num_ensemble</a:t>
            </a:r>
            <a:r>
              <a:rPr lang="en-US" altLang="en-US" sz="1600" dirty="0">
                <a:latin typeface="Courier New" panose="02070309020205020404" pitchFamily="49" charset="0"/>
                <a:cs typeface="Courier New" panose="02070309020205020404" pitchFamily="49" charset="0"/>
              </a:rPr>
              <a:t> &gt; 1, PERTURBATIONS will automatically be set to 1):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No </a:t>
            </a:r>
            <a:r>
              <a:rPr lang="en-US" altLang="en-US" sz="1600" dirty="0" err="1">
                <a:latin typeface="Courier New" panose="02070309020205020404" pitchFamily="49" charset="0"/>
                <a:cs typeface="Courier New" panose="02070309020205020404" pitchFamily="49" charset="0"/>
              </a:rPr>
              <a:t>perturbactions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With perturbations.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PERTURBATIONS                  : 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Path to special </a:t>
            </a:r>
            <a:r>
              <a:rPr lang="en-US" altLang="en-US" sz="1600" dirty="0" err="1">
                <a:latin typeface="Courier New" panose="02070309020205020404" pitchFamily="49" charset="0"/>
                <a:cs typeface="Courier New" panose="02070309020205020404" pitchFamily="49" charset="0"/>
              </a:rPr>
              <a:t>namelist</a:t>
            </a:r>
            <a:r>
              <a:rPr lang="en-US" altLang="en-US" sz="1600" dirty="0">
                <a:latin typeface="Courier New" panose="02070309020205020404" pitchFamily="49" charset="0"/>
                <a:cs typeface="Courier New" panose="02070309020205020404" pitchFamily="49" charset="0"/>
              </a:rPr>
              <a:t> input files: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This only applies for ensemble simulations. The variable values in special name list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overwrite the DEFAULT values . There may be three files: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LDASsa_SPECIAL_inputs_ensupd.nml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LDASsa_SPECIAL_inputs_ensprop.nml</a:t>
            </a:r>
            <a:r>
              <a:rPr lang="en-US" altLang="en-US" sz="1600" dirty="0">
                <a:latin typeface="Courier New" panose="02070309020205020404" pitchFamily="49" charset="0"/>
                <a:cs typeface="Courier New" panose="02070309020205020404" pitchFamily="49" charset="0"/>
              </a:rPr>
              <a:t>, and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LDASsa_SPECIAL_inputs_catbias.nml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NML_INPUT_PATH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Write log file (YES/NO)?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LDAS_logit</a:t>
            </a:r>
            <a:r>
              <a:rPr lang="en-US" altLang="en-US" sz="1600" dirty="0">
                <a:latin typeface="Courier New" panose="02070309020205020404" pitchFamily="49" charset="0"/>
                <a:cs typeface="Courier New" panose="02070309020205020404" pitchFamily="49" charset="0"/>
              </a:rPr>
              <a:t>                     : YES</a:t>
            </a:r>
          </a:p>
        </p:txBody>
      </p:sp>
      <p:sp>
        <p:nvSpPr>
          <p:cNvPr id="4" name="TextBox 1">
            <a:extLst>
              <a:ext uri="{FF2B5EF4-FFF2-40B4-BE49-F238E27FC236}">
                <a16:creationId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934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Job segment length:</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Specify period between output of restart files.  (</a:t>
            </a:r>
            <a:r>
              <a:rPr lang="en-US" altLang="en-US" sz="1600" dirty="0" err="1">
                <a:latin typeface="Courier New" panose="02070309020205020404" pitchFamily="49" charset="0"/>
                <a:cs typeface="Courier New" panose="02070309020205020404" pitchFamily="49" charset="0"/>
              </a:rPr>
              <a:t>GEOSldas.x</a:t>
            </a:r>
            <a:r>
              <a:rPr lang="en-US" altLang="en-US" sz="1600" dirty="0">
                <a:latin typeface="Courier New" panose="02070309020205020404" pitchFamily="49" charset="0"/>
                <a:cs typeface="Courier New" panose="02070309020205020404" pitchFamily="49" charset="0"/>
              </a:rPr>
              <a:t> shuts down and restarts.)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the entire simulation period (END_DATE minus BEG_DATE).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Format:            </a:t>
            </a:r>
            <a:r>
              <a:rPr lang="en-US" altLang="en-US" sz="1600" dirty="0" err="1">
                <a:latin typeface="Courier New" panose="02070309020205020404" pitchFamily="49" charset="0"/>
                <a:cs typeface="Courier New" panose="02070309020205020404" pitchFamily="49" charset="0"/>
              </a:rPr>
              <a:t>yyyymmdd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hhmmss</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JOB_SGMT                       : 00000100 000000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Number of segments: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One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 job simulates NUM_SGMT*JOB_SGMT time, then re-submits itself,</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so (NUM_SGMT*JOB_SGMT) should be done within the 12 hour CPU time limit (at NCCS).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Low values for NUM_SGMT are recommended for run-time and storage efficiency.</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NUM_SGMT                       : 1</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p:txBody>
      </p:sp>
      <p:sp>
        <p:nvSpPr>
          <p:cNvPr id="4" name="TextBox 1">
            <a:extLst>
              <a:ext uri="{FF2B5EF4-FFF2-40B4-BE49-F238E27FC236}">
                <a16:creationId xmlns:a16="http://schemas.microsoft.com/office/drawing/2014/main" id="{66EA72C2-1A7B-3241-9DCF-B26B9EA656C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113604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8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User defined Path and filename of output (HISTORY) specification file: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If it is empty,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Courier New" panose="02070309020205020404" pitchFamily="49" charset="0"/>
                <a:cs typeface="Courier New" panose="02070309020205020404" pitchFamily="49" charset="0"/>
              </a:rPr>
              <a:t> will generate default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HISTRC_FILE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a:spcBef>
                <a:spcPts val="0"/>
              </a:spcBef>
              <a:spcAft>
                <a:spcPts val="0"/>
              </a:spcAft>
              <a:buNone/>
            </a:pPr>
            <a:r>
              <a:rPr lang="en-US" sz="1600" dirty="0">
                <a:latin typeface="Courier New" panose="02070309020205020404" pitchFamily="49" charset="0"/>
                <a:cs typeface="Courier New" panose="02070309020205020404" pitchFamily="49" charset="0"/>
              </a:rPr>
              <a:t># ---- Write monthly output?</a:t>
            </a:r>
          </a:p>
          <a:p>
            <a:pPr>
              <a:spcBef>
                <a:spcPts val="0"/>
              </a:spcBef>
              <a:spcAft>
                <a:spcPts val="0"/>
              </a:spcAft>
              <a:buNone/>
            </a:pPr>
            <a:r>
              <a:rPr lang="en-US" sz="1600" dirty="0">
                <a:latin typeface="Courier New" panose="02070309020205020404" pitchFamily="49" charset="0"/>
                <a:cs typeface="Courier New" panose="02070309020205020404" pitchFamily="49" charset="0"/>
              </a:rPr>
              <a:t>#      Monthly files can be created from daily files ONLY IF experiment period starts</a:t>
            </a:r>
          </a:p>
          <a:p>
            <a:pPr>
              <a:spcBef>
                <a:spcPts val="0"/>
              </a:spcBef>
              <a:spcAft>
                <a:spcPts val="0"/>
              </a:spcAft>
              <a:buNone/>
            </a:pPr>
            <a:r>
              <a:rPr lang="en-US" sz="1600" dirty="0">
                <a:latin typeface="Courier New" panose="02070309020205020404" pitchFamily="49" charset="0"/>
                <a:cs typeface="Courier New" panose="02070309020205020404" pitchFamily="49" charset="0"/>
              </a:rPr>
              <a:t>#       and ends at 0z on the first of a month.</a:t>
            </a:r>
          </a:p>
          <a:p>
            <a:pPr>
              <a:spcBef>
                <a:spcPts val="0"/>
              </a:spcBef>
              <a:spcAft>
                <a:spcPts val="0"/>
              </a:spcAft>
              <a:buNone/>
            </a:pPr>
            <a:r>
              <a:rPr lang="en-US" sz="1600" dirty="0">
                <a:latin typeface="Courier New" panose="02070309020205020404" pitchFamily="49" charset="0"/>
                <a:cs typeface="Courier New" panose="02070309020205020404" pitchFamily="49" charset="0"/>
              </a:rPr>
              <a:t>#    0 : Output bundled into daily files per HISTORY specifications (default).</a:t>
            </a:r>
          </a:p>
          <a:p>
            <a:pPr>
              <a:spcBef>
                <a:spcPts val="0"/>
              </a:spcBef>
              <a:spcAft>
                <a:spcPts val="0"/>
              </a:spcAft>
              <a:buNone/>
            </a:pPr>
            <a:r>
              <a:rPr lang="en-US" sz="1600" dirty="0">
                <a:latin typeface="Courier New" panose="02070309020205020404" pitchFamily="49" charset="0"/>
                <a:cs typeface="Courier New" panose="02070309020205020404" pitchFamily="49" charset="0"/>
              </a:rPr>
              <a:t>#    1 : Monthly files will be created. Daily files will *not* be deleted.</a:t>
            </a:r>
          </a:p>
          <a:p>
            <a:pPr>
              <a:spcBef>
                <a:spcPts val="0"/>
              </a:spcBef>
              <a:spcAft>
                <a:spcPts val="0"/>
              </a:spcAft>
              <a:buNone/>
            </a:pPr>
            <a:r>
              <a:rPr lang="en-US" sz="1600" dirty="0">
                <a:latin typeface="Courier New" panose="02070309020205020404" pitchFamily="49" charset="0"/>
                <a:cs typeface="Courier New" panose="02070309020205020404" pitchFamily="49" charset="0"/>
              </a:rPr>
              <a:t>#    2 : Monthly files will be created and daily files will be deleted automatically.</a:t>
            </a:r>
          </a:p>
          <a:p>
            <a:pPr>
              <a:spcBef>
                <a:spcPts val="0"/>
              </a:spcBef>
              <a:spcAft>
                <a:spcPts val="0"/>
              </a:spcAft>
              <a:buNone/>
            </a:pPr>
            <a:r>
              <a:rPr lang="en-US" sz="1600" dirty="0">
                <a:latin typeface="Courier New" panose="02070309020205020404" pitchFamily="49"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ts val="0"/>
              </a:spcBef>
              <a:spcAft>
                <a:spcPts val="0"/>
              </a:spcAft>
              <a:buFontTx/>
              <a:buNone/>
            </a:pPr>
            <a:r>
              <a:rPr lang="en-US" altLang="en-US" sz="1600" dirty="0">
                <a:latin typeface="Courier New" panose="02070309020205020404" pitchFamily="49" charset="0"/>
                <a:cs typeface="Courier New" panose="02070309020205020404" pitchFamily="49" charset="0"/>
              </a:rPr>
              <a:t># MONTHLY_OUTPUT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Specify how to interpolate the forcing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bilinear interpolation</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nearest neighbor</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MET_HINTERP                    : 1</a:t>
            </a:r>
          </a:p>
        </p:txBody>
      </p:sp>
      <p:sp>
        <p:nvSpPr>
          <p:cNvPr id="4" name="TextBox 1">
            <a:extLst>
              <a:ext uri="{FF2B5EF4-FFF2-40B4-BE49-F238E27FC236}">
                <a16:creationId xmlns:a16="http://schemas.microsoft.com/office/drawing/2014/main" id="{EA6833A0-6FF5-4144-B32D-E90F9C12D26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0512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49" y="797510"/>
            <a:ext cx="11819659"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FontTx/>
              <a:buNone/>
            </a:pPr>
            <a:endParaRPr lang="en-US" altLang="en-US" sz="1600" b="1"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Specify if running model or assimilation: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NO  : model only (DEFAULT; with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YES : assimilation (without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LAND_ASSIM                     : NO</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Choose land model version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Icarus  : Current DEFAULT for the Icarus AGCM (Scientifically close to MERRA-2)</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V24_C05 : DEFAULT for GEOSldas_m4-17_0</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NRv7.2  : Current DEFAULT beginning with GEOSldas_m4-17_6</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LAND_PARAMS                    : NRv7.2</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File name for </a:t>
            </a:r>
            <a:r>
              <a:rPr lang="en-US" sz="1600" dirty="0" err="1">
                <a:latin typeface="Courier New" panose="02070309020205020404" pitchFamily="49" charset="0"/>
                <a:cs typeface="Courier New" panose="02070309020205020404" pitchFamily="49" charset="0"/>
              </a:rPr>
              <a:t>mwRTM</a:t>
            </a:r>
            <a:r>
              <a:rPr lang="en-US" sz="1600" dirty="0">
                <a:latin typeface="Courier New" panose="02070309020205020404" pitchFamily="49" charset="0"/>
                <a:cs typeface="Courier New" panose="02070309020205020404" pitchFamily="49" charset="0"/>
              </a:rPr>
              <a:t> parameter file (nc4 format) used in assimilation runs.</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This file can be converted from binary with the program mwrtm_bin2nc4.x. </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If empty or commented out, </a:t>
            </a:r>
            <a:r>
              <a:rPr lang="en-US" sz="1600" dirty="0" err="1">
                <a:latin typeface="Courier New" panose="02070309020205020404" pitchFamily="49" charset="0"/>
                <a:cs typeface="Courier New" panose="02070309020205020404" pitchFamily="49" charset="0"/>
              </a:rPr>
              <a:t>GEOSldas</a:t>
            </a:r>
            <a:r>
              <a:rPr lang="en-US" sz="1600" dirty="0">
                <a:latin typeface="Courier New" panose="02070309020205020404" pitchFamily="49" charset="0"/>
                <a:cs typeface="Courier New" panose="02070309020205020404" pitchFamily="49" charset="0"/>
              </a:rPr>
              <a:t> will search the restart directory.</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MWRTM_FILE                     : ''</a:t>
            </a:r>
          </a:p>
        </p:txBody>
      </p:sp>
      <p:sp>
        <p:nvSpPr>
          <p:cNvPr id="6" name="TextBox 1">
            <a:extLst>
              <a:ext uri="{FF2B5EF4-FFF2-40B4-BE49-F238E27FC236}">
                <a16:creationId xmlns:a16="http://schemas.microsoft.com/office/drawing/2014/main" id="{7FC34D51-735D-584B-862E-1A081F2B9EF9}"/>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4" name="CustomShape 3">
            <a:extLst>
              <a:ext uri="{FF2B5EF4-FFF2-40B4-BE49-F238E27FC236}">
                <a16:creationId xmlns:a16="http://schemas.microsoft.com/office/drawing/2014/main" id="{35383346-C420-A848-8F58-377AA545A618}"/>
              </a:ext>
            </a:extLst>
          </p:cNvPr>
          <p:cNvSpPr/>
          <p:nvPr/>
        </p:nvSpPr>
        <p:spPr>
          <a:xfrm>
            <a:off x="7260114" y="2104223"/>
            <a:ext cx="4524261" cy="1321985"/>
          </a:xfrm>
          <a:prstGeom prst="rect">
            <a:avLst/>
          </a:prstGeom>
          <a:noFill/>
          <a:ln w="38100">
            <a:solidFill>
              <a:schemeClr val="accent1"/>
            </a:solidFill>
            <a:miter/>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dirty="0">
                <a:solidFill>
                  <a:srgbClr val="000000"/>
                </a:solidFill>
                <a:uFill>
                  <a:solidFill>
                    <a:srgbClr val="FFFFFF"/>
                  </a:solidFill>
                </a:uFill>
              </a:rPr>
              <a:t>NOTE</a:t>
            </a:r>
            <a:r>
              <a:rPr lang="en-US" sz="2000" b="0" strike="noStrike" spc="-1" dirty="0">
                <a:solidFill>
                  <a:srgbClr val="000000"/>
                </a:solidFill>
                <a:uFill>
                  <a:solidFill>
                    <a:srgbClr val="FFFFFF"/>
                  </a:solidFill>
                </a:uFill>
              </a:rPr>
              <a:t>: </a:t>
            </a:r>
            <a:endParaRPr lang="en-US" sz="2000" spc="-1" dirty="0">
              <a:solidFill>
                <a:srgbClr val="000000"/>
              </a:solidFill>
              <a:uFill>
                <a:solidFill>
                  <a:srgbClr val="FFFFFF"/>
                </a:solidFill>
              </a:uFill>
            </a:endParaRPr>
          </a:p>
          <a:p>
            <a:pPr>
              <a:lnSpc>
                <a:spcPct val="100000"/>
              </a:lnSpc>
            </a:pPr>
            <a:r>
              <a:rPr lang="en-US" sz="2000" b="0" strike="noStrike" spc="-1" dirty="0">
                <a:solidFill>
                  <a:srgbClr val="000000"/>
                </a:solidFill>
                <a:uFill>
                  <a:solidFill>
                    <a:srgbClr val="FFFFFF"/>
                  </a:solidFill>
                </a:uFill>
              </a:rPr>
              <a:t>Beginning with </a:t>
            </a:r>
            <a:r>
              <a:rPr lang="en-US" sz="2000" b="1" strike="noStrike" spc="-1" dirty="0">
                <a:solidFill>
                  <a:srgbClr val="000000"/>
                </a:solidFill>
                <a:uFill>
                  <a:solidFill>
                    <a:srgbClr val="FFFFFF"/>
                  </a:solidFill>
                </a:uFill>
                <a:latin typeface="Courier New"/>
              </a:rPr>
              <a:t>GEOSldas_m4-17_7</a:t>
            </a:r>
            <a:r>
              <a:rPr lang="en-US" sz="2000" b="0" strike="noStrike" spc="-1" dirty="0">
                <a:solidFill>
                  <a:srgbClr val="000000"/>
                </a:solidFill>
                <a:uFill>
                  <a:solidFill>
                    <a:srgbClr val="FFFFFF"/>
                  </a:solidFill>
                </a:uFill>
                <a:latin typeface="Courier New"/>
              </a:rPr>
              <a:t>, </a:t>
            </a:r>
            <a:r>
              <a:rPr lang="en-US" sz="2000" b="0" strike="noStrike" spc="-1" dirty="0">
                <a:solidFill>
                  <a:srgbClr val="000000"/>
                </a:solidFill>
                <a:uFill>
                  <a:solidFill>
                    <a:srgbClr val="FFFFFF"/>
                  </a:solidFill>
                </a:uFill>
              </a:rPr>
              <a:t>LAND_PARAMS replaces the LAND_UPD compiler flag of earlier tags.</a:t>
            </a:r>
          </a:p>
        </p:txBody>
      </p:sp>
      <p:cxnSp>
        <p:nvCxnSpPr>
          <p:cNvPr id="3" name="Straight Arrow Connector 2">
            <a:extLst>
              <a:ext uri="{FF2B5EF4-FFF2-40B4-BE49-F238E27FC236}">
                <a16:creationId xmlns:a16="http://schemas.microsoft.com/office/drawing/2014/main" id="{B8552650-82DD-4847-85C5-D1578CE3985F}"/>
              </a:ext>
            </a:extLst>
          </p:cNvPr>
          <p:cNvCxnSpPr>
            <a:cxnSpLocks/>
          </p:cNvCxnSpPr>
          <p:nvPr/>
        </p:nvCxnSpPr>
        <p:spPr>
          <a:xfrm flipH="1">
            <a:off x="4605051" y="3426208"/>
            <a:ext cx="2655063"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93687" y="762000"/>
            <a:ext cx="11007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YOUR_batinp.txt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–-batinp &gt; </a:t>
            </a:r>
            <a:r>
              <a:rPr lang="pt-BR" altLang="en-US" i="1" dirty="0" err="1">
                <a:latin typeface="Courier New" panose="02070309020205020404" pitchFamily="49" charset="0"/>
                <a:cs typeface="Courier New" panose="02070309020205020404" pitchFamily="49" charset="0"/>
              </a:rPr>
              <a:t>YOUR_batinp.txt</a:t>
            </a:r>
            <a:r>
              <a:rPr lang="pt-BR" altLang="en-US" dirty="0">
                <a:latin typeface="Courier New" panose="02070309020205020404" pitchFamily="49" charset="0"/>
                <a:cs typeface="Courier New" panose="02070309020205020404" pitchFamily="49" charset="0"/>
              </a:rPr>
              <a:t>)</a:t>
            </a:r>
            <a:endParaRPr lang="en-US" altLang="en-US" dirty="0"/>
          </a:p>
        </p:txBody>
      </p:sp>
      <p:sp>
        <p:nvSpPr>
          <p:cNvPr id="18435" name="TextBox 6"/>
          <p:cNvSpPr txBox="1">
            <a:spLocks noChangeArrowheads="1"/>
          </p:cNvSpPr>
          <p:nvPr/>
        </p:nvSpPr>
        <p:spPr bwMode="auto">
          <a:xfrm>
            <a:off x="293687" y="1891075"/>
            <a:ext cx="116014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REQUIRED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a:t>
            </a: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(resource manager name) is SLURM (PBS is no longer used)</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a:t>
            </a: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is in the format </a:t>
            </a:r>
            <a:r>
              <a:rPr lang="en-US" altLang="en-US" sz="1400" dirty="0" err="1">
                <a:latin typeface="Courier New" panose="02070309020205020404" pitchFamily="49" charset="0"/>
                <a:cs typeface="Courier New" panose="02070309020205020404" pitchFamily="49" charset="0"/>
              </a:rPr>
              <a:t>hh:mm:ss</a:t>
            </a: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account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ntasks</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OPTIONAL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Default </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is "</a:t>
            </a:r>
            <a:r>
              <a:rPr lang="en-US" altLang="en-US" sz="1400" dirty="0" err="1">
                <a:latin typeface="Courier New" panose="02070309020205020404" pitchFamily="49" charset="0"/>
                <a:cs typeface="Courier New" panose="02070309020205020404" pitchFamily="49" charset="0"/>
              </a:rPr>
              <a:t>exp_id</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Default constraint is "</a:t>
            </a:r>
            <a:r>
              <a:rPr lang="en-US" altLang="en-US" sz="1400" dirty="0" err="1">
                <a:latin typeface="Courier New" panose="02070309020205020404" pitchFamily="49" charset="0"/>
                <a:cs typeface="Courier New" panose="02070309020205020404" pitchFamily="49" charset="0"/>
              </a:rPr>
              <a:t>hasw</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(3) Do not specify </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(quality-of-service) by default.  Specify "debug" for faster but limited service.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#constraint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2.c) Configure computing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63" y="1565275"/>
            <a:ext cx="10587037" cy="5016758"/>
          </a:xfrm>
          <a:prstGeom prst="rect">
            <a:avLst/>
          </a:prstGeom>
          <a:noFill/>
        </p:spPr>
        <p:txBody>
          <a:bodyPr>
            <a:spAutoFit/>
          </a:bodyPr>
          <a:lstStyle/>
          <a:p>
            <a:pPr eaLnBrk="1" fontAlgn="auto" hangingPunct="1">
              <a:spcBef>
                <a:spcPts val="0"/>
              </a:spcBef>
              <a:spcAft>
                <a:spcPts val="0"/>
              </a:spcAft>
              <a:defRPr/>
            </a:pPr>
            <a:r>
              <a:rPr lang="pt-BR" sz="2000" b="1" dirty="0">
                <a:latin typeface="+mn-lt"/>
                <a:cs typeface="Courier New" pitchFamily="49" charset="0"/>
              </a:rPr>
              <a:t>go to $ESMADIR/src/Applications/LDAS_App/ or $ESMADIR/Linux/bin, </a:t>
            </a:r>
            <a:r>
              <a:rPr lang="pt-BR" sz="2000" b="1" dirty="0" err="1">
                <a:latin typeface="+mn-lt"/>
                <a:cs typeface="Courier New" pitchFamily="49" charset="0"/>
              </a:rPr>
              <a:t>soure</a:t>
            </a:r>
            <a:r>
              <a:rPr lang="pt-BR" sz="2000" b="1" dirty="0">
                <a:latin typeface="+mn-lt"/>
                <a:cs typeface="Courier New" pitchFamily="49" charset="0"/>
              </a:rPr>
              <a:t> g5_modules </a:t>
            </a:r>
            <a:r>
              <a:rPr lang="pt-BR" sz="2000" b="1" dirty="0" err="1">
                <a:latin typeface="+mn-lt"/>
                <a:cs typeface="Courier New" pitchFamily="49" charset="0"/>
              </a:rPr>
              <a:t>if</a:t>
            </a:r>
            <a:r>
              <a:rPr lang="pt-BR" sz="2000" b="1" dirty="0">
                <a:latin typeface="+mn-lt"/>
                <a:cs typeface="Courier New" pitchFamily="49" charset="0"/>
              </a:rPr>
              <a:t> it </a:t>
            </a:r>
            <a:r>
              <a:rPr lang="pt-BR" sz="2000" b="1" dirty="0" err="1">
                <a:latin typeface="+mn-lt"/>
                <a:cs typeface="Courier New" pitchFamily="49" charset="0"/>
              </a:rPr>
              <a:t>is</a:t>
            </a:r>
            <a:r>
              <a:rPr lang="pt-BR" sz="2000" b="1" dirty="0">
                <a:latin typeface="+mn-lt"/>
                <a:cs typeface="Courier New" pitchFamily="49" charset="0"/>
              </a:rPr>
              <a:t> a new terminal </a:t>
            </a:r>
            <a:r>
              <a:rPr lang="pt-BR" sz="2000" b="1" dirty="0" err="1">
                <a:latin typeface="+mn-lt"/>
                <a:cs typeface="Courier New" pitchFamily="49" charset="0"/>
              </a:rPr>
              <a:t>window</a:t>
            </a:r>
            <a:r>
              <a:rPr lang="pt-BR" sz="2000" b="1" dirty="0">
                <a:latin typeface="+mn-lt"/>
                <a:cs typeface="Courier New" pitchFamily="49" charset="0"/>
              </a:rPr>
              <a:t>:</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1600" i="1" dirty="0">
                <a:latin typeface="Courier New" pitchFamily="49" charset="0"/>
                <a:cs typeface="Courier New" pitchFamily="49" charset="0"/>
              </a:rPr>
              <a:t>./</a:t>
            </a:r>
            <a:r>
              <a:rPr lang="pt-BR" sz="1600" i="1" dirty="0" err="1">
                <a:latin typeface="Courier New" pitchFamily="49" charset="0"/>
                <a:cs typeface="Courier New" pitchFamily="49" charset="0"/>
              </a:rPr>
              <a:t>ldas_setup</a:t>
            </a:r>
            <a:r>
              <a:rPr lang="pt-BR" sz="1600" i="1" dirty="0">
                <a:latin typeface="Courier New" pitchFamily="49" charset="0"/>
                <a:cs typeface="Courier New" pitchFamily="49" charset="0"/>
              </a:rPr>
              <a:t> setup [--</a:t>
            </a:r>
            <a:r>
              <a:rPr lang="pt-BR" sz="1600" i="1" dirty="0" err="1">
                <a:latin typeface="Courier New" pitchFamily="49" charset="0"/>
                <a:cs typeface="Courier New" pitchFamily="49" charset="0"/>
              </a:rPr>
              <a:t>runmodel</a:t>
            </a:r>
            <a:r>
              <a:rPr lang="pt-BR" sz="1600" i="1" dirty="0">
                <a:latin typeface="Courier New" pitchFamily="49" charset="0"/>
                <a:cs typeface="Courier New" pitchFamily="49" charset="0"/>
              </a:rPr>
              <a:t>] </a:t>
            </a:r>
            <a:r>
              <a:rPr lang="pt-BR" sz="1600" i="1" dirty="0">
                <a:solidFill>
                  <a:srgbClr val="00B050"/>
                </a:solidFill>
                <a:latin typeface="Courier New" pitchFamily="49" charset="0"/>
                <a:cs typeface="Courier New" pitchFamily="49" charset="0"/>
              </a:rPr>
              <a:t>YOUR_EXPDIR </a:t>
            </a:r>
            <a:r>
              <a:rPr lang="pt-BR" sz="1600" i="1" dirty="0" err="1">
                <a:solidFill>
                  <a:srgbClr val="00B050"/>
                </a:solidFill>
                <a:latin typeface="Courier New" pitchFamily="49" charset="0"/>
                <a:cs typeface="Courier New" pitchFamily="49" charset="0"/>
              </a:rPr>
              <a:t>YOUR_exeinp.txt</a:t>
            </a:r>
            <a:r>
              <a:rPr lang="pt-BR" sz="1600" i="1" dirty="0">
                <a:solidFill>
                  <a:srgbClr val="00B050"/>
                </a:solidFill>
                <a:latin typeface="Courier New" pitchFamily="49" charset="0"/>
                <a:cs typeface="Courier New" pitchFamily="49" charset="0"/>
              </a:rPr>
              <a:t> </a:t>
            </a:r>
            <a:r>
              <a:rPr lang="pt-BR" sz="16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Courier New" pitchFamily="49" charset="0"/>
              <a:cs typeface="Courier New" pitchFamily="49" charset="0"/>
            </a:endParaRPr>
          </a:p>
          <a:p>
            <a:pPr marL="457200" indent="-457200" eaLnBrk="1" fontAlgn="auto" hangingPunct="1">
              <a:spcBef>
                <a:spcPts val="0"/>
              </a:spcBef>
              <a:spcAft>
                <a:spcPts val="0"/>
              </a:spcAft>
              <a:buFontTx/>
              <a:buAutoNum type="arabicParenR"/>
              <a:defRPr/>
            </a:pPr>
            <a:r>
              <a:rPr lang="pt-BR" sz="2000" dirty="0">
                <a:latin typeface="Courier New" panose="02070309020205020404" pitchFamily="49" charset="0"/>
                <a:ea typeface="Courier New" charset="0"/>
                <a:cs typeface="Courier New" panose="02070309020205020404" pitchFamily="49" charset="0"/>
              </a:rPr>
              <a:t>YOUR_EXPDIR</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YOUR_exeinp.txt</a:t>
            </a:r>
            <a:r>
              <a:rPr lang="pt-BR" sz="2000" dirty="0">
                <a:latin typeface="+mn-lt"/>
                <a:ea typeface="Courier New" charset="0"/>
                <a:cs typeface="Courier New" charset="0"/>
              </a:rPr>
              <a:t>, </a:t>
            </a:r>
            <a:r>
              <a:rPr lang="pt-BR" sz="2000" dirty="0" err="1">
                <a:latin typeface="+mn-lt"/>
                <a:ea typeface="Courier New" charset="0"/>
                <a:cs typeface="Courier New" charset="0"/>
              </a:rPr>
              <a:t>and</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YOUR_batinp.txt</a:t>
            </a:r>
            <a:r>
              <a:rPr lang="pt-BR" sz="2000" dirty="0">
                <a:latin typeface="+mn-lt"/>
                <a:ea typeface="Courier New" charset="0"/>
                <a:cs typeface="Courier New" charset="0"/>
              </a:rPr>
              <a:t> must be ordered as above (positional </a:t>
            </a:r>
            <a:r>
              <a:rPr lang="pt-BR" sz="2000" dirty="0" err="1">
                <a:latin typeface="+mn-lt"/>
                <a:ea typeface="Courier New" charset="0"/>
                <a:cs typeface="Courier New" charset="0"/>
              </a:rPr>
              <a:t>arguments</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a:latin typeface="+mn-lt"/>
                <a:ea typeface="Courier New" charset="0"/>
                <a:cs typeface="Courier New" charset="0"/>
              </a:rPr>
              <a:t>Use </a:t>
            </a:r>
            <a:r>
              <a:rPr lang="pt-BR" sz="2000" dirty="0" err="1">
                <a:latin typeface="+mn-lt"/>
                <a:ea typeface="Courier New" charset="0"/>
                <a:cs typeface="Courier New" charset="0"/>
              </a:rPr>
              <a:t>option</a:t>
            </a:r>
            <a:r>
              <a:rPr lang="pt-BR" sz="2000" dirty="0">
                <a:latin typeface="+mn-lt"/>
                <a:ea typeface="Courier New" charset="0"/>
                <a:cs typeface="Courier New" charset="0"/>
              </a:rPr>
              <a:t> </a:t>
            </a:r>
            <a:r>
              <a:rPr lang="pt-BR" sz="2000" dirty="0">
                <a:latin typeface="Courier New" panose="02070309020205020404" pitchFamily="49" charset="0"/>
                <a:ea typeface="Courier New" charset="0"/>
                <a:cs typeface="Courier New" panose="02070309020205020404" pitchFamily="49" charset="0"/>
              </a:rPr>
              <a:t>--</a:t>
            </a:r>
            <a:r>
              <a:rPr lang="pt-BR" sz="2000" dirty="0" err="1">
                <a:latin typeface="Courier New" panose="02070309020205020404" pitchFamily="49" charset="0"/>
                <a:ea typeface="Courier New" charset="0"/>
                <a:cs typeface="Courier New" panose="02070309020205020404" pitchFamily="49" charset="0"/>
              </a:rPr>
              <a:t>runmodel</a:t>
            </a:r>
            <a:r>
              <a:rPr lang="pt-BR" sz="2000" dirty="0">
                <a:latin typeface="+mn-lt"/>
                <a:ea typeface="Courier New" charset="0"/>
                <a:cs typeface="Courier New" charset="0"/>
              </a:rPr>
              <a:t> for </a:t>
            </a:r>
            <a:r>
              <a:rPr lang="pt-BR" sz="2000" dirty="0" err="1">
                <a:latin typeface="+mn-lt"/>
                <a:ea typeface="Courier New" charset="0"/>
                <a:cs typeface="Courier New" charset="0"/>
              </a:rPr>
              <a:t>model-only</a:t>
            </a:r>
            <a:r>
              <a:rPr lang="pt-BR" sz="2000" dirty="0">
                <a:latin typeface="+mn-lt"/>
                <a:ea typeface="Courier New" charset="0"/>
                <a:cs typeface="Courier New" charset="0"/>
              </a:rPr>
              <a:t> runs (no </a:t>
            </a:r>
            <a:r>
              <a:rPr lang="pt-BR" sz="2000" dirty="0" err="1">
                <a:latin typeface="+mn-lt"/>
                <a:ea typeface="Courier New" charset="0"/>
                <a:cs typeface="Courier New" charset="0"/>
              </a:rPr>
              <a:t>assimilation</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err="1">
                <a:latin typeface="+mn-lt"/>
                <a:ea typeface="Courier New" charset="0"/>
                <a:cs typeface="Courier New" charset="0"/>
              </a:rPr>
              <a:t>Running</a:t>
            </a:r>
            <a:r>
              <a:rPr lang="pt-BR" sz="2000" dirty="0">
                <a:latin typeface="+mn-lt"/>
                <a:ea typeface="Courier New" charset="0"/>
                <a:cs typeface="Courier New" charset="0"/>
              </a:rPr>
              <a:t> </a:t>
            </a:r>
            <a:r>
              <a:rPr lang="pt-BR" sz="2000" dirty="0" err="1">
                <a:latin typeface="+mn-lt"/>
                <a:ea typeface="Courier New" charset="0"/>
                <a:cs typeface="Courier New" charset="0"/>
              </a:rPr>
              <a:t>ldas_setup</a:t>
            </a:r>
            <a:r>
              <a:rPr lang="pt-BR" sz="2000" dirty="0">
                <a:latin typeface="+mn-lt"/>
                <a:ea typeface="Courier New" charset="0"/>
                <a:cs typeface="Courier New" charset="0"/>
              </a:rPr>
              <a:t> </a:t>
            </a:r>
            <a:r>
              <a:rPr lang="pt-BR" sz="2000" dirty="0" err="1">
                <a:latin typeface="+mn-lt"/>
                <a:ea typeface="Courier New" charset="0"/>
                <a:cs typeface="Courier New" charset="0"/>
              </a:rPr>
              <a:t>creates</a:t>
            </a:r>
            <a:r>
              <a:rPr lang="pt-BR" sz="2000" dirty="0">
                <a:latin typeface="+mn-lt"/>
                <a:ea typeface="Courier New" charset="0"/>
                <a:cs typeface="Courier New" charset="0"/>
              </a:rPr>
              <a:t> </a:t>
            </a:r>
            <a:r>
              <a:rPr lang="pt-BR" sz="2000" dirty="0" err="1">
                <a:latin typeface="+mn-lt"/>
                <a:ea typeface="Courier New" charset="0"/>
                <a:cs typeface="Courier New" charset="0"/>
              </a:rPr>
              <a:t>the</a:t>
            </a:r>
            <a:r>
              <a:rPr lang="pt-BR" sz="2000" dirty="0">
                <a:latin typeface="+mn-lt"/>
                <a:ea typeface="Courier New" charset="0"/>
                <a:cs typeface="Courier New" charset="0"/>
              </a:rPr>
              <a:t> folder </a:t>
            </a:r>
            <a:r>
              <a:rPr lang="pt-BR" sz="2000" dirty="0">
                <a:latin typeface="Courier New" panose="02070309020205020404" pitchFamily="49" charset="0"/>
                <a:ea typeface="Courier New" charset="0"/>
                <a:cs typeface="Courier New" panose="02070309020205020404" pitchFamily="49" charset="0"/>
              </a:rPr>
              <a:t>YOUR_EXPDIR/</a:t>
            </a:r>
            <a:r>
              <a:rPr lang="en-US" sz="2000" dirty="0">
                <a:latin typeface="Courier New" panose="02070309020205020404" pitchFamily="49" charset="0"/>
                <a:ea typeface="Courier New" charset="0"/>
                <a:cs typeface="Courier New" panose="02070309020205020404" pitchFamily="49" charset="0"/>
              </a:rPr>
              <a:t>EXP_ID/</a:t>
            </a:r>
            <a:r>
              <a:rPr lang="en-US" sz="2000" dirty="0">
                <a:latin typeface="+mn-lt"/>
                <a:ea typeface="Courier New" charset="0"/>
                <a:cs typeface="Courier New" charset="0"/>
              </a:rPr>
              <a:t> and its sub-structures.  Configuration input files, such as </a:t>
            </a:r>
            <a:r>
              <a:rPr lang="en-US" sz="2000" dirty="0" err="1">
                <a:latin typeface="Courier New" panose="02070309020205020404" pitchFamily="49" charset="0"/>
                <a:ea typeface="Courier New" charset="0"/>
                <a:cs typeface="Courier New" panose="02070309020205020404" pitchFamily="49" charset="0"/>
              </a:rPr>
              <a:t>cap_restart</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CAP.rc</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HISTORY.rc</a:t>
            </a:r>
            <a:r>
              <a:rPr lang="en-US" sz="2000" dirty="0">
                <a:latin typeface="+mn-lt"/>
                <a:ea typeface="Courier New" charset="0"/>
                <a:cs typeface="Courier New" charset="0"/>
              </a:rPr>
              <a:t>, and </a:t>
            </a:r>
            <a:r>
              <a:rPr lang="en-US" sz="2000" dirty="0" err="1">
                <a:latin typeface="Courier New" panose="02070309020205020404" pitchFamily="49" charset="0"/>
                <a:ea typeface="Courier New" charset="0"/>
                <a:cs typeface="Courier New" panose="02070309020205020404" pitchFamily="49" charset="0"/>
              </a:rPr>
              <a:t>LDAS.rc</a:t>
            </a:r>
            <a:r>
              <a:rPr lang="en-US" sz="2000" dirty="0">
                <a:latin typeface="+mn-lt"/>
                <a:ea typeface="Courier New" charset="0"/>
                <a:cs typeface="Courier New" charset="0"/>
              </a:rPr>
              <a:t> are created in the </a:t>
            </a:r>
            <a:r>
              <a:rPr lang="en-US" sz="2000" dirty="0">
                <a:latin typeface="Courier New" panose="02070309020205020404" pitchFamily="49" charset="0"/>
                <a:ea typeface="Courier New" charset="0"/>
                <a:cs typeface="Courier New" panose="02070309020205020404" pitchFamily="49" charset="0"/>
              </a:rPr>
              <a:t>./run</a:t>
            </a:r>
            <a:r>
              <a:rPr lang="en-US" sz="2000" dirty="0">
                <a:latin typeface="+mn-lt"/>
                <a:ea typeface="Courier New" charset="0"/>
                <a:cs typeface="Courier New" charset="0"/>
              </a:rPr>
              <a:t> subdirectory.</a:t>
            </a:r>
          </a:p>
          <a:p>
            <a:pPr marL="457200" indent="-457200" eaLnBrk="1" fontAlgn="auto" hangingPunct="1">
              <a:spcBef>
                <a:spcPts val="0"/>
              </a:spcBef>
              <a:spcAft>
                <a:spcPts val="0"/>
              </a:spcAft>
              <a:buFontTx/>
              <a:buAutoNum type="arabicParenR"/>
              <a:defRPr/>
            </a:pPr>
            <a:endParaRPr lang="en-US"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charset="0"/>
              </a:rPr>
              <a:t>All Fortran binary output created by </a:t>
            </a:r>
            <a:r>
              <a:rPr lang="en-US" sz="2000" dirty="0" err="1">
                <a:latin typeface="+mn-lt"/>
                <a:ea typeface="Courier New" charset="0"/>
                <a:cs typeface="Courier New" charset="0"/>
              </a:rPr>
              <a:t>GEOSldas</a:t>
            </a:r>
            <a:r>
              <a:rPr lang="en-US" sz="2000" dirty="0">
                <a:latin typeface="+mn-lt"/>
                <a:ea typeface="Courier New" charset="0"/>
                <a:cs typeface="Courier New" charset="0"/>
              </a:rPr>
              <a:t> is in the operating system’s native endian format (</a:t>
            </a:r>
            <a:r>
              <a:rPr lang="en-US" sz="2000" u="sng" dirty="0">
                <a:latin typeface="+mn-lt"/>
                <a:ea typeface="Courier New" charset="0"/>
                <a:cs typeface="Courier New" charset="0"/>
              </a:rPr>
              <a:t>little endian</a:t>
            </a:r>
            <a:r>
              <a:rPr lang="en-US" sz="2000" dirty="0">
                <a:latin typeface="+mn-lt"/>
                <a:ea typeface="Courier New" charset="0"/>
                <a:cs typeface="Courier New" charset="0"/>
              </a:rPr>
              <a:t> at NCCS).</a:t>
            </a: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2.d.1) Run </a:t>
            </a:r>
            <a:r>
              <a:rPr lang="en-US" altLang="en-US" sz="2800" dirty="0" err="1"/>
              <a:t>ldas_setup</a:t>
            </a:r>
            <a:r>
              <a:rPr lang="en-US" altLang="en-US" sz="2800" dirty="0"/>
              <a:t> to create a model run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212850" y="0"/>
            <a:ext cx="9766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a:t>Table of Contents</a:t>
            </a:r>
            <a:endParaRPr lang="en-US" altLang="en-US" sz="3600" dirty="0"/>
          </a:p>
        </p:txBody>
      </p:sp>
      <p:sp>
        <p:nvSpPr>
          <p:cNvPr id="3" name="TextBox 2"/>
          <p:cNvSpPr txBox="1"/>
          <p:nvPr/>
        </p:nvSpPr>
        <p:spPr>
          <a:xfrm>
            <a:off x="1212850" y="802542"/>
            <a:ext cx="9810750" cy="5139869"/>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en-US" sz="2400" b="1" dirty="0">
                <a:latin typeface="+mn-lt"/>
                <a:cs typeface="+mn-cs"/>
              </a:rPr>
              <a:t>Summary of </a:t>
            </a:r>
            <a:r>
              <a:rPr lang="en-US" sz="2400" b="1" dirty="0" err="1">
                <a:latin typeface="+mn-lt"/>
                <a:cs typeface="+mn-cs"/>
              </a:rPr>
              <a:t>GEOSldas</a:t>
            </a: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err="1">
                <a:latin typeface="+mn-lt"/>
                <a:cs typeface="+mn-cs"/>
              </a:rPr>
              <a:t>GEOSldas</a:t>
            </a:r>
            <a:r>
              <a:rPr lang="en-US" sz="2400" b="1" dirty="0">
                <a:latin typeface="+mn-lt"/>
                <a:cs typeface="+mn-cs"/>
              </a:rPr>
              <a:t> Tutorial</a:t>
            </a:r>
            <a:endParaRPr lang="en-US" sz="2400" dirty="0">
              <a:latin typeface="+mn-lt"/>
              <a:cs typeface="+mn-cs"/>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Check out, build and prepare for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experiment</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computing resources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ldas_setup</a:t>
            </a:r>
            <a:r>
              <a:rPr lang="en-US" sz="2000" dirty="0">
                <a:latin typeface="+mn-lt"/>
                <a:ea typeface="Courier New" charset="0"/>
                <a:cs typeface="Courier New" charset="0"/>
              </a:rPr>
              <a:t> to create an experiment for model or assimilation runs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Resource files created by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GEOSldas</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Using graphic debugger tools</a:t>
            </a:r>
          </a:p>
          <a:p>
            <a:pPr marL="914400" lvl="1" indent="-457200" eaLnBrk="1" fontAlgn="auto" hangingPunct="1">
              <a:spcBef>
                <a:spcPts val="0"/>
              </a:spcBef>
              <a:spcAft>
                <a:spcPts val="0"/>
              </a:spcAft>
              <a:buFont typeface="+mj-lt"/>
              <a:buAutoNum type="alphaLcParenR"/>
              <a:defRPr/>
            </a:pPr>
            <a:r>
              <a:rPr lang="en-US" sz="2000" dirty="0">
                <a:latin typeface="+mn-lt"/>
                <a:cs typeface="Courier New" charset="0"/>
              </a:rPr>
              <a:t>Documentation and utilities for post-processing</a:t>
            </a:r>
            <a:endParaRPr lang="en-US" sz="2400"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Land Model Versions</a:t>
            </a: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Additional Parameters for the AGCM</a:t>
            </a:r>
            <a:endParaRPr lang="en-US" sz="2400" dirty="0">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481" y="762000"/>
            <a:ext cx="10587037" cy="6186309"/>
          </a:xfrm>
          <a:prstGeom prst="rect">
            <a:avLst/>
          </a:prstGeom>
          <a:noFill/>
        </p:spPr>
        <p:txBody>
          <a:bodyPr>
            <a:spAutoFit/>
          </a:bodyPr>
          <a:lstStyle/>
          <a:p>
            <a:pPr eaLnBrk="1" fontAlgn="auto" hangingPunct="1">
              <a:spcBef>
                <a:spcPts val="0"/>
              </a:spcBef>
              <a:spcAft>
                <a:spcPts val="0"/>
              </a:spcAft>
              <a:defRPr/>
            </a:pPr>
            <a:r>
              <a:rPr lang="pt-BR" sz="2000" dirty="0" err="1">
                <a:latin typeface="+mn-lt"/>
                <a:cs typeface="Courier New" pitchFamily="49" charset="0"/>
              </a:rPr>
              <a:t>Before</a:t>
            </a:r>
            <a:r>
              <a:rPr lang="pt-BR" sz="2000" dirty="0">
                <a:latin typeface="+mn-lt"/>
                <a:cs typeface="Courier New" pitchFamily="49" charset="0"/>
              </a:rPr>
              <a:t> </a:t>
            </a:r>
            <a:r>
              <a:rPr lang="pt-BR" sz="2000" dirty="0" err="1">
                <a:latin typeface="+mn-lt"/>
                <a:cs typeface="Courier New" pitchFamily="49" charset="0"/>
              </a:rPr>
              <a:t>running</a:t>
            </a:r>
            <a:r>
              <a:rPr lang="pt-BR" sz="2000" dirty="0">
                <a:latin typeface="+mn-lt"/>
                <a:cs typeface="Courier New" pitchFamily="49" charset="0"/>
              </a:rPr>
              <a:t> </a:t>
            </a:r>
            <a:r>
              <a:rPr lang="pt-BR" sz="2000" dirty="0" err="1">
                <a:latin typeface="+mn-lt"/>
                <a:cs typeface="Courier New" pitchFamily="49" charset="0"/>
              </a:rPr>
              <a:t>ldas_setup</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a:latin typeface="Courier New" panose="02070309020205020404" pitchFamily="49" charset="0"/>
                <a:cs typeface="Courier New" panose="02070309020205020404" pitchFamily="49" charset="0"/>
              </a:rPr>
              <a:t>mwrtm_param.nc4</a:t>
            </a:r>
            <a:r>
              <a:rPr lang="pt-BR" sz="2000" dirty="0">
                <a:latin typeface="+mn-lt"/>
                <a:cs typeface="Courier New" pitchFamily="49" charset="0"/>
              </a:rPr>
              <a:t> must </a:t>
            </a:r>
            <a:r>
              <a:rPr lang="pt-BR" sz="2000" dirty="0" err="1">
                <a:latin typeface="+mn-lt"/>
                <a:cs typeface="Courier New" pitchFamily="49" charset="0"/>
              </a:rPr>
              <a:t>be</a:t>
            </a:r>
            <a:r>
              <a:rPr lang="pt-BR" sz="2000" dirty="0">
                <a:latin typeface="+mn-lt"/>
                <a:cs typeface="Courier New" pitchFamily="49" charset="0"/>
              </a:rPr>
              <a:t> </a:t>
            </a:r>
            <a:r>
              <a:rPr lang="pt-BR" sz="2000" dirty="0" err="1">
                <a:latin typeface="+mn-lt"/>
                <a:cs typeface="Courier New" pitchFamily="49" charset="0"/>
              </a:rPr>
              <a:t>created</a:t>
            </a:r>
            <a:r>
              <a:rPr lang="pt-BR" sz="2000" dirty="0">
                <a:latin typeface="+mn-lt"/>
                <a:cs typeface="Courier New" pitchFamily="49" charset="0"/>
              </a:rPr>
              <a:t> in </a:t>
            </a:r>
            <a:r>
              <a:rPr lang="pt-BR" sz="2000" dirty="0" err="1">
                <a:latin typeface="+mn-lt"/>
                <a:cs typeface="Courier New" pitchFamily="49" charset="0"/>
              </a:rPr>
              <a:t>netcdf</a:t>
            </a:r>
            <a:r>
              <a:rPr lang="pt-BR" sz="2000" dirty="0">
                <a:latin typeface="+mn-lt"/>
                <a:cs typeface="Courier New" pitchFamily="49" charset="0"/>
              </a:rPr>
              <a:t> </a:t>
            </a:r>
            <a:r>
              <a:rPr lang="pt-BR" sz="2000" dirty="0" err="1">
                <a:latin typeface="+mn-lt"/>
                <a:cs typeface="Courier New" pitchFamily="49" charset="0"/>
              </a:rPr>
              <a:t>format</a:t>
            </a:r>
            <a:r>
              <a:rPr lang="pt-BR" sz="2000" dirty="0">
                <a:latin typeface="+mn-lt"/>
                <a:cs typeface="Courier New" pitchFamily="49" charset="0"/>
              </a:rPr>
              <a:t>, </a:t>
            </a:r>
            <a:r>
              <a:rPr lang="pt-BR" sz="2000" dirty="0" err="1">
                <a:latin typeface="+mn-lt"/>
                <a:cs typeface="Courier New" pitchFamily="49" charset="0"/>
              </a:rPr>
              <a:t>unless</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err="1">
                <a:latin typeface="+mn-lt"/>
                <a:cs typeface="Courier New" pitchFamily="49" charset="0"/>
              </a:rPr>
              <a:t>is</a:t>
            </a:r>
            <a:r>
              <a:rPr lang="pt-BR" sz="2000" dirty="0">
                <a:latin typeface="+mn-lt"/>
                <a:cs typeface="Courier New" pitchFamily="49" charset="0"/>
              </a:rPr>
              <a:t> </a:t>
            </a:r>
            <a:r>
              <a:rPr lang="pt-BR" sz="2000" dirty="0" err="1">
                <a:latin typeface="+mn-lt"/>
                <a:cs typeface="Courier New" pitchFamily="49" charset="0"/>
              </a:rPr>
              <a:t>already</a:t>
            </a:r>
            <a:r>
              <a:rPr lang="pt-BR" sz="2000" dirty="0">
                <a:latin typeface="+mn-lt"/>
                <a:cs typeface="Courier New" pitchFamily="49" charset="0"/>
              </a:rPr>
              <a:t> in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restart</a:t>
            </a:r>
            <a:r>
              <a:rPr lang="pt-BR" sz="2000" dirty="0">
                <a:latin typeface="+mn-lt"/>
                <a:cs typeface="Courier New" pitchFamily="49" charset="0"/>
              </a:rPr>
              <a:t> </a:t>
            </a:r>
            <a:r>
              <a:rPr lang="pt-BR" sz="2000" dirty="0" err="1">
                <a:latin typeface="+mn-lt"/>
                <a:cs typeface="Courier New" pitchFamily="49" charset="0"/>
              </a:rPr>
              <a:t>directory</a:t>
            </a:r>
            <a:r>
              <a:rPr lang="pt-BR" sz="2000" dirty="0">
                <a:latin typeface="+mn-lt"/>
                <a:cs typeface="Courier New" pitchFamily="49" charset="0"/>
              </a:rPr>
              <a:t> </a:t>
            </a:r>
            <a:r>
              <a:rPr lang="pt-BR" sz="2000" dirty="0" err="1">
                <a:latin typeface="+mn-lt"/>
                <a:cs typeface="Courier New" pitchFamily="49" charset="0"/>
              </a:rPr>
              <a:t>or</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assimilation</a:t>
            </a:r>
            <a:r>
              <a:rPr lang="pt-BR" sz="2000" dirty="0">
                <a:latin typeface="+mn-lt"/>
                <a:cs typeface="Courier New" pitchFamily="49" charset="0"/>
              </a:rPr>
              <a:t> </a:t>
            </a:r>
            <a:r>
              <a:rPr lang="pt-BR" sz="2000" dirty="0" err="1">
                <a:latin typeface="+mn-lt"/>
                <a:cs typeface="Courier New" pitchFamily="49" charset="0"/>
              </a:rPr>
              <a:t>configuration</a:t>
            </a:r>
            <a:r>
              <a:rPr lang="pt-BR" sz="2000" dirty="0">
                <a:latin typeface="+mn-lt"/>
                <a:cs typeface="Courier New" pitchFamily="49" charset="0"/>
              </a:rPr>
              <a:t> does </a:t>
            </a:r>
            <a:r>
              <a:rPr lang="pt-BR" sz="2000" dirty="0" err="1">
                <a:latin typeface="+mn-lt"/>
                <a:cs typeface="Courier New" pitchFamily="49" charset="0"/>
              </a:rPr>
              <a:t>not</a:t>
            </a:r>
            <a:r>
              <a:rPr lang="pt-BR" sz="2000" dirty="0">
                <a:latin typeface="+mn-lt"/>
                <a:cs typeface="Courier New" pitchFamily="49" charset="0"/>
              </a:rPr>
              <a:t> </a:t>
            </a:r>
            <a:r>
              <a:rPr lang="pt-BR" sz="2000" dirty="0" err="1">
                <a:latin typeface="+mn-lt"/>
                <a:cs typeface="Courier New" pitchFamily="49" charset="0"/>
              </a:rPr>
              <a:t>require</a:t>
            </a:r>
            <a:r>
              <a:rPr lang="pt-BR" sz="2000" dirty="0">
                <a:latin typeface="+mn-lt"/>
                <a:cs typeface="Courier New" pitchFamily="49" charset="0"/>
              </a:rPr>
              <a:t> it (e.g., </a:t>
            </a:r>
            <a:r>
              <a:rPr lang="pt-BR" sz="2000" dirty="0" err="1">
                <a:latin typeface="+mn-lt"/>
                <a:cs typeface="Courier New" pitchFamily="49" charset="0"/>
              </a:rPr>
              <a:t>if</a:t>
            </a:r>
            <a:r>
              <a:rPr lang="pt-BR" sz="2000" dirty="0">
                <a:latin typeface="+mn-lt"/>
                <a:cs typeface="Courier New" pitchFamily="49" charset="0"/>
              </a:rPr>
              <a:t> </a:t>
            </a:r>
            <a:r>
              <a:rPr lang="pt-BR" sz="2000" dirty="0" err="1">
                <a:latin typeface="+mn-lt"/>
                <a:cs typeface="Courier New" pitchFamily="49" charset="0"/>
              </a:rPr>
              <a:t>retrievals</a:t>
            </a:r>
            <a:r>
              <a:rPr lang="pt-BR" sz="2000" dirty="0">
                <a:latin typeface="+mn-lt"/>
                <a:cs typeface="Courier New" pitchFamily="49" charset="0"/>
              </a:rPr>
              <a:t> </a:t>
            </a:r>
            <a:r>
              <a:rPr lang="pt-BR" sz="2000" dirty="0" err="1">
                <a:latin typeface="+mn-lt"/>
                <a:cs typeface="Courier New" pitchFamily="49" charset="0"/>
              </a:rPr>
              <a:t>instead</a:t>
            </a:r>
            <a:r>
              <a:rPr lang="pt-BR" sz="2000" dirty="0">
                <a:latin typeface="+mn-lt"/>
                <a:cs typeface="Courier New" pitchFamily="49" charset="0"/>
              </a:rPr>
              <a:t> </a:t>
            </a:r>
            <a:r>
              <a:rPr lang="pt-BR" sz="2000" dirty="0" err="1">
                <a:latin typeface="+mn-lt"/>
                <a:cs typeface="Courier New" pitchFamily="49" charset="0"/>
              </a:rPr>
              <a:t>of</a:t>
            </a:r>
            <a:r>
              <a:rPr lang="pt-BR" sz="2000" dirty="0">
                <a:latin typeface="+mn-lt"/>
                <a:cs typeface="Courier New" pitchFamily="49" charset="0"/>
              </a:rPr>
              <a:t> </a:t>
            </a:r>
            <a:r>
              <a:rPr lang="pt-BR" sz="2000" dirty="0" err="1">
                <a:latin typeface="+mn-lt"/>
                <a:cs typeface="Courier New" pitchFamily="49" charset="0"/>
              </a:rPr>
              <a:t>brightness</a:t>
            </a:r>
            <a:r>
              <a:rPr lang="pt-BR" sz="2000" dirty="0">
                <a:latin typeface="+mn-lt"/>
                <a:cs typeface="Courier New" pitchFamily="49" charset="0"/>
              </a:rPr>
              <a:t> </a:t>
            </a:r>
            <a:r>
              <a:rPr lang="pt-BR" sz="2000" dirty="0" err="1">
                <a:latin typeface="+mn-lt"/>
                <a:cs typeface="Courier New" pitchFamily="49" charset="0"/>
              </a:rPr>
              <a:t>temperatures</a:t>
            </a:r>
            <a:r>
              <a:rPr lang="pt-BR" sz="2000" dirty="0">
                <a:latin typeface="+mn-lt"/>
                <a:cs typeface="Courier New" pitchFamily="49" charset="0"/>
              </a:rPr>
              <a:t> are </a:t>
            </a:r>
            <a:r>
              <a:rPr lang="pt-BR" sz="2000" dirty="0" err="1">
                <a:latin typeface="+mn-lt"/>
                <a:cs typeface="Courier New" pitchFamily="49" charset="0"/>
              </a:rPr>
              <a:t>assimilated</a:t>
            </a:r>
            <a:r>
              <a:rPr lang="pt-BR" sz="2000" dirty="0">
                <a:latin typeface="+mn-lt"/>
                <a:cs typeface="Courier New" pitchFamily="49" charset="0"/>
              </a:rPr>
              <a:t>).  </a:t>
            </a:r>
          </a:p>
          <a:p>
            <a:pPr eaLnBrk="1" fontAlgn="auto" hangingPunct="1">
              <a:spcBef>
                <a:spcPts val="0"/>
              </a:spcBef>
              <a:spcAft>
                <a:spcPts val="0"/>
              </a:spcAft>
              <a:defRPr/>
            </a:pPr>
            <a:r>
              <a:rPr lang="pt-BR" sz="2000" dirty="0">
                <a:latin typeface="+mn-lt"/>
                <a:cs typeface="Courier New" pitchFamily="49" charset="0"/>
              </a:rPr>
              <a:t>Use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program</a:t>
            </a:r>
            <a:r>
              <a:rPr lang="pt-BR" sz="2000" dirty="0">
                <a:latin typeface="+mn-lt"/>
                <a:cs typeface="Courier New" pitchFamily="49" charset="0"/>
              </a:rPr>
              <a:t> </a:t>
            </a:r>
            <a:r>
              <a:rPr lang="pt-BR" sz="2000" dirty="0">
                <a:latin typeface="Courier New" panose="02070309020205020404" pitchFamily="49" charset="0"/>
                <a:cs typeface="Courier New" panose="02070309020205020404" pitchFamily="49" charset="0"/>
              </a:rPr>
              <a:t>$ESMADIR/Linux/bin/mwrtm_bin2nc4.x</a:t>
            </a:r>
            <a:r>
              <a:rPr lang="pt-BR" sz="2000" dirty="0">
                <a:latin typeface="+mn-lt"/>
                <a:cs typeface="Courier New" pitchFamily="49" charset="0"/>
              </a:rPr>
              <a:t> </a:t>
            </a:r>
            <a:r>
              <a:rPr lang="pt-BR" sz="2000" dirty="0" err="1">
                <a:latin typeface="+mn-lt"/>
                <a:cs typeface="Courier New" pitchFamily="49" charset="0"/>
              </a:rPr>
              <a:t>to</a:t>
            </a:r>
            <a:r>
              <a:rPr lang="pt-BR" sz="2000" dirty="0">
                <a:latin typeface="+mn-lt"/>
                <a:cs typeface="Courier New" pitchFamily="49" charset="0"/>
              </a:rPr>
              <a:t> </a:t>
            </a:r>
            <a:r>
              <a:rPr lang="pt-BR" sz="2000" dirty="0" err="1">
                <a:latin typeface="+mn-lt"/>
                <a:cs typeface="Courier New" pitchFamily="49" charset="0"/>
              </a:rPr>
              <a:t>convert</a:t>
            </a:r>
            <a:r>
              <a:rPr lang="pt-BR" sz="2000" dirty="0">
                <a:latin typeface="+mn-lt"/>
                <a:cs typeface="Courier New" pitchFamily="49" charset="0"/>
              </a:rPr>
              <a:t> a </a:t>
            </a:r>
            <a:r>
              <a:rPr lang="pt-BR" sz="2000" dirty="0" err="1">
                <a:latin typeface="+mn-lt"/>
                <a:cs typeface="Courier New" pitchFamily="49" charset="0"/>
              </a:rPr>
              <a:t>binary</a:t>
            </a:r>
            <a:r>
              <a:rPr lang="pt-BR" sz="2000" dirty="0">
                <a:latin typeface="+mn-lt"/>
                <a:cs typeface="Courier New" pitchFamily="49" charset="0"/>
              </a:rPr>
              <a:t> </a:t>
            </a:r>
            <a:r>
              <a:rPr lang="pt-BR" sz="2000" dirty="0" err="1">
                <a:latin typeface="+mn-lt"/>
                <a:cs typeface="Courier New" pitchFamily="49" charset="0"/>
              </a:rPr>
              <a:t>mwRTM</a:t>
            </a:r>
            <a:r>
              <a:rPr lang="pt-BR" sz="2000" dirty="0">
                <a:latin typeface="+mn-lt"/>
                <a:cs typeface="Courier New" pitchFamily="49" charset="0"/>
              </a:rPr>
              <a:t> file </a:t>
            </a:r>
            <a:r>
              <a:rPr lang="pt-BR" sz="2000" dirty="0" err="1">
                <a:latin typeface="+mn-lt"/>
                <a:cs typeface="Courier New" pitchFamily="49" charset="0"/>
              </a:rPr>
              <a:t>into</a:t>
            </a:r>
            <a:r>
              <a:rPr lang="pt-BR" sz="2000" dirty="0">
                <a:latin typeface="+mn-lt"/>
                <a:cs typeface="Courier New" pitchFamily="49" charset="0"/>
              </a:rPr>
              <a:t> nc4. </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b="1" dirty="0">
                <a:latin typeface="+mn-lt"/>
                <a:cs typeface="Courier New" pitchFamily="49" charset="0"/>
              </a:rPr>
              <a:t>Go to $ESMADIR/src/Applications/LDAS_App/ or $ESMADIR/Linux/bin</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2000" i="1" dirty="0" err="1">
                <a:latin typeface="Courier New" pitchFamily="49" charset="0"/>
                <a:cs typeface="Courier New" pitchFamily="49" charset="0"/>
              </a:rPr>
              <a:t>ldas_setup</a:t>
            </a:r>
            <a:r>
              <a:rPr lang="pt-BR" sz="2000" i="1" dirty="0">
                <a:latin typeface="Courier New" pitchFamily="49" charset="0"/>
                <a:cs typeface="Courier New" pitchFamily="49" charset="0"/>
              </a:rPr>
              <a:t> setup </a:t>
            </a:r>
            <a:r>
              <a:rPr lang="pt-BR" sz="2000" i="1" dirty="0">
                <a:solidFill>
                  <a:srgbClr val="00B050"/>
                </a:solidFill>
                <a:latin typeface="Courier New" pitchFamily="49" charset="0"/>
                <a:cs typeface="Courier New" pitchFamily="49" charset="0"/>
              </a:rPr>
              <a:t>YOUR_EXPDIR </a:t>
            </a:r>
            <a:r>
              <a:rPr lang="pt-BR" sz="2000" i="1" dirty="0" err="1">
                <a:solidFill>
                  <a:srgbClr val="00B050"/>
                </a:solidFill>
                <a:latin typeface="Courier New" pitchFamily="49" charset="0"/>
                <a:cs typeface="Courier New" pitchFamily="49" charset="0"/>
              </a:rPr>
              <a:t>YOUR_exeinp.txt</a:t>
            </a:r>
            <a:r>
              <a:rPr lang="pt-BR" sz="2000" i="1" dirty="0">
                <a:solidFill>
                  <a:srgbClr val="00B050"/>
                </a:solidFill>
                <a:latin typeface="Courier New" pitchFamily="49" charset="0"/>
                <a:cs typeface="Courier New" pitchFamily="49" charset="0"/>
              </a:rPr>
              <a:t> </a:t>
            </a:r>
            <a:r>
              <a:rPr lang="pt-BR" sz="20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mn-lt"/>
              <a:cs typeface="Courier New" pitchFamily="49"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panose="02070309020205020404" pitchFamily="49" charset="0"/>
              </a:rPr>
              <a:t>The input parameter </a:t>
            </a:r>
            <a:r>
              <a:rPr lang="en-US" sz="2000" dirty="0">
                <a:latin typeface="Courier New" panose="02070309020205020404" pitchFamily="49" charset="0"/>
                <a:ea typeface="Courier New" charset="0"/>
                <a:cs typeface="Courier New" panose="02070309020205020404" pitchFamily="49" charset="0"/>
              </a:rPr>
              <a:t>LAND_ASSIM</a:t>
            </a:r>
            <a:r>
              <a:rPr lang="en-US" sz="2000" dirty="0">
                <a:latin typeface="+mn-lt"/>
                <a:ea typeface="Courier New" charset="0"/>
                <a:cs typeface="Courier New" panose="02070309020205020404" pitchFamily="49" charset="0"/>
              </a:rPr>
              <a:t> must be </a:t>
            </a:r>
            <a:r>
              <a:rPr lang="en-US" sz="2000" dirty="0">
                <a:latin typeface="Courier New" panose="02070309020205020404" pitchFamily="49" charset="0"/>
                <a:ea typeface="Courier New" charset="0"/>
                <a:cs typeface="Courier New" panose="02070309020205020404" pitchFamily="49" charset="0"/>
              </a:rPr>
              <a:t>YES</a:t>
            </a:r>
            <a:r>
              <a:rPr lang="en-US" sz="2000" dirty="0">
                <a:latin typeface="+mn-lt"/>
                <a:ea typeface="Courier New" charset="0"/>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If L-band brightness temperatures are assimilated, the input parameter </a:t>
            </a:r>
            <a:r>
              <a:rPr lang="en-US" sz="2000" dirty="0">
                <a:latin typeface="Courier New" panose="02070309020205020404" pitchFamily="49" charset="0"/>
                <a:cs typeface="Courier New" panose="02070309020205020404" pitchFamily="49" charset="0"/>
              </a:rPr>
              <a:t>MWRTM_FILE</a:t>
            </a:r>
            <a:r>
              <a:rPr lang="en-US" sz="2000" dirty="0">
                <a:latin typeface="+mn-lt"/>
                <a:cs typeface="Courier New" panose="02070309020205020404" pitchFamily="49" charset="0"/>
              </a:rPr>
              <a:t> must point to an </a:t>
            </a:r>
            <a:r>
              <a:rPr lang="en-US" sz="2000" dirty="0" err="1">
                <a:latin typeface="+mn-lt"/>
                <a:cs typeface="Courier New" panose="02070309020205020404" pitchFamily="49" charset="0"/>
              </a:rPr>
              <a:t>mwRTM</a:t>
            </a:r>
            <a:r>
              <a:rPr lang="en-US" sz="2000" dirty="0">
                <a:latin typeface="+mn-lt"/>
                <a:cs typeface="Courier New" panose="02070309020205020404" pitchFamily="49" charset="0"/>
              </a:rPr>
              <a:t> parameter file in nc4 format </a:t>
            </a:r>
            <a:r>
              <a:rPr lang="en-US" sz="2000" dirty="0">
                <a:latin typeface="+mn-lt"/>
              </a:rPr>
              <a:t>unless an </a:t>
            </a:r>
            <a:r>
              <a:rPr lang="en-US" sz="2000" dirty="0" err="1">
                <a:latin typeface="+mn-lt"/>
              </a:rPr>
              <a:t>mwRTM</a:t>
            </a:r>
            <a:r>
              <a:rPr lang="en-US" sz="2000" dirty="0">
                <a:latin typeface="+mn-lt"/>
              </a:rPr>
              <a:t> file is already included in the restart directory</a:t>
            </a:r>
            <a:r>
              <a:rPr lang="en-US" sz="2000" dirty="0">
                <a:latin typeface="+mn-lt"/>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There may be up to three </a:t>
            </a:r>
            <a:r>
              <a:rPr lang="en-US" sz="2000" dirty="0" err="1">
                <a:latin typeface="+mn-lt"/>
                <a:cs typeface="Courier New" panose="02070309020205020404" pitchFamily="49" charset="0"/>
              </a:rPr>
              <a:t>nml</a:t>
            </a:r>
            <a:r>
              <a:rPr lang="en-US" sz="2000" dirty="0">
                <a:latin typeface="+mn-lt"/>
                <a:cs typeface="Courier New" panose="02070309020205020404" pitchFamily="49" charset="0"/>
              </a:rPr>
              <a:t> configuration files in </a:t>
            </a:r>
            <a:r>
              <a:rPr lang="en-US" sz="2000" dirty="0">
                <a:latin typeface="Courier New" panose="02070309020205020404" pitchFamily="49" charset="0"/>
                <a:cs typeface="Courier New" panose="02070309020205020404" pitchFamily="49" charset="0"/>
              </a:rPr>
              <a:t>NML_INPUT_PATH</a:t>
            </a:r>
            <a:r>
              <a:rPr lang="en-US" sz="2000" dirty="0">
                <a:latin typeface="+mn-lt"/>
                <a:cs typeface="Courier New" panose="02070309020205020404" pitchFamily="49" charset="0"/>
              </a:rPr>
              <a:t>:</a:t>
            </a:r>
          </a:p>
          <a:p>
            <a:pPr eaLnBrk="1" fontAlgn="auto" hangingPunct="1">
              <a:spcBef>
                <a:spcPts val="0"/>
              </a:spcBef>
              <a:spcAft>
                <a:spcPts val="0"/>
              </a:spcAft>
              <a:defRPr/>
            </a:pPr>
            <a:r>
              <a:rPr lang="en-US" sz="20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LDASsa_SPECIAL_inputs_ensupd.nml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LDASsa_SPECIAL_inputs_ensprop.nml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LDASsa_SPECIAL_inputs_catbias.nml</a:t>
            </a:r>
            <a:r>
              <a:rPr lang="en-US" sz="2000" dirty="0">
                <a:latin typeface="Courier New" panose="02070309020205020404" pitchFamily="49" charset="0"/>
                <a:cs typeface="Courier New" panose="02070309020205020404" pitchFamily="49" charset="0"/>
              </a:rPr>
              <a:t> </a:t>
            </a:r>
            <a:endParaRPr lang="en-US" sz="2000" dirty="0">
              <a:latin typeface="Courier New" charset="0"/>
              <a:ea typeface="Courier New" charset="0"/>
              <a:cs typeface="Courier New" charset="0"/>
            </a:endParaRP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2.d.2) Run </a:t>
            </a:r>
            <a:r>
              <a:rPr lang="en-US" altLang="en-US" sz="2800" dirty="0" err="1"/>
              <a:t>ldas_setup</a:t>
            </a:r>
            <a:r>
              <a:rPr lang="en-US" altLang="en-US" sz="2800" dirty="0"/>
              <a:t> to create an assimilation run</a:t>
            </a:r>
          </a:p>
        </p:txBody>
      </p:sp>
    </p:spTree>
    <p:extLst>
      <p:ext uri="{BB962C8B-B14F-4D97-AF65-F5344CB8AC3E}">
        <p14:creationId xmlns:p14="http://schemas.microsoft.com/office/powerpoint/2010/main" val="103215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p:cNvSpPr txBox="1">
            <a:spLocks noChangeArrowheads="1"/>
          </p:cNvSpPr>
          <p:nvPr/>
        </p:nvSpPr>
        <p:spPr bwMode="auto">
          <a:xfrm>
            <a:off x="823913" y="2295525"/>
            <a:ext cx="41862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BEG_DATE:  </a:t>
            </a:r>
            <a:r>
              <a:rPr lang="en-US" altLang="en-US" sz="2000" dirty="0">
                <a:solidFill>
                  <a:srgbClr val="FF0000"/>
                </a:solidFill>
                <a:latin typeface="Cordia New" panose="020B0304020202020204" pitchFamily="34" charset="-34"/>
                <a:cs typeface="Cordia New" panose="020B0304020202020204" pitchFamily="34" charset="-34"/>
              </a:rPr>
              <a:t>20120101 000000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END_DATE:  20160101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JOB_SGMT:  00000100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NUM_SGMT:  6</a:t>
            </a:r>
          </a:p>
          <a:p>
            <a:pPr eaLnBrk="1" hangingPunct="1">
              <a:lnSpc>
                <a:spcPct val="100000"/>
              </a:lnSpc>
              <a:spcBef>
                <a:spcPct val="0"/>
              </a:spcBef>
              <a:buFontTx/>
              <a:buNone/>
            </a:pPr>
            <a:endParaRPr lang="en-US" altLang="en-US" sz="2000" dirty="0">
              <a:latin typeface="Cordia New" panose="020B0304020202020204" pitchFamily="34" charset="-34"/>
              <a:cs typeface="Cordia New" panose="020B0304020202020204" pitchFamily="34" charset="-34"/>
            </a:endParaRP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HEARTBEAT_DT:       450</a:t>
            </a:r>
          </a:p>
        </p:txBody>
      </p:sp>
      <p:sp>
        <p:nvSpPr>
          <p:cNvPr id="22532" name="TextBox 4"/>
          <p:cNvSpPr txBox="1">
            <a:spLocks noChangeArrowheads="1"/>
          </p:cNvSpPr>
          <p:nvPr/>
        </p:nvSpPr>
        <p:spPr bwMode="auto">
          <a:xfrm>
            <a:off x="2578492" y="5311268"/>
            <a:ext cx="2446338" cy="64611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YYYYMMDD HHMMSS: </a:t>
            </a:r>
          </a:p>
          <a:p>
            <a:pPr eaLnBrk="1" hangingPunct="1">
              <a:lnSpc>
                <a:spcPct val="100000"/>
              </a:lnSpc>
              <a:spcBef>
                <a:spcPct val="0"/>
              </a:spcBef>
              <a:buFontTx/>
              <a:buNone/>
            </a:pPr>
            <a:r>
              <a:rPr lang="en-US" altLang="en-US" sz="1800" b="1" dirty="0"/>
              <a:t>Restart file frequency.</a:t>
            </a:r>
          </a:p>
        </p:txBody>
      </p:sp>
      <p:cxnSp>
        <p:nvCxnSpPr>
          <p:cNvPr id="7" name="Straight Arrow Connector 6"/>
          <p:cNvCxnSpPr>
            <a:stCxn id="22532" idx="0"/>
          </p:cNvCxnSpPr>
          <p:nvPr/>
        </p:nvCxnSpPr>
        <p:spPr>
          <a:xfrm flipH="1" flipV="1">
            <a:off x="2794392" y="3345943"/>
            <a:ext cx="1008063" cy="19653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534" name="TextBox 5"/>
          <p:cNvSpPr txBox="1">
            <a:spLocks noChangeArrowheads="1"/>
          </p:cNvSpPr>
          <p:nvPr/>
        </p:nvSpPr>
        <p:spPr bwMode="auto">
          <a:xfrm>
            <a:off x="6096000" y="1385322"/>
            <a:ext cx="540470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arenR"/>
            </a:pPr>
            <a:r>
              <a:rPr lang="en-US" altLang="en-US" sz="1800" dirty="0"/>
              <a:t>The </a:t>
            </a:r>
            <a:r>
              <a:rPr lang="en-US" altLang="en-US" sz="1800" dirty="0">
                <a:latin typeface="Courier New" panose="02070309020205020404" pitchFamily="49" charset="0"/>
                <a:cs typeface="Courier New" panose="02070309020205020404" pitchFamily="49" charset="0"/>
              </a:rPr>
              <a:t>BEG_DATE</a:t>
            </a:r>
            <a:r>
              <a:rPr lang="en-US" altLang="en-US" sz="1800" dirty="0"/>
              <a:t> in </a:t>
            </a:r>
            <a:r>
              <a:rPr lang="en-US" altLang="en-US" sz="1800" dirty="0" err="1">
                <a:latin typeface="Courier New" panose="02070309020205020404" pitchFamily="49" charset="0"/>
                <a:cs typeface="Courier New" panose="02070309020205020404" pitchFamily="49" charset="0"/>
              </a:rPr>
              <a:t>CAP.rc</a:t>
            </a:r>
            <a:r>
              <a:rPr lang="en-US" altLang="en-US" sz="1800" dirty="0"/>
              <a:t> will be ignored. </a:t>
            </a:r>
            <a:r>
              <a:rPr lang="en-US" altLang="en-US" sz="1800" dirty="0" err="1"/>
              <a:t>GEOSldas</a:t>
            </a:r>
            <a:r>
              <a:rPr lang="en-US" altLang="en-US" sz="1800" dirty="0"/>
              <a:t> reads </a:t>
            </a:r>
            <a:r>
              <a:rPr lang="en-US" altLang="en-US" sz="1800" dirty="0">
                <a:latin typeface="Courier New" panose="02070309020205020404" pitchFamily="49" charset="0"/>
                <a:cs typeface="Courier New" panose="02070309020205020404" pitchFamily="49" charset="0"/>
              </a:rPr>
              <a:t>BEG_DATE</a:t>
            </a:r>
            <a:r>
              <a:rPr lang="en-US" altLang="en-US" sz="1800" dirty="0"/>
              <a:t> from </a:t>
            </a:r>
            <a:r>
              <a:rPr lang="en-US" altLang="en-US" sz="1800" dirty="0" err="1">
                <a:latin typeface="Courier New" panose="02070309020205020404" pitchFamily="49" charset="0"/>
                <a:cs typeface="Courier New" panose="02070309020205020404" pitchFamily="49" charset="0"/>
              </a:rPr>
              <a:t>cap_restart</a:t>
            </a:r>
            <a:r>
              <a:rPr lang="en-US" altLang="en-US" sz="1800" dirty="0"/>
              <a:t>.</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latin typeface="Courier New" panose="02070309020205020404" pitchFamily="49" charset="0"/>
                <a:cs typeface="Courier New" panose="02070309020205020404" pitchFamily="49" charset="0"/>
              </a:rPr>
              <a:t>JOB_SGMT</a:t>
            </a:r>
            <a:r>
              <a:rPr lang="en-US" altLang="en-US" sz="1800" dirty="0"/>
              <a:t> is the time period between output of check-point files, which can be used as restart files.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The wall time needed for running a simulation period of </a:t>
            </a:r>
            <a:r>
              <a:rPr lang="en-US" altLang="en-US" sz="1800" dirty="0">
                <a:latin typeface="Courier New" panose="02070309020205020404" pitchFamily="49" charset="0"/>
                <a:cs typeface="Courier New" panose="02070309020205020404" pitchFamily="49" charset="0"/>
              </a:rPr>
              <a:t>NUM_SGMT*JOB_SGMT</a:t>
            </a:r>
            <a:r>
              <a:rPr lang="en-US" altLang="en-US" sz="1800" dirty="0"/>
              <a:t> must not exceed the wall time limit (12 hours at NCCS).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Seconds (</a:t>
            </a:r>
            <a:r>
              <a:rPr lang="en-US" altLang="en-US" sz="1800" dirty="0">
                <a:latin typeface="Courier New" panose="02070309020205020404" pitchFamily="49" charset="0"/>
                <a:cs typeface="Courier New" panose="02070309020205020404" pitchFamily="49" charset="0"/>
              </a:rPr>
              <a:t>SS</a:t>
            </a:r>
            <a:r>
              <a:rPr lang="en-US" altLang="en-US" sz="1800" dirty="0"/>
              <a:t>) in </a:t>
            </a:r>
            <a:r>
              <a:rPr lang="en-US" altLang="en-US" sz="1800" dirty="0">
                <a:latin typeface="Courier New" panose="02070309020205020404" pitchFamily="49" charset="0"/>
                <a:cs typeface="Courier New" panose="02070309020205020404" pitchFamily="49" charset="0"/>
              </a:rPr>
              <a:t>*_DATE</a:t>
            </a:r>
            <a:r>
              <a:rPr lang="en-US" altLang="en-US" sz="1800" dirty="0"/>
              <a:t> and </a:t>
            </a:r>
            <a:r>
              <a:rPr lang="en-US" altLang="en-US" sz="1800" dirty="0">
                <a:latin typeface="Courier New" panose="02070309020205020404" pitchFamily="49" charset="0"/>
                <a:cs typeface="Courier New" panose="02070309020205020404" pitchFamily="49" charset="0"/>
              </a:rPr>
              <a:t>JOB_SGMT</a:t>
            </a:r>
            <a:r>
              <a:rPr lang="en-US" altLang="en-US" sz="1800" dirty="0"/>
              <a:t> should be set to </a:t>
            </a:r>
            <a:r>
              <a:rPr lang="en-US" altLang="en-US" sz="1800" dirty="0">
                <a:latin typeface="Courier New" panose="02070309020205020404" pitchFamily="49" charset="0"/>
                <a:cs typeface="Courier New" panose="02070309020205020404" pitchFamily="49" charset="0"/>
              </a:rPr>
              <a:t>00</a:t>
            </a:r>
            <a:r>
              <a:rPr lang="en-US" altLang="en-US" sz="1800" dirty="0"/>
              <a:t> because </a:t>
            </a:r>
            <a:r>
              <a:rPr lang="en-US" altLang="en-US" sz="1800" dirty="0" err="1"/>
              <a:t>GEOSldas</a:t>
            </a:r>
            <a:r>
              <a:rPr lang="en-US" altLang="en-US" sz="1800" dirty="0"/>
              <a:t> restart file names do not contain seconds. </a:t>
            </a:r>
          </a:p>
          <a:p>
            <a:pPr eaLnBrk="1" hangingPunct="1">
              <a:lnSpc>
                <a:spcPct val="100000"/>
              </a:lnSpc>
              <a:spcBef>
                <a:spcPct val="0"/>
              </a:spcBef>
              <a:buFontTx/>
              <a:buAutoNum type="arabicParenR"/>
            </a:pPr>
            <a:endParaRPr lang="en-US" altLang="en-US" sz="1800" dirty="0"/>
          </a:p>
        </p:txBody>
      </p:sp>
      <p:sp>
        <p:nvSpPr>
          <p:cNvPr id="22535" name="TextBox 8"/>
          <p:cNvSpPr txBox="1">
            <a:spLocks noChangeArrowheads="1"/>
          </p:cNvSpPr>
          <p:nvPr/>
        </p:nvSpPr>
        <p:spPr bwMode="auto">
          <a:xfrm>
            <a:off x="823913" y="1123712"/>
            <a:ext cx="1473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CAP.rc</a:t>
            </a:r>
            <a:endParaRPr lang="en-US" altLang="en-US" b="1" dirty="0">
              <a:latin typeface="Courier New" panose="02070309020205020404" pitchFamily="49" charset="0"/>
              <a:cs typeface="Courier New" panose="02070309020205020404" pitchFamily="49" charset="0"/>
            </a:endParaRPr>
          </a:p>
        </p:txBody>
      </p:sp>
      <p:sp>
        <p:nvSpPr>
          <p:cNvPr id="8" name="TextBox 1"/>
          <p:cNvSpPr txBox="1">
            <a:spLocks noChangeArrowheads="1"/>
          </p:cNvSpPr>
          <p:nvPr/>
        </p:nvSpPr>
        <p:spPr bwMode="auto">
          <a:xfrm>
            <a:off x="182562" y="13728"/>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88913"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
        <p:nvSpPr>
          <p:cNvPr id="23555" name="Rectangle 4"/>
          <p:cNvSpPr>
            <a:spLocks noChangeArrowheads="1"/>
          </p:cNvSpPr>
          <p:nvPr/>
        </p:nvSpPr>
        <p:spPr bwMode="auto">
          <a:xfrm>
            <a:off x="165100" y="1363663"/>
            <a:ext cx="4151313" cy="3078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err="1">
                <a:latin typeface="Courier New" panose="02070309020205020404" pitchFamily="49" charset="0"/>
                <a:cs typeface="Courier New" panose="02070309020205020404" pitchFamily="49" charset="0"/>
              </a:rPr>
              <a:t>HISTORY.rc</a:t>
            </a:r>
            <a:r>
              <a:rPr lang="en-US" altLang="en-US" sz="1800" b="1" dirty="0">
                <a:latin typeface="Courier New" panose="02070309020205020404" pitchFamily="49" charset="0"/>
                <a:cs typeface="Courier New" panose="02070309020205020404" pitchFamily="49" charset="0"/>
              </a:rPr>
              <a:t> HEADER</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EXPID:  m36_SMAP</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EXPDSC: </a:t>
            </a:r>
            <a:r>
              <a:rPr lang="en-US" altLang="en-US" sz="1600" dirty="0" err="1">
                <a:latin typeface="Courier New" panose="02070309020205020404" pitchFamily="49" charset="0"/>
                <a:cs typeface="Courier New" panose="02070309020205020404" pitchFamily="49" charset="0"/>
              </a:rPr>
              <a:t>GEOSldas_output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EXPSRC: GEOSldas_m4-17_0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COLLECTIONS: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'tavg1_1D_lfs_Nt‘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'tavg1_2D_lfs_Nx'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p:txBody>
      </p:sp>
      <p:sp>
        <p:nvSpPr>
          <p:cNvPr id="23556" name="Rectangle 5"/>
          <p:cNvSpPr>
            <a:spLocks noChangeArrowheads="1"/>
          </p:cNvSpPr>
          <p:nvPr/>
        </p:nvSpPr>
        <p:spPr bwMode="auto">
          <a:xfrm>
            <a:off x="4367213" y="1363663"/>
            <a:ext cx="7624762" cy="20923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Sample ‘</a:t>
            </a:r>
            <a:r>
              <a:rPr lang="en-US" altLang="en-US" sz="1800" b="1" dirty="0" err="1"/>
              <a:t>lnd</a:t>
            </a:r>
            <a:r>
              <a:rPr lang="en-US" altLang="en-US" sz="1800" b="1" dirty="0"/>
              <a:t>’ tile-spaced collection header: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tavg1_1D_lnd_Nt.descr:       'Land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tavg1_1D_lnd_Nt.template:    '%y4%m2%d2_%h2%n2z.bin'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tavg1_1D_lnd_Nt.fields: </a:t>
            </a:r>
            <a:r>
              <a:rPr lang="en-US" altLang="en-US" sz="1600" b="1" dirty="0">
                <a:solidFill>
                  <a:srgbClr val="00B050"/>
                </a:solidFill>
                <a:latin typeface="Courier New" panose="02070309020205020404" pitchFamily="49" charset="0"/>
                <a:cs typeface="Courier New" panose="02070309020205020404" pitchFamily="49" charset="0"/>
              </a:rPr>
              <a:t>'WET3' ,'CATCH'  ,'GWETPROF' </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7" name="Rectangle 6"/>
          <p:cNvSpPr>
            <a:spLocks noChangeArrowheads="1"/>
          </p:cNvSpPr>
          <p:nvPr/>
        </p:nvSpPr>
        <p:spPr bwMode="auto">
          <a:xfrm>
            <a:off x="4383088" y="3486150"/>
            <a:ext cx="7632700" cy="3324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 </a:t>
            </a:r>
            <a:r>
              <a:rPr lang="en-US" altLang="en-US" sz="1800" b="1" dirty="0"/>
              <a:t>Sample ‘</a:t>
            </a:r>
            <a:r>
              <a:rPr lang="en-US" altLang="en-US" sz="1800" b="1" dirty="0" err="1"/>
              <a:t>lnd</a:t>
            </a:r>
            <a:r>
              <a:rPr lang="en-US" altLang="en-US" sz="1800" b="1" dirty="0"/>
              <a:t>’ 2D collection header: </a:t>
            </a:r>
            <a:endParaRPr lang="en-US" altLang="en-US" sz="1800"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tavg1_2D_lnd_Nx.descr:       '2D-space,Land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tavg1_2D_lnd_Nx.template:    '%y4%m2%d2_%h2%n2z.nc4'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tavg1_2D_lnd_Nx.format:       'CFIO',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tavg1_2D_lnd_Nx.regrid_exch:'../input/</a:t>
            </a:r>
            <a:r>
              <a:rPr lang="en-US" altLang="en-US" sz="1600" dirty="0" err="1">
                <a:latin typeface="Courier New" panose="02070309020205020404" pitchFamily="49" charset="0"/>
                <a:cs typeface="Courier New" panose="02070309020205020404" pitchFamily="49" charset="0"/>
              </a:rPr>
              <a:t>tile.data</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tavg1_2D_lnd_Nx.regrid_name: 'GRIDNAME'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tavg1_2D_lnd_Nx.resolution:   </a:t>
            </a:r>
            <a:r>
              <a:rPr lang="en-US" altLang="en-US" sz="1600" b="1" dirty="0">
                <a:solidFill>
                  <a:srgbClr val="00B050"/>
                </a:solidFill>
                <a:latin typeface="Courier New" panose="02070309020205020404" pitchFamily="49" charset="0"/>
                <a:cs typeface="Courier New" panose="02070309020205020404" pitchFamily="49" charset="0"/>
              </a:rPr>
              <a:t>720 361</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tavg1_2D_lnd_Nx.deflate:      2,</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tavg1_2D_lnd_Nx.fields:      </a:t>
            </a:r>
            <a:r>
              <a:rPr lang="en-US" altLang="en-US" sz="1600" b="1" dirty="0">
                <a:solidFill>
                  <a:srgbClr val="00B050"/>
                </a:solidFill>
                <a:latin typeface="Courier New" panose="02070309020205020404" pitchFamily="49" charset="0"/>
                <a:cs typeface="Courier New" panose="02070309020205020404" pitchFamily="49" charset="0"/>
              </a:rPr>
              <a:t>'WET3‘ , 'CATCH'  </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8" name="Rectangle 2"/>
          <p:cNvSpPr>
            <a:spLocks noChangeArrowheads="1"/>
          </p:cNvSpPr>
          <p:nvPr/>
        </p:nvSpPr>
        <p:spPr bwMode="auto">
          <a:xfrm>
            <a:off x="165100" y="790575"/>
            <a:ext cx="89694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800" b="1" dirty="0"/>
              <a:t> </a:t>
            </a:r>
            <a:r>
              <a:rPr lang="en-US" altLang="en-US" sz="2800" b="1" dirty="0" err="1">
                <a:latin typeface="Courier New" panose="02070309020205020404" pitchFamily="49" charset="0"/>
                <a:cs typeface="Courier New" panose="02070309020205020404" pitchFamily="49" charset="0"/>
              </a:rPr>
              <a:t>HISTORY.rc</a:t>
            </a:r>
            <a:r>
              <a:rPr lang="en-US" altLang="en-US" sz="2800" b="1" dirty="0">
                <a:latin typeface="Courier New" panose="02070309020205020404" pitchFamily="49" charset="0"/>
                <a:cs typeface="Courier New" panose="02070309020205020404" pitchFamily="49" charset="0"/>
              </a:rPr>
              <a:t> </a:t>
            </a:r>
            <a:r>
              <a:rPr lang="en-US" altLang="en-US" sz="2800" b="1" dirty="0"/>
              <a:t>  </a:t>
            </a:r>
            <a:r>
              <a:rPr lang="en-US" altLang="en-US" sz="2800" dirty="0"/>
              <a:t>(output file format is always nc4) </a:t>
            </a:r>
            <a:endParaRPr lang="en-US" altLang="en-US" sz="1800" dirty="0"/>
          </a:p>
        </p:txBody>
      </p:sp>
      <p:sp>
        <p:nvSpPr>
          <p:cNvPr id="7" name="Rectangle 4"/>
          <p:cNvSpPr>
            <a:spLocks noChangeArrowheads="1"/>
          </p:cNvSpPr>
          <p:nvPr/>
        </p:nvSpPr>
        <p:spPr bwMode="auto">
          <a:xfrm>
            <a:off x="165100" y="4799685"/>
            <a:ext cx="4151313" cy="193899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Output at sub-daily frequency will be bundled into daily output files.</a:t>
            </a:r>
          </a:p>
          <a:p>
            <a:pPr eaLnBrk="1" hangingPunct="1">
              <a:lnSpc>
                <a:spcPct val="100000"/>
              </a:lnSpc>
              <a:spcBef>
                <a:spcPct val="0"/>
              </a:spcBef>
              <a:buFontTx/>
              <a:buNone/>
            </a:pPr>
            <a:endParaRPr lang="en-US" altLang="en-US" sz="2000" dirty="0">
              <a:solidFill>
                <a:srgbClr val="FF0000"/>
              </a:solidFill>
              <a:latin typeface="+mn-lt"/>
              <a:cs typeface="Courier New" panose="02070309020205020404" pitchFamily="49" charset="0"/>
            </a:endParaRPr>
          </a:p>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Monthly output will be created from daily files if requested(see MONTHLY_OUTPUT option).</a:t>
            </a:r>
          </a:p>
        </p:txBody>
      </p:sp>
      <p:cxnSp>
        <p:nvCxnSpPr>
          <p:cNvPr id="4" name="Straight Arrow Connector 3"/>
          <p:cNvCxnSpPr>
            <a:cxnSpLocks/>
            <a:stCxn id="7" idx="0"/>
          </p:cNvCxnSpPr>
          <p:nvPr/>
        </p:nvCxnSpPr>
        <p:spPr>
          <a:xfrm flipV="1">
            <a:off x="2240757" y="2563906"/>
            <a:ext cx="5459925" cy="22357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128189" y="762000"/>
            <a:ext cx="11935620"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t> output options: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produced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which can be modified before starting a simulation.  There are two lists of pre-defined output collections in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a:t>
            </a:r>
            <a:r>
              <a:rPr lang="en-US" altLang="en-US" sz="1600" dirty="0" err="1">
                <a:latin typeface="+mn-lt"/>
                <a:cs typeface="Courier New" panose="02070309020205020404" pitchFamily="49" charset="0"/>
              </a:rPr>
              <a:t>i</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(matching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in MERRA-2 and GEOS FP and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out_collection_id</a:t>
            </a:r>
            <a:r>
              <a:rPr lang="en-US" altLang="en-US" sz="1600" dirty="0">
                <a:latin typeface="Courier New" panose="02070309020205020404" pitchFamily="49" charset="0"/>
                <a:cs typeface="Courier New" panose="02070309020205020404" pitchFamily="49" charset="0"/>
              </a:rPr>
              <a:t> =5</a:t>
            </a:r>
            <a:r>
              <a:rPr lang="en-US" altLang="en-US" sz="1600" dirty="0">
                <a:latin typeface="+mn-lt"/>
                <a:cs typeface="Courier New" panose="02070309020205020404" pitchFamily="49" charset="0"/>
              </a:rPr>
              <a:t> in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and (ii)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(land </a:t>
            </a:r>
            <a:r>
              <a:rPr lang="en-US" altLang="en-US" sz="1600" dirty="0" err="1">
                <a:latin typeface="+mn-lt"/>
                <a:cs typeface="Courier New" panose="02070309020205020404" pitchFamily="49" charset="0"/>
              </a:rPr>
              <a:t>forcings</a:t>
            </a:r>
            <a:r>
              <a:rPr lang="en-US" altLang="en-US" sz="1600" dirty="0">
                <a:latin typeface="+mn-lt"/>
                <a:cs typeface="Courier New" panose="02070309020205020404" pitchFamily="49" charset="0"/>
              </a:rPr>
              <a:t> and states), each defined separately for 2D or tile-space (vector) outputs.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 The following Collections provide 1-hourly average, gridded output at the native resolution (</a:t>
            </a:r>
            <a:r>
              <a:rPr lang="en-US" altLang="en-US" sz="1600" dirty="0" err="1">
                <a:latin typeface="Courier New" panose="02070309020205020404" pitchFamily="49" charset="0"/>
                <a:cs typeface="Courier New" panose="02070309020205020404" pitchFamily="49" charset="0"/>
              </a:rPr>
              <a:t>Nx</a:t>
            </a:r>
            <a:r>
              <a:rPr lang="en-US" altLang="en-US" sz="1600" dirty="0">
                <a:latin typeface="+mn-lt"/>
                <a:cs typeface="Courier New" panose="02070309020205020404" pitchFamily="49" charset="0"/>
              </a:rPr>
              <a:t>).  2D does NOT work for EASE grids.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2) The following Collections provide 1-hourly average, tile-space output in native tile space (</a:t>
            </a:r>
            <a:r>
              <a:rPr lang="en-US" altLang="en-US" sz="1600" dirty="0" err="1">
                <a:latin typeface="+mn-lt"/>
                <a:cs typeface="Courier New" panose="02070309020205020404" pitchFamily="49" charset="0"/>
              </a:rPr>
              <a:t>Nt</a:t>
            </a:r>
            <a:r>
              <a:rPr lang="en-US" altLang="en-US" sz="1600" dirty="0">
                <a:latin typeface="+mn-lt"/>
                <a:cs typeface="Courier New" panose="02070309020205020404" pitchFamily="49" charset="0"/>
              </a:rPr>
              <a:t>).  Use, e.g., for EASE grids.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3) Gridded and tile-space output can be requested together, e.g.:</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182562" y="19573"/>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165100" y="762000"/>
            <a:ext cx="118618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4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4) If you don't want any output, use ’#’ to comment out the header (or just delete those lines):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5) If you want ’</a:t>
            </a:r>
            <a:r>
              <a:rPr lang="en-US" altLang="en-US" sz="1600" dirty="0" err="1">
                <a:latin typeface="+mn-lt"/>
                <a:cs typeface="Courier New" panose="02070309020205020404" pitchFamily="49" charset="0"/>
              </a:rPr>
              <a:t>lnd</a:t>
            </a:r>
            <a:r>
              <a:rPr lang="en-US" altLang="en-US" sz="1600" dirty="0">
                <a:latin typeface="+mn-lt"/>
                <a:cs typeface="Courier New" panose="02070309020205020404" pitchFamily="49" charset="0"/>
              </a:rPr>
              <a:t>’ output but not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comment out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(or just delete the line):</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165100" y="733425"/>
            <a:ext cx="118618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6) If you just want to write out a few variables, simply comment out what you do not want in the output.  Note that the double colon sign (::) separates lists and should not be touched. E.g., the list below only writes out only </a:t>
            </a:r>
            <a:r>
              <a:rPr lang="en-US" altLang="en-US" sz="1600" dirty="0" err="1">
                <a:latin typeface="Courier New" panose="02070309020205020404" pitchFamily="49" charset="0"/>
                <a:cs typeface="Courier New" panose="02070309020205020404" pitchFamily="49" charset="0"/>
              </a:rPr>
              <a:t>Tair</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RainfSnowf</a:t>
            </a:r>
            <a:r>
              <a:rPr lang="en-US" altLang="en-US" sz="1600" dirty="0">
                <a:latin typeface="+mn-lt"/>
                <a:cs typeface="Courier New" panose="02070309020205020404" pitchFamily="49" charset="0"/>
              </a:rPr>
              <a:t> in the tile-space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Collection:</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tavg1_1D_lfs_Nt.template:  '%y4%m2%d2_%h2%n2z.bin',</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tavg1_1D_lfs_Nt.archive:   '%c/Y%y4',</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tavg1_1D_lfs_Nt.mode:      'time-averaged',</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tavg1_1D_lfs_Nt.frequency:  240000,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tavg1_1D_lfs_Nt.ref_time:   000000,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tavg1_1D_lfs_Nt.fields:    '</a:t>
            </a:r>
            <a:r>
              <a:rPr lang="en-US" altLang="en-US" sz="1200" dirty="0" err="1">
                <a:latin typeface="Courier New" panose="02070309020205020404" pitchFamily="49" charset="0"/>
                <a:cs typeface="Courier New" panose="02070309020205020404" pitchFamily="49" charset="0"/>
              </a:rPr>
              <a:t>Tair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LWdown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'Wind'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Psurf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Rainf_C</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SWnet</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RefH</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'CATDEF'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'RZEXC'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'SRFEXC'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'WESNN1'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'WESNN2'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'WESNN3'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'HLWUP'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200025" y="19885"/>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165100" y="762000"/>
            <a:ext cx="11861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7) Mode can be ‘time-averaged’ or 'instantaneous’ (snapshot).</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8) You can choose the reference time.</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9) For ‘2D’ Collections, you can change the resolution (e.g., 720x361, 360x181, 576x361, …).  (Note that 2D does not work for EASE grids.)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10) Do NOT change the file name extension.  It should always be 'bin' for tile-space and 'nc4' for 2D output. </a:t>
            </a: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8014291" y="1429385"/>
            <a:ext cx="4157662" cy="403187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latin typeface="+mn-lt"/>
                <a:cs typeface="Courier New" panose="02070309020205020404" pitchFamily="49" charset="0"/>
              </a:rPr>
              <a:t>Note:</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1) This file combines the default values and values specified in </a:t>
            </a:r>
            <a:r>
              <a:rPr lang="en-US" altLang="en-US" sz="1600" dirty="0" err="1">
                <a:latin typeface="Courier New" panose="02070309020205020404" pitchFamily="49" charset="0"/>
                <a:cs typeface="Courier New" panose="02070309020205020404" pitchFamily="49" charset="0"/>
              </a:rPr>
              <a:t>YOUR_exeinp.txt</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2) </a:t>
            </a:r>
            <a:r>
              <a:rPr lang="en-US" altLang="en-US" sz="1600" b="1" dirty="0">
                <a:solidFill>
                  <a:srgbClr val="FF0000"/>
                </a:solidFill>
                <a:latin typeface="+mn-lt"/>
                <a:cs typeface="Courier New" panose="02070309020205020404" pitchFamily="49" charset="0"/>
              </a:rPr>
              <a:t>Users are discouraged from editing </a:t>
            </a:r>
            <a:r>
              <a:rPr lang="en-US" altLang="en-US" sz="1600" b="1" dirty="0" err="1">
                <a:solidFill>
                  <a:srgbClr val="FF0000"/>
                </a:solidFill>
                <a:latin typeface="+mn-lt"/>
                <a:cs typeface="Courier New" panose="02070309020205020404" pitchFamily="49" charset="0"/>
              </a:rPr>
              <a:t>LDAS.rc</a:t>
            </a:r>
            <a:r>
              <a:rPr lang="en-US" altLang="en-US" sz="1600" b="1" dirty="0">
                <a:solidFill>
                  <a:srgbClr val="FF0000"/>
                </a:solidFill>
                <a:latin typeface="+mn-lt"/>
                <a:cs typeface="Courier New" panose="02070309020205020404" pitchFamily="49" charset="0"/>
              </a:rPr>
              <a:t>.</a:t>
            </a:r>
            <a:r>
              <a:rPr lang="en-US" altLang="en-US" sz="1600" dirty="0">
                <a:latin typeface="+mn-lt"/>
                <a:cs typeface="Courier New" panose="02070309020205020404" pitchFamily="49" charset="0"/>
              </a:rPr>
              <a:t> However, it is safe to just change the </a:t>
            </a:r>
            <a:r>
              <a:rPr lang="en-US" altLang="en-US" sz="1600" dirty="0" err="1">
                <a:latin typeface="+mn-lt"/>
                <a:cs typeface="Courier New" panose="02070309020205020404" pitchFamily="49" charset="0"/>
              </a:rPr>
              <a:t>met_tag</a:t>
            </a:r>
            <a:r>
              <a:rPr lang="en-US" altLang="en-US" sz="1600" dirty="0">
                <a:latin typeface="+mn-lt"/>
                <a:cs typeface="Courier New" panose="02070309020205020404" pitchFamily="49" charset="0"/>
              </a:rPr>
              <a:t> and </a:t>
            </a:r>
            <a:r>
              <a:rPr lang="en-US" altLang="en-US" sz="1600" dirty="0" err="1">
                <a:latin typeface="+mn-lt"/>
                <a:cs typeface="Courier New" panose="02070309020205020404" pitchFamily="49" charset="0"/>
              </a:rPr>
              <a:t>met_path</a:t>
            </a:r>
            <a:r>
              <a:rPr lang="en-US" altLang="en-US" sz="1600" dirty="0">
                <a:latin typeface="+mn-lt"/>
                <a:cs typeface="Courier New" panose="02070309020205020404" pitchFamily="49" charset="0"/>
              </a:rPr>
              <a:t>. The </a:t>
            </a:r>
            <a:r>
              <a:rPr lang="en-US" altLang="en-US" sz="1600" dirty="0" err="1">
                <a:latin typeface="Courier New" panose="02070309020205020404" pitchFamily="49" charset="0"/>
                <a:cs typeface="Courier New" panose="02070309020205020404" pitchFamily="49" charset="0"/>
              </a:rPr>
              <a:t>met_path</a:t>
            </a:r>
            <a:r>
              <a:rPr lang="en-US" altLang="en-US" sz="1600" dirty="0">
                <a:latin typeface="+mn-lt"/>
                <a:cs typeface="Courier New" panose="02070309020205020404" pitchFamily="49" charset="0"/>
              </a:rPr>
              <a:t> is a link. So users need to change the link in the directory </a:t>
            </a:r>
            <a:r>
              <a:rPr lang="en-US" altLang="en-US" sz="1600" dirty="0">
                <a:latin typeface="Courier New" panose="02070309020205020404" pitchFamily="49" charset="0"/>
                <a:cs typeface="Courier New" panose="02070309020205020404" pitchFamily="49" charset="0"/>
              </a:rPr>
              <a:t>../input/</a:t>
            </a:r>
            <a:r>
              <a:rPr lang="en-US" altLang="en-US" sz="1600" dirty="0" err="1">
                <a:latin typeface="Courier New" panose="02070309020205020404" pitchFamily="49" charset="0"/>
                <a:cs typeface="Courier New" panose="02070309020205020404" pitchFamily="49" charset="0"/>
              </a:rPr>
              <a:t>met_forcing</a:t>
            </a:r>
            <a:r>
              <a:rPr lang="en-US" altLang="en-US" sz="1600" dirty="0">
                <a:latin typeface="+mn-lt"/>
                <a:cs typeface="Courier New" panose="02070309020205020404" pitchFamily="49" charset="0"/>
              </a:rPr>
              <a:t> too.</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3) For explanation of the parameters, use the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command under </a:t>
            </a:r>
            <a:r>
              <a:rPr lang="en-US" altLang="en-US" sz="1600" dirty="0">
                <a:latin typeface="Courier New" panose="02070309020205020404" pitchFamily="49" charset="0"/>
                <a:cs typeface="Courier New" panose="02070309020205020404" pitchFamily="49" charset="0"/>
              </a:rPr>
              <a:t>Linux/bin</a:t>
            </a:r>
            <a:r>
              <a:rPr lang="en-US" altLang="en-US" sz="1600" dirty="0">
                <a:latin typeface="+mn-lt"/>
                <a:cs typeface="Courier New" panose="02070309020205020404" pitchFamily="49" charset="0"/>
              </a:rPr>
              <a:t> or </a:t>
            </a:r>
            <a:r>
              <a:rPr lang="en-US" altLang="en-US" sz="1600" dirty="0">
                <a:latin typeface="Courier New" panose="02070309020205020404" pitchFamily="49" charset="0"/>
                <a:cs typeface="Courier New" panose="02070309020205020404" pitchFamily="49" charset="0"/>
              </a:rPr>
              <a:t>Application/</a:t>
            </a:r>
            <a:r>
              <a:rPr lang="en-US" altLang="en-US" sz="1600" dirty="0" err="1">
                <a:latin typeface="Courier New" panose="02070309020205020404" pitchFamily="49" charset="0"/>
                <a:cs typeface="Courier New" panose="02070309020205020404" pitchFamily="49" charset="0"/>
              </a:rPr>
              <a:t>LDAS_App</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solidFill>
                  <a:srgbClr val="008000"/>
                </a:solidFill>
                <a:latin typeface="Courier New" panose="02070309020205020404" pitchFamily="49" charset="0"/>
                <a:cs typeface="Courier New" panose="02070309020205020404" pitchFamily="49" charset="0"/>
              </a:rPr>
              <a:t>./</a:t>
            </a:r>
            <a:r>
              <a:rPr lang="en-US" altLang="en-US" sz="1600" i="1" dirty="0" err="1">
                <a:solidFill>
                  <a:srgbClr val="008000"/>
                </a:solidFill>
                <a:latin typeface="Courier New" panose="02070309020205020404" pitchFamily="49" charset="0"/>
                <a:cs typeface="Courier New" panose="02070309020205020404" pitchFamily="49" charset="0"/>
              </a:rPr>
              <a:t>ldas_setup</a:t>
            </a:r>
            <a:r>
              <a:rPr lang="en-US" altLang="en-US" sz="1600" i="1" dirty="0">
                <a:solidFill>
                  <a:srgbClr val="008000"/>
                </a:solidFill>
                <a:latin typeface="Courier New" panose="02070309020205020404" pitchFamily="49" charset="0"/>
                <a:cs typeface="Courier New" panose="02070309020205020404" pitchFamily="49" charset="0"/>
              </a:rPr>
              <a:t> sample –-</a:t>
            </a:r>
            <a:r>
              <a:rPr lang="en-US" altLang="en-US" sz="1600" i="1" dirty="0" err="1">
                <a:solidFill>
                  <a:srgbClr val="008000"/>
                </a:solidFill>
                <a:latin typeface="Courier New" panose="02070309020205020404" pitchFamily="49" charset="0"/>
                <a:cs typeface="Courier New" panose="02070309020205020404" pitchFamily="49" charset="0"/>
              </a:rPr>
              <a:t>exeinp</a:t>
            </a:r>
            <a:endParaRPr lang="en-US" altLang="en-US" sz="1600" i="1" dirty="0">
              <a:solidFill>
                <a:srgbClr val="008000"/>
              </a:solidFill>
              <a:latin typeface="Courier New" panose="02070309020205020404" pitchFamily="49" charset="0"/>
              <a:cs typeface="Courier New" panose="02070309020205020404" pitchFamily="49" charset="0"/>
            </a:endParaRPr>
          </a:p>
        </p:txBody>
      </p:sp>
      <p:sp>
        <p:nvSpPr>
          <p:cNvPr id="28676" name="TextBox 1"/>
          <p:cNvSpPr txBox="1">
            <a:spLocks noChangeArrowheads="1"/>
          </p:cNvSpPr>
          <p:nvPr/>
        </p:nvSpPr>
        <p:spPr bwMode="auto">
          <a:xfrm>
            <a:off x="763588" y="660141"/>
            <a:ext cx="3826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LDAS.rc</a:t>
            </a:r>
            <a:r>
              <a:rPr lang="en-US" altLang="en-US" dirty="0">
                <a:latin typeface="+mn-lt"/>
                <a:cs typeface="Courier New" panose="02070309020205020404" pitchFamily="49" charset="0"/>
              </a:rPr>
              <a:t>   </a:t>
            </a:r>
            <a:r>
              <a:rPr lang="en-US" altLang="en-US" sz="2000" dirty="0">
                <a:latin typeface="+mn-lt"/>
                <a:cs typeface="Courier New" panose="02070309020205020404" pitchFamily="49" charset="0"/>
              </a:rPr>
              <a:t>(incomplete)</a:t>
            </a:r>
          </a:p>
        </p:txBody>
      </p:sp>
      <p:sp>
        <p:nvSpPr>
          <p:cNvPr id="28677" name="TextBox 4"/>
          <p:cNvSpPr txBox="1">
            <a:spLocks noChangeArrowheads="1"/>
          </p:cNvSpPr>
          <p:nvPr/>
        </p:nvSpPr>
        <p:spPr bwMode="auto">
          <a:xfrm>
            <a:off x="763588" y="1183361"/>
            <a:ext cx="725070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CATCHMENT_OFFLINE: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DYCORE:                             none</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LM: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FIRST_ENS_ID: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Z0_FORMULATION:                     3</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CHOOSEMOSFC: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PERTURBATIONS: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LDAS_logit: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MAPL_ENABLE_BOOTSTRAP: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AEROSOL_DEPOSITION: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LAND_ASSIM:                         NO</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SURFLAY:                            50.0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MET_HINTERP: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LAND_PARAMS:                        NRv7.2</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MET_TAG:                            M2COR_cross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MET_PATH:                           ../input/met_forcing/MERRA2_land_forcing</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FORCE_DTSTEP:                       3600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GRIDNAME:                           SMAP-EASEv2-M36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RESOLUTION:                         SMAP_EASEv2_M36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LSM_CHOICE: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NX:                                 28</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NY: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IMS_FILE:                           IMS.rc</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CATCH_INTERNAL_RESTART_FILE:        ../input/restart/catch_internal_rst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CATCH_INTERNAL_RESTART_TYPE:        pnc4</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VEGDYN_INTERNAL_RESTART_FILE:       ../input/restart/vegdyn_internal_rst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VEGDYN_INTERNAL_RESTART_TYPE:       binary</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CATCH_INTERNAL_CHECKPOINT_FILE:     catch_internal_checkpoint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CATCH_INTERNAL_CHECKPOINT_TYPE:     pnc4</a:t>
            </a:r>
          </a:p>
        </p:txBody>
      </p:sp>
      <p:sp>
        <p:nvSpPr>
          <p:cNvPr id="6" name="TextBox 1"/>
          <p:cNvSpPr txBox="1">
            <a:spLocks noChangeArrowheads="1"/>
          </p:cNvSpPr>
          <p:nvPr/>
        </p:nvSpPr>
        <p:spPr bwMode="auto">
          <a:xfrm>
            <a:off x="182562" y="8026"/>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1668078"/>
            <a:ext cx="6684264" cy="4985980"/>
          </a:xfrm>
          <a:prstGeom prst="rect">
            <a:avLst/>
          </a:prstGeom>
          <a:ln w="19050">
            <a:solidFill>
              <a:schemeClr val="tx1"/>
            </a:solidFill>
          </a:ln>
        </p:spPr>
        <p:txBody>
          <a:bodyPr wrap="square">
            <a:spAutoFit/>
          </a:bodyPr>
          <a:lstStyle/>
          <a:p>
            <a:pPr eaLnBrk="1" fontAlgn="auto" hangingPunct="1">
              <a:spcBef>
                <a:spcPts val="0"/>
              </a:spcBef>
              <a:spcAft>
                <a:spcPts val="0"/>
              </a:spcAft>
              <a:defRPr/>
            </a:pPr>
            <a:r>
              <a:rPr lang="en-US" b="1" dirty="0">
                <a:latin typeface="+mn-lt"/>
                <a:cs typeface="Courier New" pitchFamily="49" charset="0"/>
              </a:rPr>
              <a:t>How does </a:t>
            </a:r>
            <a:r>
              <a:rPr lang="en-US" b="1" dirty="0" err="1">
                <a:latin typeface="+mn-lt"/>
                <a:cs typeface="Courier New" pitchFamily="49" charset="0"/>
              </a:rPr>
              <a:t>lenkf.j</a:t>
            </a:r>
            <a:r>
              <a:rPr lang="en-US" b="1" dirty="0">
                <a:latin typeface="+mn-lt"/>
                <a:cs typeface="Courier New" pitchFamily="49" charset="0"/>
              </a:rPr>
              <a:t> work?</a:t>
            </a:r>
          </a:p>
          <a:p>
            <a:pPr eaLnBrk="1" fontAlgn="auto" hangingPunct="1">
              <a:spcBef>
                <a:spcPts val="0"/>
              </a:spcBef>
              <a:spcAft>
                <a:spcPts val="0"/>
              </a:spcAft>
              <a:defRPr/>
            </a:pPr>
            <a:endParaRPr lang="en-US" sz="1600" dirty="0">
              <a:latin typeface="Courier New" pitchFamily="49" charset="0"/>
              <a:cs typeface="Courier New" pitchFamily="49" charset="0"/>
            </a:endParaRPr>
          </a:p>
          <a:p>
            <a:pPr eaLnBrk="1" fontAlgn="auto" hangingPunct="1">
              <a:spcBef>
                <a:spcPts val="0"/>
              </a:spcBef>
              <a:spcAft>
                <a:spcPts val="0"/>
              </a:spcAft>
              <a:defRPr/>
            </a:pPr>
            <a:r>
              <a:rPr lang="en-US" sz="1600" dirty="0">
                <a:latin typeface="Courier New" pitchFamily="49" charset="0"/>
                <a:cs typeface="Courier New" pitchFamily="49" charset="0"/>
              </a:rPr>
              <a:t>TSTEPS_PER_SGMT = JOB_SGMT (</a:t>
            </a:r>
            <a:r>
              <a:rPr lang="en-US" sz="1600" dirty="0">
                <a:latin typeface="+mn-lt"/>
                <a:cs typeface="Courier New" pitchFamily="49" charset="0"/>
              </a:rPr>
              <a:t>in seconds</a:t>
            </a:r>
            <a:r>
              <a:rPr lang="en-US" sz="1600" dirty="0">
                <a:latin typeface="Courier New" pitchFamily="49" charset="0"/>
                <a:cs typeface="Courier New" pitchFamily="49" charset="0"/>
              </a:rPr>
              <a:t>) / HEARTBEAT_DT</a:t>
            </a:r>
          </a:p>
          <a:p>
            <a:pPr eaLnBrk="1" fontAlgn="auto" hangingPunct="1">
              <a:spcBef>
                <a:spcPts val="0"/>
              </a:spcBef>
              <a:spcAft>
                <a:spcPts val="0"/>
              </a:spcAft>
              <a:defRPr/>
            </a:pPr>
            <a:endParaRPr lang="en-US" sz="1600" dirty="0">
              <a:latin typeface="Courier New" pitchFamily="49" charset="0"/>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The begin date is in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anose="02070309020205020404" pitchFamily="49" charset="0"/>
              </a:rPr>
              <a:t>.</a:t>
            </a:r>
          </a:p>
          <a:p>
            <a:pPr marL="342900" indent="-342900" eaLnBrk="1" fontAlgn="auto" hangingPunct="1">
              <a:spcBef>
                <a:spcPts val="0"/>
              </a:spcBef>
              <a:spcAft>
                <a:spcPts val="0"/>
              </a:spcAft>
              <a:buFontTx/>
              <a:buAutoNum type="arabicParenR"/>
              <a:defRPr/>
            </a:pPr>
            <a:endParaRPr lang="en-US" dirty="0">
              <a:latin typeface="+mn-lt"/>
              <a:cs typeface="Courier New" panose="02070309020205020404" pitchFamily="49" charset="0"/>
            </a:endParaRPr>
          </a:p>
          <a:p>
            <a:pPr marL="342900" indent="-342900" eaLnBrk="1" fontAlgn="auto" hangingPunct="1">
              <a:spcBef>
                <a:spcPts val="0"/>
              </a:spcBef>
              <a:spcAft>
                <a:spcPts val="0"/>
              </a:spcAft>
              <a:buFontTx/>
              <a:buAutoNum type="arabicParenR"/>
              <a:defRPr/>
            </a:pPr>
            <a:r>
              <a:rPr lang="en-US" dirty="0">
                <a:latin typeface="Courier New" panose="02070309020205020404" pitchFamily="49" charset="0"/>
                <a:cs typeface="Courier New" panose="02070309020205020404" pitchFamily="49" charset="0"/>
              </a:rPr>
              <a:t>JOB_SGMT</a:t>
            </a:r>
            <a:r>
              <a:rPr lang="en-US" dirty="0">
                <a:latin typeface="+mn-lt"/>
                <a:cs typeface="Courier New" pitchFamily="49" charset="0"/>
              </a:rPr>
              <a:t> is the time period to output checkpoints or restart files.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is the simulation time period for which execution fits within the wall time limit (12 hours at NCCS).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For each </a:t>
            </a:r>
            <a:r>
              <a:rPr lang="en-US" dirty="0">
                <a:latin typeface="Courier New" panose="02070309020205020404" pitchFamily="49" charset="0"/>
                <a:cs typeface="Courier New" panose="02070309020205020404" pitchFamily="49" charset="0"/>
              </a:rPr>
              <a:t>JOB_SGTMT</a:t>
            </a:r>
            <a:r>
              <a:rPr lang="en-US" dirty="0">
                <a:latin typeface="+mn-lt"/>
                <a:cs typeface="Courier New" pitchFamily="49" charset="0"/>
              </a:rPr>
              <a:t> time, </a:t>
            </a:r>
            <a:r>
              <a:rPr lang="en-US" dirty="0" err="1">
                <a:latin typeface="+mn-lt"/>
                <a:cs typeface="Courier New" pitchFamily="49" charset="0"/>
              </a:rPr>
              <a:t>GEOSldas</a:t>
            </a:r>
            <a:r>
              <a:rPr lang="en-US" dirty="0">
                <a:latin typeface="+mn-lt"/>
                <a:cs typeface="Courier New" pitchFamily="49" charset="0"/>
              </a:rPr>
              <a:t> advances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itchFamily="49" charset="0"/>
              </a:rPr>
              <a:t>, re-links the restart file and post-processes the outputs, i.e., transforms binary to nc4, concatenates into daily files, etc.</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After (</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a:t>
            </a:r>
            <a:r>
              <a:rPr lang="en-US" dirty="0" err="1">
                <a:latin typeface="Courier New" panose="02070309020205020404" pitchFamily="49" charset="0"/>
                <a:cs typeface="Courier New" panose="02070309020205020404" pitchFamily="49" charset="0"/>
              </a:rPr>
              <a:t>lenkf.j</a:t>
            </a:r>
            <a:r>
              <a:rPr lang="en-US" dirty="0">
                <a:latin typeface="+mn-lt"/>
                <a:cs typeface="Courier New" pitchFamily="49" charset="0"/>
              </a:rPr>
              <a:t> re-submits itself and repeats from step 1 until the </a:t>
            </a:r>
            <a:r>
              <a:rPr lang="en-US" dirty="0">
                <a:latin typeface="Courier New" panose="02070309020205020404" pitchFamily="49" charset="0"/>
                <a:cs typeface="Courier New" panose="02070309020205020404" pitchFamily="49" charset="0"/>
              </a:rPr>
              <a:t>END_DATE</a:t>
            </a:r>
            <a:r>
              <a:rPr lang="en-US" dirty="0">
                <a:latin typeface="+mn-lt"/>
                <a:cs typeface="Courier New" panose="02070309020205020404" pitchFamily="49" charset="0"/>
              </a:rPr>
              <a:t>.</a:t>
            </a:r>
            <a:endParaRPr lang="en-US" sz="1600" dirty="0">
              <a:latin typeface="+mn-lt"/>
              <a:cs typeface="Courier New" pitchFamily="49" charset="0"/>
            </a:endParaRPr>
          </a:p>
        </p:txBody>
      </p:sp>
      <p:sp>
        <p:nvSpPr>
          <p:cNvPr id="29700" name="TextBox 1"/>
          <p:cNvSpPr txBox="1">
            <a:spLocks noChangeArrowheads="1"/>
          </p:cNvSpPr>
          <p:nvPr/>
        </p:nvSpPr>
        <p:spPr bwMode="auto">
          <a:xfrm>
            <a:off x="91281" y="633984"/>
            <a:ext cx="117319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mn-lt"/>
                <a:ea typeface="Courier New" charset="0"/>
                <a:cs typeface="Courier New" charset="0"/>
              </a:rPr>
              <a:t>Execute the following command:   </a:t>
            </a:r>
            <a:r>
              <a:rPr lang="en-US" altLang="en-US" sz="2000" dirty="0">
                <a:latin typeface="Courier New" charset="0"/>
                <a:ea typeface="Courier New" charset="0"/>
                <a:cs typeface="Courier New" charset="0"/>
              </a:rPr>
              <a:t>YOUR_EXPDIR/EXP_ID/run/</a:t>
            </a:r>
            <a:r>
              <a:rPr lang="en-US" altLang="en-US" sz="2000" dirty="0" err="1">
                <a:latin typeface="Courier New" charset="0"/>
                <a:ea typeface="Courier New" charset="0"/>
                <a:cs typeface="Courier New" charset="0"/>
              </a:rPr>
              <a:t>sbatch</a:t>
            </a:r>
            <a:r>
              <a:rPr lang="en-US" altLang="en-US" sz="2000" dirty="0">
                <a:latin typeface="Courier New" charset="0"/>
                <a:ea typeface="Courier New" charset="0"/>
                <a:cs typeface="Courier New" charset="0"/>
              </a:rPr>
              <a:t> </a:t>
            </a:r>
            <a:r>
              <a:rPr lang="en-US" altLang="en-US" sz="2000" dirty="0" err="1">
                <a:latin typeface="Courier New" charset="0"/>
                <a:ea typeface="Courier New" charset="0"/>
                <a:cs typeface="Courier New" charset="0"/>
              </a:rPr>
              <a:t>lenkf.j</a:t>
            </a:r>
            <a:endParaRPr lang="en-US" altLang="en-US" sz="2000" dirty="0">
              <a:latin typeface="Courier New" charset="0"/>
              <a:ea typeface="Courier New" charset="0"/>
              <a:cs typeface="Courier New" charset="0"/>
            </a:endParaRPr>
          </a:p>
          <a:p>
            <a:pPr marL="749300" indent="-749300" eaLnBrk="1" hangingPunct="1">
              <a:lnSpc>
                <a:spcPct val="100000"/>
              </a:lnSpc>
              <a:spcBef>
                <a:spcPct val="0"/>
              </a:spcBef>
              <a:buFontTx/>
              <a:buNone/>
            </a:pPr>
            <a:r>
              <a:rPr lang="en-US" altLang="en-US" sz="1800" dirty="0">
                <a:latin typeface="+mn-lt"/>
                <a:ea typeface="Courier New" charset="0"/>
                <a:cs typeface="Courier New" charset="0"/>
              </a:rPr>
              <a:t>	Note that </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itself is executable.  Users can launch it directly using the command </a:t>
            </a:r>
            <a:r>
              <a:rPr lang="en-US" altLang="en-US" sz="1800" dirty="0">
                <a:latin typeface="Courier New" panose="02070309020205020404" pitchFamily="49" charset="0"/>
                <a:ea typeface="Courier New" charset="0"/>
                <a:cs typeface="Courier New" panose="02070309020205020404" pitchFamily="49" charset="0"/>
              </a:rPr>
              <a:t>./</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in interactive mode (see debugger instructions below on how to get compute nodes using </a:t>
            </a:r>
            <a:r>
              <a:rPr lang="en-US" altLang="en-US" sz="1800" dirty="0" err="1">
                <a:latin typeface="+mn-lt"/>
                <a:ea typeface="Courier New" charset="0"/>
                <a:cs typeface="Courier New" charset="0"/>
              </a:rPr>
              <a:t>xalloc</a:t>
            </a:r>
            <a:r>
              <a:rPr lang="en-US" altLang="en-US" sz="1800" dirty="0">
                <a:latin typeface="+mn-lt"/>
                <a:ea typeface="Courier New" charset="0"/>
                <a:cs typeface="Courier New" charset="0"/>
              </a:rPr>
              <a:t>).</a:t>
            </a:r>
            <a:endParaRPr lang="en-US" sz="1800" dirty="0">
              <a:latin typeface="+mn-lt"/>
              <a:ea typeface="Courier New" charset="0"/>
              <a:cs typeface="Courier New" charset="0"/>
            </a:endParaRPr>
          </a:p>
        </p:txBody>
      </p:sp>
      <p:sp>
        <p:nvSpPr>
          <p:cNvPr id="29701" name="TextBox 4"/>
          <p:cNvSpPr txBox="1">
            <a:spLocks noChangeArrowheads="1"/>
          </p:cNvSpPr>
          <p:nvPr/>
        </p:nvSpPr>
        <p:spPr bwMode="auto">
          <a:xfrm>
            <a:off x="6885272" y="1668078"/>
            <a:ext cx="510571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rPr>
              <a:t>Q &amp; A :</a:t>
            </a:r>
            <a:endParaRPr lang="en-US" altLang="en-US" sz="1600" b="1" i="1" dirty="0">
              <a:solidFill>
                <a:srgbClr val="FF0000"/>
              </a:solidFill>
            </a:endParaRPr>
          </a:p>
          <a:p>
            <a:pPr eaLnBrk="1" hangingPunct="1">
              <a:lnSpc>
                <a:spcPct val="100000"/>
              </a:lnSpc>
              <a:spcBef>
                <a:spcPct val="0"/>
              </a:spcBef>
              <a:buFontTx/>
              <a:buNone/>
            </a:pPr>
            <a:r>
              <a:rPr lang="en-US" altLang="en-US" sz="1600" dirty="0"/>
              <a:t> </a:t>
            </a:r>
          </a:p>
          <a:p>
            <a:pPr eaLnBrk="1" hangingPunct="1">
              <a:lnSpc>
                <a:spcPct val="100000"/>
              </a:lnSpc>
              <a:spcBef>
                <a:spcPct val="0"/>
              </a:spcBef>
              <a:buFontTx/>
              <a:buNone/>
            </a:pPr>
            <a:r>
              <a:rPr lang="en-US" altLang="en-US" sz="1600" b="1" i="1" dirty="0"/>
              <a:t>What if an NCCS downtime or some other reason kills my job before the simulation is complete?</a:t>
            </a:r>
          </a:p>
          <a:p>
            <a:pPr eaLnBrk="1" hangingPunct="1">
              <a:lnSpc>
                <a:spcPct val="100000"/>
              </a:lnSpc>
              <a:spcBef>
                <a:spcPct val="0"/>
              </a:spcBef>
              <a:buFontTx/>
              <a:buNone/>
            </a:pPr>
            <a:endParaRPr lang="en-US" altLang="en-US" sz="1600" b="1" dirty="0"/>
          </a:p>
          <a:p>
            <a:pPr eaLnBrk="1" hangingPunct="1">
              <a:lnSpc>
                <a:spcPct val="100000"/>
              </a:lnSpc>
              <a:spcBef>
                <a:spcPct val="0"/>
              </a:spcBef>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 </a:t>
            </a:r>
            <a:r>
              <a:rPr lang="en-US" altLang="en-US" sz="1600" dirty="0">
                <a:latin typeface="+mn-lt"/>
                <a:cs typeface="Courier New" panose="02070309020205020404" pitchFamily="49" charset="0"/>
              </a:rPr>
              <a:t>and verify that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cap_restart</a:t>
            </a:r>
            <a:r>
              <a:rPr lang="en-US" altLang="en-US" sz="1600" dirty="0">
                <a:latin typeface="Courier New" panose="02070309020205020404" pitchFamily="49" charset="0"/>
                <a:cs typeface="Courier New" panose="02070309020205020404" pitchFamily="49" charset="0"/>
              </a:rPr>
              <a:t> </a:t>
            </a:r>
            <a:r>
              <a:rPr lang="en-US" altLang="en-US" sz="1600" dirty="0">
                <a:latin typeface="+mn-lt"/>
                <a:cs typeface="Courier New" panose="02070309020205020404" pitchFamily="49" charset="0"/>
              </a:rPr>
              <a:t>matches the time stamp in the link </a:t>
            </a:r>
            <a:r>
              <a:rPr lang="en-US" altLang="en-US" sz="1600" dirty="0">
                <a:latin typeface="Courier New" panose="02070309020205020404" pitchFamily="49" charset="0"/>
                <a:cs typeface="Courier New" panose="02070309020205020404" pitchFamily="49" charset="0"/>
              </a:rPr>
              <a:t>../</a:t>
            </a:r>
            <a:r>
              <a:rPr lang="en-US" altLang="en-US" sz="1600" dirty="0">
                <a:latin typeface="Courier New" charset="0"/>
                <a:ea typeface="Courier New" charset="0"/>
                <a:cs typeface="Courier New" charset="0"/>
              </a:rPr>
              <a:t>input/restart/</a:t>
            </a:r>
            <a:r>
              <a:rPr lang="en-US" sz="1600" dirty="0" err="1">
                <a:latin typeface="Courier New" charset="0"/>
                <a:ea typeface="Courier New" charset="0"/>
                <a:cs typeface="Courier New" charset="0"/>
              </a:rPr>
              <a:t>catch_internal_rst</a:t>
            </a:r>
            <a:r>
              <a:rPr lang="en-US" altLang="en-US" sz="1600" dirty="0">
                <a:latin typeface="+mn-lt"/>
                <a:cs typeface="Courier New" panose="02070309020205020404" pitchFamily="49" charset="0"/>
              </a:rPr>
              <a:t>, then run </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solidFill>
                <a:srgbClr val="FF0000"/>
              </a:solidFill>
            </a:endParaRPr>
          </a:p>
          <a:p>
            <a:pPr eaLnBrk="1" hangingPunct="1">
              <a:lnSpc>
                <a:spcPct val="100000"/>
              </a:lnSpc>
              <a:spcBef>
                <a:spcPct val="0"/>
              </a:spcBef>
              <a:buFontTx/>
              <a:buNone/>
            </a:pPr>
            <a:r>
              <a:rPr lang="en-US" altLang="en-US" sz="1600" b="1" dirty="0"/>
              <a:t>What if I decide to extend the simulation beyond the initially set END_DATE?</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a:t>
            </a:r>
            <a:r>
              <a:rPr lang="en-US" altLang="en-US" sz="1600" dirty="0">
                <a:latin typeface="+mn-lt"/>
                <a:cs typeface="Courier New" panose="02070309020205020404" pitchFamily="49" charset="0"/>
              </a:rPr>
              <a:t>, change </a:t>
            </a:r>
            <a:r>
              <a:rPr lang="en-US" altLang="en-US" sz="1600" dirty="0">
                <a:latin typeface="Courier New" panose="02070309020205020404" pitchFamily="49" charset="0"/>
                <a:cs typeface="Courier New" panose="02070309020205020404" pitchFamily="49" charset="0"/>
              </a:rPr>
              <a:t>END_DATE</a:t>
            </a:r>
            <a:r>
              <a:rPr lang="en-US" altLang="en-US" sz="1600" dirty="0">
                <a:latin typeface="+mn-lt"/>
                <a:cs typeface="Courier New" panose="02070309020205020404" pitchFamily="49" charset="0"/>
              </a:rPr>
              <a:t> in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run “</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mn-lt"/>
                <a:cs typeface="Courier New" panose="02070309020205020404" pitchFamily="49" charset="0"/>
              </a:rPr>
              <a:t>Can I change the </a:t>
            </a:r>
            <a:r>
              <a:rPr lang="en-US" altLang="en-US" sz="1600" b="1" dirty="0" err="1">
                <a:latin typeface="+mn-lt"/>
                <a:cs typeface="Courier New" panose="02070309020205020404" pitchFamily="49" charset="0"/>
              </a:rPr>
              <a:t>ntasks</a:t>
            </a:r>
            <a:r>
              <a:rPr lang="en-US" altLang="en-US" sz="1600" b="1" dirty="0">
                <a:latin typeface="+mn-lt"/>
                <a:cs typeface="Courier New" panose="02070309020205020404" pitchFamily="49" charset="0"/>
              </a:rPr>
              <a:t> after </a:t>
            </a:r>
            <a:r>
              <a:rPr lang="en-US" altLang="en-US" sz="1600" b="1" dirty="0" err="1">
                <a:latin typeface="+mn-lt"/>
                <a:cs typeface="Courier New" panose="02070309020205020404" pitchFamily="49" charset="0"/>
              </a:rPr>
              <a:t>ldas_setup</a:t>
            </a:r>
            <a:r>
              <a:rPr lang="en-US" altLang="en-US" sz="1600" b="1" dirty="0">
                <a:latin typeface="+mj-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latin typeface="+mn-lt"/>
                <a:cs typeface="Courier New" panose="02070309020205020404" pitchFamily="49" charset="0"/>
              </a:rPr>
              <a:t>Yes. Change the following line in </a:t>
            </a:r>
            <a:r>
              <a:rPr lang="en-US" altLang="en-US" sz="1600" i="1" dirty="0" err="1">
                <a:latin typeface="Courier New" panose="02070309020205020404" pitchFamily="49" charset="0"/>
                <a:cs typeface="Courier New" panose="02070309020205020404" pitchFamily="49" charset="0"/>
              </a:rPr>
              <a:t>lenkf.j</a:t>
            </a: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sz="1600" dirty="0"/>
              <a:t>#SBATCH --</a:t>
            </a:r>
            <a:r>
              <a:rPr lang="en-US" sz="1600" dirty="0" err="1"/>
              <a:t>ntasks</a:t>
            </a:r>
            <a:r>
              <a:rPr lang="en-US" sz="1600" dirty="0"/>
              <a:t>=xxx</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2192490"/>
              </p:ext>
            </p:extLst>
          </p:nvPr>
        </p:nvGraphicFramePr>
        <p:xfrm>
          <a:off x="516706" y="4241154"/>
          <a:ext cx="11136174" cy="2159021"/>
        </p:xfrm>
        <a:graphic>
          <a:graphicData uri="http://schemas.openxmlformats.org/drawingml/2006/table">
            <a:tbl>
              <a:tblPr firstRow="1" bandRow="1">
                <a:tableStyleId>{5C22544A-7EE6-4342-B048-85BDC9FD1C3A}</a:tableStyleId>
              </a:tblPr>
              <a:tblGrid>
                <a:gridCol w="896458">
                  <a:extLst>
                    <a:ext uri="{9D8B030D-6E8A-4147-A177-3AD203B41FA5}">
                      <a16:colId xmlns:a16="http://schemas.microsoft.com/office/drawing/2014/main" val="20000"/>
                    </a:ext>
                  </a:extLst>
                </a:gridCol>
                <a:gridCol w="1816924">
                  <a:extLst>
                    <a:ext uri="{9D8B030D-6E8A-4147-A177-3AD203B41FA5}">
                      <a16:colId xmlns:a16="http://schemas.microsoft.com/office/drawing/2014/main" val="20001"/>
                    </a:ext>
                  </a:extLst>
                </a:gridCol>
                <a:gridCol w="1353787">
                  <a:extLst>
                    <a:ext uri="{9D8B030D-6E8A-4147-A177-3AD203B41FA5}">
                      <a16:colId xmlns:a16="http://schemas.microsoft.com/office/drawing/2014/main" val="20002"/>
                    </a:ext>
                  </a:extLst>
                </a:gridCol>
                <a:gridCol w="1104406">
                  <a:extLst>
                    <a:ext uri="{9D8B030D-6E8A-4147-A177-3AD203B41FA5}">
                      <a16:colId xmlns:a16="http://schemas.microsoft.com/office/drawing/2014/main" val="20003"/>
                    </a:ext>
                  </a:extLst>
                </a:gridCol>
                <a:gridCol w="5964599">
                  <a:extLst>
                    <a:ext uri="{9D8B030D-6E8A-4147-A177-3AD203B41FA5}">
                      <a16:colId xmlns:a16="http://schemas.microsoft.com/office/drawing/2014/main" val="20004"/>
                    </a:ext>
                  </a:extLst>
                </a:gridCol>
              </a:tblGrid>
              <a:tr h="513101">
                <a:tc>
                  <a:txBody>
                    <a:bodyPr/>
                    <a:lstStyle/>
                    <a:p>
                      <a:r>
                        <a:rPr lang="en-US" sz="1600" dirty="0"/>
                        <a:t>EXP</a:t>
                      </a:r>
                      <a:r>
                        <a:rPr lang="en-US" sz="1600" baseline="0" dirty="0"/>
                        <a:t> ID</a:t>
                      </a:r>
                      <a:endParaRPr lang="en-US" sz="1600" dirty="0"/>
                    </a:p>
                  </a:txBody>
                  <a:tcPr/>
                </a:tc>
                <a:tc>
                  <a:txBody>
                    <a:bodyPr/>
                    <a:lstStyle/>
                    <a:p>
                      <a:r>
                        <a:rPr lang="en-US" sz="1600" dirty="0"/>
                        <a:t>JOB_SGMT</a:t>
                      </a:r>
                      <a:r>
                        <a:rPr lang="en-US" sz="1600" baseline="0" dirty="0"/>
                        <a:t> </a:t>
                      </a:r>
                      <a:endParaRPr lang="en-US" sz="1600" dirty="0"/>
                    </a:p>
                  </a:txBody>
                  <a:tcPr/>
                </a:tc>
                <a:tc>
                  <a:txBody>
                    <a:bodyPr/>
                    <a:lstStyle/>
                    <a:p>
                      <a:r>
                        <a:rPr lang="en-US" sz="1600" dirty="0"/>
                        <a:t>NUM_SGMT</a:t>
                      </a:r>
                    </a:p>
                  </a:txBody>
                  <a:tcPr/>
                </a:tc>
                <a:tc>
                  <a:txBody>
                    <a:bodyPr/>
                    <a:lstStyle/>
                    <a:p>
                      <a:r>
                        <a:rPr lang="en-US" sz="1600" dirty="0"/>
                        <a:t>Wall time </a:t>
                      </a:r>
                      <a:endParaRPr lang="en-US" sz="1600" baseline="0" dirty="0"/>
                    </a:p>
                  </a:txBody>
                  <a:tcPr/>
                </a:tc>
                <a:tc>
                  <a:txBody>
                    <a:bodyPr/>
                    <a:lstStyle/>
                    <a:p>
                      <a:r>
                        <a:rPr lang="en-US" sz="1600" dirty="0"/>
                        <a:t>Description</a:t>
                      </a:r>
                    </a:p>
                  </a:txBody>
                  <a:tcPr/>
                </a:tc>
                <a:extLst>
                  <a:ext uri="{0D108BD9-81ED-4DB2-BD59-A6C34878D82A}">
                    <a16:rowId xmlns:a16="http://schemas.microsoft.com/office/drawing/2014/main" val="10000"/>
                  </a:ext>
                </a:extLst>
              </a:tr>
              <a:tr h="663358">
                <a:tc>
                  <a:txBody>
                    <a:bodyPr/>
                    <a:lstStyle/>
                    <a:p>
                      <a:r>
                        <a:rPr lang="de-DE" sz="1600" kern="1200" dirty="0" err="1">
                          <a:solidFill>
                            <a:schemeClr val="dk1"/>
                          </a:solidFill>
                          <a:effectLst/>
                          <a:latin typeface="+mn-lt"/>
                          <a:ea typeface="+mn-ea"/>
                          <a:cs typeface="+mn-cs"/>
                        </a:rPr>
                        <a:t>Exp_A</a:t>
                      </a:r>
                      <a:endParaRPr lang="de-DE" sz="1600" kern="1200" dirty="0">
                        <a:solidFill>
                          <a:schemeClr val="dk1"/>
                        </a:solidFill>
                        <a:effectLst/>
                        <a:latin typeface="+mn-lt"/>
                        <a:ea typeface="+mn-ea"/>
                        <a:cs typeface="+mn-cs"/>
                      </a:endParaRPr>
                    </a:p>
                    <a:p>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00000100 000000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monthly</a:t>
                      </a:r>
                      <a:r>
                        <a:rPr lang="de-DE" sz="1600" kern="1200" baseline="0" dirty="0">
                          <a:solidFill>
                            <a:schemeClr val="dk1"/>
                          </a:solidFill>
                          <a:effectLst/>
                          <a:latin typeface="+mn-lt"/>
                          <a:ea typeface="+mn-ea"/>
                          <a:cs typeface="+mn-cs"/>
                        </a:rPr>
                        <a:t> </a:t>
                      </a:r>
                      <a:r>
                        <a:rPr lang="de-DE" sz="1600" kern="1200" baseline="0" dirty="0" err="1">
                          <a:solidFill>
                            <a:schemeClr val="dk1"/>
                          </a:solidFill>
                          <a:effectLst/>
                          <a:latin typeface="+mn-lt"/>
                          <a:ea typeface="+mn-ea"/>
                          <a:cs typeface="+mn-cs"/>
                        </a:rPr>
                        <a:t>restarts</a:t>
                      </a:r>
                      <a:r>
                        <a:rPr lang="de-DE" sz="1600" kern="1200" baseline="0" dirty="0">
                          <a:solidFill>
                            <a:schemeClr val="dk1"/>
                          </a:solidFill>
                          <a:effectLst/>
                          <a:latin typeface="+mn-lt"/>
                          <a:ea typeface="+mn-ea"/>
                          <a:cs typeface="+mn-cs"/>
                        </a:rPr>
                        <a:t>)</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1</a:t>
                      </a:r>
                    </a:p>
                  </a:txBody>
                  <a:tcPr/>
                </a:tc>
                <a:tc>
                  <a:txBody>
                    <a:bodyPr/>
                    <a:lstStyle/>
                    <a:p>
                      <a:r>
                        <a:rPr lang="en-US" sz="1600" dirty="0"/>
                        <a:t>7m 25s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Courier New" pitchFamily="49" charset="0"/>
                        </a:rPr>
                        <a:t>The</a:t>
                      </a:r>
                      <a:r>
                        <a:rPr lang="en-US" sz="1600" baseline="0" dirty="0">
                          <a:latin typeface="+mn-lt"/>
                          <a:cs typeface="Courier New" pitchFamily="49" charset="0"/>
                        </a:rPr>
                        <a:t> longer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is more</a:t>
                      </a:r>
                      <a:r>
                        <a:rPr lang="en-US" sz="1600" baseline="0" dirty="0">
                          <a:latin typeface="+mn-lt"/>
                          <a:cs typeface="Courier New" pitchFamily="49" charset="0"/>
                        </a:rPr>
                        <a:t> efficient</a:t>
                      </a:r>
                      <a:r>
                        <a:rPr lang="en-US" sz="1600" dirty="0">
                          <a:latin typeface="+mn-lt"/>
                          <a:cs typeface="Courier New" pitchFamily="49" charset="0"/>
                        </a:rPr>
                        <a:t>.  But the job will have to restart from the</a:t>
                      </a:r>
                      <a:r>
                        <a:rPr lang="en-US" sz="1600" baseline="0" dirty="0">
                          <a:latin typeface="+mn-lt"/>
                          <a:cs typeface="Courier New" pitchFamily="49" charset="0"/>
                        </a:rPr>
                        <a:t> beginning of the month if </a:t>
                      </a:r>
                      <a:r>
                        <a:rPr lang="en-US" sz="1600" dirty="0">
                          <a:latin typeface="+mn-lt"/>
                          <a:cs typeface="Courier New" pitchFamily="49" charset="0"/>
                        </a:rPr>
                        <a:t>it is interrupted for any reason. </a:t>
                      </a:r>
                    </a:p>
                  </a:txBody>
                  <a:tcPr/>
                </a:tc>
                <a:extLst>
                  <a:ext uri="{0D108BD9-81ED-4DB2-BD59-A6C34878D82A}">
                    <a16:rowId xmlns:a16="http://schemas.microsoft.com/office/drawing/2014/main" val="10001"/>
                  </a:ext>
                </a:extLst>
              </a:tr>
              <a:tr h="774418">
                <a:tc>
                  <a:txBody>
                    <a:bodyPr/>
                    <a:lstStyle/>
                    <a:p>
                      <a:r>
                        <a:rPr lang="de-DE" sz="1600" kern="1200" dirty="0" err="1">
                          <a:solidFill>
                            <a:schemeClr val="dk1"/>
                          </a:solidFill>
                          <a:effectLst/>
                          <a:latin typeface="+mn-lt"/>
                          <a:ea typeface="+mn-ea"/>
                          <a:cs typeface="+mn-cs"/>
                        </a:rPr>
                        <a:t>Exp_B</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00000001 000000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daily</a:t>
                      </a:r>
                      <a:r>
                        <a:rPr lang="de-DE" sz="1600" kern="1200" dirty="0">
                          <a:solidFill>
                            <a:schemeClr val="dk1"/>
                          </a:solidFill>
                          <a:effectLst/>
                          <a:latin typeface="+mn-lt"/>
                          <a:ea typeface="+mn-ea"/>
                          <a:cs typeface="+mn-cs"/>
                        </a:rPr>
                        <a:t> </a:t>
                      </a:r>
                      <a:r>
                        <a:rPr lang="de-DE" sz="1600" kern="1200" dirty="0" err="1">
                          <a:solidFill>
                            <a:schemeClr val="dk1"/>
                          </a:solidFill>
                          <a:effectLst/>
                          <a:latin typeface="+mn-lt"/>
                          <a:ea typeface="+mn-ea"/>
                          <a:cs typeface="+mn-cs"/>
                        </a:rPr>
                        <a:t>restarts</a:t>
                      </a:r>
                      <a:r>
                        <a:rPr lang="de-DE" sz="1600" kern="1200" dirty="0">
                          <a:solidFill>
                            <a:schemeClr val="dk1"/>
                          </a:solidFill>
                          <a:effectLst/>
                          <a:latin typeface="+mn-lt"/>
                          <a:ea typeface="+mn-ea"/>
                          <a:cs typeface="+mn-cs"/>
                        </a:rPr>
                        <a:t>)</a:t>
                      </a:r>
                    </a:p>
                  </a:txBody>
                  <a:tcPr/>
                </a:tc>
                <a:tc>
                  <a:txBody>
                    <a:bodyPr/>
                    <a:lstStyle/>
                    <a:p>
                      <a:r>
                        <a:rPr lang="de-DE" sz="1600" kern="1200" dirty="0">
                          <a:solidFill>
                            <a:schemeClr val="dk1"/>
                          </a:solidFill>
                          <a:effectLst/>
                          <a:latin typeface="+mn-lt"/>
                          <a:ea typeface="+mn-ea"/>
                          <a:cs typeface="+mn-cs"/>
                        </a:rPr>
                        <a:t>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15m 17s</a:t>
                      </a:r>
                    </a:p>
                    <a:p>
                      <a:endParaRPr lang="en-US" sz="1600" dirty="0"/>
                    </a:p>
                  </a:txBody>
                  <a:tcPr/>
                </a:tc>
                <a:tc>
                  <a:txBody>
                    <a:bodyPr/>
                    <a:lstStyle/>
                    <a:p>
                      <a:r>
                        <a:rPr lang="en-US" sz="1600" dirty="0">
                          <a:latin typeface="+mn-lt"/>
                          <a:cs typeface="Courier New" pitchFamily="49" charset="0"/>
                        </a:rPr>
                        <a:t>Small</a:t>
                      </a:r>
                      <a:r>
                        <a:rPr lang="en-US" sz="1600" baseline="0" dirty="0">
                          <a:latin typeface="+mn-lt"/>
                          <a:cs typeface="Courier New" pitchFamily="49" charset="0"/>
                        </a:rPr>
                        <a:t> values for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are inefficient because of the overhead needed to frequently restart the </a:t>
                      </a:r>
                      <a:r>
                        <a:rPr lang="en-US" sz="1600" dirty="0" err="1">
                          <a:latin typeface="+mn-lt"/>
                          <a:cs typeface="Courier New" pitchFamily="49" charset="0"/>
                        </a:rPr>
                        <a:t>GEOSldas</a:t>
                      </a:r>
                      <a:r>
                        <a:rPr lang="en-US" sz="1600" baseline="0" dirty="0">
                          <a:latin typeface="+mn-lt"/>
                          <a:cs typeface="Courier New" pitchFamily="49" charset="0"/>
                        </a:rPr>
                        <a:t> executable</a:t>
                      </a:r>
                      <a:r>
                        <a:rPr lang="en-US" sz="1600" dirty="0">
                          <a:latin typeface="+mn-lt"/>
                          <a:cs typeface="Courier New" pitchFamily="49" charset="0"/>
                        </a:rPr>
                        <a:t>.  Storage may also be an issue if man</a:t>
                      </a:r>
                      <a:r>
                        <a:rPr lang="en-US" sz="1600" baseline="0" dirty="0">
                          <a:latin typeface="+mn-lt"/>
                          <a:cs typeface="Courier New" pitchFamily="49" charset="0"/>
                        </a:rPr>
                        <a:t>y restarts are written.  </a:t>
                      </a:r>
                      <a:endParaRPr lang="en-US" sz="1600" dirty="0">
                        <a:latin typeface="+mn-lt"/>
                      </a:endParaRP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16706" y="920113"/>
            <a:ext cx="10663516" cy="2862322"/>
          </a:xfrm>
          <a:prstGeom prst="rect">
            <a:avLst/>
          </a:prstGeom>
          <a:noFill/>
        </p:spPr>
        <p:txBody>
          <a:bodyPr wrap="square" rtlCol="0">
            <a:spAutoFit/>
          </a:bodyPr>
          <a:lstStyle/>
          <a:p>
            <a:r>
              <a:rPr lang="en-US" dirty="0">
                <a:latin typeface="+mn-lt"/>
              </a:rPr>
              <a:t>How are </a:t>
            </a:r>
            <a:r>
              <a:rPr lang="en-US" dirty="0">
                <a:latin typeface="Courier New" panose="02070309020205020404" pitchFamily="49" charset="0"/>
                <a:cs typeface="Courier New" panose="02070309020205020404" pitchFamily="49" charset="0"/>
              </a:rPr>
              <a:t>JOB_SGMT</a:t>
            </a:r>
            <a:r>
              <a:rPr lang="en-US" dirty="0">
                <a:latin typeface="+mn-lt"/>
              </a:rPr>
              <a:t> and </a:t>
            </a:r>
            <a:r>
              <a:rPr lang="en-US" dirty="0">
                <a:latin typeface="Courier New" panose="02070309020205020404" pitchFamily="49" charset="0"/>
                <a:cs typeface="Courier New" panose="02070309020205020404" pitchFamily="49" charset="0"/>
              </a:rPr>
              <a:t>NUM_SGMT</a:t>
            </a:r>
            <a:r>
              <a:rPr lang="en-US" dirty="0">
                <a:latin typeface="+mn-lt"/>
                <a:cs typeface="Courier New" panose="02070309020205020404" pitchFamily="49" charset="0"/>
              </a:rPr>
              <a:t> </a:t>
            </a:r>
            <a:r>
              <a:rPr lang="en-US" dirty="0">
                <a:latin typeface="+mn-lt"/>
              </a:rPr>
              <a:t>set to make the run efficient?  </a:t>
            </a:r>
          </a:p>
          <a:p>
            <a:r>
              <a:rPr lang="en-US" dirty="0">
                <a:latin typeface="+mn-lt"/>
              </a:rPr>
              <a:t>The table below lists an example for a Catchment simulation on the M36 global domain with two default HISTORY collections of daily output using 56 processors.</a:t>
            </a:r>
          </a:p>
          <a:p>
            <a:r>
              <a:rPr lang="en-US" dirty="0">
                <a:latin typeface="+mn-lt"/>
              </a:rPr>
              <a:t>The two experiments are identical except that </a:t>
            </a:r>
            <a:r>
              <a:rPr lang="en-US" dirty="0" err="1">
                <a:latin typeface="+mn-lt"/>
              </a:rPr>
              <a:t>Exp_A</a:t>
            </a:r>
            <a:r>
              <a:rPr lang="en-US" dirty="0">
                <a:latin typeface="+mn-lt"/>
              </a:rPr>
              <a:t> writes monthly restarts, and </a:t>
            </a:r>
            <a:r>
              <a:rPr lang="en-US" dirty="0" err="1">
                <a:latin typeface="+mn-lt"/>
              </a:rPr>
              <a:t>Exp_B</a:t>
            </a:r>
            <a:r>
              <a:rPr lang="en-US" dirty="0">
                <a:latin typeface="+mn-lt"/>
              </a:rPr>
              <a:t> writes daily restarts.</a:t>
            </a:r>
          </a:p>
          <a:p>
            <a:r>
              <a:rPr lang="en-US" dirty="0">
                <a:latin typeface="+mn-lt"/>
              </a:rPr>
              <a:t>The results illustrate that it is not efficient to write many restarts within a single 12-hour NCCS job window.  The job runs most efficiently when </a:t>
            </a:r>
            <a:r>
              <a:rPr lang="en-US" dirty="0">
                <a:latin typeface="Courier New" panose="02070309020205020404" pitchFamily="49" charset="0"/>
                <a:cs typeface="Courier New" panose="02070309020205020404" pitchFamily="49" charset="0"/>
              </a:rPr>
              <a:t>NUM_SGMT</a:t>
            </a:r>
            <a:r>
              <a:rPr lang="en-US" dirty="0">
                <a:latin typeface="+mn-lt"/>
              </a:rPr>
              <a:t>=1 and </a:t>
            </a:r>
            <a:r>
              <a:rPr lang="en-US" dirty="0">
                <a:latin typeface="Courier New" panose="02070309020205020404" pitchFamily="49" charset="0"/>
                <a:cs typeface="Courier New" panose="02070309020205020404" pitchFamily="49" charset="0"/>
              </a:rPr>
              <a:t>JOB_SGMT</a:t>
            </a:r>
            <a:r>
              <a:rPr lang="en-US" dirty="0">
                <a:latin typeface="+mn-lt"/>
              </a:rPr>
              <a:t> is such that one </a:t>
            </a:r>
            <a:r>
              <a:rPr lang="en-US" dirty="0" err="1">
                <a:latin typeface="+mn-lt"/>
              </a:rPr>
              <a:t>GEOSldas.x</a:t>
            </a:r>
            <a:r>
              <a:rPr lang="en-US" dirty="0">
                <a:latin typeface="+mn-lt"/>
              </a:rPr>
              <a:t> job (for the period </a:t>
            </a:r>
            <a:r>
              <a:rPr lang="en-US" dirty="0">
                <a:latin typeface="Courier New" panose="02070309020205020404" pitchFamily="49" charset="0"/>
                <a:cs typeface="Courier New" panose="02070309020205020404" pitchFamily="49" charset="0"/>
              </a:rPr>
              <a:t>NUM_SGMT*JOB_SGMT</a:t>
            </a:r>
            <a:r>
              <a:rPr lang="en-US" dirty="0">
                <a:latin typeface="+mn-lt"/>
              </a:rPr>
              <a:t>) finishes within 12 hours of wall time.</a:t>
            </a:r>
          </a:p>
          <a:p>
            <a:r>
              <a:rPr lang="en-US" dirty="0">
                <a:latin typeface="+mn-lt"/>
              </a:rPr>
              <a:t>Note that restarts (especially the carbon restarts needed for </a:t>
            </a:r>
            <a:r>
              <a:rPr lang="en-US" dirty="0" err="1">
                <a:latin typeface="+mn-lt"/>
              </a:rPr>
              <a:t>CatchmentCN</a:t>
            </a:r>
            <a:r>
              <a:rPr lang="en-US" dirty="0">
                <a:latin typeface="+mn-lt"/>
              </a:rPr>
              <a:t>) are large files.</a:t>
            </a:r>
          </a:p>
          <a:p>
            <a:r>
              <a:rPr lang="en-US" dirty="0">
                <a:latin typeface="+mn-lt"/>
              </a:rPr>
              <a:t>If only some restart variables are needed for later analysis, users should create a custom file collection using the </a:t>
            </a:r>
            <a:r>
              <a:rPr lang="en-US" dirty="0" err="1">
                <a:latin typeface="Courier New" panose="02070309020205020404" pitchFamily="49" charset="0"/>
                <a:cs typeface="Courier New" panose="02070309020205020404" pitchFamily="49" charset="0"/>
              </a:rPr>
              <a:t>HISTORY.rc</a:t>
            </a:r>
            <a:r>
              <a:rPr lang="en-US" dirty="0">
                <a:latin typeface="+mn-lt"/>
              </a:rPr>
              <a:t> functionality.</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extLst>
      <p:ext uri="{BB962C8B-B14F-4D97-AF65-F5344CB8AC3E}">
        <p14:creationId xmlns:p14="http://schemas.microsoft.com/office/powerpoint/2010/main" val="206702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992187" y="762000"/>
            <a:ext cx="10207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t>“</a:t>
            </a:r>
            <a:r>
              <a:rPr lang="en-US" altLang="en-US" sz="2400" dirty="0" err="1"/>
              <a:t>GEOSldas</a:t>
            </a:r>
            <a:r>
              <a:rPr lang="en-US" altLang="en-US" sz="2400" dirty="0"/>
              <a:t>” is the software of the stand-alone land modeling and assimilation components of the Goddard Earth Observing System (GEOS) model.  </a:t>
            </a:r>
            <a:r>
              <a:rPr lang="en-US" altLang="en-US" sz="2400" dirty="0" err="1"/>
              <a:t>GEOSldas</a:t>
            </a:r>
            <a:r>
              <a:rPr lang="en-US" altLang="en-US" sz="2400" dirty="0"/>
              <a:t> is a fully ESMF-compliant successor of the legacy “</a:t>
            </a:r>
            <a:r>
              <a:rPr lang="en-US" altLang="en-US" sz="2400" dirty="0" err="1"/>
              <a:t>LDASsa</a:t>
            </a:r>
            <a:r>
              <a:rPr lang="en-US" altLang="en-US" sz="2400" dirty="0"/>
              <a:t>” software suite and supports </a:t>
            </a:r>
            <a:r>
              <a:rPr lang="en-US" altLang="en-US" sz="2400" dirty="0" err="1"/>
              <a:t>discretizations</a:t>
            </a:r>
            <a:r>
              <a:rPr lang="en-US" altLang="en-US" sz="2400" dirty="0"/>
              <a:t> (tiles) on the </a:t>
            </a:r>
            <a:r>
              <a:rPr lang="en-US" altLang="en-US" sz="2400" dirty="0" err="1"/>
              <a:t>lat</a:t>
            </a:r>
            <a:r>
              <a:rPr lang="en-US" altLang="en-US" sz="2400" dirty="0"/>
              <a:t>/</a:t>
            </a:r>
            <a:r>
              <a:rPr lang="en-US" altLang="en-US" sz="2400" dirty="0" err="1"/>
              <a:t>lon</a:t>
            </a:r>
            <a:r>
              <a:rPr lang="en-US" altLang="en-US" sz="2400" dirty="0"/>
              <a:t>, EASE, and cube-sphere grids. </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In late 2019, </a:t>
            </a:r>
            <a:r>
              <a:rPr lang="en-US" altLang="en-US" sz="2400" dirty="0" err="1"/>
              <a:t>GEOSldas</a:t>
            </a:r>
            <a:r>
              <a:rPr lang="en-US" altLang="en-US" sz="2400" dirty="0"/>
              <a:t> version control transitioned from CVS to Git. The Git tag </a:t>
            </a:r>
            <a:r>
              <a:rPr lang="en-US" altLang="en-US" sz="2400" b="1" dirty="0"/>
              <a:t>v17.8.0 </a:t>
            </a:r>
            <a:r>
              <a:rPr lang="en-US" altLang="en-US" sz="2400" dirty="0"/>
              <a:t> is the close scientific equivalent the </a:t>
            </a:r>
            <a:r>
              <a:rPr lang="en-US" altLang="en-US" sz="2400" dirty="0" err="1"/>
              <a:t>LDASsa</a:t>
            </a:r>
            <a:r>
              <a:rPr lang="en-US" altLang="en-US" sz="2400" dirty="0"/>
              <a:t> CVS tag </a:t>
            </a:r>
            <a:r>
              <a:rPr lang="en-US" altLang="en-US" sz="2400" b="1" dirty="0"/>
              <a:t>LDASsa_m3-16_6_p2 </a:t>
            </a:r>
            <a:r>
              <a:rPr lang="en-US" altLang="en-US" sz="2400" dirty="0">
                <a:cs typeface="Courier New" panose="02070309020205020404" pitchFamily="49" charset="0"/>
              </a:rPr>
              <a:t>(used to generate the Version 4 SMAP L4_SM product),</a:t>
            </a:r>
            <a:endParaRPr lang="en-US" altLang="en-US" sz="2400" dirty="0"/>
          </a:p>
          <a:p>
            <a:pPr eaLnBrk="1" hangingPunct="1">
              <a:lnSpc>
                <a:spcPct val="100000"/>
              </a:lnSpc>
              <a:spcBef>
                <a:spcPct val="0"/>
              </a:spcBef>
              <a:buFontTx/>
              <a:buNone/>
            </a:pPr>
            <a:endParaRPr lang="en-US" altLang="en-US" sz="2400" dirty="0"/>
          </a:p>
          <a:p>
            <a:pPr eaLnBrk="1" hangingPunct="1">
              <a:lnSpc>
                <a:spcPct val="100000"/>
              </a:lnSpc>
              <a:spcBef>
                <a:spcPct val="0"/>
              </a:spcBef>
              <a:buNone/>
            </a:pPr>
            <a:r>
              <a:rPr lang="en-US" altLang="en-US" sz="2400" dirty="0"/>
              <a:t>It </a:t>
            </a:r>
            <a:r>
              <a:rPr lang="en-US" altLang="en-US" sz="2400" dirty="0">
                <a:cs typeface="Courier New" panose="02070309020205020404" pitchFamily="49" charset="0"/>
              </a:rPr>
              <a:t>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History of previous CVS tags: 		</a:t>
            </a:r>
            <a:r>
              <a:rPr lang="en-US" altLang="en-US" sz="2400" b="1" dirty="0">
                <a:latin typeface="Courier New" panose="02070309020205020404" pitchFamily="49" charset="0"/>
                <a:cs typeface="Courier New" panose="02070309020205020404" pitchFamily="49" charset="0"/>
              </a:rPr>
              <a:t>GEOSldas_m4-17_7</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GEOSldas_m4-17_6</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GEOSldas_m4-17_0</a:t>
            </a:r>
            <a:endParaRPr lang="en-US" altLang="en-US" sz="2400" dirty="0"/>
          </a:p>
          <a:p>
            <a:pPr eaLnBrk="1" hangingPunct="1">
              <a:lnSpc>
                <a:spcPct val="100000"/>
              </a:lnSpc>
              <a:spcBef>
                <a:spcPct val="0"/>
              </a:spcBef>
              <a:buNone/>
            </a:pP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2.g) Use graphic debugger tools</a:t>
            </a:r>
          </a:p>
        </p:txBody>
      </p:sp>
      <p:sp>
        <p:nvSpPr>
          <p:cNvPr id="28677" name="TextBox 4"/>
          <p:cNvSpPr txBox="1">
            <a:spLocks noChangeArrowheads="1"/>
          </p:cNvSpPr>
          <p:nvPr/>
        </p:nvSpPr>
        <p:spPr bwMode="auto">
          <a:xfrm>
            <a:off x="430084" y="875764"/>
            <a:ext cx="11331829"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eaLnBrk="1" hangingPunct="1">
              <a:lnSpc>
                <a:spcPct val="100000"/>
              </a:lnSpc>
              <a:spcBef>
                <a:spcPct val="0"/>
              </a:spcBef>
              <a:buFont typeface="+mj-lt"/>
              <a:buAutoNum type="arabicPeriod"/>
            </a:pPr>
            <a:r>
              <a:rPr lang="is-IS" altLang="en-US" sz="2000" dirty="0">
                <a:latin typeface="+mn-lt"/>
                <a:cs typeface="Courier New" panose="02070309020205020404" pitchFamily="49" charset="0"/>
              </a:rPr>
              <a:t>To use debugging applications (e.g., Totalview and DDT), GEOSldas should be compiled with the </a:t>
            </a:r>
            <a:r>
              <a:rPr lang="is-IS" altLang="en-US" sz="2000" dirty="0">
                <a:latin typeface="Courier New" panose="02070309020205020404" pitchFamily="49" charset="0"/>
                <a:cs typeface="Courier New" panose="02070309020205020404" pitchFamily="49" charset="0"/>
              </a:rPr>
              <a:t>BOPT=g</a:t>
            </a:r>
            <a:r>
              <a:rPr lang="is-IS" altLang="en-US" sz="2000" dirty="0">
                <a:latin typeface="+mn-lt"/>
                <a:cs typeface="Courier New" panose="02070309020205020404" pitchFamily="49" charset="0"/>
              </a:rPr>
              <a:t> option, i.e., </a:t>
            </a:r>
            <a:r>
              <a:rPr lang="is-IS" altLang="en-US" sz="2000" i="1" dirty="0">
                <a:latin typeface="+mn-lt"/>
                <a:cs typeface="Courier New" panose="02070309020205020404" pitchFamily="49" charset="0"/>
              </a:rPr>
              <a:t>   </a:t>
            </a:r>
          </a:p>
          <a:p>
            <a:pPr lvl="1" eaLnBrk="1" hangingPunct="1">
              <a:lnSpc>
                <a:spcPct val="100000"/>
              </a:lnSpc>
              <a:spcBef>
                <a:spcPct val="0"/>
              </a:spcBef>
              <a:buNone/>
            </a:pPr>
            <a:r>
              <a:rPr lang="is-IS" altLang="en-US" sz="1800" i="1" dirty="0">
                <a:latin typeface="Courier New" panose="02070309020205020404" pitchFamily="49" charset="0"/>
                <a:cs typeface="Courier New" panose="02070309020205020404" pitchFamily="49" charset="0"/>
              </a:rPr>
              <a:t>	make install BOPT=g</a:t>
            </a:r>
          </a:p>
          <a:p>
            <a:pPr lvl="1" eaLnBrk="1" hangingPunct="1">
              <a:lnSpc>
                <a:spcPct val="100000"/>
              </a:lnSpc>
              <a:spcBef>
                <a:spcPct val="0"/>
              </a:spcBef>
              <a:buNone/>
            </a:pPr>
            <a:r>
              <a:rPr lang="is-IS" altLang="en-US" sz="2000" dirty="0">
                <a:latin typeface="+mn-lt"/>
                <a:ea typeface="Courier New" charset="0"/>
                <a:cs typeface="Courier New" charset="0"/>
              </a:rPr>
              <a:t>Don’t forget to make clean first.</a:t>
            </a:r>
          </a:p>
          <a:p>
            <a:pPr lvl="1" eaLnBrk="1" hangingPunct="1">
              <a:lnSpc>
                <a:spcPct val="100000"/>
              </a:lnSpc>
              <a:spcBef>
                <a:spcPct val="0"/>
              </a:spcBef>
              <a:buNone/>
            </a:pPr>
            <a:r>
              <a:rPr lang="is-IS" altLang="en-US" sz="2000" dirty="0">
                <a:latin typeface="+mn-lt"/>
                <a:ea typeface="Courier New" charset="0"/>
                <a:cs typeface="Courier New" charset="0"/>
              </a:rPr>
              <a:t>Parallel_build can also build with bdubbign flags, build in </a:t>
            </a:r>
            <a:r>
              <a:rPr lang="en-US" sz="2000" dirty="0"/>
              <a:t>build-Debug/ and install into install-Debug/: </a:t>
            </a:r>
            <a:endParaRPr lang="is-IS" altLang="en-US" sz="2000" dirty="0">
              <a:latin typeface="+mn-lt"/>
              <a:ea typeface="Courier New" charset="0"/>
              <a:cs typeface="Courier New" charset="0"/>
            </a:endParaRPr>
          </a:p>
          <a:p>
            <a:pPr lvl="1" eaLnBrk="1" hangingPunct="1">
              <a:lnSpc>
                <a:spcPct val="100000"/>
              </a:lnSpc>
              <a:spcBef>
                <a:spcPct val="0"/>
              </a:spcBef>
              <a:buNone/>
            </a:pPr>
            <a:r>
              <a:rPr lang="is-IS" altLang="en-US" sz="2000" dirty="0">
                <a:latin typeface="Courier New" pitchFamily="49" charset="0"/>
                <a:ea typeface="Courier New" charset="0"/>
                <a:cs typeface="Courier New" pitchFamily="49" charset="0"/>
              </a:rPr>
              <a:t>parallel_build.csh -debug</a:t>
            </a:r>
          </a:p>
          <a:p>
            <a:pPr lvl="1" eaLnBrk="1" hangingPunct="1">
              <a:lnSpc>
                <a:spcPct val="100000"/>
              </a:lnSpc>
              <a:spcBef>
                <a:spcPct val="0"/>
              </a:spcBef>
              <a:buNone/>
            </a:pPr>
            <a:endParaRPr lang="is-IS" alt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Get an interactive job using the following command:</a:t>
            </a:r>
          </a:p>
          <a:p>
            <a:pPr marL="461963" lvl="1" indent="0" eaLnBrk="1" hangingPunct="1">
              <a:lnSpc>
                <a:spcPct val="100000"/>
              </a:lnSpc>
              <a:spcBef>
                <a:spcPct val="0"/>
              </a:spcBef>
              <a:buNone/>
            </a:pP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xalloc</a:t>
            </a: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ntasks</a:t>
            </a:r>
            <a:r>
              <a:rPr lang="en-US" sz="1800" i="1" dirty="0">
                <a:latin typeface="Courier New" charset="0"/>
                <a:ea typeface="Courier New" charset="0"/>
                <a:cs typeface="Courier New" charset="0"/>
              </a:rPr>
              <a:t>=56 --time=01:00:00 --account=g0610 –-constraint=</a:t>
            </a:r>
            <a:r>
              <a:rPr lang="en-US" sz="1800" i="1" dirty="0" err="1">
                <a:latin typeface="Courier New" charset="0"/>
                <a:ea typeface="Courier New" charset="0"/>
                <a:cs typeface="Courier New" charset="0"/>
              </a:rPr>
              <a:t>hasw</a:t>
            </a:r>
            <a:endParaRPr lang="en-US" sz="1800" i="1" dirty="0">
              <a:latin typeface="Courier New" charset="0"/>
              <a:ea typeface="Courier New" charset="0"/>
              <a:cs typeface="Courier New" charset="0"/>
            </a:endParaRPr>
          </a:p>
          <a:p>
            <a:pPr marL="461963" lvl="1" indent="0" eaLnBrk="1" hangingPunct="1">
              <a:lnSpc>
                <a:spcPct val="100000"/>
              </a:lnSpc>
              <a:spcBef>
                <a:spcPct val="0"/>
              </a:spcBef>
              <a:buNone/>
            </a:pPr>
            <a:r>
              <a:rPr lang="en-US" sz="2000" dirty="0">
                <a:latin typeface="+mn-lt"/>
                <a:ea typeface="Courier New" charset="0"/>
                <a:cs typeface="Courier New" charset="0"/>
              </a:rPr>
              <a:t>Users should use their own account and choose </a:t>
            </a:r>
            <a:r>
              <a:rPr lang="en-US" sz="2000" dirty="0" err="1">
                <a:latin typeface="+mn-lt"/>
                <a:ea typeface="Courier New" charset="0"/>
                <a:cs typeface="Courier New" charset="0"/>
              </a:rPr>
              <a:t>ntasks</a:t>
            </a:r>
            <a:r>
              <a:rPr lang="en-US" sz="2000" dirty="0">
                <a:latin typeface="+mn-lt"/>
                <a:ea typeface="Courier New" charset="0"/>
                <a:cs typeface="Courier New" charset="0"/>
              </a:rPr>
              <a:t> and time.</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Users can launch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1” for</a:t>
            </a:r>
            <a:r>
              <a:rPr lang="en-US" sz="2000" dirty="0">
                <a:latin typeface="+mn-lt"/>
                <a:ea typeface="Courier New" charset="0"/>
                <a:cs typeface="Courier New" charset="0"/>
              </a:rPr>
              <a:t> </a:t>
            </a:r>
            <a:r>
              <a:rPr lang="en-US" sz="2000" dirty="0" err="1">
                <a:latin typeface="+mn-lt"/>
                <a:ea typeface="Courier New" charset="0"/>
                <a:cs typeface="Courier New" charset="0"/>
              </a:rPr>
              <a:t>Totalview</a:t>
            </a:r>
            <a:r>
              <a:rPr lang="en-US" sz="2000" dirty="0">
                <a:latin typeface="+mn-lt"/>
                <a:ea typeface="Courier New" charset="0"/>
                <a:cs typeface="Courier New" charset="0"/>
              </a:rPr>
              <a:t>  or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2” for</a:t>
            </a:r>
            <a:r>
              <a:rPr lang="en-US" sz="2000" dirty="0">
                <a:latin typeface="+mn-lt"/>
                <a:ea typeface="Courier New" charset="0"/>
                <a:cs typeface="Courier New" charset="0"/>
              </a:rPr>
              <a:t> DDT  to debug the program interactively. </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Once launched, configure the run (</a:t>
            </a:r>
            <a:r>
              <a:rPr lang="en-US" sz="2000" dirty="0" err="1">
                <a:latin typeface="+mn-lt"/>
                <a:ea typeface="Courier New" charset="0"/>
                <a:cs typeface="Courier New" charset="0"/>
              </a:rPr>
              <a:t>GEOSldas</a:t>
            </a:r>
            <a:r>
              <a:rPr lang="en-US" sz="2000" dirty="0">
                <a:latin typeface="+mn-lt"/>
                <a:ea typeface="Courier New" charset="0"/>
                <a:cs typeface="Courier New" charset="0"/>
              </a:rPr>
              <a:t> uses </a:t>
            </a:r>
            <a:r>
              <a:rPr lang="en-US" sz="2000" dirty="0" err="1">
                <a:latin typeface="+mn-lt"/>
                <a:ea typeface="Courier New" charset="0"/>
                <a:cs typeface="Courier New" charset="0"/>
              </a:rPr>
              <a:t>OpenMPI</a:t>
            </a:r>
            <a:r>
              <a:rPr lang="en-US" sz="2000" dirty="0">
                <a:latin typeface="+mn-lt"/>
                <a:ea typeface="Courier New" charset="0"/>
                <a:cs typeface="Courier New" charset="0"/>
              </a:rPr>
              <a:t> implementation), set breakpoints and start debugging.</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Note: Debuggers may run out of licenses if too many processors are used ( 28 processors are recommended).</a:t>
            </a:r>
          </a:p>
        </p:txBody>
      </p:sp>
    </p:spTree>
    <p:extLst>
      <p:ext uri="{BB962C8B-B14F-4D97-AF65-F5344CB8AC3E}">
        <p14:creationId xmlns:p14="http://schemas.microsoft.com/office/powerpoint/2010/main" val="167800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2.h) Documentation and utilities for post-processing</a:t>
            </a:r>
          </a:p>
        </p:txBody>
      </p:sp>
      <p:sp>
        <p:nvSpPr>
          <p:cNvPr id="28677" name="TextBox 4"/>
          <p:cNvSpPr txBox="1">
            <a:spLocks noChangeArrowheads="1"/>
          </p:cNvSpPr>
          <p:nvPr/>
        </p:nvSpPr>
        <p:spPr bwMode="auto">
          <a:xfrm>
            <a:off x="701675" y="1495424"/>
            <a:ext cx="1028541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sz="2000" dirty="0">
                <a:latin typeface="+mn-lt"/>
                <a:ea typeface="Courier New" charset="0"/>
                <a:cs typeface="Courier New" charset="0"/>
              </a:rPr>
              <a:t>Documentation is in:</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/doc</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Documentation includes this tutorial and README files.</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Utilities for post-processing are in:</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util</a:t>
            </a:r>
            <a:endParaRPr lang="en-US" sz="2000" dirty="0">
              <a:latin typeface="Courier New" charset="0"/>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For now, this directory includes select </a:t>
            </a:r>
            <a:r>
              <a:rPr lang="en-US" sz="2000" dirty="0" err="1">
                <a:latin typeface="+mn-lt"/>
                <a:ea typeface="Courier New" charset="0"/>
                <a:cs typeface="Courier New" charset="0"/>
              </a:rPr>
              <a:t>matlab</a:t>
            </a:r>
            <a:r>
              <a:rPr lang="en-US" sz="2000" dirty="0">
                <a:latin typeface="+mn-lt"/>
                <a:ea typeface="Courier New" charset="0"/>
                <a:cs typeface="Courier New" charset="0"/>
              </a:rPr>
              <a:t> scripts that were inherited from </a:t>
            </a:r>
            <a:r>
              <a:rPr lang="en-US" sz="2000" dirty="0" err="1">
                <a:latin typeface="+mn-lt"/>
                <a:ea typeface="Courier New" charset="0"/>
                <a:cs typeface="Courier New" charset="0"/>
              </a:rPr>
              <a:t>LDASsa</a:t>
            </a:r>
            <a:r>
              <a:rPr lang="en-US" sz="2000" dirty="0">
                <a:latin typeface="+mn-lt"/>
                <a:ea typeface="Courier New" charset="0"/>
                <a:cs typeface="Courier New" charset="0"/>
              </a:rPr>
              <a:t>.  Users are encouraged to submit useful scripts to be added into this directory.</a:t>
            </a:r>
          </a:p>
        </p:txBody>
      </p:sp>
    </p:spTree>
    <p:extLst>
      <p:ext uri="{BB962C8B-B14F-4D97-AF65-F5344CB8AC3E}">
        <p14:creationId xmlns:p14="http://schemas.microsoft.com/office/powerpoint/2010/main" val="189582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p:cNvSpPr txBox="1"/>
          <p:nvPr/>
        </p:nvSpPr>
        <p:spPr>
          <a:xfrm>
            <a:off x="639271" y="762000"/>
            <a:ext cx="10913454" cy="4093428"/>
          </a:xfrm>
          <a:prstGeom prst="rect">
            <a:avLst/>
          </a:prstGeom>
          <a:noFill/>
        </p:spPr>
        <p:txBody>
          <a:bodyPr wrap="square" rtlCol="0">
            <a:spAutoFit/>
          </a:bodyPr>
          <a:lstStyle/>
          <a:p>
            <a:pPr>
              <a:spcAft>
                <a:spcPts val="600"/>
              </a:spcAft>
            </a:pPr>
            <a:r>
              <a:rPr lang="en-US" sz="2000" b="1" dirty="0">
                <a:latin typeface="+mn-lt"/>
              </a:rPr>
              <a:t>Catchment model version</a:t>
            </a:r>
            <a:r>
              <a:rPr lang="en-US" sz="2000" b="1">
                <a:latin typeface="+mn-lt"/>
              </a:rPr>
              <a:t>: </a:t>
            </a:r>
            <a:endParaRPr lang="en-US" sz="2000" b="1" dirty="0">
              <a:latin typeface="+mn-lt"/>
            </a:endParaRPr>
          </a:p>
          <a:p>
            <a:pPr>
              <a:spcAft>
                <a:spcPts val="600"/>
              </a:spcAft>
            </a:pPr>
            <a:r>
              <a:rPr lang="en-US" sz="2000" dirty="0">
                <a:latin typeface="+mn-lt"/>
              </a:rPr>
              <a:t>Beginning with </a:t>
            </a:r>
            <a:r>
              <a:rPr lang="en-US" sz="2000" dirty="0">
                <a:latin typeface="+mn-lt"/>
                <a:cs typeface="Courier New" panose="02070309020205020404" pitchFamily="49" charset="0"/>
              </a:rPr>
              <a:t>GEOSldas_m4-17_7</a:t>
            </a:r>
            <a:r>
              <a:rPr lang="en-US" sz="2000" dirty="0">
                <a:latin typeface="+mn-lt"/>
              </a:rPr>
              <a:t>,  the Catchment model version can be selected through the </a:t>
            </a:r>
            <a:r>
              <a:rPr lang="en-US" sz="2000" dirty="0">
                <a:latin typeface="Courier New" panose="02070309020205020404" pitchFamily="49" charset="0"/>
                <a:cs typeface="Courier New" panose="02070309020205020404" pitchFamily="49" charset="0"/>
              </a:rPr>
              <a:t>LAND_PARAMS</a:t>
            </a:r>
            <a:r>
              <a:rPr lang="en-US" sz="2000" dirty="0">
                <a:latin typeface="+mn-lt"/>
              </a:rPr>
              <a:t> input parameter. Current options are:</a:t>
            </a:r>
          </a:p>
          <a:p>
            <a:pPr>
              <a:spcAft>
                <a:spcPts val="600"/>
              </a:spcAft>
            </a:pPr>
            <a:endParaRPr lang="en-US" sz="2000" dirty="0">
              <a:latin typeface="+mn-lt"/>
            </a:endParaRPr>
          </a:p>
          <a:p>
            <a:pPr marL="742950" lvl="1" indent="-285750">
              <a:spcAft>
                <a:spcPts val="600"/>
              </a:spcAft>
              <a:buFont typeface="Arial" pitchFamily="34" charset="0"/>
              <a:buChar char="•"/>
            </a:pPr>
            <a:r>
              <a:rPr lang="en-US" sz="2000" dirty="0">
                <a:latin typeface="+mn-lt"/>
              </a:rPr>
              <a:t>Icarus      : Current DEFAULT for the Icarus AGCM (Scientifically close to MERRA-2)</a:t>
            </a:r>
          </a:p>
          <a:p>
            <a:pPr marL="742950" lvl="1" indent="-285750">
              <a:spcAft>
                <a:spcPts val="600"/>
              </a:spcAft>
              <a:buFont typeface="Arial" pitchFamily="34" charset="0"/>
              <a:buChar char="•"/>
            </a:pPr>
            <a:r>
              <a:rPr lang="en-US" sz="2000" dirty="0">
                <a:latin typeface="+mn-lt"/>
              </a:rPr>
              <a:t>V24_C05 : DEFAULT for GEOSldas_m4-17_0</a:t>
            </a:r>
          </a:p>
          <a:p>
            <a:pPr marL="742950" lvl="1" indent="-285750">
              <a:spcAft>
                <a:spcPts val="600"/>
              </a:spcAft>
              <a:buFont typeface="Arial" pitchFamily="34" charset="0"/>
              <a:buChar char="•"/>
            </a:pPr>
            <a:r>
              <a:rPr lang="en-US" sz="2000" dirty="0">
                <a:latin typeface="+mn-lt"/>
              </a:rPr>
              <a:t>NRv7.2    : Current DEFAULT since GEOSldas_m4-17_6</a:t>
            </a:r>
          </a:p>
          <a:p>
            <a:pPr>
              <a:spcAft>
                <a:spcPts val="600"/>
              </a:spcAft>
            </a:pPr>
            <a:endParaRPr lang="en-US" sz="2000" dirty="0">
              <a:latin typeface="+mn-lt"/>
            </a:endParaRPr>
          </a:p>
          <a:p>
            <a:pPr>
              <a:spcAft>
                <a:spcPts val="600"/>
              </a:spcAft>
            </a:pPr>
            <a:r>
              <a:rPr lang="en-US" sz="2000" dirty="0">
                <a:latin typeface="+mn-lt"/>
              </a:rPr>
              <a:t>The “SMAP NRv7.2” version of the Catchment model is the current default. The “Icarus” option is similar but not identical to the MERRA-2 version of the Catchment model.</a:t>
            </a:r>
          </a:p>
          <a:p>
            <a:pPr>
              <a:spcAft>
                <a:spcPts val="600"/>
              </a:spcAft>
            </a:pPr>
            <a:endParaRPr lang="en-US" sz="2000" dirty="0">
              <a:solidFill>
                <a:srgbClr val="FF0000"/>
              </a:solidFill>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040" y="774192"/>
            <a:ext cx="11183919" cy="6017032"/>
          </a:xfrm>
          <a:prstGeom prst="rect">
            <a:avLst/>
          </a:prstGeom>
          <a:noFill/>
        </p:spPr>
        <p:txBody>
          <a:bodyPr wrap="square" rtlCol="0">
            <a:spAutoFit/>
          </a:bodyPr>
          <a:lstStyle/>
          <a:p>
            <a:pPr>
              <a:spcAft>
                <a:spcPts val="600"/>
              </a:spcAft>
            </a:pPr>
            <a:r>
              <a:rPr lang="en-US" sz="2000" b="1" dirty="0">
                <a:latin typeface="+mn-lt"/>
              </a:rPr>
              <a:t>Boundary conditions (</a:t>
            </a:r>
            <a:r>
              <a:rPr lang="en-US" sz="2000" b="1" dirty="0" err="1">
                <a:latin typeface="+mn-lt"/>
              </a:rPr>
              <a:t>bcs</a:t>
            </a:r>
            <a:r>
              <a:rPr lang="en-US" sz="2000" b="1" dirty="0">
                <a:latin typeface="+mn-lt"/>
              </a:rPr>
              <a:t>):</a:t>
            </a:r>
          </a:p>
          <a:p>
            <a:pPr>
              <a:spcAft>
                <a:spcPts val="600"/>
              </a:spcAft>
            </a:pPr>
            <a:r>
              <a:rPr lang="en-US" sz="2000" dirty="0">
                <a:latin typeface="+mn-lt"/>
              </a:rPr>
              <a:t>There are new </a:t>
            </a:r>
            <a:r>
              <a:rPr lang="en-US" sz="2000" dirty="0" err="1">
                <a:latin typeface="+mn-lt"/>
              </a:rPr>
              <a:t>bcs</a:t>
            </a:r>
            <a:r>
              <a:rPr lang="en-US" sz="2000" dirty="0">
                <a:latin typeface="+mn-lt"/>
              </a:rPr>
              <a:t> to go with the “NRv7.2” version of the Catchment model (see subsequent slides).</a:t>
            </a:r>
          </a:p>
          <a:p>
            <a:pPr lvl="0" eaLnBrk="1" fontAlgn="auto" hangingPunct="1">
              <a:spcBef>
                <a:spcPts val="0"/>
              </a:spcBef>
              <a:spcAft>
                <a:spcPts val="0"/>
              </a:spcAft>
            </a:pPr>
            <a:r>
              <a:rPr lang="en-US" sz="1400" spc="-1" dirty="0">
                <a:solidFill>
                  <a:srgbClr val="000000"/>
                </a:solidFill>
                <a:uFill>
                  <a:solidFill>
                    <a:srgbClr val="FFFFFF"/>
                  </a:solidFill>
                </a:uFill>
                <a:latin typeface="Courier New"/>
              </a:rPr>
              <a:t>	/discover/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/Icarus-NLv2/</a:t>
            </a:r>
            <a:endParaRPr lang="en-US" sz="1400" spc="-1" dirty="0">
              <a:solidFill>
                <a:srgbClr val="000000"/>
              </a:solidFill>
              <a:uFill>
                <a:solidFill>
                  <a:srgbClr val="FFFFFF"/>
                </a:solidFill>
              </a:uFill>
              <a:latin typeface="Arial"/>
            </a:endParaRPr>
          </a:p>
          <a:p>
            <a:pPr eaLnBrk="1" fontAlgn="auto" hangingPunct="1">
              <a:spcBef>
                <a:spcPts val="0"/>
              </a:spcBef>
              <a:spcAft>
                <a:spcPts val="0"/>
              </a:spcAft>
            </a:pPr>
            <a:r>
              <a:rPr lang="en-US" sz="1400" spc="-1" dirty="0">
                <a:solidFill>
                  <a:srgbClr val="000000"/>
                </a:solidFill>
                <a:uFill>
                  <a:solidFill>
                    <a:srgbClr val="FFFFFF"/>
                  </a:solidFill>
                </a:uFill>
                <a:latin typeface="Courier New"/>
              </a:rPr>
              <a:t>	/discover/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a:t>
            </a:r>
            <a:endParaRPr lang="en-US" sz="1400" spc="-1" dirty="0">
              <a:solidFill>
                <a:srgbClr val="000000"/>
              </a:solidFill>
              <a:uFill>
                <a:solidFill>
                  <a:srgbClr val="FFFFFF"/>
                </a:solidFill>
              </a:uFill>
              <a:latin typeface="Arial"/>
            </a:endParaRPr>
          </a:p>
          <a:p>
            <a:pPr lvl="0" eaLnBrk="1" fontAlgn="auto" hangingPunct="1">
              <a:spcBef>
                <a:spcPts val="0"/>
              </a:spcBef>
              <a:spcAft>
                <a:spcPts val="601"/>
              </a:spcAft>
            </a:pPr>
            <a:endParaRPr lang="en-US" sz="2000" spc="-1" dirty="0">
              <a:solidFill>
                <a:srgbClr val="000000"/>
              </a:solidFill>
              <a:uFill>
                <a:solidFill>
                  <a:srgbClr val="FFFFFF"/>
                </a:solidFill>
              </a:uFill>
              <a:latin typeface="Arial"/>
            </a:endParaRPr>
          </a:p>
          <a:p>
            <a:pPr lvl="0" eaLnBrk="1" fontAlgn="auto" hangingPunct="1">
              <a:spcBef>
                <a:spcPts val="0"/>
              </a:spcBef>
              <a:spcAft>
                <a:spcPts val="601"/>
              </a:spcAft>
            </a:pPr>
            <a:r>
              <a:rPr lang="en-US" sz="2000" spc="-1" dirty="0">
                <a:solidFill>
                  <a:srgbClr val="000000"/>
                </a:solidFill>
                <a:uFill>
                  <a:solidFill>
                    <a:srgbClr val="FFFFFF"/>
                  </a:solidFill>
                </a:uFill>
                <a:latin typeface="+mn-lt"/>
              </a:rPr>
              <a:t>The “NL”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were used for generating NRv7.2 output and are used in the Version 4 SMAP L4_SM system.  The “NLv2”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are used by default in GEOSldas_m4-17_7 and include a minor patch that addresses the spatial inter- and extrapolation of the vegetation greenness fraction and the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albedo parameters.  Specifically, in the “NL” version these parameters were poorly defined for tiles that are land in Globcover2009 but not land according to GLCCv2.0, for which the greenness and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parameters were available.  </a:t>
            </a:r>
          </a:p>
          <a:p>
            <a:pPr lvl="0" eaLnBrk="1" fontAlgn="auto" hangingPunct="1">
              <a:spcBef>
                <a:spcPts val="0"/>
              </a:spcBef>
              <a:spcAft>
                <a:spcPts val="601"/>
              </a:spcAft>
            </a:pPr>
            <a:endParaRPr lang="en-US" sz="2000" dirty="0">
              <a:latin typeface="+mn-lt"/>
            </a:endParaRPr>
          </a:p>
          <a:p>
            <a:pPr>
              <a:spcAft>
                <a:spcPts val="600"/>
              </a:spcAft>
            </a:pPr>
            <a:r>
              <a:rPr lang="en-US" sz="2000" dirty="0" err="1">
                <a:latin typeface="+mn-lt"/>
              </a:rPr>
              <a:t>GEOSldas</a:t>
            </a:r>
            <a:r>
              <a:rPr lang="en-US" sz="2000" dirty="0">
                <a:latin typeface="+mn-lt"/>
              </a:rPr>
              <a:t> can also be run with older versions of the </a:t>
            </a:r>
            <a:r>
              <a:rPr lang="en-US" sz="2000" dirty="0" err="1">
                <a:latin typeface="+mn-lt"/>
              </a:rPr>
              <a:t>bcs</a:t>
            </a:r>
            <a:r>
              <a:rPr lang="en-US" sz="2000" dirty="0">
                <a:latin typeface="+mn-lt"/>
              </a:rPr>
              <a:t>.  Note, however, that </a:t>
            </a:r>
            <a:r>
              <a:rPr lang="en-US" sz="2000" dirty="0" err="1">
                <a:latin typeface="+mn-lt"/>
              </a:rPr>
              <a:t>GEOSldas</a:t>
            </a:r>
            <a:r>
              <a:rPr lang="en-US" sz="2000" dirty="0">
                <a:latin typeface="+mn-lt"/>
              </a:rPr>
              <a:t> requires some </a:t>
            </a:r>
            <a:r>
              <a:rPr lang="en-US" sz="2000" dirty="0" err="1">
                <a:latin typeface="+mn-lt"/>
              </a:rPr>
              <a:t>bcs</a:t>
            </a:r>
            <a:r>
              <a:rPr lang="en-US" sz="2000" dirty="0">
                <a:latin typeface="+mn-lt"/>
              </a:rPr>
              <a:t> files (NDVI and </a:t>
            </a:r>
            <a:r>
              <a:rPr lang="en-US" sz="2000" dirty="0" err="1">
                <a:latin typeface="+mn-lt"/>
              </a:rPr>
              <a:t>vegdyn</a:t>
            </a:r>
            <a:r>
              <a:rPr lang="en-US" sz="2000" dirty="0">
                <a:latin typeface="+mn-lt"/>
              </a:rPr>
              <a:t>) that did not exist in earlier </a:t>
            </a:r>
            <a:r>
              <a:rPr lang="en-US" sz="2000" dirty="0" err="1">
                <a:latin typeface="+mn-lt"/>
              </a:rPr>
              <a:t>bcs</a:t>
            </a:r>
            <a:r>
              <a:rPr lang="en-US" sz="2000" dirty="0">
                <a:latin typeface="+mn-lt"/>
              </a:rPr>
              <a:t> versions.  The following </a:t>
            </a:r>
            <a:r>
              <a:rPr lang="en-US" sz="2000" dirty="0" err="1">
                <a:latin typeface="+mn-lt"/>
              </a:rPr>
              <a:t>bcs</a:t>
            </a:r>
            <a:r>
              <a:rPr lang="en-US" sz="2000" dirty="0">
                <a:latin typeface="+mn-lt"/>
              </a:rPr>
              <a:t>:</a:t>
            </a:r>
          </a:p>
          <a:p>
            <a:pPr eaLnBrk="1" fontAlgn="t" hangingPunct="1">
              <a:spcBef>
                <a:spcPts val="0"/>
              </a:spcBef>
              <a:spcAft>
                <a:spcPts val="0"/>
              </a:spcAft>
            </a:pPr>
            <a:r>
              <a:rPr lang="en-US" sz="1400" dirty="0">
                <a:solidFill>
                  <a:srgbClr val="000000"/>
                </a:solidFill>
                <a:latin typeface="Courier New" panose="02070309020205020404" pitchFamily="49" charset="0"/>
                <a:cs typeface="Courier New" panose="02070309020205020404" pitchFamily="49" charset="0"/>
              </a:rPr>
              <a:t>   /discover/</a:t>
            </a:r>
            <a:r>
              <a:rPr lang="en-US" sz="1400" dirty="0" err="1">
                <a:solidFill>
                  <a:srgbClr val="000000"/>
                </a:solidFill>
                <a:latin typeface="Courier New" panose="02070309020205020404" pitchFamily="49" charset="0"/>
                <a:cs typeface="Courier New" panose="02070309020205020404" pitchFamily="49" charset="0"/>
              </a:rPr>
              <a:t>nobackup</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ltakacs</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bcs</a:t>
            </a:r>
            <a:r>
              <a:rPr lang="en-US" sz="1400" dirty="0">
                <a:solidFill>
                  <a:srgbClr val="000000"/>
                </a:solidFill>
                <a:latin typeface="Courier New" panose="02070309020205020404" pitchFamily="49" charset="0"/>
                <a:cs typeface="Courier New" panose="02070309020205020404" pitchFamily="49" charset="0"/>
              </a:rPr>
              <a:t>/Ganymed-4_0/Ganymed-4_0_MERRA-2/</a:t>
            </a: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/mkCatchParam_SMAP_L4SM_v001</a:t>
            </a:r>
          </a:p>
          <a:p>
            <a:pPr>
              <a:spcAft>
                <a:spcPts val="60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/mkCatchParam_SMAP_L4SM_v002 </a:t>
            </a:r>
          </a:p>
          <a:p>
            <a:pPr>
              <a:spcAft>
                <a:spcPts val="600"/>
              </a:spcAft>
            </a:pPr>
            <a:r>
              <a:rPr lang="en-US" sz="2000" dirty="0">
                <a:latin typeface="+mn-lt"/>
              </a:rPr>
              <a:t>were patched to work with </a:t>
            </a:r>
            <a:r>
              <a:rPr lang="en-US" sz="2000" dirty="0" err="1">
                <a:latin typeface="+mn-lt"/>
              </a:rPr>
              <a:t>GEOSldas</a:t>
            </a:r>
            <a:r>
              <a:rPr lang="en-US" sz="2000" dirty="0">
                <a:latin typeface="+mn-lt"/>
              </a:rPr>
              <a:t> (and still work with </a:t>
            </a:r>
            <a:r>
              <a:rPr lang="en-US" sz="2000" dirty="0" err="1">
                <a:latin typeface="+mn-lt"/>
              </a:rPr>
              <a:t>LDASsa</a:t>
            </a:r>
            <a:r>
              <a:rPr lang="en-US" sz="2000" dirty="0">
                <a:latin typeface="+mn-lt"/>
              </a:rPr>
              <a:t>).  Upon request, </a:t>
            </a:r>
            <a:r>
              <a:rPr lang="en-US" sz="2000" dirty="0" err="1">
                <a:latin typeface="+mn-lt"/>
              </a:rPr>
              <a:t>Sarith</a:t>
            </a:r>
            <a:r>
              <a:rPr lang="en-US" sz="2000" dirty="0">
                <a:latin typeface="+mn-lt"/>
              </a:rPr>
              <a:t> can patch old </a:t>
            </a:r>
            <a:r>
              <a:rPr lang="en-US" sz="2000" dirty="0" err="1">
                <a:latin typeface="+mn-lt"/>
              </a:rPr>
              <a:t>bcs</a:t>
            </a:r>
            <a:r>
              <a:rPr lang="en-US" sz="2000" dirty="0">
                <a:latin typeface="+mn-lt"/>
              </a:rPr>
              <a:t> directories. </a:t>
            </a:r>
          </a:p>
        </p:txBody>
      </p:sp>
      <p:sp>
        <p:nvSpPr>
          <p:cNvPr id="4" name="TextBox 1">
            <a:extLst>
              <a:ext uri="{FF2B5EF4-FFF2-40B4-BE49-F238E27FC236}">
                <a16:creationId xmlns:a16="http://schemas.microsoft.com/office/drawing/2014/main" id="{830FC3A9-D4AF-6C47-B748-91F5977224E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169427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05105038"/>
              </p:ext>
            </p:extLst>
          </p:nvPr>
        </p:nvGraphicFramePr>
        <p:xfrm>
          <a:off x="1657172" y="1489418"/>
          <a:ext cx="8877654" cy="2686248"/>
        </p:xfrm>
        <a:graphic>
          <a:graphicData uri="http://schemas.openxmlformats.org/drawingml/2006/table">
            <a:tbl>
              <a:tblPr firstRow="1" bandRow="1">
                <a:tableStyleId>{5C22544A-7EE6-4342-B048-85BDC9FD1C3A}</a:tableStyleId>
              </a:tblPr>
              <a:tblGrid>
                <a:gridCol w="5357879">
                  <a:extLst>
                    <a:ext uri="{9D8B030D-6E8A-4147-A177-3AD203B41FA5}">
                      <a16:colId xmlns:a16="http://schemas.microsoft.com/office/drawing/2014/main" val="20000"/>
                    </a:ext>
                  </a:extLst>
                </a:gridCol>
                <a:gridCol w="1662115">
                  <a:extLst>
                    <a:ext uri="{9D8B030D-6E8A-4147-A177-3AD203B41FA5}">
                      <a16:colId xmlns:a16="http://schemas.microsoft.com/office/drawing/2014/main" val="20001"/>
                    </a:ext>
                  </a:extLst>
                </a:gridCol>
                <a:gridCol w="1857660">
                  <a:extLst>
                    <a:ext uri="{9D8B030D-6E8A-4147-A177-3AD203B41FA5}">
                      <a16:colId xmlns:a16="http://schemas.microsoft.com/office/drawing/2014/main" val="20002"/>
                    </a:ext>
                  </a:extLst>
                </a:gridCol>
              </a:tblGrid>
              <a:tr h="400178">
                <a:tc>
                  <a:txBody>
                    <a:bodyPr/>
                    <a:lstStyle/>
                    <a:p>
                      <a:pPr algn="ctr"/>
                      <a:endParaRPr lang="en-US" sz="2000" dirty="0"/>
                    </a:p>
                  </a:txBody>
                  <a:tcPr marT="45727" marB="45727"/>
                </a:tc>
                <a:tc>
                  <a:txBody>
                    <a:bodyPr/>
                    <a:lstStyle/>
                    <a:p>
                      <a:pPr algn="ctr"/>
                      <a:r>
                        <a:rPr lang="en-US" sz="2000" dirty="0" err="1"/>
                        <a:t>LDASsa</a:t>
                      </a:r>
                      <a:endParaRPr lang="en-US" sz="2000" dirty="0"/>
                    </a:p>
                  </a:txBody>
                  <a:tcPr marT="45727" marB="45727"/>
                </a:tc>
                <a:tc>
                  <a:txBody>
                    <a:bodyPr/>
                    <a:lstStyle/>
                    <a:p>
                      <a:pPr algn="ctr"/>
                      <a:r>
                        <a:rPr lang="en-US" sz="2000" dirty="0" err="1"/>
                        <a:t>GEOSldas</a:t>
                      </a:r>
                      <a:endParaRPr lang="en-US" sz="2000" dirty="0"/>
                    </a:p>
                  </a:txBody>
                  <a:tcPr marT="45727" marB="45727"/>
                </a:tc>
                <a:extLst>
                  <a:ext uri="{0D108BD9-81ED-4DB2-BD59-A6C34878D82A}">
                    <a16:rowId xmlns:a16="http://schemas.microsoft.com/office/drawing/2014/main" val="10000"/>
                  </a:ext>
                </a:extLst>
              </a:tr>
              <a:tr h="349255">
                <a:tc>
                  <a:txBody>
                    <a:bodyPr/>
                    <a:lstStyle/>
                    <a:p>
                      <a:pPr algn="l"/>
                      <a:r>
                        <a:rPr lang="en-US" sz="2000" dirty="0"/>
                        <a:t>Catchment</a:t>
                      </a:r>
                    </a:p>
                  </a:txBody>
                  <a:tcPr marT="45727" marB="45727"/>
                </a:tc>
                <a:tc>
                  <a:txBody>
                    <a:bodyPr/>
                    <a:lstStyle/>
                    <a:p>
                      <a:pPr algn="ctr"/>
                      <a:r>
                        <a:rPr lang="en-US" sz="2400" b="1" dirty="0">
                          <a:solidFill>
                            <a:srgbClr val="008000"/>
                          </a:solidFill>
                        </a:rPr>
                        <a:t>X</a:t>
                      </a: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val="10001"/>
                  </a:ext>
                </a:extLst>
              </a:tr>
              <a:tr h="349255">
                <a:tc>
                  <a:txBody>
                    <a:bodyPr/>
                    <a:lstStyle/>
                    <a:p>
                      <a:pPr algn="l"/>
                      <a:r>
                        <a:rPr lang="en-US" sz="2000" dirty="0"/>
                        <a:t>CatchmentCN (incl.</a:t>
                      </a:r>
                      <a:r>
                        <a:rPr lang="en-US" sz="2000" baseline="0" dirty="0"/>
                        <a:t> </a:t>
                      </a:r>
                      <a:r>
                        <a:rPr lang="en-US" sz="2000" dirty="0"/>
                        <a:t>carbon/nitrogen processes)</a:t>
                      </a:r>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val="10002"/>
                  </a:ext>
                </a:extLst>
              </a:tr>
              <a:tr h="349255">
                <a:tc>
                  <a:txBody>
                    <a:bodyPr/>
                    <a:lstStyle/>
                    <a:p>
                      <a:pPr algn="l"/>
                      <a:r>
                        <a:rPr lang="en-US" sz="2000" dirty="0"/>
                        <a:t>River routing</a:t>
                      </a:r>
                    </a:p>
                  </a:txBody>
                  <a:tcPr marT="45727" marB="45727"/>
                </a:tc>
                <a:tc>
                  <a:txBody>
                    <a:bodyPr/>
                    <a:lstStyle/>
                    <a:p>
                      <a:pPr algn="ctr"/>
                      <a:endParaRPr lang="en-US" sz="2400" b="1" dirty="0">
                        <a:solidFill>
                          <a:srgbClr val="008000"/>
                        </a:solidFill>
                      </a:endParaRPr>
                    </a:p>
                  </a:txBody>
                  <a:tcPr marT="45727" marB="45727"/>
                </a:tc>
                <a:tc>
                  <a:txBody>
                    <a:bodyPr/>
                    <a:lstStyle/>
                    <a:p>
                      <a:pPr algn="ctr"/>
                      <a:endParaRPr lang="en-US" sz="2400" b="1" dirty="0">
                        <a:solidFill>
                          <a:srgbClr val="008000"/>
                        </a:solidFill>
                      </a:endParaRPr>
                    </a:p>
                  </a:txBody>
                  <a:tcPr marT="45727" marB="45727"/>
                </a:tc>
                <a:extLst>
                  <a:ext uri="{0D108BD9-81ED-4DB2-BD59-A6C34878D82A}">
                    <a16:rowId xmlns:a16="http://schemas.microsoft.com/office/drawing/2014/main" val="10003"/>
                  </a:ext>
                </a:extLst>
              </a:tr>
              <a:tr h="349255">
                <a:tc>
                  <a:txBody>
                    <a:bodyPr/>
                    <a:lstStyle/>
                    <a:p>
                      <a:pPr algn="l"/>
                      <a:r>
                        <a:rPr lang="en-US" sz="2000" dirty="0"/>
                        <a:t>Snow</a:t>
                      </a:r>
                      <a:r>
                        <a:rPr lang="en-US" sz="2000" baseline="0" dirty="0"/>
                        <a:t> impurity module (GOSWIM)</a:t>
                      </a:r>
                      <a:endParaRPr lang="en-US" sz="2000" dirty="0"/>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val="10004"/>
                  </a:ext>
                </a:extLst>
              </a:tr>
              <a:tr h="349255">
                <a:tc>
                  <a:txBody>
                    <a:bodyPr/>
                    <a:lstStyle/>
                    <a:p>
                      <a:pPr algn="l"/>
                      <a:r>
                        <a:rPr lang="en-US" sz="2000" dirty="0"/>
                        <a:t>Data assimilation</a:t>
                      </a:r>
                    </a:p>
                  </a:txBody>
                  <a:tcPr marT="45727" marB="45727"/>
                </a:tc>
                <a:tc>
                  <a:txBody>
                    <a:bodyPr/>
                    <a:lstStyle/>
                    <a:p>
                      <a:pPr algn="ctr"/>
                      <a:r>
                        <a:rPr lang="en-US" sz="2400" b="1" dirty="0">
                          <a:solidFill>
                            <a:srgbClr val="008000"/>
                          </a:solidFill>
                        </a:rPr>
                        <a:t>Catchment</a:t>
                      </a:r>
                    </a:p>
                  </a:txBody>
                  <a:tcPr marT="45727" marB="45727"/>
                </a:tc>
                <a:tc>
                  <a:txBody>
                    <a:bodyPr/>
                    <a:lstStyle/>
                    <a:p>
                      <a:pPr algn="ctr"/>
                      <a:r>
                        <a:rPr lang="en-US" sz="2400" b="1" dirty="0">
                          <a:solidFill>
                            <a:srgbClr val="008000"/>
                          </a:solidFill>
                        </a:rPr>
                        <a:t>Catchment</a:t>
                      </a:r>
                    </a:p>
                  </a:txBody>
                  <a:tcPr marT="45727" marB="45727"/>
                </a:tc>
                <a:extLst>
                  <a:ext uri="{0D108BD9-81ED-4DB2-BD59-A6C34878D82A}">
                    <a16:rowId xmlns:a16="http://schemas.microsoft.com/office/drawing/2014/main" val="10005"/>
                  </a:ext>
                </a:extLst>
              </a:tr>
            </a:tbl>
          </a:graphicData>
        </a:graphic>
      </p:graphicFrame>
      <p:sp>
        <p:nvSpPr>
          <p:cNvPr id="4" name="TextBox 1">
            <a:extLst>
              <a:ext uri="{FF2B5EF4-FFF2-40B4-BE49-F238E27FC236}">
                <a16:creationId xmlns:a16="http://schemas.microsoft.com/office/drawing/2014/main" id="{AD8E181B-B8C8-6347-9D0A-E5D3F27D22A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a:extLst>
              <a:ext uri="{FF2B5EF4-FFF2-40B4-BE49-F238E27FC236}">
                <a16:creationId xmlns:a16="http://schemas.microsoft.com/office/drawing/2014/main" id="{08E6FEBE-4F5D-6844-9CA6-87F11DFD8BCE}"/>
              </a:ext>
            </a:extLst>
          </p:cNvPr>
          <p:cNvSpPr txBox="1"/>
          <p:nvPr/>
        </p:nvSpPr>
        <p:spPr>
          <a:xfrm>
            <a:off x="1657172" y="762000"/>
            <a:ext cx="8877654" cy="400110"/>
          </a:xfrm>
          <a:prstGeom prst="rect">
            <a:avLst/>
          </a:prstGeom>
          <a:noFill/>
        </p:spPr>
        <p:txBody>
          <a:bodyPr wrap="square" rtlCol="0">
            <a:spAutoFit/>
          </a:bodyPr>
          <a:lstStyle/>
          <a:p>
            <a:r>
              <a:rPr lang="en-US" sz="2000" dirty="0">
                <a:latin typeface="+mn-lt"/>
              </a:rPr>
              <a:t>Availability of model and assimilation components in GEOSldas_m4-17_7:</a:t>
            </a:r>
          </a:p>
        </p:txBody>
      </p:sp>
    </p:spTree>
    <p:extLst>
      <p:ext uri="{BB962C8B-B14F-4D97-AF65-F5344CB8AC3E}">
        <p14:creationId xmlns:p14="http://schemas.microsoft.com/office/powerpoint/2010/main" val="56103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05991403"/>
              </p:ext>
            </p:extLst>
          </p:nvPr>
        </p:nvGraphicFramePr>
        <p:xfrm>
          <a:off x="266700" y="762000"/>
          <a:ext cx="11658600" cy="6153795"/>
        </p:xfrm>
        <a:graphic>
          <a:graphicData uri="http://schemas.openxmlformats.org/drawingml/2006/table">
            <a:tbl>
              <a:tblPr firstRow="1" bandRow="1">
                <a:tableStyleId>{5C22544A-7EE6-4342-B048-85BDC9FD1C3A}</a:tableStyleId>
              </a:tblPr>
              <a:tblGrid>
                <a:gridCol w="1917700">
                  <a:extLst>
                    <a:ext uri="{9D8B030D-6E8A-4147-A177-3AD203B41FA5}">
                      <a16:colId xmlns:a16="http://schemas.microsoft.com/office/drawing/2014/main" val="20000"/>
                    </a:ext>
                  </a:extLst>
                </a:gridCol>
                <a:gridCol w="4382517">
                  <a:extLst>
                    <a:ext uri="{9D8B030D-6E8A-4147-A177-3AD203B41FA5}">
                      <a16:colId xmlns:a16="http://schemas.microsoft.com/office/drawing/2014/main" val="20001"/>
                    </a:ext>
                  </a:extLst>
                </a:gridCol>
                <a:gridCol w="5358383">
                  <a:extLst>
                    <a:ext uri="{9D8B030D-6E8A-4147-A177-3AD203B41FA5}">
                      <a16:colId xmlns:a16="http://schemas.microsoft.com/office/drawing/2014/main" val="20002"/>
                    </a:ext>
                  </a:extLst>
                </a:gridCol>
              </a:tblGrid>
              <a:tr h="378599">
                <a:tc>
                  <a:txBody>
                    <a:bodyPr/>
                    <a:lstStyle/>
                    <a:p>
                      <a:pPr algn="ctr"/>
                      <a:r>
                        <a:rPr lang="en-US" sz="1600" dirty="0"/>
                        <a:t>Parameter</a:t>
                      </a:r>
                    </a:p>
                  </a:txBody>
                  <a:tcPr marT="45727" marB="45727"/>
                </a:tc>
                <a:tc>
                  <a:txBody>
                    <a:bodyPr/>
                    <a:lstStyle/>
                    <a:p>
                      <a:pPr algn="ctr"/>
                      <a:r>
                        <a:rPr lang="en-US" sz="1600" dirty="0"/>
                        <a:t>Icarus-2_0_p1 (and MERRA-2*)</a:t>
                      </a:r>
                    </a:p>
                  </a:txBody>
                  <a:tcPr marT="45727" marB="45727"/>
                </a:tc>
                <a:tc>
                  <a:txBody>
                    <a:bodyPr/>
                    <a:lstStyle/>
                    <a:p>
                      <a:pPr algn="ctr"/>
                      <a:r>
                        <a:rPr lang="en-US" sz="1600" dirty="0"/>
                        <a:t>Icarus-NLv2 (“New Land”)</a:t>
                      </a:r>
                    </a:p>
                  </a:txBody>
                  <a:tcPr marT="45727" marB="45727"/>
                </a:tc>
                <a:extLst>
                  <a:ext uri="{0D108BD9-81ED-4DB2-BD59-A6C34878D82A}">
                    <a16:rowId xmlns:a16="http://schemas.microsoft.com/office/drawing/2014/main" val="10000"/>
                  </a:ext>
                </a:extLst>
              </a:tr>
              <a:tr h="330422">
                <a:tc>
                  <a:txBody>
                    <a:bodyPr/>
                    <a:lstStyle/>
                    <a:p>
                      <a:pPr algn="l"/>
                      <a:r>
                        <a:rPr lang="en-US" sz="1550" dirty="0"/>
                        <a:t>Soil</a:t>
                      </a:r>
                    </a:p>
                  </a:txBody>
                  <a:tcPr marT="45727" marB="45727"/>
                </a:tc>
                <a:tc>
                  <a:txBody>
                    <a:bodyPr/>
                    <a:lstStyle/>
                    <a:p>
                      <a:pPr algn="l"/>
                      <a:r>
                        <a:rPr lang="en-US" sz="1550" dirty="0"/>
                        <a:t>NGDC (5-arcmin texture with 12 soil types)</a:t>
                      </a:r>
                    </a:p>
                  </a:txBody>
                  <a:tcPr marT="45727" marB="45727"/>
                </a:tc>
                <a:tc>
                  <a:txBody>
                    <a:bodyPr/>
                    <a:lstStyle/>
                    <a:p>
                      <a:pPr algn="l"/>
                      <a:r>
                        <a:rPr lang="en-US" sz="1550" dirty="0">
                          <a:solidFill>
                            <a:srgbClr val="FF0000"/>
                          </a:solidFill>
                        </a:rPr>
                        <a:t>HWSD</a:t>
                      </a:r>
                      <a:r>
                        <a:rPr lang="en-US" sz="1550" baseline="0" dirty="0">
                          <a:solidFill>
                            <a:srgbClr val="FF0000"/>
                          </a:solidFill>
                        </a:rPr>
                        <a:t> (30-arcmin texture with 253 soil types)</a:t>
                      </a:r>
                    </a:p>
                  </a:txBody>
                  <a:tcPr marT="45727" marB="45727"/>
                </a:tc>
                <a:extLst>
                  <a:ext uri="{0D108BD9-81ED-4DB2-BD59-A6C34878D82A}">
                    <a16:rowId xmlns:a16="http://schemas.microsoft.com/office/drawing/2014/main" val="10001"/>
                  </a:ext>
                </a:extLst>
              </a:tr>
              <a:tr h="330422">
                <a:tc>
                  <a:txBody>
                    <a:bodyPr/>
                    <a:lstStyle/>
                    <a:p>
                      <a:pPr algn="l"/>
                      <a:r>
                        <a:rPr lang="en-US" sz="1550" dirty="0"/>
                        <a:t>Topography</a:t>
                      </a:r>
                    </a:p>
                  </a:txBody>
                  <a:tcPr marT="45727" marB="45727"/>
                </a:tc>
                <a:tc>
                  <a:txBody>
                    <a:bodyPr/>
                    <a:lstStyle/>
                    <a:p>
                      <a:pPr algn="l"/>
                      <a:r>
                        <a:rPr lang="en-US" sz="1550" dirty="0"/>
                        <a:t>HYDRO1k</a:t>
                      </a:r>
                    </a:p>
                  </a:txBody>
                  <a:tcPr marT="45727" marB="45727"/>
                </a:tc>
                <a:tc>
                  <a:txBody>
                    <a:bodyPr/>
                    <a:lstStyle/>
                    <a:p>
                      <a:pPr algn="l"/>
                      <a:r>
                        <a:rPr lang="en-US" sz="1550" baseline="0" dirty="0"/>
                        <a:t>Hybrid of SRTM and other (where SRTM is not available)</a:t>
                      </a:r>
                      <a:endParaRPr lang="en-US" sz="1550" dirty="0"/>
                    </a:p>
                  </a:txBody>
                  <a:tcPr marT="45727" marB="45727"/>
                </a:tc>
                <a:extLst>
                  <a:ext uri="{0D108BD9-81ED-4DB2-BD59-A6C34878D82A}">
                    <a16:rowId xmlns:a16="http://schemas.microsoft.com/office/drawing/2014/main" val="10002"/>
                  </a:ext>
                </a:extLst>
              </a:tr>
              <a:tr h="574646">
                <a:tc>
                  <a:txBody>
                    <a:bodyPr/>
                    <a:lstStyle/>
                    <a:p>
                      <a:pPr algn="l"/>
                      <a:r>
                        <a:rPr lang="en-US" sz="1550" dirty="0"/>
                        <a:t>LAI</a:t>
                      </a:r>
                    </a:p>
                  </a:txBody>
                  <a:tcPr marT="45727" marB="45727"/>
                </a:tc>
                <a:tc>
                  <a:txBody>
                    <a:bodyPr/>
                    <a:lstStyle/>
                    <a:p>
                      <a:pPr algn="l"/>
                      <a:r>
                        <a:rPr lang="en-US" sz="1550" dirty="0"/>
                        <a:t>GSWP2 (AVHRR</a:t>
                      </a:r>
                      <a:r>
                        <a:rPr lang="en-US" sz="1550" baseline="0" dirty="0"/>
                        <a:t> NDVI based </a:t>
                      </a:r>
                      <a:r>
                        <a:rPr lang="en-US" sz="1550" dirty="0"/>
                        <a:t>1-degree,</a:t>
                      </a:r>
                      <a:r>
                        <a:rPr lang="en-US" sz="1550" baseline="0" dirty="0"/>
                        <a:t> monthly climatology from 1982-1998)</a:t>
                      </a:r>
                    </a:p>
                  </a:txBody>
                  <a:tcPr marT="45727" marB="45727"/>
                </a:tc>
                <a:tc>
                  <a:txBody>
                    <a:bodyPr/>
                    <a:lstStyle/>
                    <a:p>
                      <a:pPr algn="l"/>
                      <a:r>
                        <a:rPr lang="en-US" sz="1550" dirty="0">
                          <a:solidFill>
                            <a:srgbClr val="FF0000"/>
                          </a:solidFill>
                        </a:rPr>
                        <a:t>Merged MODIS v005(MCD43GF) and GEOLAND2</a:t>
                      </a:r>
                      <a:r>
                        <a:rPr lang="en-US" sz="1550" baseline="0" dirty="0">
                          <a:solidFill>
                            <a:srgbClr val="FF0000"/>
                          </a:solidFill>
                        </a:rPr>
                        <a:t> (</a:t>
                      </a:r>
                      <a:r>
                        <a:rPr lang="en-US" sz="1550" dirty="0">
                          <a:solidFill>
                            <a:srgbClr val="FF0000"/>
                          </a:solidFill>
                        </a:rPr>
                        <a:t>30-arcsec, 8-day climatology from 2000-2014)</a:t>
                      </a:r>
                      <a:endParaRPr lang="en-US" sz="1550" dirty="0"/>
                    </a:p>
                  </a:txBody>
                  <a:tcPr marT="45727" marB="45727"/>
                </a:tc>
                <a:extLst>
                  <a:ext uri="{0D108BD9-81ED-4DB2-BD59-A6C34878D82A}">
                    <a16:rowId xmlns:a16="http://schemas.microsoft.com/office/drawing/2014/main" val="10003"/>
                  </a:ext>
                </a:extLst>
              </a:tr>
              <a:tr h="370221">
                <a:tc>
                  <a:txBody>
                    <a:bodyPr/>
                    <a:lstStyle/>
                    <a:p>
                      <a:pPr algn="l"/>
                      <a:r>
                        <a:rPr lang="en-US" sz="1550" dirty="0"/>
                        <a:t>Greenness</a:t>
                      </a:r>
                    </a:p>
                  </a:txBody>
                  <a:tcPr marT="45727" marB="45727"/>
                </a:tc>
                <a:tc>
                  <a:txBody>
                    <a:bodyPr/>
                    <a:lstStyle/>
                    <a:p>
                      <a:pPr algn="l"/>
                      <a:r>
                        <a:rPr lang="en-US" sz="1550" baseline="0" dirty="0"/>
                        <a:t>AVHRR</a:t>
                      </a:r>
                    </a:p>
                  </a:txBody>
                  <a:tcPr marT="45727" marB="45727"/>
                </a:tc>
                <a:tc>
                  <a:txBody>
                    <a:bodyPr/>
                    <a:lstStyle/>
                    <a:p>
                      <a:pPr algn="l"/>
                      <a:r>
                        <a:rPr lang="en-US" sz="1550" dirty="0"/>
                        <a:t>AVHRR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p>
                  </a:txBody>
                  <a:tcPr marT="45727" marB="45727"/>
                </a:tc>
                <a:extLst>
                  <a:ext uri="{0D108BD9-81ED-4DB2-BD59-A6C34878D82A}">
                    <a16:rowId xmlns:a16="http://schemas.microsoft.com/office/drawing/2014/main" val="10012"/>
                  </a:ext>
                </a:extLst>
              </a:tr>
              <a:tr h="310896">
                <a:tc>
                  <a:txBody>
                    <a:bodyPr/>
                    <a:lstStyle/>
                    <a:p>
                      <a:pPr algn="l"/>
                      <a:r>
                        <a:rPr lang="en-US" sz="1550" dirty="0"/>
                        <a:t>Albedo</a:t>
                      </a:r>
                    </a:p>
                  </a:txBody>
                  <a:tcPr marT="45727" marB="45727"/>
                </a:tc>
                <a:tc>
                  <a:txBody>
                    <a:bodyPr/>
                    <a:lstStyle/>
                    <a:p>
                      <a:pPr algn="l"/>
                      <a:r>
                        <a:rPr lang="en-US" sz="1550" baseline="0" dirty="0"/>
                        <a:t>MODIS</a:t>
                      </a:r>
                    </a:p>
                  </a:txBody>
                  <a:tcPr marT="45727" marB="45727"/>
                </a:tc>
                <a:tc>
                  <a:txBody>
                    <a:bodyPr/>
                    <a:lstStyle/>
                    <a:p>
                      <a:pPr algn="l"/>
                      <a:r>
                        <a:rPr lang="en-US" sz="1550" dirty="0"/>
                        <a:t>MODIS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endParaRPr lang="en-US" sz="1550" dirty="0"/>
                    </a:p>
                  </a:txBody>
                  <a:tcPr marT="45727" marB="45727"/>
                </a:tc>
                <a:extLst>
                  <a:ext uri="{0D108BD9-81ED-4DB2-BD59-A6C34878D82A}">
                    <a16:rowId xmlns:a16="http://schemas.microsoft.com/office/drawing/2014/main" val="10013"/>
                  </a:ext>
                </a:extLst>
              </a:tr>
              <a:tr h="574646">
                <a:tc>
                  <a:txBody>
                    <a:bodyPr/>
                    <a:lstStyle/>
                    <a:p>
                      <a:pPr algn="l"/>
                      <a:r>
                        <a:rPr lang="en-US" sz="1550" dirty="0" err="1"/>
                        <a:t>Landcover</a:t>
                      </a:r>
                      <a:endParaRPr lang="en-US" sz="1550" dirty="0"/>
                    </a:p>
                  </a:txBody>
                  <a:tcPr marT="45727" marB="45727"/>
                </a:tc>
                <a:tc>
                  <a:txBody>
                    <a:bodyPr/>
                    <a:lstStyle/>
                    <a:p>
                      <a:pPr algn="l"/>
                      <a:r>
                        <a:rPr lang="en-US" sz="1550" baseline="0" dirty="0"/>
                        <a:t>GLCCv2 (aggregated from 30-arcsec to 2.5min)</a:t>
                      </a:r>
                      <a:br>
                        <a:rPr lang="en-US" sz="1550" baseline="0" dirty="0"/>
                      </a:br>
                      <a:r>
                        <a:rPr lang="en-US" sz="1550" baseline="0" dirty="0"/>
                        <a:t>(mosaic only)</a:t>
                      </a:r>
                    </a:p>
                  </a:txBody>
                  <a:tcPr marT="45727" marB="45727"/>
                </a:tc>
                <a:tc>
                  <a:txBody>
                    <a:bodyPr/>
                    <a:lstStyle/>
                    <a:p>
                      <a:pPr algn="l"/>
                      <a:r>
                        <a:rPr lang="en-US" sz="1550" dirty="0"/>
                        <a:t>GLOBCOVER</a:t>
                      </a:r>
                      <a:r>
                        <a:rPr lang="en-US" sz="1550" baseline="0" dirty="0"/>
                        <a:t> 2009 (10-arcsec)</a:t>
                      </a:r>
                      <a:br>
                        <a:rPr lang="en-US" sz="1550" baseline="0" dirty="0"/>
                      </a:br>
                      <a:r>
                        <a:rPr lang="en-US" sz="1550" baseline="0" dirty="0"/>
                        <a:t>(mosaic, CLM4, CLM4.5)</a:t>
                      </a:r>
                      <a:endParaRPr lang="en-US" sz="1550" dirty="0"/>
                    </a:p>
                  </a:txBody>
                  <a:tcPr marT="45727" marB="45727"/>
                </a:tc>
                <a:extLst>
                  <a:ext uri="{0D108BD9-81ED-4DB2-BD59-A6C34878D82A}">
                    <a16:rowId xmlns:a16="http://schemas.microsoft.com/office/drawing/2014/main" val="10004"/>
                  </a:ext>
                </a:extLst>
              </a:tr>
              <a:tr h="574646">
                <a:tc>
                  <a:txBody>
                    <a:bodyPr/>
                    <a:lstStyle/>
                    <a:p>
                      <a:pPr algn="l"/>
                      <a:r>
                        <a:rPr lang="en-US" sz="1550" dirty="0"/>
                        <a:t>Watersheds</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baseline="0" dirty="0"/>
                        <a:t>HYDRO1k based 36,716 Level-6 </a:t>
                      </a:r>
                      <a:r>
                        <a:rPr lang="en-US" sz="1550" baseline="0" dirty="0" err="1"/>
                        <a:t>Pfafstetter</a:t>
                      </a:r>
                      <a:r>
                        <a:rPr lang="en-US" sz="1550" baseline="0" dirty="0"/>
                        <a:t> catchments on a 2.5-arcmin land-ice-lake-ocean mask</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dirty="0"/>
                        <a:t>SRTM based 291,284 Level-12 </a:t>
                      </a:r>
                      <a:r>
                        <a:rPr lang="en-US" sz="1550" dirty="0" err="1"/>
                        <a:t>Pfafstetter</a:t>
                      </a:r>
                      <a:r>
                        <a:rPr lang="en-US" sz="1550" dirty="0"/>
                        <a:t> catchments</a:t>
                      </a:r>
                      <a:r>
                        <a:rPr lang="en-US" sz="1550" baseline="0" dirty="0"/>
                        <a:t> (resulting in finer resolution tiles) on a 10-arcsec land-ice-lake-ocean mask</a:t>
                      </a:r>
                      <a:endParaRPr lang="en-US" sz="1550" baseline="0" dirty="0">
                        <a:solidFill>
                          <a:srgbClr val="FF0000"/>
                        </a:solidFill>
                      </a:endParaRPr>
                    </a:p>
                  </a:txBody>
                  <a:tcPr marT="45727" marB="45727"/>
                </a:tc>
                <a:extLst>
                  <a:ext uri="{0D108BD9-81ED-4DB2-BD59-A6C34878D82A}">
                    <a16:rowId xmlns:a16="http://schemas.microsoft.com/office/drawing/2014/main" val="10005"/>
                  </a:ext>
                </a:extLst>
              </a:tr>
              <a:tr h="330422">
                <a:tc>
                  <a:txBody>
                    <a:bodyPr/>
                    <a:lstStyle/>
                    <a:p>
                      <a:pPr algn="l"/>
                      <a:r>
                        <a:rPr lang="en-US" sz="1550" dirty="0"/>
                        <a:t>Canopy Height</a:t>
                      </a:r>
                    </a:p>
                  </a:txBody>
                  <a:tcPr marT="45727" marB="45727"/>
                </a:tc>
                <a:tc>
                  <a:txBody>
                    <a:bodyPr/>
                    <a:lstStyle/>
                    <a:p>
                      <a:pPr algn="l"/>
                      <a:r>
                        <a:rPr lang="en-US" sz="1550" baseline="0" dirty="0"/>
                        <a:t>Look-up table [= f(veg type)]</a:t>
                      </a:r>
                      <a:endParaRPr lang="en-US" sz="1550" dirty="0"/>
                    </a:p>
                  </a:txBody>
                  <a:tcPr marT="45727" marB="45727"/>
                </a:tc>
                <a:tc>
                  <a:txBody>
                    <a:bodyPr/>
                    <a:lstStyle/>
                    <a:p>
                      <a:pPr algn="l"/>
                      <a:r>
                        <a:rPr lang="en-US" sz="1550" baseline="0" dirty="0">
                          <a:solidFill>
                            <a:srgbClr val="FF0000"/>
                          </a:solidFill>
                        </a:rPr>
                        <a:t>JPL (30-arcsec)</a:t>
                      </a:r>
                      <a:endParaRPr lang="en-US" sz="1550" dirty="0"/>
                    </a:p>
                  </a:txBody>
                  <a:tcPr marT="45727" marB="45727"/>
                </a:tc>
                <a:extLst>
                  <a:ext uri="{0D108BD9-81ED-4DB2-BD59-A6C34878D82A}">
                    <a16:rowId xmlns:a16="http://schemas.microsoft.com/office/drawing/2014/main" val="10006"/>
                  </a:ext>
                </a:extLst>
              </a:tr>
              <a:tr h="330422">
                <a:tc>
                  <a:txBody>
                    <a:bodyPr/>
                    <a:lstStyle/>
                    <a:p>
                      <a:pPr algn="l"/>
                      <a:r>
                        <a:rPr lang="en-US" sz="1550" dirty="0"/>
                        <a:t>Roughness</a:t>
                      </a:r>
                      <a:r>
                        <a:rPr lang="en-US" sz="1550" baseline="0" dirty="0"/>
                        <a:t>  (Z0)</a:t>
                      </a:r>
                      <a:endParaRPr lang="en-US" sz="1550" dirty="0"/>
                    </a:p>
                  </a:txBody>
                  <a:tcPr marT="45727" marB="45727"/>
                </a:tc>
                <a:tc>
                  <a:txBody>
                    <a:bodyPr/>
                    <a:lstStyle/>
                    <a:p>
                      <a:pPr algn="l"/>
                      <a:r>
                        <a:rPr lang="en-US" sz="1550" dirty="0"/>
                        <a:t>Function of effective canopy height</a:t>
                      </a:r>
                    </a:p>
                  </a:txBody>
                  <a:tcPr marT="45727" marB="45727"/>
                </a:tc>
                <a:tc>
                  <a:txBody>
                    <a:bodyPr/>
                    <a:lstStyle/>
                    <a:p>
                      <a:pPr algn="l"/>
                      <a:r>
                        <a:rPr lang="en-US" sz="1550" baseline="0" dirty="0"/>
                        <a:t>ASCAT Z0 (0.1</a:t>
                      </a:r>
                      <a:r>
                        <a:rPr lang="en-US" sz="1550" baseline="30000" dirty="0"/>
                        <a:t>o</a:t>
                      </a:r>
                      <a:r>
                        <a:rPr lang="en-US" sz="1550" baseline="0" dirty="0"/>
                        <a:t>x0.1</a:t>
                      </a:r>
                      <a:r>
                        <a:rPr lang="en-US" sz="1550" baseline="30000" dirty="0"/>
                        <a:t>o</a:t>
                      </a:r>
                      <a:r>
                        <a:rPr lang="en-US" sz="1550" baseline="0" dirty="0"/>
                        <a:t>)  </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val="10007"/>
                  </a:ext>
                </a:extLst>
              </a:tr>
              <a:tr h="330422">
                <a:tc>
                  <a:txBody>
                    <a:bodyPr/>
                    <a:lstStyle/>
                    <a:p>
                      <a:pPr algn="l"/>
                      <a:r>
                        <a:rPr lang="en-US" sz="1550" dirty="0"/>
                        <a:t>NDVI</a:t>
                      </a:r>
                    </a:p>
                  </a:txBody>
                  <a:tcPr marT="45727" marB="45727"/>
                </a:tc>
                <a:tc>
                  <a:txBody>
                    <a:bodyPr/>
                    <a:lstStyle/>
                    <a:p>
                      <a:pPr algn="l"/>
                      <a:r>
                        <a:rPr lang="en-US" sz="1550" dirty="0"/>
                        <a:t>Not used</a:t>
                      </a:r>
                    </a:p>
                  </a:txBody>
                  <a:tcPr marT="45727" marB="45727"/>
                </a:tc>
                <a:tc>
                  <a:txBody>
                    <a:bodyPr/>
                    <a:lstStyle/>
                    <a:p>
                      <a:pPr algn="l"/>
                      <a:r>
                        <a:rPr lang="en-US" sz="1550" baseline="0" dirty="0"/>
                        <a:t>NDVI3g (5-arcmin, 15-day climatology from 1981-2015)</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val="10008"/>
                  </a:ext>
                </a:extLst>
              </a:tr>
              <a:tr h="265857">
                <a:tc rowSpan="2">
                  <a:txBody>
                    <a:bodyPr/>
                    <a:lstStyle/>
                    <a:p>
                      <a:pPr algn="l"/>
                      <a:r>
                        <a:rPr lang="en-US" sz="1600" dirty="0"/>
                        <a:t>Location on Discover</a:t>
                      </a:r>
                    </a:p>
                  </a:txBody>
                  <a:tcPr marT="45727" marB="45727">
                    <a:solidFill>
                      <a:schemeClr val="bg2"/>
                    </a:solidFill>
                  </a:tcPr>
                </a:tc>
                <a:tc gridSpan="2">
                  <a:txBody>
                    <a:bodyPr/>
                    <a:lstStyle/>
                    <a:p>
                      <a:pPr marL="0" algn="l" defTabSz="914400" rtl="0" eaLnBrk="1" latinLnBrk="0" hangingPunct="1"/>
                      <a:r>
                        <a:rPr lang="en-US" sz="1200" kern="1200" dirty="0">
                          <a:solidFill>
                            <a:schemeClr val="dk1"/>
                          </a:solidFill>
                          <a:latin typeface="Courier New" panose="02070309020205020404" pitchFamily="49" charset="0"/>
                          <a:ea typeface="+mn-ea"/>
                          <a:cs typeface="Courier New" panose="02070309020205020404" pitchFamily="49" charset="0"/>
                        </a:rPr>
                        <a:t>/discover/</a:t>
                      </a:r>
                      <a:r>
                        <a:rPr lang="en-US" sz="1200" kern="1200" dirty="0" err="1">
                          <a:solidFill>
                            <a:schemeClr val="dk1"/>
                          </a:solidFill>
                          <a:latin typeface="Courier New" panose="02070309020205020404" pitchFamily="49" charset="0"/>
                          <a:ea typeface="+mn-ea"/>
                          <a:cs typeface="Courier New" panose="02070309020205020404" pitchFamily="49" charset="0"/>
                        </a:rPr>
                        <a:t>nobackup</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ltakacs</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bcs</a:t>
                      </a:r>
                      <a:r>
                        <a:rPr lang="en-US" sz="1200" kern="1200" dirty="0">
                          <a:solidFill>
                            <a:schemeClr val="dk1"/>
                          </a:solidFill>
                          <a:latin typeface="Courier New" panose="02070309020205020404" pitchFamily="49" charset="0"/>
                          <a:ea typeface="+mn-ea"/>
                          <a:cs typeface="Courier New" panose="02070309020205020404" pitchFamily="49" charset="0"/>
                        </a:rPr>
                        <a:t>/Ganymed-4_0/Ganymed-4_0_MERRA-2/</a:t>
                      </a:r>
                    </a:p>
                  </a:txBody>
                  <a:tcPr marT="45727" marB="45727">
                    <a:solidFill>
                      <a:schemeClr val="bg2"/>
                    </a:solidFill>
                  </a:tcPr>
                </a:tc>
                <a:tc hMerge="1">
                  <a:txBody>
                    <a:bodyPr/>
                    <a:lstStyle/>
                    <a:p>
                      <a:pPr algn="l"/>
                      <a:endParaRPr lang="en-US" sz="1400" dirty="0">
                        <a:latin typeface="Courier New" panose="02070309020205020404" pitchFamily="49" charset="0"/>
                        <a:cs typeface="Courier New" panose="02070309020205020404" pitchFamily="49" charset="0"/>
                      </a:endParaRPr>
                    </a:p>
                  </a:txBody>
                  <a:tcPr marT="45727" marB="45727"/>
                </a:tc>
                <a:extLst>
                  <a:ext uri="{0D108BD9-81ED-4DB2-BD59-A6C34878D82A}">
                    <a16:rowId xmlns:a16="http://schemas.microsoft.com/office/drawing/2014/main" val="10009"/>
                  </a:ext>
                </a:extLst>
              </a:tr>
              <a:tr h="295396">
                <a:tc vMerge="1">
                  <a:txBody>
                    <a:bodyPr/>
                    <a:lstStyle/>
                    <a:p>
                      <a:pPr algn="l"/>
                      <a:endParaRPr lang="en-US" sz="1600" dirty="0"/>
                    </a:p>
                  </a:txBody>
                  <a:tcPr marT="45727" marB="4572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Courier New" panose="02070309020205020404" pitchFamily="49" charset="0"/>
                        <a:cs typeface="Courier New" panose="02070309020205020404" pitchFamily="49" charset="0"/>
                      </a:endParaRPr>
                    </a:p>
                  </a:txBody>
                  <a:tcPr marT="45727" marB="45727">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/discover/</a:t>
                      </a:r>
                      <a:r>
                        <a:rPr lang="en-US" sz="1200" dirty="0" err="1">
                          <a:latin typeface="Courier New" panose="02070309020205020404" pitchFamily="49" charset="0"/>
                          <a:cs typeface="Courier New" panose="02070309020205020404" pitchFamily="49" charset="0"/>
                        </a:rPr>
                        <a:t>nobackup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ltakacs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bcs</a:t>
                      </a:r>
                      <a:r>
                        <a:rPr lang="en-US" sz="1200" dirty="0">
                          <a:latin typeface="Courier New" panose="02070309020205020404" pitchFamily="49" charset="0"/>
                          <a:cs typeface="Courier New" panose="02070309020205020404" pitchFamily="49" charset="0"/>
                        </a:rPr>
                        <a:t>/Icarus-NLv2/</a:t>
                      </a:r>
                    </a:p>
                  </a:txBody>
                  <a:tcPr marT="45727" marB="45727">
                    <a:solidFill>
                      <a:schemeClr val="bg2"/>
                    </a:solidFill>
                  </a:tcPr>
                </a:tc>
                <a:extLst>
                  <a:ext uri="{0D108BD9-81ED-4DB2-BD59-A6C34878D82A}">
                    <a16:rowId xmlns:a16="http://schemas.microsoft.com/office/drawing/2014/main" val="10010"/>
                  </a:ext>
                </a:extLst>
              </a:tr>
              <a:tr h="429693">
                <a:tc gridSpan="3">
                  <a:txBody>
                    <a:bodyPr/>
                    <a:lstStyle/>
                    <a:p>
                      <a:pPr algn="l"/>
                      <a:r>
                        <a:rPr lang="en-US" sz="1300" i="1" dirty="0"/>
                        <a:t>*See also</a:t>
                      </a:r>
                      <a:r>
                        <a:rPr lang="en-US" sz="1300" i="1" baseline="0" dirty="0"/>
                        <a:t> Table 2 of Reichle et al. 2017, Assessment of MERRA-2 Land Surface Hydrology Estimates, J Climate (doi:10.1175/JCLI-D-16-0720.1)</a:t>
                      </a:r>
                      <a:endParaRPr lang="en-US" sz="1300" i="1" dirty="0"/>
                    </a:p>
                  </a:txBody>
                  <a:tcPr marT="45727" marB="45727">
                    <a:solidFill>
                      <a:schemeClr val="bg1"/>
                    </a:solidFill>
                  </a:tcPr>
                </a:tc>
                <a:tc hMerge="1">
                  <a:txBody>
                    <a:bodyPr/>
                    <a:lstStyle/>
                    <a:p>
                      <a:endParaRPr lang="en-US"/>
                    </a:p>
                  </a:txBody>
                  <a:tcPr/>
                </a:tc>
                <a:tc hMerge="1">
                  <a:txBody>
                    <a:bodyPr/>
                    <a:lstStyle/>
                    <a:p>
                      <a:pPr algn="l"/>
                      <a:endParaRPr lang="en-US" sz="1600" dirty="0"/>
                    </a:p>
                  </a:txBody>
                  <a:tcPr/>
                </a:tc>
                <a:extLst>
                  <a:ext uri="{0D108BD9-81ED-4DB2-BD59-A6C34878D82A}">
                    <a16:rowId xmlns:a16="http://schemas.microsoft.com/office/drawing/2014/main" val="10011"/>
                  </a:ext>
                </a:extLst>
              </a:tr>
            </a:tbl>
          </a:graphicData>
        </a:graphic>
      </p:graphicFrame>
      <p:sp>
        <p:nvSpPr>
          <p:cNvPr id="4" name="TextBox 1">
            <a:extLst>
              <a:ext uri="{FF2B5EF4-FFF2-40B4-BE49-F238E27FC236}">
                <a16:creationId xmlns:a16="http://schemas.microsoft.com/office/drawing/2014/main" id="{3A444153-FF5A-2C4B-A9F2-915E8F72EEBC}"/>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359638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2681501"/>
              </p:ext>
            </p:extLst>
          </p:nvPr>
        </p:nvGraphicFramePr>
        <p:xfrm>
          <a:off x="160527" y="762000"/>
          <a:ext cx="11870946" cy="6042402"/>
        </p:xfrm>
        <a:graphic>
          <a:graphicData uri="http://schemas.openxmlformats.org/drawingml/2006/table">
            <a:tbl>
              <a:tblPr firstRow="1" bandRow="1">
                <a:tableStyleId>{5C22544A-7EE6-4342-B048-85BDC9FD1C3A}</a:tableStyleId>
              </a:tblPr>
              <a:tblGrid>
                <a:gridCol w="3319761">
                  <a:extLst>
                    <a:ext uri="{9D8B030D-6E8A-4147-A177-3AD203B41FA5}">
                      <a16:colId xmlns:a16="http://schemas.microsoft.com/office/drawing/2014/main" val="20000"/>
                    </a:ext>
                  </a:extLst>
                </a:gridCol>
                <a:gridCol w="1930311">
                  <a:extLst>
                    <a:ext uri="{9D8B030D-6E8A-4147-A177-3AD203B41FA5}">
                      <a16:colId xmlns:a16="http://schemas.microsoft.com/office/drawing/2014/main" val="20001"/>
                    </a:ext>
                  </a:extLst>
                </a:gridCol>
                <a:gridCol w="3310437">
                  <a:extLst>
                    <a:ext uri="{9D8B030D-6E8A-4147-A177-3AD203B41FA5}">
                      <a16:colId xmlns:a16="http://schemas.microsoft.com/office/drawing/2014/main" val="20002"/>
                    </a:ext>
                  </a:extLst>
                </a:gridCol>
                <a:gridCol w="3310437">
                  <a:extLst>
                    <a:ext uri="{9D8B030D-6E8A-4147-A177-3AD203B41FA5}">
                      <a16:colId xmlns:a16="http://schemas.microsoft.com/office/drawing/2014/main" val="2005585204"/>
                    </a:ext>
                  </a:extLst>
                </a:gridCol>
              </a:tblGrid>
              <a:tr h="555834">
                <a:tc>
                  <a:txBody>
                    <a:bodyPr/>
                    <a:lstStyle/>
                    <a:p>
                      <a:pPr algn="ctr"/>
                      <a:r>
                        <a:rPr lang="en-US" sz="1600" dirty="0"/>
                        <a:t>Parameter</a:t>
                      </a:r>
                    </a:p>
                  </a:txBody>
                  <a:tcPr marT="45727" marB="45727"/>
                </a:tc>
                <a:tc>
                  <a:txBody>
                    <a:bodyPr/>
                    <a:lstStyle/>
                    <a:p>
                      <a:pPr algn="ctr"/>
                      <a:r>
                        <a:rPr lang="en-US" sz="1600" dirty="0"/>
                        <a:t>Icarus-2_0_p1 (*MERRA-2)</a:t>
                      </a:r>
                    </a:p>
                  </a:txBody>
                  <a:tcPr marT="45727" marB="45727"/>
                </a:tc>
                <a:tc>
                  <a:txBody>
                    <a:bodyPr/>
                    <a:lstStyle/>
                    <a:p>
                      <a:pPr algn="ctr"/>
                      <a:r>
                        <a:rPr lang="en-US" sz="1600" dirty="0"/>
                        <a:t>GEOSldas_m4-17_0      </a:t>
                      </a:r>
                    </a:p>
                    <a:p>
                      <a:pPr algn="ctr"/>
                      <a:r>
                        <a:rPr lang="en-US" sz="1600" dirty="0"/>
                        <a:t> (</a:t>
                      </a:r>
                      <a:r>
                        <a:rPr lang="en-US" sz="1600" dirty="0" err="1"/>
                        <a:t>Sarith’s</a:t>
                      </a:r>
                      <a:r>
                        <a:rPr lang="en-US" sz="1600" dirty="0"/>
                        <a:t> v24_C05_GOSWIMplus)</a:t>
                      </a:r>
                    </a:p>
                  </a:txBody>
                  <a:tcPr marT="45727" marB="45727"/>
                </a:tc>
                <a:tc>
                  <a:txBody>
                    <a:bodyPr/>
                    <a:lstStyle/>
                    <a:p>
                      <a:pPr algn="ctr"/>
                      <a:r>
                        <a:rPr lang="en-US" sz="1600" dirty="0"/>
                        <a:t>GEOSldas_m4-17_7 (and *17_6)</a:t>
                      </a:r>
                    </a:p>
                    <a:p>
                      <a:pPr algn="ctr"/>
                      <a:r>
                        <a:rPr lang="en-US" sz="1600" dirty="0"/>
                        <a:t>(NRv7.2)</a:t>
                      </a:r>
                    </a:p>
                  </a:txBody>
                  <a:tcPr marT="45727" marB="45727"/>
                </a:tc>
                <a:extLst>
                  <a:ext uri="{0D108BD9-81ED-4DB2-BD59-A6C34878D82A}">
                    <a16:rowId xmlns:a16="http://schemas.microsoft.com/office/drawing/2014/main" val="10000"/>
                  </a:ext>
                </a:extLst>
              </a:tr>
              <a:tr h="322299">
                <a:tc>
                  <a:txBody>
                    <a:bodyPr/>
                    <a:lstStyle/>
                    <a:p>
                      <a:pPr algn="l"/>
                      <a:r>
                        <a:rPr lang="en-US" sz="1600" dirty="0"/>
                        <a:t>WEMIN</a:t>
                      </a:r>
                    </a:p>
                  </a:txBody>
                  <a:tcPr marT="45727" marB="45727"/>
                </a:tc>
                <a:tc>
                  <a:txBody>
                    <a:bodyPr/>
                    <a:lstStyle/>
                    <a:p>
                      <a:pPr algn="l"/>
                      <a:r>
                        <a:rPr lang="en-US" sz="1600" dirty="0"/>
                        <a:t>26</a:t>
                      </a:r>
                    </a:p>
                  </a:txBody>
                  <a:tcPr marT="45727" marB="45727"/>
                </a:tc>
                <a:tc>
                  <a:txBody>
                    <a:bodyPr/>
                    <a:lstStyle/>
                    <a:p>
                      <a:pPr algn="l"/>
                      <a:r>
                        <a:rPr lang="en-US" sz="1600" baseline="0" dirty="0">
                          <a:solidFill>
                            <a:srgbClr val="FF0000"/>
                          </a:solidFill>
                        </a:rPr>
                        <a:t>13</a:t>
                      </a:r>
                    </a:p>
                  </a:txBody>
                  <a:tcPr marT="45727" marB="45727"/>
                </a:tc>
                <a:tc>
                  <a:txBody>
                    <a:bodyPr/>
                    <a:lstStyle/>
                    <a:p>
                      <a:pPr algn="l"/>
                      <a:r>
                        <a:rPr lang="en-US" sz="1600" baseline="0" dirty="0">
                          <a:solidFill>
                            <a:schemeClr val="tx1"/>
                          </a:solidFill>
                        </a:rPr>
                        <a:t>13</a:t>
                      </a:r>
                    </a:p>
                  </a:txBody>
                  <a:tcPr marT="45727" marB="45727"/>
                </a:tc>
                <a:extLst>
                  <a:ext uri="{0D108BD9-81ED-4DB2-BD59-A6C34878D82A}">
                    <a16:rowId xmlns:a16="http://schemas.microsoft.com/office/drawing/2014/main" val="10001"/>
                  </a:ext>
                </a:extLst>
              </a:tr>
              <a:tr h="322299">
                <a:tc>
                  <a:txBody>
                    <a:bodyPr/>
                    <a:lstStyle/>
                    <a:p>
                      <a:pPr algn="l"/>
                      <a:r>
                        <a:rPr lang="en-US" sz="1600"/>
                        <a:t>AICEV       </a:t>
                      </a:r>
                      <a:r>
                        <a:rPr lang="en-US" sz="1600" dirty="0"/>
                        <a:t>(relevant to snow cover fraction mapping)</a:t>
                      </a:r>
                    </a:p>
                  </a:txBody>
                  <a:tcPr marT="45727" marB="45727"/>
                </a:tc>
                <a:tc>
                  <a:txBody>
                    <a:bodyPr/>
                    <a:lstStyle/>
                    <a:p>
                      <a:pPr algn="l"/>
                      <a:r>
                        <a:rPr lang="en-US" sz="1600" dirty="0"/>
                        <a:t>0.149</a:t>
                      </a:r>
                    </a:p>
                  </a:txBody>
                  <a:tcPr marT="45727" marB="45727"/>
                </a:tc>
                <a:tc>
                  <a:txBody>
                    <a:bodyPr/>
                    <a:lstStyle/>
                    <a:p>
                      <a:pPr algn="l"/>
                      <a:r>
                        <a:rPr lang="en-US" sz="1600" dirty="0">
                          <a:solidFill>
                            <a:srgbClr val="FF0000"/>
                          </a:solidFill>
                        </a:rPr>
                        <a:t>0.107</a:t>
                      </a:r>
                    </a:p>
                  </a:txBody>
                  <a:tcPr marT="45727" marB="45727"/>
                </a:tc>
                <a:tc>
                  <a:txBody>
                    <a:bodyPr/>
                    <a:lstStyle/>
                    <a:p>
                      <a:pPr algn="l"/>
                      <a:r>
                        <a:rPr lang="en-US" sz="1600" dirty="0"/>
                        <a:t>0.107</a:t>
                      </a:r>
                    </a:p>
                  </a:txBody>
                  <a:tcPr marT="45727" marB="45727"/>
                </a:tc>
                <a:extLst>
                  <a:ext uri="{0D108BD9-81ED-4DB2-BD59-A6C34878D82A}">
                    <a16:rowId xmlns:a16="http://schemas.microsoft.com/office/drawing/2014/main" val="10002"/>
                  </a:ext>
                </a:extLst>
              </a:tr>
              <a:tr h="321799">
                <a:tc>
                  <a:txBody>
                    <a:bodyPr/>
                    <a:lstStyle/>
                    <a:p>
                      <a:pPr algn="l"/>
                      <a:r>
                        <a:rPr lang="en-US" sz="1600" dirty="0"/>
                        <a:t>AICEN       (relevant to snow cover fraction mapping)</a:t>
                      </a:r>
                    </a:p>
                  </a:txBody>
                  <a:tcPr marT="45727" marB="45727"/>
                </a:tc>
                <a:tc>
                  <a:txBody>
                    <a:bodyPr/>
                    <a:lstStyle/>
                    <a:p>
                      <a:pPr algn="l"/>
                      <a:r>
                        <a:rPr lang="en-US" sz="1600" baseline="0" dirty="0"/>
                        <a:t>19.851</a:t>
                      </a:r>
                    </a:p>
                  </a:txBody>
                  <a:tcPr marT="45727" marB="45727"/>
                </a:tc>
                <a:tc>
                  <a:txBody>
                    <a:bodyPr/>
                    <a:lstStyle/>
                    <a:p>
                      <a:pPr algn="l"/>
                      <a:r>
                        <a:rPr lang="en-US" sz="1600" dirty="0">
                          <a:solidFill>
                            <a:srgbClr val="FF0000"/>
                          </a:solidFill>
                        </a:rPr>
                        <a:t>19.893</a:t>
                      </a:r>
                    </a:p>
                  </a:txBody>
                  <a:tcPr marT="45727" marB="45727"/>
                </a:tc>
                <a:tc>
                  <a:txBody>
                    <a:bodyPr/>
                    <a:lstStyle/>
                    <a:p>
                      <a:pPr algn="l"/>
                      <a:r>
                        <a:rPr lang="en-US" sz="1600" dirty="0"/>
                        <a:t>19.893</a:t>
                      </a:r>
                    </a:p>
                  </a:txBody>
                  <a:tcPr marT="45727" marB="45727"/>
                </a:tc>
                <a:extLst>
                  <a:ext uri="{0D108BD9-81ED-4DB2-BD59-A6C34878D82A}">
                    <a16:rowId xmlns:a16="http://schemas.microsoft.com/office/drawing/2014/main" val="10003"/>
                  </a:ext>
                </a:extLst>
              </a:tr>
              <a:tr h="555834">
                <a:tc>
                  <a:txBody>
                    <a:bodyPr/>
                    <a:lstStyle/>
                    <a:p>
                      <a:pPr algn="l"/>
                      <a:r>
                        <a:rPr lang="en-US" sz="1600" dirty="0"/>
                        <a:t>CSOIL_2</a:t>
                      </a:r>
                      <a:r>
                        <a:rPr lang="en-US" sz="1600" baseline="0" dirty="0"/>
                        <a:t>          (heat capacity of surface ground layer)</a:t>
                      </a:r>
                      <a:endParaRPr lang="en-US" sz="1600" dirty="0"/>
                    </a:p>
                  </a:txBody>
                  <a:tcPr marT="45727" marB="45727"/>
                </a:tc>
                <a:tc>
                  <a:txBody>
                    <a:bodyPr/>
                    <a:lstStyle/>
                    <a:p>
                      <a:pPr algn="l"/>
                      <a:r>
                        <a:rPr lang="en-US" sz="1600" baseline="0" dirty="0"/>
                        <a:t>200</a:t>
                      </a:r>
                    </a:p>
                  </a:txBody>
                  <a:tcPr marT="45727" marB="45727"/>
                </a:tc>
                <a:tc>
                  <a:txBody>
                    <a:bodyPr/>
                    <a:lstStyle/>
                    <a:p>
                      <a:pPr algn="l"/>
                      <a:r>
                        <a:rPr lang="en-US" sz="1600" dirty="0">
                          <a:solidFill>
                            <a:srgbClr val="FF0000"/>
                          </a:solidFill>
                        </a:rPr>
                        <a:t>70,000  (re-introduces pre-MERRA value;</a:t>
                      </a:r>
                      <a:r>
                        <a:rPr lang="en-US" sz="1600" baseline="0" dirty="0">
                          <a:solidFill>
                            <a:srgbClr val="FF0000"/>
                          </a:solidFill>
                        </a:rPr>
                        <a:t> implies DZ_TSURF=0.05m</a:t>
                      </a:r>
                      <a:r>
                        <a:rPr lang="en-US" sz="1600" dirty="0">
                          <a:solidFill>
                            <a:srgbClr val="FF0000"/>
                          </a:solidFill>
                        </a:rPr>
                        <a:t>)</a:t>
                      </a:r>
                    </a:p>
                  </a:txBody>
                  <a:tcPr marT="45727" marB="45727"/>
                </a:tc>
                <a:tc>
                  <a:txBody>
                    <a:bodyPr/>
                    <a:lstStyle/>
                    <a:p>
                      <a:pPr algn="l"/>
                      <a:r>
                        <a:rPr lang="en-US" sz="1600" dirty="0">
                          <a:solidFill>
                            <a:schemeClr val="tx1"/>
                          </a:solidFill>
                        </a:rPr>
                        <a:t>70,000</a:t>
                      </a:r>
                    </a:p>
                  </a:txBody>
                  <a:tcPr marT="45727" marB="45727"/>
                </a:tc>
                <a:extLst>
                  <a:ext uri="{0D108BD9-81ED-4DB2-BD59-A6C34878D82A}">
                    <a16:rowId xmlns:a16="http://schemas.microsoft.com/office/drawing/2014/main" val="10004"/>
                  </a:ext>
                </a:extLst>
              </a:tr>
              <a:tr h="321799">
                <a:tc>
                  <a:txBody>
                    <a:bodyPr/>
                    <a:lstStyle/>
                    <a:p>
                      <a:pPr algn="l"/>
                      <a:r>
                        <a:rPr lang="en-US" sz="1600" dirty="0"/>
                        <a:t>RSSWILT IN SUBROUTINE RSURFP2</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500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2,000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500</a:t>
                      </a:r>
                    </a:p>
                  </a:txBody>
                  <a:tcPr marT="45727" marB="45727"/>
                </a:tc>
                <a:extLst>
                  <a:ext uri="{0D108BD9-81ED-4DB2-BD59-A6C34878D82A}">
                    <a16:rowId xmlns:a16="http://schemas.microsoft.com/office/drawing/2014/main" val="10005"/>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ASTRFR IN SUBROUTINE</a:t>
                      </a:r>
                      <a:r>
                        <a:rPr lang="en-US" sz="1600" baseline="0" dirty="0"/>
                        <a:t> ENERGY2</a:t>
                      </a:r>
                      <a:endParaRPr lang="en-US" sz="1600" dirty="0"/>
                    </a:p>
                  </a:txBody>
                  <a:tcPr marT="45727" marB="45727"/>
                </a:tc>
                <a:tc>
                  <a:txBody>
                    <a:bodyPr/>
                    <a:lstStyle/>
                    <a:p>
                      <a:pPr algn="l"/>
                      <a:r>
                        <a:rPr lang="en-US" sz="1600" dirty="0"/>
                        <a:t>0.333</a:t>
                      </a:r>
                    </a:p>
                  </a:txBody>
                  <a:tcPr marT="45727" marB="45727"/>
                </a:tc>
                <a:tc>
                  <a:txBody>
                    <a:bodyPr/>
                    <a:lstStyle/>
                    <a:p>
                      <a:pPr algn="l"/>
                      <a:r>
                        <a:rPr lang="en-US" sz="1600" dirty="0">
                          <a:solidFill>
                            <a:srgbClr val="FF0000"/>
                          </a:solidFill>
                        </a:rPr>
                        <a:t>1.</a:t>
                      </a:r>
                    </a:p>
                  </a:txBody>
                  <a:tcPr marT="45727" marB="45727"/>
                </a:tc>
                <a:tc>
                  <a:txBody>
                    <a:bodyPr/>
                    <a:lstStyle/>
                    <a:p>
                      <a:pPr algn="l"/>
                      <a:r>
                        <a:rPr lang="en-US" sz="1600" dirty="0">
                          <a:solidFill>
                            <a:srgbClr val="FF0000"/>
                          </a:solidFill>
                        </a:rPr>
                        <a:t>0.333</a:t>
                      </a:r>
                    </a:p>
                  </a:txBody>
                  <a:tcPr marT="45727" marB="45727"/>
                </a:tc>
                <a:extLst>
                  <a:ext uri="{0D108BD9-81ED-4DB2-BD59-A6C34878D82A}">
                    <a16:rowId xmlns:a16="http://schemas.microsoft.com/office/drawing/2014/main" val="10006"/>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STEXP IN SUBROUTINE</a:t>
                      </a:r>
                      <a:r>
                        <a:rPr lang="en-US" sz="1600" baseline="0" dirty="0"/>
                        <a:t> ENERGY2</a:t>
                      </a:r>
                      <a:endParaRPr lang="en-US" sz="1600" dirty="0"/>
                    </a:p>
                  </a:txBody>
                  <a:tcPr marT="45727" marB="45727"/>
                </a:tc>
                <a:tc>
                  <a:txBody>
                    <a:bodyPr/>
                    <a:lstStyle/>
                    <a:p>
                      <a:pPr algn="l"/>
                      <a:r>
                        <a:rPr lang="en-US" sz="1600" dirty="0"/>
                        <a:t>1.</a:t>
                      </a:r>
                    </a:p>
                  </a:txBody>
                  <a:tcPr marT="45727" marB="45727"/>
                </a:tc>
                <a:tc>
                  <a:txBody>
                    <a:bodyPr/>
                    <a:lstStyle/>
                    <a:p>
                      <a:pPr algn="l"/>
                      <a:r>
                        <a:rPr lang="en-US" sz="1600" dirty="0">
                          <a:solidFill>
                            <a:srgbClr val="FF0000"/>
                          </a:solidFill>
                        </a:rPr>
                        <a:t>2.</a:t>
                      </a:r>
                    </a:p>
                  </a:txBody>
                  <a:tcPr marT="45727" marB="45727"/>
                </a:tc>
                <a:tc>
                  <a:txBody>
                    <a:bodyPr/>
                    <a:lstStyle/>
                    <a:p>
                      <a:pPr algn="l"/>
                      <a:r>
                        <a:rPr lang="en-US" sz="1600" dirty="0">
                          <a:solidFill>
                            <a:srgbClr val="FF0000"/>
                          </a:solidFill>
                        </a:rPr>
                        <a:t>1</a:t>
                      </a:r>
                    </a:p>
                  </a:txBody>
                  <a:tcPr marT="45727" marB="45727"/>
                </a:tc>
                <a:extLst>
                  <a:ext uri="{0D108BD9-81ED-4DB2-BD59-A6C34878D82A}">
                    <a16:rowId xmlns:a16="http://schemas.microsoft.com/office/drawing/2014/main" val="10007"/>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algn="l"/>
                      <a:r>
                        <a:rPr lang="en-US" sz="1600" dirty="0"/>
                        <a:t>n/a</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FF0000"/>
                          </a:solidFill>
                          <a:latin typeface="+mn-lt"/>
                          <a:ea typeface="+mn-ea"/>
                          <a:cs typeface="+mn-cs"/>
                        </a:rPr>
                        <a:t>IF(SRFLW &lt; 0.) SRFLW = 0.01*SRFLW</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IF(SRFLW &lt; 0.) SRFLW = </a:t>
                      </a:r>
                      <a:r>
                        <a:rPr lang="en-US" sz="1600" b="0" i="0" kern="1200" dirty="0">
                          <a:solidFill>
                            <a:srgbClr val="FF0000"/>
                          </a:solidFill>
                          <a:latin typeface="+mn-lt"/>
                          <a:ea typeface="+mn-ea"/>
                          <a:cs typeface="+mn-cs"/>
                        </a:rPr>
                        <a:t>0.04</a:t>
                      </a:r>
                      <a:r>
                        <a:rPr lang="en-US" sz="1600" b="0" i="0" kern="1200" dirty="0">
                          <a:solidFill>
                            <a:schemeClr val="tx1"/>
                          </a:solidFill>
                          <a:latin typeface="+mn-lt"/>
                          <a:ea typeface="+mn-ea"/>
                          <a:cs typeface="+mn-cs"/>
                        </a:rPr>
                        <a:t>*SRFLW</a:t>
                      </a:r>
                      <a:endParaRPr lang="en-US" sz="1600" dirty="0">
                        <a:solidFill>
                          <a:schemeClr val="tx1"/>
                        </a:solidFill>
                      </a:endParaRPr>
                    </a:p>
                  </a:txBody>
                  <a:tcPr marT="45727" marB="45727"/>
                </a:tc>
                <a:extLst>
                  <a:ext uri="{0D108BD9-81ED-4DB2-BD59-A6C34878D82A}">
                    <a16:rowId xmlns:a16="http://schemas.microsoft.com/office/drawing/2014/main" val="10008"/>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RZAVE &lt;= 0.</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RZAVE &lt;= 1.e-4</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RZAVE &lt;= 1.e-4</a:t>
                      </a:r>
                      <a:endParaRPr lang="en-US" sz="1600" dirty="0"/>
                    </a:p>
                  </a:txBody>
                  <a:tcPr marT="45727" marB="45727"/>
                </a:tc>
                <a:extLst>
                  <a:ext uri="{0D108BD9-81ED-4DB2-BD59-A6C34878D82A}">
                    <a16:rowId xmlns:a16="http://schemas.microsoft.com/office/drawing/2014/main" val="10009"/>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SUBROUTINE BASE</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AMIN1(</a:t>
                      </a:r>
                      <a:r>
                        <a:rPr lang="en-US" sz="1600" dirty="0" err="1"/>
                        <a:t>cond</a:t>
                      </a:r>
                      <a:r>
                        <a:rPr lang="en-US" sz="1600" dirty="0"/>
                        <a:t>)</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Unit correction no effect AMIN1(1000.*</a:t>
                      </a:r>
                      <a:r>
                        <a:rPr lang="en-US" sz="1600" baseline="0" dirty="0" err="1">
                          <a:solidFill>
                            <a:srgbClr val="FF0000"/>
                          </a:solidFill>
                        </a:rPr>
                        <a:t>cond</a:t>
                      </a:r>
                      <a:r>
                        <a:rPr lang="en-US" sz="1600" baseline="0" dirty="0">
                          <a:solidFill>
                            <a:srgbClr val="FF0000"/>
                          </a:solidFill>
                        </a:rPr>
                        <a:t>)</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Unit correction no effect AMIN1(1000.*</a:t>
                      </a:r>
                      <a:r>
                        <a:rPr lang="en-US" sz="1600" baseline="0" dirty="0" err="1"/>
                        <a:t>cond</a:t>
                      </a:r>
                      <a:r>
                        <a:rPr lang="en-US" sz="1600" baseline="0" dirty="0"/>
                        <a:t>)</a:t>
                      </a:r>
                      <a:endParaRPr lang="en-US" sz="1600" dirty="0"/>
                    </a:p>
                  </a:txBody>
                  <a:tcPr marT="45727" marB="45727"/>
                </a:tc>
                <a:extLst>
                  <a:ext uri="{0D108BD9-81ED-4DB2-BD59-A6C34878D82A}">
                    <a16:rowId xmlns:a16="http://schemas.microsoft.com/office/drawing/2014/main" val="10010"/>
                  </a:ext>
                </a:extLst>
              </a:tr>
              <a:tr h="55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catchment.F90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a:t>
                      </a:r>
                      <a:r>
                        <a:rPr lang="en-US" sz="1600" baseline="0" dirty="0"/>
                        <a:t> oscillations (except ITYP=1)</a:t>
                      </a: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extLst>
                  <a:ext uri="{0D108BD9-81ED-4DB2-BD59-A6C34878D82A}">
                    <a16:rowId xmlns:a16="http://schemas.microsoft.com/office/drawing/2014/main" val="10011"/>
                  </a:ext>
                </a:extLst>
              </a:tr>
              <a:tr h="555834">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p>
                  </a:txBody>
                  <a:tcPr marT="45727" marB="45727">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prstClr val="black"/>
                        </a:solidFill>
                        <a:effectLst/>
                        <a:uLnTx/>
                        <a:uFillTx/>
                        <a:latin typeface="+mn-lt"/>
                        <a:ea typeface="+mn-ea"/>
                        <a:cs typeface="+mn-cs"/>
                      </a:endParaRPr>
                    </a:p>
                  </a:txBody>
                  <a:tcPr marT="45727" marB="45727">
                    <a:solidFill>
                      <a:schemeClr val="bg1"/>
                    </a:solidFill>
                  </a:tcPr>
                </a:tc>
                <a:extLst>
                  <a:ext uri="{0D108BD9-81ED-4DB2-BD59-A6C34878D82A}">
                    <a16:rowId xmlns:a16="http://schemas.microsoft.com/office/drawing/2014/main" val="10012"/>
                  </a:ext>
                </a:extLst>
              </a:tr>
            </a:tbl>
          </a:graphicData>
        </a:graphic>
      </p:graphicFrame>
      <p:sp>
        <p:nvSpPr>
          <p:cNvPr id="5" name="TextBox 1">
            <a:extLst>
              <a:ext uri="{FF2B5EF4-FFF2-40B4-BE49-F238E27FC236}">
                <a16:creationId xmlns:a16="http://schemas.microsoft.com/office/drawing/2014/main" id="{A4842E2F-C433-B142-AAEF-9B348933B604}"/>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3667902"/>
              </p:ext>
            </p:extLst>
          </p:nvPr>
        </p:nvGraphicFramePr>
        <p:xfrm>
          <a:off x="133350" y="480131"/>
          <a:ext cx="11925300" cy="6350993"/>
        </p:xfrm>
        <a:graphic>
          <a:graphicData uri="http://schemas.openxmlformats.org/drawingml/2006/table">
            <a:tbl>
              <a:tblPr firstRow="1" bandRow="1">
                <a:tableStyleId>{5C22544A-7EE6-4342-B048-85BDC9FD1C3A}</a:tableStyleId>
              </a:tblPr>
              <a:tblGrid>
                <a:gridCol w="2575158">
                  <a:extLst>
                    <a:ext uri="{9D8B030D-6E8A-4147-A177-3AD203B41FA5}">
                      <a16:colId xmlns:a16="http://schemas.microsoft.com/office/drawing/2014/main" val="20000"/>
                    </a:ext>
                  </a:extLst>
                </a:gridCol>
                <a:gridCol w="4626864">
                  <a:extLst>
                    <a:ext uri="{9D8B030D-6E8A-4147-A177-3AD203B41FA5}">
                      <a16:colId xmlns:a16="http://schemas.microsoft.com/office/drawing/2014/main" val="20001"/>
                    </a:ext>
                  </a:extLst>
                </a:gridCol>
                <a:gridCol w="4723278">
                  <a:extLst>
                    <a:ext uri="{9D8B030D-6E8A-4147-A177-3AD203B41FA5}">
                      <a16:colId xmlns:a16="http://schemas.microsoft.com/office/drawing/2014/main" val="20002"/>
                    </a:ext>
                  </a:extLst>
                </a:gridCol>
              </a:tblGrid>
              <a:tr h="523429">
                <a:tc>
                  <a:txBody>
                    <a:bodyPr/>
                    <a:lstStyle/>
                    <a:p>
                      <a:pPr algn="ctr"/>
                      <a:r>
                        <a:rPr lang="en-US" sz="1600" dirty="0"/>
                        <a:t>Parameter</a:t>
                      </a:r>
                    </a:p>
                  </a:txBody>
                  <a:tcPr marT="45723" marB="45723"/>
                </a:tc>
                <a:tc>
                  <a:txBody>
                    <a:bodyPr/>
                    <a:lstStyle/>
                    <a:p>
                      <a:pPr algn="ctr"/>
                      <a:r>
                        <a:rPr lang="en-US" sz="1600" dirty="0"/>
                        <a:t>Icarus-2_0_p1 </a:t>
                      </a:r>
                    </a:p>
                    <a:p>
                      <a:pPr algn="ctr"/>
                      <a:r>
                        <a:rPr lang="en-US" sz="1600" dirty="0"/>
                        <a:t>(*MERRA-2)</a:t>
                      </a:r>
                    </a:p>
                  </a:txBody>
                  <a:tcPr marT="45723" marB="45723"/>
                </a:tc>
                <a:tc>
                  <a:txBody>
                    <a:bodyPr/>
                    <a:lstStyle/>
                    <a:p>
                      <a:pPr algn="ctr"/>
                      <a:r>
                        <a:rPr lang="en-US" sz="1600" dirty="0"/>
                        <a:t>GEOSldas_m4-17_7 (and *17_6 and *17_0)      </a:t>
                      </a:r>
                    </a:p>
                    <a:p>
                      <a:pPr algn="ctr"/>
                      <a:r>
                        <a:rPr lang="en-US" sz="1600" dirty="0"/>
                        <a:t> (NRv7.2 and </a:t>
                      </a:r>
                      <a:r>
                        <a:rPr lang="en-US" sz="1600" dirty="0" err="1"/>
                        <a:t>Sarith’s</a:t>
                      </a:r>
                      <a:r>
                        <a:rPr lang="en-US" sz="1600" dirty="0"/>
                        <a:t> v24_C05_GOSWIMplus)</a:t>
                      </a:r>
                    </a:p>
                  </a:txBody>
                  <a:tcPr marT="45723" marB="45723"/>
                </a:tc>
                <a:extLst>
                  <a:ext uri="{0D108BD9-81ED-4DB2-BD59-A6C34878D82A}">
                    <a16:rowId xmlns:a16="http://schemas.microsoft.com/office/drawing/2014/main" val="10000"/>
                  </a:ext>
                </a:extLst>
              </a:tr>
              <a:tr h="284062">
                <a:tc>
                  <a:txBody>
                    <a:bodyPr/>
                    <a:lstStyle/>
                    <a:p>
                      <a:pPr algn="l"/>
                      <a:r>
                        <a:rPr lang="en-US" sz="1600" dirty="0"/>
                        <a:t>Thermal</a:t>
                      </a:r>
                      <a:r>
                        <a:rPr lang="en-US" sz="1600" baseline="0" dirty="0"/>
                        <a:t> conductivity bug fix</a:t>
                      </a:r>
                      <a:endParaRPr lang="en-US" sz="1600" dirty="0">
                        <a:solidFill>
                          <a:schemeClr val="tx1"/>
                        </a:solidFill>
                      </a:endParaRPr>
                    </a:p>
                  </a:txBody>
                  <a:tcPr marT="45723" marB="45723"/>
                </a:tc>
                <a:tc>
                  <a:txBody>
                    <a:bodyPr/>
                    <a:lstStyle/>
                    <a:p>
                      <a:pPr algn="l"/>
                      <a:r>
                        <a:rPr lang="en-US" sz="1600" dirty="0"/>
                        <a:t>Bug</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Fixed</a:t>
                      </a:r>
                      <a:endParaRPr lang="en-US" sz="1600" baseline="0" dirty="0"/>
                    </a:p>
                  </a:txBody>
                  <a:tcPr marT="45723" marB="45723"/>
                </a:tc>
                <a:extLst>
                  <a:ext uri="{0D108BD9-81ED-4DB2-BD59-A6C34878D82A}">
                    <a16:rowId xmlns:a16="http://schemas.microsoft.com/office/drawing/2014/main" val="10001"/>
                  </a:ext>
                </a:extLst>
              </a:tr>
              <a:tr h="2093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Calculation of effective vegetation height</a:t>
                      </a:r>
                      <a:r>
                        <a:rPr lang="en-US" sz="1600" baseline="0" dirty="0"/>
                        <a:t> for use in r</a:t>
                      </a:r>
                      <a:r>
                        <a:rPr lang="en-US" sz="1600" dirty="0"/>
                        <a:t>oughness height and displacement height estimates</a:t>
                      </a:r>
                    </a:p>
                  </a:txBody>
                  <a:tcPr marT="45723" marB="45723"/>
                </a:tc>
                <a:tc>
                  <a:txBody>
                    <a:bodyPr/>
                    <a:lstStyle/>
                    <a:p>
                      <a:pPr algn="l"/>
                      <a:r>
                        <a:rPr lang="en-US" sz="1600" dirty="0">
                          <a:solidFill>
                            <a:schemeClr val="tx1"/>
                          </a:solidFill>
                        </a:rPr>
                        <a:t>ZVG = {Z2 – (Z2 – MIN_VEG_HEIGHT)} * </a:t>
                      </a:r>
                      <a:r>
                        <a:rPr lang="en-US" sz="1600" dirty="0" err="1">
                          <a:solidFill>
                            <a:schemeClr val="tx1"/>
                          </a:solidFill>
                        </a:rPr>
                        <a:t>exp</a:t>
                      </a:r>
                      <a:r>
                        <a:rPr lang="en-US" sz="1600" dirty="0">
                          <a:solidFill>
                            <a:schemeClr val="tx1"/>
                          </a:solidFill>
                        </a:rPr>
                        <a:t> (-LAI)</a:t>
                      </a:r>
                    </a:p>
                    <a:p>
                      <a:pPr algn="l"/>
                      <a:endParaRPr lang="en-US" sz="12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 *</a:t>
                      </a:r>
                      <a:r>
                        <a:rPr lang="en-US" sz="1600" dirty="0">
                          <a:solidFill>
                            <a:srgbClr val="FF0000"/>
                          </a:solidFill>
                        </a:rPr>
                        <a:t> s    (Icarus: s=2; MERRA-2: s=1)</a:t>
                      </a:r>
                    </a:p>
                    <a:p>
                      <a:pPr algn="l"/>
                      <a:r>
                        <a:rPr lang="en-US" sz="1600" dirty="0">
                          <a:solidFill>
                            <a:schemeClr val="tx1"/>
                          </a:solidFill>
                        </a:rPr>
                        <a:t>DOT = 0.66 *ZVG</a:t>
                      </a:r>
                    </a:p>
                    <a:p>
                      <a:pPr algn="l"/>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Icarus (up to and including Icarus-3_2) has effectively Z0_FORMULATION=2,</a:t>
                      </a:r>
                      <a:r>
                        <a:rPr lang="en-US" sz="1600" baseline="0" dirty="0">
                          <a:solidFill>
                            <a:srgbClr val="FF0000"/>
                          </a:solidFill>
                        </a:rPr>
                        <a:t> with Z2 from look-up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MERRA-2 has effectively </a:t>
                      </a:r>
                      <a:r>
                        <a:rPr lang="en-US" sz="1600" dirty="0">
                          <a:solidFill>
                            <a:srgbClr val="FF0000"/>
                          </a:solidFill>
                        </a:rPr>
                        <a:t>Z0_FORMULATION=0.</a:t>
                      </a:r>
                      <a:endParaRPr lang="en-US" sz="1600" baseline="0" dirty="0">
                        <a:solidFill>
                          <a:srgbClr val="FF0000"/>
                        </a:solidFill>
                      </a:endParaRPr>
                    </a:p>
                  </a:txBody>
                  <a:tcPr marT="45723" marB="45723"/>
                </a:tc>
                <a:tc>
                  <a:txBody>
                    <a:bodyPr/>
                    <a:lstStyle/>
                    <a:p>
                      <a:pPr algn="l"/>
                      <a:r>
                        <a:rPr lang="en-US" sz="1600" dirty="0">
                          <a:solidFill>
                            <a:schemeClr val="tx1"/>
                          </a:solidFill>
                        </a:rPr>
                        <a:t>ZVG = {Z2 – </a:t>
                      </a:r>
                      <a:r>
                        <a:rPr lang="en-US" sz="1600" dirty="0">
                          <a:solidFill>
                            <a:srgbClr val="FF0000"/>
                          </a:solidFill>
                        </a:rPr>
                        <a:t>0.5</a:t>
                      </a:r>
                      <a:r>
                        <a:rPr lang="en-US" sz="1600" dirty="0">
                          <a:solidFill>
                            <a:schemeClr val="tx1"/>
                          </a:solidFill>
                        </a:rPr>
                        <a:t> * (Z2 – MIN_VEG_HEIGHT)} * </a:t>
                      </a:r>
                      <a:r>
                        <a:rPr lang="en-US" sz="1600" dirty="0" err="1">
                          <a:solidFill>
                            <a:schemeClr val="tx1"/>
                          </a:solidFill>
                        </a:rPr>
                        <a:t>exp</a:t>
                      </a:r>
                      <a:r>
                        <a:rPr lang="en-US" sz="1600" dirty="0">
                          <a:solidFill>
                            <a:schemeClr val="tx1"/>
                          </a:solidFill>
                        </a:rPr>
                        <a:t> (-LAI)</a:t>
                      </a:r>
                    </a:p>
                    <a:p>
                      <a:pPr algn="l"/>
                      <a:endParaRPr lang="en-US" sz="11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a:t>
                      </a:r>
                    </a:p>
                    <a:p>
                      <a:pPr algn="l"/>
                      <a:r>
                        <a:rPr lang="en-US" sz="1600" dirty="0">
                          <a:solidFill>
                            <a:schemeClr val="tx1"/>
                          </a:solidFill>
                        </a:rPr>
                        <a:t>DOT = 0.66 *ZVG</a:t>
                      </a:r>
                    </a:p>
                    <a:p>
                      <a:pPr algn="l"/>
                      <a:endParaRPr lang="en-US" sz="1100" dirty="0">
                        <a:solidFill>
                          <a:schemeClr val="tx1"/>
                        </a:solidFill>
                      </a:endParaRPr>
                    </a:p>
                    <a:p>
                      <a:pPr algn="l"/>
                      <a:r>
                        <a:rPr lang="en-US" sz="1600" dirty="0">
                          <a:solidFill>
                            <a:srgbClr val="FF0000"/>
                          </a:solidFill>
                        </a:rPr>
                        <a:t>Z0_FORMULATION=3,</a:t>
                      </a:r>
                      <a:r>
                        <a:rPr lang="en-US" sz="1600" baseline="0" dirty="0">
                          <a:solidFill>
                            <a:srgbClr val="FF0000"/>
                          </a:solidFill>
                        </a:rPr>
                        <a:t> with Z2 meant to be from JPL Lidar canopy height dataset.</a:t>
                      </a:r>
                    </a:p>
                    <a:p>
                      <a:pPr algn="l"/>
                      <a:endParaRPr lang="en-US" sz="1600" baseline="0" dirty="0">
                        <a:solidFill>
                          <a:srgbClr val="FF0000"/>
                        </a:solidFill>
                      </a:endParaRPr>
                    </a:p>
                    <a:p>
                      <a:pPr algn="l"/>
                      <a:r>
                        <a:rPr lang="en-US" sz="1600" baseline="0" dirty="0">
                          <a:solidFill>
                            <a:srgbClr val="FF0000"/>
                          </a:solidFill>
                        </a:rPr>
                        <a:t>Unintentionally, the default in GEOSldas_m4-17_6 and *17_0 was Z0_FORMULATION=2.</a:t>
                      </a:r>
                      <a:endParaRPr lang="en-US" sz="1600" dirty="0">
                        <a:solidFill>
                          <a:srgbClr val="FF0000"/>
                        </a:solidFill>
                      </a:endParaRPr>
                    </a:p>
                  </a:txBody>
                  <a:tcPr marT="45723" marB="45723"/>
                </a:tc>
                <a:extLst>
                  <a:ext uri="{0D108BD9-81ED-4DB2-BD59-A6C34878D82A}">
                    <a16:rowId xmlns:a16="http://schemas.microsoft.com/office/drawing/2014/main" val="10002"/>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Surface roughness length</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a:t>
                      </a: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    (Optionally can</a:t>
                      </a:r>
                      <a:r>
                        <a:rPr lang="en-US" sz="1600" baseline="0" dirty="0"/>
                        <a:t> use</a:t>
                      </a:r>
                      <a:r>
                        <a:rPr lang="en-US" sz="1600" dirty="0"/>
                        <a:t> ASCAT Z0 wherever climatological NDVI is less than 0.2.)</a:t>
                      </a:r>
                    </a:p>
                  </a:txBody>
                  <a:tcPr marT="45723" marB="45723"/>
                </a:tc>
                <a:extLst>
                  <a:ext uri="{0D108BD9-81ED-4DB2-BD59-A6C34878D82A}">
                    <a16:rowId xmlns:a16="http://schemas.microsoft.com/office/drawing/2014/main" val="10003"/>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GOSWIM (</a:t>
                      </a:r>
                      <a:r>
                        <a:rPr lang="en-US" sz="1600" dirty="0" err="1"/>
                        <a:t>GOddard</a:t>
                      </a:r>
                      <a:r>
                        <a:rPr lang="en-US" sz="1600" dirty="0"/>
                        <a:t> </a:t>
                      </a:r>
                      <a:r>
                        <a:rPr lang="en-US" sz="1600" dirty="0" err="1"/>
                        <a:t>SnoW</a:t>
                      </a:r>
                      <a:r>
                        <a:rPr lang="en-US" sz="1600" dirty="0"/>
                        <a:t> Impurity Module)</a:t>
                      </a:r>
                    </a:p>
                  </a:txBody>
                  <a:tcPr marT="45723" marB="45723"/>
                </a:tc>
                <a:tc>
                  <a:txBody>
                    <a:bodyPr/>
                    <a:lstStyle/>
                    <a:p>
                      <a:pPr algn="l"/>
                      <a:r>
                        <a:rPr lang="en-US" sz="1600" dirty="0"/>
                        <a:t>Not available</a:t>
                      </a:r>
                      <a:endParaRPr lang="en-US" sz="1600" baseline="0" dirty="0">
                        <a:solidFill>
                          <a:schemeClr val="tx1"/>
                        </a:solidFill>
                      </a:endParaRPr>
                    </a:p>
                  </a:txBody>
                  <a:tcPr marT="45723" marB="45723"/>
                </a:tc>
                <a:tc>
                  <a:txBody>
                    <a:bodyPr/>
                    <a:lstStyle/>
                    <a:p>
                      <a:pPr algn="l"/>
                      <a:r>
                        <a:rPr lang="en-US" sz="1600" dirty="0">
                          <a:solidFill>
                            <a:schemeClr val="tx1"/>
                          </a:solidFill>
                        </a:rPr>
                        <a:t>Available</a:t>
                      </a:r>
                    </a:p>
                  </a:txBody>
                  <a:tcPr marT="45723" marB="45723"/>
                </a:tc>
                <a:extLst>
                  <a:ext uri="{0D108BD9-81ED-4DB2-BD59-A6C34878D82A}">
                    <a16:rowId xmlns:a16="http://schemas.microsoft.com/office/drawing/2014/main" val="10004"/>
                  </a:ext>
                </a:extLst>
              </a:tr>
              <a:tr h="1184597">
                <a:tc>
                  <a:txBody>
                    <a:bodyPr/>
                    <a:lstStyle/>
                    <a:p>
                      <a:pPr algn="l"/>
                      <a:r>
                        <a:rPr lang="en-US" sz="1600" dirty="0">
                          <a:solidFill>
                            <a:schemeClr val="tx1"/>
                          </a:solidFill>
                        </a:rPr>
                        <a:t>Surface specific humidity</a:t>
                      </a:r>
                      <a:r>
                        <a:rPr lang="en-US" sz="1600" baseline="0" dirty="0">
                          <a:solidFill>
                            <a:schemeClr val="tx1"/>
                          </a:solidFill>
                        </a:rPr>
                        <a:t> limits in catchment.F90 and GEOS_CatchGridComp.F90 (</a:t>
                      </a:r>
                      <a:r>
                        <a:rPr lang="en-US" sz="1600" dirty="0">
                          <a:solidFill>
                            <a:schemeClr val="tx1"/>
                          </a:solidFill>
                        </a:rPr>
                        <a:t>Andrea</a:t>
                      </a:r>
                      <a:r>
                        <a:rPr lang="en-US" sz="1600" baseline="0" dirty="0">
                          <a:solidFill>
                            <a:schemeClr val="tx1"/>
                          </a:solidFill>
                        </a:rPr>
                        <a:t> </a:t>
                      </a:r>
                      <a:r>
                        <a:rPr lang="en-US" sz="1600" dirty="0" err="1">
                          <a:solidFill>
                            <a:schemeClr val="tx1"/>
                          </a:solidFill>
                        </a:rPr>
                        <a:t>Molod</a:t>
                      </a:r>
                      <a:r>
                        <a:rPr lang="en-US" sz="1600" dirty="0">
                          <a:solidFill>
                            <a:schemeClr val="tx1"/>
                          </a:solidFill>
                        </a:rPr>
                        <a:t>)</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Not applied</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Applied</a:t>
                      </a:r>
                    </a:p>
                  </a:txBody>
                  <a:tcPr marT="45723" marB="45723"/>
                </a:tc>
                <a:extLst>
                  <a:ext uri="{0D108BD9-81ED-4DB2-BD59-A6C34878D82A}">
                    <a16:rowId xmlns:a16="http://schemas.microsoft.com/office/drawing/2014/main" val="10005"/>
                  </a:ext>
                </a:extLst>
              </a:tr>
              <a:tr h="15529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endParaRPr lang="en-US" sz="1600" dirty="0">
                        <a:solidFill>
                          <a:schemeClr val="tx1"/>
                        </a:solidFill>
                      </a:endParaRPr>
                    </a:p>
                  </a:txBody>
                  <a:tcPr marT="45723" marB="45723">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extLst>
                  <a:ext uri="{0D108BD9-81ED-4DB2-BD59-A6C34878D82A}">
                    <a16:rowId xmlns:a16="http://schemas.microsoft.com/office/drawing/2014/main" val="10006"/>
                  </a:ext>
                </a:extLst>
              </a:tr>
            </a:tbl>
          </a:graphicData>
        </a:graphic>
      </p:graphicFrame>
      <p:sp>
        <p:nvSpPr>
          <p:cNvPr id="5" name="TextBox 1">
            <a:extLst>
              <a:ext uri="{FF2B5EF4-FFF2-40B4-BE49-F238E27FC236}">
                <a16:creationId xmlns:a16="http://schemas.microsoft.com/office/drawing/2014/main" id="{221A0B40-54C6-624F-A3D0-7231E4728615}"/>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820451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dirty="0"/>
              <a:t>4. Additional Parameters for the AGCM</a:t>
            </a:r>
            <a:endParaRPr lang="en-US" altLang="en-US" sz="3600" dirty="0"/>
          </a:p>
        </p:txBody>
      </p:sp>
      <p:sp>
        <p:nvSpPr>
          <p:cNvPr id="33795" name="TextBox 3"/>
          <p:cNvSpPr txBox="1">
            <a:spLocks noChangeArrowheads="1"/>
          </p:cNvSpPr>
          <p:nvPr/>
        </p:nvSpPr>
        <p:spPr bwMode="auto">
          <a:xfrm>
            <a:off x="2997200" y="1100138"/>
            <a:ext cx="365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a:solidFill>
                  <a:srgbClr val="FF0000"/>
                </a:solidFill>
              </a:rPr>
              <a:t>LIST OF SURFACE PARAMETERS </a:t>
            </a:r>
          </a:p>
        </p:txBody>
      </p:sp>
      <p:sp>
        <p:nvSpPr>
          <p:cNvPr id="33796" name="Rectangle 5"/>
          <p:cNvSpPr>
            <a:spLocks noChangeArrowheads="1"/>
          </p:cNvSpPr>
          <p:nvPr/>
        </p:nvSpPr>
        <p:spPr bwMode="auto">
          <a:xfrm>
            <a:off x="127000" y="903288"/>
            <a:ext cx="116220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p>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CO2 coupling</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USE_CNNEE: 0 #  options : 0 (default); 1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uses NEE from CatchmentCN,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add USE_CNNEE: 1 to CO2_GridComp.rc, CMIP/CO2_GridComp.rc,</a:t>
            </a:r>
          </a:p>
          <a:p>
            <a:pPr eaLnBrk="1" hangingPunct="1">
              <a:lnSpc>
                <a:spcPct val="100000"/>
              </a:lnSpc>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MERRA2/CO2_GridComp.rc, MERRA2/19600101-20000331/CO2_GridComp.rc, MERRA2/20000401-</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present/CO2_GridComp.rc, and PIESA/CO2_GridComp.rc in </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err="1">
                <a:solidFill>
                  <a:srgbClr val="FF0000"/>
                </a:solidFill>
                <a:latin typeface="Courier New" panose="02070309020205020404" pitchFamily="49" charset="0"/>
                <a:cs typeface="Courier New" panose="02070309020205020404" pitchFamily="49" charset="0"/>
              </a:rPr>
              <a:t>GEOSchem_GridComp</a:t>
            </a:r>
            <a:r>
              <a:rPr lang="en-US" altLang="en-US" sz="1600" b="1" dirty="0">
                <a:solidFill>
                  <a:srgbClr val="FF0000"/>
                </a:solidFill>
                <a:latin typeface="Courier New" panose="02070309020205020404" pitchFamily="49" charset="0"/>
                <a:cs typeface="Courier New" panose="02070309020205020404" pitchFamily="49" charset="0"/>
              </a:rPr>
              <a:t>/</a:t>
            </a:r>
            <a:r>
              <a:rPr lang="en-US" altLang="en-US" sz="1600" b="1" dirty="0" err="1">
                <a:solidFill>
                  <a:srgbClr val="FF0000"/>
                </a:solidFill>
                <a:latin typeface="Courier New" panose="02070309020205020404" pitchFamily="49" charset="0"/>
                <a:cs typeface="Courier New" panose="02070309020205020404" pitchFamily="49" charset="0"/>
              </a:rPr>
              <a:t>GOCART_GridComp</a:t>
            </a:r>
            <a:r>
              <a:rPr lang="en-US" altLang="en-US" sz="1600" b="1" dirty="0">
                <a:solidFill>
                  <a:srgbClr val="FF0000"/>
                </a:solidFill>
                <a:latin typeface="Courier New" panose="02070309020205020404" pitchFamily="49" charset="0"/>
                <a:cs typeface="Courier New" panose="02070309020205020404" pitchFamily="49" charset="0"/>
              </a:rPr>
              <a:t>/CO2_GridComp/ before you build the model.)</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USE_CO2SC: 0 #  options : 0 (default); 1 (CatchmentCN uses CO2SC from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set doing_CO2: yes in $EXPDIR/RC/</a:t>
            </a:r>
            <a:r>
              <a:rPr lang="en-US" altLang="en-US" sz="1600" b="1" dirty="0" err="1">
                <a:solidFill>
                  <a:srgbClr val="FF0000"/>
                </a:solidFill>
                <a:latin typeface="Courier New" panose="02070309020205020404" pitchFamily="49" charset="0"/>
                <a:cs typeface="Courier New" panose="02070309020205020404" pitchFamily="49" charset="0"/>
              </a:rPr>
              <a:t>Chem_Registry.rc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167268" y="762000"/>
            <a:ext cx="11764537"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GEOSldas_m4-17_7</a:t>
            </a:r>
            <a:r>
              <a:rPr lang="en-US" altLang="en-US" sz="2400" dirty="0">
                <a:cs typeface="Courier New" panose="02070309020205020404" pitchFamily="49" charset="0"/>
              </a:rPr>
              <a:t> 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  The science version is the equivalent of the </a:t>
            </a:r>
            <a:r>
              <a:rPr lang="en-US" sz="2400" b="1" dirty="0">
                <a:latin typeface="Courier New" panose="02070309020205020404" pitchFamily="49" charset="0"/>
                <a:cs typeface="Courier New" panose="02070309020205020404" pitchFamily="49" charset="0"/>
              </a:rPr>
              <a:t>reichle-LDASsa_m3-16_6_p1 </a:t>
            </a:r>
            <a:r>
              <a:rPr lang="en-US" altLang="en-US" sz="2400" dirty="0" err="1">
                <a:cs typeface="Courier New" panose="02070309020205020404" pitchFamily="49" charset="0"/>
              </a:rPr>
              <a:t>LDASsa</a:t>
            </a:r>
            <a:r>
              <a:rPr lang="en-US" altLang="en-US" sz="2400" dirty="0">
                <a:cs typeface="Courier New" panose="02070309020205020404" pitchFamily="49" charset="0"/>
              </a:rPr>
              <a:t> tag (used to generate the Version 4 SMAP L4_SM product).  New configuration parameters (LAND_PARAMS) replace the LAND_UPD compiler flag</a:t>
            </a:r>
          </a:p>
          <a:p>
            <a:pPr eaLnBrk="1" hangingPunct="1">
              <a:lnSpc>
                <a:spcPct val="100000"/>
              </a:lnSpc>
              <a:spcBef>
                <a:spcPct val="0"/>
              </a:spcBef>
              <a:buNone/>
            </a:pPr>
            <a:r>
              <a:rPr lang="en-US" altLang="en-US" sz="2400" dirty="0">
                <a:cs typeface="Courier New" panose="02070309020205020404" pitchFamily="49" charset="0"/>
              </a:rPr>
              <a:t> </a:t>
            </a:r>
          </a:p>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GEOSldas_m4-17_6</a:t>
            </a:r>
            <a:r>
              <a:rPr lang="en-US" altLang="en-US" sz="2400" dirty="0"/>
              <a:t> is a model-only tag that matches the science version of the </a:t>
            </a:r>
            <a:r>
              <a:rPr lang="en-US" altLang="en-US" sz="2400" dirty="0" err="1"/>
              <a:t>LDASsa</a:t>
            </a:r>
            <a:r>
              <a:rPr lang="en-US" altLang="en-US" sz="2400" dirty="0"/>
              <a:t> tag </a:t>
            </a:r>
            <a:r>
              <a:rPr lang="en-US" sz="2400" b="1" dirty="0">
                <a:latin typeface="Courier New" panose="02070309020205020404" pitchFamily="49" charset="0"/>
                <a:cs typeface="Courier New" panose="02070309020205020404" pitchFamily="49" charset="0"/>
              </a:rPr>
              <a:t>reichle-LDASsa_m3-16_6</a:t>
            </a:r>
            <a:r>
              <a:rPr lang="en-US" sz="2400" dirty="0"/>
              <a:t>.  The execution time for the cube-sphere grid is improved through better load balancing.  The tag includes some </a:t>
            </a:r>
            <a:r>
              <a:rPr lang="en-US" altLang="en-US" sz="2400" dirty="0"/>
              <a:t>assimilation components but these are not working, and it also does not work with </a:t>
            </a:r>
            <a:r>
              <a:rPr lang="en-US" altLang="en-US" sz="2400" dirty="0" err="1"/>
              <a:t>CatchmentCN</a:t>
            </a:r>
            <a:r>
              <a:rPr lang="en-US" altLang="en-US" sz="2400" dirty="0"/>
              <a:t>. </a:t>
            </a:r>
          </a:p>
          <a:p>
            <a:pPr eaLnBrk="1" hangingPunct="1">
              <a:lnSpc>
                <a:spcPct val="100000"/>
              </a:lnSpc>
              <a:spcBef>
                <a:spcPct val="0"/>
              </a:spcBef>
              <a:buNone/>
            </a:pPr>
            <a:endParaRPr lang="en-US" altLang="en-US" sz="2400" dirty="0"/>
          </a:p>
          <a:p>
            <a:pPr eaLnBrk="1" hangingPunct="1">
              <a:lnSpc>
                <a:spcPct val="100000"/>
              </a:lnSpc>
              <a:spcBef>
                <a:spcPct val="0"/>
              </a:spcBef>
              <a:buFontTx/>
              <a:buNone/>
            </a:pPr>
            <a:r>
              <a:rPr lang="en-US" altLang="en-US" sz="2400" dirty="0">
                <a:cs typeface="Courier New" panose="02070309020205020404" pitchFamily="49" charset="0"/>
              </a:rPr>
              <a:t>The tag </a:t>
            </a:r>
            <a:r>
              <a:rPr lang="en-US" altLang="en-US" sz="2400" b="1" dirty="0">
                <a:latin typeface="Courier New" panose="02070309020205020404" pitchFamily="49" charset="0"/>
                <a:cs typeface="Courier New" panose="02070309020205020404" pitchFamily="49" charset="0"/>
              </a:rPr>
              <a:t>GEOSldas_m4-17_0</a:t>
            </a:r>
            <a:r>
              <a:rPr lang="en-US" altLang="en-US" sz="2400" dirty="0"/>
              <a:t> is the first ever stable </a:t>
            </a:r>
            <a:r>
              <a:rPr lang="en-US" altLang="en-US" sz="2400" dirty="0" err="1"/>
              <a:t>GEOSldas</a:t>
            </a:r>
            <a:r>
              <a:rPr lang="en-US" altLang="en-US" sz="2400" dirty="0"/>
              <a:t> tag.  It includes only the land model (and ensemble perturbations).  The assimilation components do not work!  The tag combines a new CVS module (“m4”) with a new science version of the Catchment model (“17_0”; see section “Land Model Versions” of this tutorial).  Both Catchment and </a:t>
            </a:r>
            <a:r>
              <a:rPr lang="en-US" altLang="en-US" sz="2400" dirty="0" err="1"/>
              <a:t>CatchmentCN</a:t>
            </a:r>
            <a:r>
              <a:rPr lang="en-US" altLang="en-US" sz="2400" dirty="0"/>
              <a:t> are supported, as is the snow impurity module (GOSWIM).</a:t>
            </a:r>
          </a:p>
          <a:p>
            <a:pPr eaLnBrk="1" hangingPunct="1">
              <a:lnSpc>
                <a:spcPct val="100000"/>
              </a:lnSpc>
              <a:spcBef>
                <a:spcPct val="0"/>
              </a:spcBef>
              <a:buNone/>
            </a:pPr>
            <a:endParaRPr lang="en-US" altLang="en-US" sz="2400" dirty="0">
              <a:cs typeface="Courier New" panose="02070309020205020404" pitchFamily="49" charset="0"/>
            </a:endParaRPr>
          </a:p>
          <a:p>
            <a:pPr eaLnBrk="1" hangingPunct="1">
              <a:lnSpc>
                <a:spcPct val="100000"/>
              </a:lnSpc>
              <a:spcBef>
                <a:spcPct val="0"/>
              </a:spcBef>
              <a:buFontTx/>
              <a:buNone/>
            </a:pPr>
            <a:endParaRPr lang="en-US" altLang="en-US" sz="2400" dirty="0"/>
          </a:p>
        </p:txBody>
      </p:sp>
    </p:spTree>
    <p:extLst>
      <p:ext uri="{BB962C8B-B14F-4D97-AF65-F5344CB8AC3E}">
        <p14:creationId xmlns:p14="http://schemas.microsoft.com/office/powerpoint/2010/main" val="56877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4524315"/>
          </a:xfrm>
          <a:prstGeom prst="rect">
            <a:avLst/>
          </a:prstGeom>
        </p:spPr>
        <p:txBody>
          <a:bodyPr wrap="square">
            <a:spAutoFit/>
          </a:bodyPr>
          <a:lstStyle/>
          <a:p>
            <a:pPr eaLnBrk="1" fontAlgn="auto" hangingPunct="1">
              <a:spcBef>
                <a:spcPts val="0"/>
              </a:spcBef>
              <a:spcAft>
                <a:spcPts val="0"/>
              </a:spcAft>
              <a:defRPr/>
            </a:pPr>
            <a:r>
              <a:rPr lang="pt-BR" b="1" dirty="0">
                <a:latin typeface="Calibri" pitchFamily="34" charset="0"/>
                <a:cs typeface="Calibri" pitchFamily="34" charset="0"/>
              </a:rPr>
              <a:t>See </a:t>
            </a:r>
            <a:r>
              <a:rPr lang="en-US" dirty="0">
                <a:latin typeface="Calibri" pitchFamily="34" charset="0"/>
                <a:cs typeface="Calibri" pitchFamily="34" charset="0"/>
                <a:hlinkClick r:id="rId3"/>
              </a:rPr>
              <a:t>https://github.com/GEOS-ESM/GEOSldas</a:t>
            </a:r>
            <a:r>
              <a:rPr lang="en-US" dirty="0">
                <a:latin typeface="Calibri" pitchFamily="34" charset="0"/>
                <a:cs typeface="Calibri" pitchFamily="34" charset="0"/>
              </a:rPr>
              <a:t> for README.md details</a:t>
            </a:r>
          </a:p>
          <a:p>
            <a:pPr eaLnBrk="1" fontAlgn="auto" hangingPunct="1">
              <a:spcBef>
                <a:spcPts val="0"/>
              </a:spcBef>
              <a:spcAft>
                <a:spcPts val="0"/>
              </a:spcAft>
              <a:defRPr/>
            </a:pPr>
            <a:endParaRPr lang="en-US" b="1" dirty="0">
              <a:latin typeface="+mn-lt"/>
              <a:cs typeface="Courier New" pitchFamily="49" charset="0"/>
            </a:endParaRPr>
          </a:p>
          <a:p>
            <a:pPr eaLnBrk="1" fontAlgn="auto" hangingPunct="1">
              <a:spcBef>
                <a:spcPts val="0"/>
              </a:spcBef>
              <a:spcAft>
                <a:spcPts val="0"/>
              </a:spcAft>
              <a:defRPr/>
            </a:pPr>
            <a:r>
              <a:rPr lang="pt-BR" b="1" dirty="0">
                <a:latin typeface="+mn-lt"/>
                <a:cs typeface="Courier New" pitchFamily="49" charset="0"/>
              </a:rPr>
              <a:t>Check Out :</a:t>
            </a:r>
          </a:p>
          <a:p>
            <a:pPr lvl="1" eaLnBrk="1" fontAlgn="auto" hangingPunct="1">
              <a:spcBef>
                <a:spcPts val="0"/>
              </a:spcBef>
              <a:spcAft>
                <a:spcPts val="0"/>
              </a:spcAft>
              <a:defRPr/>
            </a:pPr>
            <a:r>
              <a:rPr lang="pt-BR" i="1" dirty="0">
                <a:latin typeface="Courier New" pitchFamily="49" charset="0"/>
                <a:cs typeface="Courier New" pitchFamily="49" charset="0"/>
              </a:rPr>
              <a:t>module use -a /discover/swdev/gmao_SIteam/modulefiles-SLES11 #NCCS</a:t>
            </a:r>
          </a:p>
          <a:p>
            <a:pPr lvl="1" eaLnBrk="1" fontAlgn="auto" hangingPunct="1">
              <a:spcBef>
                <a:spcPts val="0"/>
              </a:spcBef>
              <a:spcAft>
                <a:spcPts val="0"/>
              </a:spcAft>
              <a:defRPr/>
            </a:pPr>
            <a:r>
              <a:rPr lang="pt-BR" i="1" dirty="0">
                <a:latin typeface="Courier New" pitchFamily="49" charset="0"/>
                <a:cs typeface="Courier New" pitchFamily="49" charset="0"/>
              </a:rPr>
              <a:t>module load GEOSenv</a:t>
            </a:r>
          </a:p>
          <a:p>
            <a:pPr lvl="1" eaLnBrk="1" fontAlgn="auto" hangingPunct="1">
              <a:spcBef>
                <a:spcPts val="0"/>
              </a:spcBef>
              <a:spcAft>
                <a:spcPts val="0"/>
              </a:spcAft>
              <a:defRPr/>
            </a:pPr>
            <a:endParaRPr lang="pt-BR" i="1" dirty="0">
              <a:latin typeface="Courier New" pitchFamily="49" charset="0"/>
              <a:cs typeface="Courier New" pitchFamily="49" charset="0"/>
            </a:endParaRPr>
          </a:p>
          <a:p>
            <a:pPr lvl="1" eaLnBrk="1" fontAlgn="auto" hangingPunct="1">
              <a:spcBef>
                <a:spcPts val="0"/>
              </a:spcBef>
              <a:spcAft>
                <a:spcPts val="0"/>
              </a:spcAft>
              <a:defRPr/>
            </a:pPr>
            <a:r>
              <a:rPr lang="pt-BR" i="1" dirty="0">
                <a:latin typeface="Courier New" pitchFamily="49" charset="0"/>
                <a:cs typeface="Courier New" pitchFamily="49" charset="0"/>
              </a:rPr>
              <a:t>git clone git@github.com:GEOS-ESM/GEOSldas.git</a:t>
            </a:r>
          </a:p>
          <a:p>
            <a:pPr lvl="1" eaLnBrk="1" fontAlgn="auto" hangingPunct="1">
              <a:spcBef>
                <a:spcPts val="0"/>
              </a:spcBef>
              <a:spcAft>
                <a:spcPts val="0"/>
              </a:spcAft>
              <a:defRPr/>
            </a:pPr>
            <a:endParaRPr lang="pt-BR" b="1" dirty="0">
              <a:latin typeface="Courier New" pitchFamily="49" charset="0"/>
              <a:cs typeface="Courier New" pitchFamily="49" charset="0"/>
            </a:endParaRPr>
          </a:p>
          <a:p>
            <a:pPr eaLnBrk="1" fontAlgn="auto" hangingPunct="1">
              <a:spcBef>
                <a:spcPts val="0"/>
              </a:spcBef>
              <a:spcAft>
                <a:spcPts val="0"/>
              </a:spcAft>
              <a:defRPr/>
            </a:pPr>
            <a:r>
              <a:rPr lang="pt-BR" b="1" dirty="0">
                <a:latin typeface="+mn-lt"/>
                <a:cs typeface="Courier New" pitchFamily="49" charset="0"/>
              </a:rPr>
              <a:t>Check out external repositories and build in one step:</a:t>
            </a:r>
          </a:p>
          <a:p>
            <a:pPr lvl="1" eaLnBrk="1" fontAlgn="auto" hangingPunct="1">
              <a:spcBef>
                <a:spcPts val="0"/>
              </a:spcBef>
              <a:spcAft>
                <a:spcPts val="0"/>
              </a:spcAft>
              <a:defRPr/>
            </a:pPr>
            <a:r>
              <a:rPr lang="pt-BR" i="1" dirty="0">
                <a:latin typeface="Courier New" pitchFamily="49" charset="0"/>
                <a:cs typeface="Courier New" pitchFamily="49" charset="0"/>
              </a:rPr>
              <a:t>parallel_build.csh</a:t>
            </a:r>
          </a:p>
          <a:p>
            <a:pPr lvl="1" eaLnBrk="1" fontAlgn="auto" hangingPunct="1">
              <a:spcBef>
                <a:spcPts val="0"/>
              </a:spcBef>
              <a:spcAft>
                <a:spcPts val="0"/>
              </a:spcAft>
              <a:defRPr/>
            </a:pPr>
            <a:endParaRPr lang="pt-BR" b="1" dirty="0">
              <a:latin typeface="+mn-lt"/>
              <a:cs typeface="Courier New" pitchFamily="49" charset="0"/>
            </a:endParaRPr>
          </a:p>
          <a:p>
            <a:pPr lvl="1" eaLnBrk="1" fontAlgn="auto" hangingPunct="1">
              <a:spcBef>
                <a:spcPts val="0"/>
              </a:spcBef>
              <a:spcAft>
                <a:spcPts val="0"/>
              </a:spcAft>
              <a:defRPr/>
            </a:pPr>
            <a:r>
              <a:rPr lang="pt-BR" b="1" dirty="0">
                <a:latin typeface="+mn-lt"/>
                <a:cs typeface="Courier New" pitchFamily="49" charset="0"/>
              </a:rPr>
              <a:t>Can use do multiple steps:  see README.md</a:t>
            </a:r>
            <a:endParaRPr lang="pt-BR" i="1" dirty="0">
              <a:latin typeface="Courier New" pitchFamily="49" charset="0"/>
              <a:cs typeface="Courier New" pitchFamily="49" charset="0"/>
            </a:endParaRPr>
          </a:p>
          <a:p>
            <a:pPr lvl="1" eaLnBrk="1" fontAlgn="auto" hangingPunct="1">
              <a:spcBef>
                <a:spcPts val="0"/>
              </a:spcBef>
              <a:spcAft>
                <a:spcPts val="0"/>
              </a:spcAft>
              <a:defRPr/>
            </a:pPr>
            <a:endParaRPr lang="pt-BR" b="1" dirty="0">
              <a:latin typeface="+mn-lt"/>
              <a:cs typeface="Courier New" pitchFamily="49" charset="0"/>
            </a:endParaRPr>
          </a:p>
          <a:p>
            <a:pPr lvl="1" indent="-457200" eaLnBrk="1" fontAlgn="auto" hangingPunct="1">
              <a:spcBef>
                <a:spcPts val="0"/>
              </a:spcBef>
              <a:spcAft>
                <a:spcPts val="0"/>
              </a:spcAft>
              <a:defRPr/>
            </a:pPr>
            <a:r>
              <a:rPr lang="pt-BR" b="1" dirty="0">
                <a:latin typeface="+mn-lt"/>
                <a:cs typeface="Courier New" pitchFamily="49" charset="0"/>
              </a:rPr>
              <a:t>Verify build:</a:t>
            </a:r>
          </a:p>
          <a:p>
            <a:pPr lvl="1" eaLnBrk="1" fontAlgn="auto" hangingPunct="1">
              <a:spcBef>
                <a:spcPts val="0"/>
              </a:spcBef>
              <a:spcAft>
                <a:spcPts val="0"/>
              </a:spcAft>
              <a:defRPr/>
            </a:pPr>
            <a:r>
              <a:rPr lang="pt-BR" i="1" dirty="0">
                <a:latin typeface="Courier New" pitchFamily="49" charset="0"/>
                <a:cs typeface="Courier New" pitchFamily="49" charset="0"/>
              </a:rPr>
              <a:t>cat build/BUILD_LOG_DIR/info</a:t>
            </a:r>
          </a:p>
          <a:p>
            <a:pPr lvl="1" eaLnBrk="1" fontAlgn="auto" hangingPunct="1">
              <a:spcBef>
                <a:spcPts val="0"/>
              </a:spcBef>
              <a:spcAft>
                <a:spcPts val="0"/>
              </a:spcAft>
              <a:defRPr/>
            </a:pPr>
            <a:r>
              <a:rPr lang="pt-BR" b="1" dirty="0">
                <a:latin typeface="Courier New" pitchFamily="49" charset="0"/>
                <a:cs typeface="Courier New"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2585323"/>
          </a:xfrm>
          <a:prstGeom prst="rect">
            <a:avLst/>
          </a:prstGeom>
        </p:spPr>
        <p:txBody>
          <a:bodyPr wrap="square">
            <a:spAutoFit/>
          </a:bodyPr>
          <a:lstStyle/>
          <a:p>
            <a:pPr lvl="1" eaLnBrk="1" fontAlgn="auto" hangingPunct="1">
              <a:spcBef>
                <a:spcPts val="0"/>
              </a:spcBef>
              <a:spcAft>
                <a:spcPts val="0"/>
              </a:spcAft>
              <a:defRPr/>
            </a:pPr>
            <a:r>
              <a:rPr lang="pt-BR" b="1" dirty="0">
                <a:latin typeface="Courier New" pitchFamily="49" charset="0"/>
                <a:cs typeface="Courier New" pitchFamily="49" charset="0"/>
              </a:rPr>
              <a:t> </a:t>
            </a:r>
          </a:p>
          <a:p>
            <a:pPr eaLnBrk="1" fontAlgn="auto" hangingPunct="1">
              <a:spcBef>
                <a:spcPts val="0"/>
              </a:spcBef>
              <a:spcAft>
                <a:spcPts val="0"/>
              </a:spcAft>
              <a:defRPr/>
            </a:pPr>
            <a:r>
              <a:rPr lang="pt-BR" b="1" dirty="0">
                <a:latin typeface="+mn-lt"/>
                <a:cs typeface="Courier New" pitchFamily="49" charset="0"/>
              </a:rPr>
              <a:t>Prepare for ldas_setup (go to install/bin , source g5_modules if it is a new terminal window ):</a:t>
            </a:r>
          </a:p>
          <a:p>
            <a:pPr marL="457200" eaLnBrk="1" fontAlgn="auto" hangingPunct="1">
              <a:spcBef>
                <a:spcPts val="0"/>
              </a:spcBef>
              <a:spcAft>
                <a:spcPts val="0"/>
              </a:spcAft>
              <a:defRPr/>
            </a:pPr>
            <a:r>
              <a:rPr lang="pt-BR" i="1" dirty="0">
                <a:latin typeface="Courier New" pitchFamily="49" charset="0"/>
                <a:cs typeface="Courier New" pitchFamily="49" charset="0"/>
              </a:rPr>
              <a:t>./</a:t>
            </a:r>
            <a:r>
              <a:rPr lang="pt-BR" i="1" dirty="0" err="1">
                <a:latin typeface="Courier New" pitchFamily="49" charset="0"/>
                <a:cs typeface="Courier New" pitchFamily="49" charset="0"/>
              </a:rPr>
              <a:t>ldas_setup</a:t>
            </a:r>
            <a:r>
              <a:rPr lang="pt-BR" i="1" dirty="0">
                <a:latin typeface="Courier New" pitchFamily="49" charset="0"/>
                <a:cs typeface="Courier New" pitchFamily="49" charset="0"/>
              </a:rPr>
              <a:t> –</a:t>
            </a:r>
            <a:r>
              <a:rPr lang="pt-BR" i="1" dirty="0" err="1">
                <a:latin typeface="Courier New" pitchFamily="49" charset="0"/>
                <a:cs typeface="Courier New" pitchFamily="49" charset="0"/>
              </a:rPr>
              <a:t>h</a:t>
            </a:r>
            <a:r>
              <a:rPr lang="pt-BR" i="1" dirty="0">
                <a:latin typeface="Courier New" pitchFamily="49" charset="0"/>
                <a:cs typeface="Courier New" pitchFamily="49" charset="0"/>
              </a:rPr>
              <a:t>         </a:t>
            </a:r>
            <a:r>
              <a:rPr lang="pt-BR" b="1" dirty="0">
                <a:latin typeface="+mn-lt"/>
                <a:cs typeface="Courier New" pitchFamily="49" charset="0"/>
              </a:rPr>
              <a:t>(show help for </a:t>
            </a:r>
            <a:r>
              <a:rPr lang="pt-BR" b="1" dirty="0" err="1">
                <a:latin typeface="+mn-lt"/>
                <a:cs typeface="Courier New" pitchFamily="49" charset="0"/>
              </a:rPr>
              <a:t>ldas_setup</a:t>
            </a:r>
            <a:r>
              <a:rPr lang="pt-BR" b="1" dirty="0">
                <a:latin typeface="+mn-lt"/>
                <a:cs typeface="Courier New" pitchFamily="49" charset="0"/>
              </a:rPr>
              <a: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–h  </a:t>
            </a:r>
            <a:r>
              <a:rPr lang="pt-BR" b="1" dirty="0">
                <a:latin typeface="+mn-lt"/>
                <a:cs typeface="Courier New" pitchFamily="49" charset="0"/>
              </a:rPr>
              <a:t>(show help for sub-command “sample”)  </a:t>
            </a:r>
          </a:p>
          <a:p>
            <a:pPr marL="457200" eaLnBrk="1" fontAlgn="auto" hangingPunct="1">
              <a:spcBef>
                <a:spcPts val="0"/>
              </a:spcBef>
              <a:spcAft>
                <a:spcPts val="0"/>
              </a:spcAft>
              <a:defRPr/>
            </a:pPr>
            <a:r>
              <a:rPr lang="pt-BR" i="1" dirty="0">
                <a:latin typeface="Courier New" pitchFamily="49" charset="0"/>
                <a:cs typeface="Courier New" pitchFamily="49" charset="0"/>
              </a:rPr>
              <a:t>./ldas_setup setup –h   </a:t>
            </a:r>
            <a:r>
              <a:rPr lang="pt-BR" b="1" dirty="0">
                <a:latin typeface="+mn-lt"/>
                <a:cs typeface="Courier New" pitchFamily="49" charset="0"/>
              </a:rPr>
              <a:t>(show help for sub-command “setup”)</a:t>
            </a:r>
          </a:p>
          <a:p>
            <a:pPr marL="457200" eaLnBrk="1" fontAlgn="auto" hangingPunct="1">
              <a:spcBef>
                <a:spcPts val="0"/>
              </a:spcBef>
              <a:spcAft>
                <a:spcPts val="0"/>
              </a:spcAft>
              <a:defRPr/>
            </a:pPr>
            <a:endParaRPr lang="pt-BR" b="1" dirty="0">
              <a:latin typeface="Courier New" pitchFamily="49" charset="0"/>
              <a:cs typeface="Courier New" pitchFamily="49" charset="0"/>
            </a:endParaRPr>
          </a:p>
          <a:p>
            <a:pPr marL="457200" indent="-457200" eaLnBrk="1" fontAlgn="auto" hangingPunct="1">
              <a:spcBef>
                <a:spcPts val="0"/>
              </a:spcBef>
              <a:spcAft>
                <a:spcPts val="0"/>
              </a:spcAft>
              <a:defRPr/>
            </a:pPr>
            <a:r>
              <a:rPr lang="pt-BR" b="1" dirty="0">
                <a:latin typeface="Calibri" panose="020F0502020204030204" pitchFamily="34" charset="0"/>
                <a:cs typeface="Courier New" pitchFamily="49" charset="0"/>
              </a:rPr>
              <a:t>Create input templates:</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–-exeinp    &gt; YOUR_exeinp.txt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–-batinp    &gt; YOUR_batinp.txt</a:t>
            </a:r>
            <a:endParaRPr lang="pt-BR" b="1" dirty="0">
              <a:latin typeface="Courier New" pitchFamily="49" charset="0"/>
              <a:cs typeface="Courier New" pitchFamily="49" charset="0"/>
            </a:endParaRPr>
          </a:p>
        </p:txBody>
      </p:sp>
    </p:spTree>
    <p:extLst>
      <p:ext uri="{BB962C8B-B14F-4D97-AF65-F5344CB8AC3E}">
        <p14:creationId xmlns:p14="http://schemas.microsoft.com/office/powerpoint/2010/main" val="425936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404813" y="766219"/>
            <a:ext cx="111950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YOUR_exeinp.txt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–-exeinp&gt; </a:t>
            </a:r>
            <a:r>
              <a:rPr lang="pt-BR" altLang="en-US" i="1" dirty="0" err="1">
                <a:latin typeface="Courier New" panose="02070309020205020404" pitchFamily="49" charset="0"/>
                <a:cs typeface="Courier New" panose="02070309020205020404" pitchFamily="49" charset="0"/>
              </a:rPr>
              <a:t>YOUR_exeinp.txt</a:t>
            </a:r>
            <a:r>
              <a:rPr lang="pt-BR" altLang="en-US" i="1" dirty="0">
                <a:latin typeface="Courier New" panose="02070309020205020404" pitchFamily="49" charset="0"/>
                <a:cs typeface="Courier New" panose="02070309020205020404" pitchFamily="49" charset="0"/>
              </a:rPr>
              <a:t> </a:t>
            </a:r>
            <a:endParaRPr lang="en-US" altLang="en-US" sz="4400" dirty="0"/>
          </a:p>
        </p:txBody>
      </p:sp>
      <p:sp>
        <p:nvSpPr>
          <p:cNvPr id="7171" name="Rectangle 4"/>
          <p:cNvSpPr>
            <a:spLocks noChangeArrowheads="1"/>
          </p:cNvSpPr>
          <p:nvPr/>
        </p:nvSpPr>
        <p:spPr bwMode="auto">
          <a:xfrm>
            <a:off x="404813" y="2186546"/>
            <a:ext cx="99774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EXPERIMENT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EXP_ID                  : merra2_cf180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EXP_DOMAIN              : CF0180x6C_CONUS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NUM_ENSEMBLE            :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BEG_DATE                : 20140101 000000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END_DATE                : 20140301 000000</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RESTART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#RESTART_ID             : 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#RESTART_PATH           : /discover/</a:t>
            </a:r>
            <a:r>
              <a:rPr lang="en-US" altLang="en-US" sz="1600" dirty="0" err="1">
                <a:latin typeface="Courier New" panose="02070309020205020404" pitchFamily="49" charset="0"/>
                <a:cs typeface="Courier New" panose="02070309020205020404" pitchFamily="49" charset="0"/>
              </a:rPr>
              <a:t>nobackup</a:t>
            </a:r>
            <a:r>
              <a:rPr lang="en-US" altLang="en-US" sz="1600" dirty="0">
                <a:latin typeface="Courier New" panose="02070309020205020404" pitchFamily="49" charset="0"/>
                <a:cs typeface="Courier New" panose="02070309020205020404" pitchFamily="49" charset="0"/>
              </a:rPr>
              <a:t>/users/MERRA3/SMAP_Nature_v4.1/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#RESTART_DOMAIN         : SMAP_EASEv2_M36_GLOBAL</a:t>
            </a:r>
          </a:p>
        </p:txBody>
      </p:sp>
      <p:sp>
        <p:nvSpPr>
          <p:cNvPr id="7172" name="TextBox 5"/>
          <p:cNvSpPr txBox="1">
            <a:spLocks noChangeArrowheads="1"/>
          </p:cNvSpPr>
          <p:nvPr/>
        </p:nvSpPr>
        <p:spPr bwMode="auto">
          <a:xfrm>
            <a:off x="404813" y="1786436"/>
            <a:ext cx="3145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a:t>
            </a:r>
          </a:p>
        </p:txBody>
      </p:sp>
      <p:sp>
        <p:nvSpPr>
          <p:cNvPr id="7173" name="TextBox 6"/>
          <p:cNvSpPr txBox="1">
            <a:spLocks noChangeArrowheads="1"/>
          </p:cNvSpPr>
          <p:nvPr/>
        </p:nvSpPr>
        <p:spPr bwMode="auto">
          <a:xfrm>
            <a:off x="6995160" y="4461073"/>
            <a:ext cx="4892039" cy="1477328"/>
          </a:xfrm>
          <a:prstGeom prst="rect">
            <a:avLst/>
          </a:prstGeom>
          <a:solidFill>
            <a:schemeClr val="bg1"/>
          </a:solidFill>
          <a:ln w="57150">
            <a:solidFill>
              <a:schemeClr val="accent1"/>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RESTART : 1 </a:t>
            </a:r>
          </a:p>
          <a:p>
            <a:pPr eaLnBrk="1" hangingPunct="1">
              <a:lnSpc>
                <a:spcPct val="100000"/>
              </a:lnSpc>
              <a:spcBef>
                <a:spcPct val="0"/>
              </a:spcBef>
              <a:buFontTx/>
              <a:buNone/>
            </a:pPr>
            <a:r>
              <a:rPr lang="en-US" altLang="en-US" sz="1800" dirty="0">
                <a:latin typeface="+mn-lt"/>
                <a:cs typeface="Courier New" panose="02070309020205020404" pitchFamily="49" charset="0"/>
              </a:rPr>
              <a:t>Have restarts from</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dirty="0" err="1">
                <a:latin typeface="+mn-lt"/>
                <a:cs typeface="Courier New" panose="02070309020205020404" pitchFamily="49" charset="0"/>
              </a:rPr>
              <a:t>GEOSldas</a:t>
            </a:r>
            <a:r>
              <a:rPr lang="en-US" altLang="en-US" sz="1800" dirty="0">
                <a:latin typeface="+mn-lt"/>
                <a:cs typeface="Courier New" panose="02070309020205020404" pitchFamily="49" charset="0"/>
              </a:rPr>
              <a:t> simulation on the same grid and the same or larger domain </a:t>
            </a:r>
            <a:r>
              <a:rPr lang="en-US" altLang="en-US" sz="1800" i="1" dirty="0">
                <a:latin typeface="+mn-lt"/>
                <a:cs typeface="Courier New" panose="02070309020205020404" pitchFamily="49" charset="0"/>
              </a:rPr>
              <a:t>or</a:t>
            </a:r>
            <a:r>
              <a:rPr lang="en-US" altLang="en-US" sz="1800" dirty="0">
                <a:latin typeface="+mn-lt"/>
                <a:cs typeface="Courier New" panose="02070309020205020404" pitchFamily="49" charset="0"/>
              </a:rPr>
              <a:t> </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u="sng" dirty="0">
                <a:latin typeface="+mn-lt"/>
                <a:cs typeface="Courier New" panose="02070309020205020404" pitchFamily="49" charset="0"/>
              </a:rPr>
              <a:t>global</a:t>
            </a:r>
            <a:r>
              <a:rPr lang="en-US" altLang="en-US" sz="1800" dirty="0">
                <a:latin typeface="+mn-lt"/>
                <a:cs typeface="Courier New" panose="02070309020205020404" pitchFamily="49" charset="0"/>
              </a:rPr>
              <a:t> </a:t>
            </a:r>
            <a:r>
              <a:rPr lang="en-US" altLang="en-US" sz="1800" dirty="0" err="1">
                <a:latin typeface="+mn-lt"/>
                <a:cs typeface="Courier New" panose="02070309020205020404" pitchFamily="49" charset="0"/>
              </a:rPr>
              <a:t>LDASsa</a:t>
            </a:r>
            <a:r>
              <a:rPr lang="en-US" altLang="en-US" sz="1800" dirty="0">
                <a:latin typeface="+mn-lt"/>
                <a:cs typeface="Courier New" panose="02070309020205020404" pitchFamily="49" charset="0"/>
              </a:rPr>
              <a:t> simulation on the same grid.   </a:t>
            </a:r>
          </a:p>
        </p:txBody>
      </p:sp>
      <p:cxnSp>
        <p:nvCxnSpPr>
          <p:cNvPr id="9" name="Straight Arrow Connector 8"/>
          <p:cNvCxnSpPr>
            <a:cxnSpLocks/>
            <a:stCxn id="7173" idx="1"/>
          </p:cNvCxnSpPr>
          <p:nvPr/>
        </p:nvCxnSpPr>
        <p:spPr>
          <a:xfrm flipH="1">
            <a:off x="4064622" y="5199737"/>
            <a:ext cx="2930538" cy="56004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TextBox 1"/>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485775" y="1562100"/>
            <a:ext cx="110426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METEOROLOGICAL FORCINGS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MET_TAG              : M2COR_cross</a:t>
            </a: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/projects/</a:t>
            </a:r>
            <a:r>
              <a:rPr lang="en-US" altLang="en-US" sz="1200" dirty="0" err="1">
                <a:latin typeface="Courier New" panose="02070309020205020404" pitchFamily="49" charset="0"/>
                <a:cs typeface="Courier New" panose="02070309020205020404" pitchFamily="49" charset="0"/>
              </a:rPr>
              <a:t>gmao</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iau</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merra_land</a:t>
            </a:r>
            <a:r>
              <a:rPr lang="en-US" altLang="en-US" sz="1200" dirty="0">
                <a:latin typeface="Courier New" panose="02070309020205020404" pitchFamily="49" charset="0"/>
                <a:cs typeface="Courier New" panose="02070309020205020404" pitchFamily="49" charset="0"/>
              </a:rPr>
              <a:t>/MERRA2_land_forcing/</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LAND BOUNDARY CONDITIONS DIRECTORY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BCS_PATH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ltakacs</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bcs</a:t>
            </a:r>
            <a:r>
              <a:rPr lang="en-US" altLang="en-US" sz="1200" dirty="0">
                <a:latin typeface="Courier New" panose="02070309020205020404" pitchFamily="49" charset="0"/>
                <a:cs typeface="Courier New" panose="02070309020205020404" pitchFamily="49" charset="0"/>
              </a:rPr>
              <a:t>/Icarus-NLv2/Icarus-NLv2_EASE/SMAP_EASEv2_M36/</a:t>
            </a:r>
            <a:endParaRPr lang="en-US" altLang="en-US" sz="18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800" dirty="0">
              <a:latin typeface="Courier New" panose="02070309020205020404" pitchFamily="49" charset="0"/>
              <a:cs typeface="Courier New" panose="02070309020205020404" pitchFamily="49" charset="0"/>
            </a:endParaRPr>
          </a:p>
        </p:txBody>
      </p:sp>
      <p:sp>
        <p:nvSpPr>
          <p:cNvPr id="8196" name="TextBox 3"/>
          <p:cNvSpPr txBox="1">
            <a:spLocks noChangeArrowheads="1"/>
          </p:cNvSpPr>
          <p:nvPr/>
        </p:nvSpPr>
        <p:spPr bwMode="auto">
          <a:xfrm>
            <a:off x="555625" y="938213"/>
            <a:ext cx="4494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(continued) *****</a:t>
            </a:r>
          </a:p>
        </p:txBody>
      </p:sp>
      <p:sp>
        <p:nvSpPr>
          <p:cNvPr id="5" name="TextBox 1">
            <a:extLst>
              <a:ext uri="{FF2B5EF4-FFF2-40B4-BE49-F238E27FC236}">
                <a16:creationId xmlns:a16="http://schemas.microsoft.com/office/drawing/2014/main" id="{4EDCE236-8364-E44A-8759-8BB938FE9C32}"/>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84362" y="689955"/>
            <a:ext cx="11423276" cy="5943600"/>
          </a:xfrm>
          <a:prstGeom prst="rect">
            <a:avLst/>
          </a:prstGeom>
          <a:noFill/>
          <a:ln w="0" cmpd="dbl">
            <a:noFill/>
            <a:miter lim="800000"/>
            <a:headEnd/>
            <a:tailEnd/>
          </a:ln>
        </p:spPr>
        <p:txBody>
          <a:bodyPr wrap="square" numCol="2" spcCol="64008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Default parameters in </a:t>
            </a:r>
            <a:r>
              <a:rPr lang="en-US" altLang="en-US" sz="1600" b="1" dirty="0" err="1">
                <a:solidFill>
                  <a:srgbClr val="FF0000"/>
                </a:solidFill>
                <a:latin typeface="Courier New" panose="02070309020205020404" pitchFamily="49" charset="0"/>
                <a:cs typeface="Courier New" panose="02070309020205020404" pitchFamily="49" charset="0"/>
              </a:rPr>
              <a:t>GEOSldas_LDAS.rc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Rarely changed parameters in </a:t>
            </a:r>
            <a:r>
              <a:rPr lang="en-US" sz="1600" dirty="0" err="1">
                <a:solidFill>
                  <a:srgbClr val="00B050"/>
                </a:solidFill>
                <a:latin typeface="Courier New" panose="02070309020205020404" pitchFamily="49" charset="0"/>
                <a:cs typeface="Courier New" panose="02070309020205020404" pitchFamily="49" charset="0"/>
              </a:rPr>
              <a:t>GEOSldas</a:t>
            </a:r>
            <a:r>
              <a:rPr lang="en-US" sz="1600" dirty="0">
                <a:solidFill>
                  <a:srgbClr val="00B05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Using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yes,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CATCHMENT_OFFLINE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No </a:t>
            </a:r>
            <a:r>
              <a:rPr lang="en-US" altLang="en-US" sz="1600" dirty="0" err="1">
                <a:latin typeface="Courier New" panose="02070309020205020404" pitchFamily="49" charset="0"/>
                <a:cs typeface="Courier New" panose="02070309020205020404" pitchFamily="49" charset="0"/>
              </a:rPr>
              <a:t>dycore</a:t>
            </a:r>
            <a:r>
              <a:rPr lang="en-US" altLang="en-US" sz="1600" dirty="0">
                <a:latin typeface="Courier New" panose="02070309020205020404" pitchFamily="49" charset="0"/>
                <a:cs typeface="Courier New" panose="02070309020205020404" pitchFamily="49" charset="0"/>
              </a:rPr>
              <a:t> for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DYCORE                         : none</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Only one surface level</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LM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First ensemble ID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FIRST_ENS_ID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 </a:t>
            </a:r>
            <a:r>
              <a:rPr lang="en-US" altLang="en-US" sz="1600" dirty="0" err="1">
                <a:latin typeface="Courier New" panose="02070309020205020404" pitchFamily="49" charset="0"/>
                <a:cs typeface="Courier New" panose="02070309020205020404" pitchFamily="49" charset="0"/>
              </a:rPr>
              <a:t>MAPL_RestartOptional</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MAPL_ENABLE_BOOTSTRAP          : YES</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Vegedyn</a:t>
            </a:r>
            <a:r>
              <a:rPr lang="en-US" altLang="en-US" sz="1600" dirty="0">
                <a:latin typeface="Courier New" panose="02070309020205020404" pitchFamily="49" charset="0"/>
                <a:cs typeface="Courier New" panose="02070309020205020404" pitchFamily="49" charset="0"/>
              </a:rPr>
              <a:t> and catchment default file types</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VEGDYN_INTERNAL_RESTART_TYPE   : binary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CATCH_INTERNAL_RESTART_TYPE    : pnc4</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CATCH_INTERNAL_CHECKPOINT_TYPE : pnc4</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SURFLAY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SURFLAY                        : 50.0</a:t>
            </a:r>
          </a:p>
        </p:txBody>
      </p:sp>
      <p:sp>
        <p:nvSpPr>
          <p:cNvPr id="4" name="TextBox 1">
            <a:extLst>
              <a:ext uri="{FF2B5EF4-FFF2-40B4-BE49-F238E27FC236}">
                <a16:creationId xmlns:a16="http://schemas.microsoft.com/office/drawing/2014/main" id="{EF205DC1-FB95-604F-BD4A-3FC5D361C450}"/>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99615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27065</TotalTime>
  <Words>6764</Words>
  <Application>Microsoft Macintosh PowerPoint</Application>
  <PresentationFormat>Widescreen</PresentationFormat>
  <Paragraphs>849</Paragraphs>
  <Slides>38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Cordia New</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sarith</dc:creator>
  <cp:lastModifiedBy>Perket, Justin (GSFC-610.1)[SCIENCE SYSTEMS AND APPLICATIONS INC]</cp:lastModifiedBy>
  <cp:revision>474</cp:revision>
  <dcterms:created xsi:type="dcterms:W3CDTF">2015-10-08T18:44:03Z</dcterms:created>
  <dcterms:modified xsi:type="dcterms:W3CDTF">2019-12-06T21:33:17Z</dcterms:modified>
</cp:coreProperties>
</file>