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8" r:id="rId2"/>
    <p:sldId id="409" r:id="rId3"/>
    <p:sldId id="410" r:id="rId4"/>
    <p:sldId id="462" r:id="rId5"/>
    <p:sldId id="412" r:id="rId6"/>
    <p:sldId id="427" r:id="rId7"/>
    <p:sldId id="428" r:id="rId8"/>
    <p:sldId id="463" r:id="rId9"/>
    <p:sldId id="464" r:id="rId10"/>
    <p:sldId id="468" r:id="rId11"/>
    <p:sldId id="284" r:id="rId12"/>
    <p:sldId id="449" r:id="rId13"/>
    <p:sldId id="448" r:id="rId14"/>
    <p:sldId id="421" r:id="rId15"/>
    <p:sldId id="470" r:id="rId16"/>
    <p:sldId id="471" r:id="rId17"/>
    <p:sldId id="5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27E13-0510-4C66-963D-FCBFE60C53D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6A777-74F9-4B48-A548-5A0E2A4F8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31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3BAEC-9EE5-4145-8410-9A4B22862B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634B-AEED-4257-8AE0-3A532A19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5861-482F-446A-AF70-F39ADBDA4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8F82-F3C2-4508-9EEC-8C3A8B0E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D0A5-8973-464F-BC6E-2745A238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2F07-70B1-4117-B4DF-126D84A2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31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9017-29B1-4414-A40D-487CF34E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72C80-B8F5-4C87-94C9-EF240070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4AFC-8993-4923-918A-3BAA2A2D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CF71-28B2-47B1-9A59-8F6AB5AA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14EC-0946-4CDB-9738-E6E1264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3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AA3A3-876E-497F-B5E9-A2189ED89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B0164-04D3-46C8-8665-EE062B0F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EEE6-FF4D-407F-81EC-E2876B8A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3152-95A1-4C65-9E60-1882068A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FDB0-6404-4347-ACBF-987AAC3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1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AD4F-B0B5-48AD-8369-EA065B8F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4B86-42A1-4935-98D3-CB1D0385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0024-C904-4612-A0A6-DA4ABC4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067B-79C0-42A3-B8AF-23A91D3A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1BD5-3703-4132-B204-07184BFC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96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EEE7-CFBB-4EF3-AAF1-02DC9146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E548-FE95-483A-93AD-A5EA1DA77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8D0F-81D3-43C7-ABCF-E94A94E6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CDF7-5F5A-4C29-91BC-C9CBB0D5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DD5A-69D4-4566-8CC7-03CE4861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00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2B0B-EBB0-416E-90D9-3C844F04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CBC9-D2CB-4CCB-9F92-1F78CA4DB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9C7BC-30C6-4AB3-9534-3489582FD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0918-31F3-4407-B455-1990B032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62B1-2A2A-448A-9311-7D8A4EF9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91F4E-3C9E-4A60-B552-0E1A40EB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6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6BE9-3B41-419D-A6E0-00AF8C4C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FB2A9-2BDF-4F2C-8D4D-FF44DC05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EC6C9-BC94-4A16-A0E2-CAF505EF4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19ED5-AF74-40E7-9559-5D927C735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469EA-7641-44A2-9E6E-8449509B8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E2CDC-48F1-4BC9-9469-E7AFB9A7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1A110-6FCC-4736-AB24-F744C2B4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93D9E-5CCF-4B88-98A0-D137B6AF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5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76A-6999-4298-A39A-E1ABAA73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9A483-CF1E-41E2-B45A-2EEB1909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65C2E-2E68-4999-A5E3-8E6DF690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99A1F-4EB4-4DF4-BBFA-8D5D8E11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5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31166-F8C1-4EE9-88A8-BA9E2CD4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495FD-7085-40F8-B02A-C5F6645C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EC38-BF33-4AF8-962C-DAF8322E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14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151B-9AF6-4F8F-A111-EF1DEF68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2A6F-A903-4B88-A814-5A03D44E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426B4-DF33-4553-9E93-50CAEAC7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DD94-D607-4A77-A675-2D772616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9EFCD-3BEB-4A6E-9DCB-714E556A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55B33-B0F2-4DB3-B12F-D4751419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0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913A-7984-469E-8A06-AF310F83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0652A-BCE9-4839-A680-D6E316CA6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6EBB8-B093-4D06-BD34-52FF2374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088EA-10D1-4579-AE46-F90267B4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EC40-5F94-48BA-BB5A-D1907529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B0A5-F27A-4316-A737-E9C6FF58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2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7771D-7850-488B-8E77-8C14DB51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CAC5-A297-4E11-8E85-12EE2F35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2D6E-2E1E-47BB-93B4-67CAD1E1C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419E-1D27-434D-920C-1FDE5751A6C1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B1D8-CAAC-4B3B-86E7-072F02060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C8D4-A41A-4F8C-9121-3A2ADDB27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1880-8BB1-4A5A-8E46-5E1502234B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1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99F6CFFA-EBFC-466C-BCA4-8E3FDB18EC6E}"/>
              </a:ext>
            </a:extLst>
          </p:cNvPr>
          <p:cNvSpPr/>
          <p:nvPr/>
        </p:nvSpPr>
        <p:spPr>
          <a:xfrm>
            <a:off x="5489043" y="3840616"/>
            <a:ext cx="5356435" cy="2763384"/>
          </a:xfrm>
          <a:prstGeom prst="rect">
            <a:avLst/>
          </a:prstGeom>
          <a:gradFill flip="none" rotWithShape="1">
            <a:gsLst>
              <a:gs pos="60000">
                <a:schemeClr val="accent1">
                  <a:alpha val="25000"/>
                </a:schemeClr>
              </a:gs>
              <a:gs pos="0">
                <a:schemeClr val="accent1">
                  <a:alpha val="25000"/>
                </a:schemeClr>
              </a:gs>
              <a:gs pos="100000">
                <a:srgbClr val="3494BA">
                  <a:alpha val="2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9F9FC-49B1-48F1-B233-E16EA9E9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80498"/>
            <a:ext cx="5340605" cy="1146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Tobler’s First Law of Geography</a:t>
            </a:r>
            <a:endPara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6E4-8019-4999-96B0-2CADE74CB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" y="2173288"/>
            <a:ext cx="4912638" cy="43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Objects near each other are more likely to be similar to one another</a:t>
            </a:r>
          </a:p>
          <a:p>
            <a:pPr marL="0" indent="0" defTabSz="914400"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Objects that are distant from each other are more likely to be different from each other</a:t>
            </a:r>
          </a:p>
          <a:p>
            <a:pPr marL="0" indent="0" defTabSz="914400">
              <a:spcAft>
                <a:spcPts val="600"/>
              </a:spcAft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defTabSz="914400"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This aspect of nature keeps coming up again and again in GIS!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B0E78-3233-428D-B2C1-9EFFDD0925B2}"/>
              </a:ext>
            </a:extLst>
          </p:cNvPr>
          <p:cNvGrpSpPr/>
          <p:nvPr/>
        </p:nvGrpSpPr>
        <p:grpSpPr>
          <a:xfrm>
            <a:off x="11513271" y="108937"/>
            <a:ext cx="527367" cy="6629248"/>
            <a:chOff x="11513271" y="108937"/>
            <a:chExt cx="527367" cy="66292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3BBD6A-244B-4B83-A72F-2891EB8A4A15}"/>
                </a:ext>
              </a:extLst>
            </p:cNvPr>
            <p:cNvSpPr txBox="1"/>
            <p:nvPr userDrawn="1"/>
          </p:nvSpPr>
          <p:spPr>
            <a:xfrm rot="5400000">
              <a:off x="8912159" y="2819844"/>
              <a:ext cx="5729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VSP 2018: Spatial Analysis using Geographic Information Systems</a:t>
              </a:r>
            </a:p>
          </p:txBody>
        </p:sp>
        <p:pic>
          <p:nvPicPr>
            <p:cNvPr id="18" name="Picture 17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F0EB8DE7-CEB5-4858-9080-9E60C5BE6B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513271" y="6019048"/>
              <a:ext cx="527367" cy="719137"/>
            </a:xfrm>
            <a:prstGeom prst="rect">
              <a:avLst/>
            </a:prstGeom>
          </p:spPr>
        </p:pic>
      </p:grpSp>
      <p:grpSp>
        <p:nvGrpSpPr>
          <p:cNvPr id="3094" name="Group 3093">
            <a:extLst>
              <a:ext uri="{FF2B5EF4-FFF2-40B4-BE49-F238E27FC236}">
                <a16:creationId xmlns:a16="http://schemas.microsoft.com/office/drawing/2014/main" id="{83C37B22-F606-432C-8D7A-7A8D669FDCDD}"/>
              </a:ext>
            </a:extLst>
          </p:cNvPr>
          <p:cNvGrpSpPr/>
          <p:nvPr/>
        </p:nvGrpSpPr>
        <p:grpSpPr>
          <a:xfrm>
            <a:off x="5033368" y="3042463"/>
            <a:ext cx="6269310" cy="3158190"/>
            <a:chOff x="5033368" y="2173288"/>
            <a:chExt cx="6269310" cy="3158190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3F7277CD-4A78-4866-8A0E-143CE116B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03862" y="3925455"/>
              <a:ext cx="450423" cy="126538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E51E60-C1EF-4187-BC2D-5BF12B7B26ED}"/>
                </a:ext>
              </a:extLst>
            </p:cNvPr>
            <p:cNvCxnSpPr/>
            <p:nvPr/>
          </p:nvCxnSpPr>
          <p:spPr>
            <a:xfrm flipV="1">
              <a:off x="5490568" y="2973732"/>
              <a:ext cx="769979" cy="1625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E436C5F3-3821-4157-BC4F-B2C8A3BA7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2591" y="3942666"/>
              <a:ext cx="392887" cy="124817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7860C4-D112-4AD2-B808-7590CFB3E59E}"/>
                </a:ext>
              </a:extLst>
            </p:cNvPr>
            <p:cNvCxnSpPr/>
            <p:nvPr/>
          </p:nvCxnSpPr>
          <p:spPr>
            <a:xfrm>
              <a:off x="6244234" y="2973732"/>
              <a:ext cx="1497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163780-AF31-44C8-ACDB-DD9D610BA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9043" y="2971442"/>
              <a:ext cx="2253049" cy="1628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2" name="Straight Connector 3071">
              <a:extLst>
                <a:ext uri="{FF2B5EF4-FFF2-40B4-BE49-F238E27FC236}">
                  <a16:creationId xmlns:a16="http://schemas.microsoft.com/office/drawing/2014/main" id="{7085DE46-2FCA-4D7A-B85D-724C1814D846}"/>
                </a:ext>
              </a:extLst>
            </p:cNvPr>
            <p:cNvCxnSpPr/>
            <p:nvPr/>
          </p:nvCxnSpPr>
          <p:spPr>
            <a:xfrm>
              <a:off x="5490568" y="4599709"/>
              <a:ext cx="1350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5" name="Straight Connector 3074">
              <a:extLst>
                <a:ext uri="{FF2B5EF4-FFF2-40B4-BE49-F238E27FC236}">
                  <a16:creationId xmlns:a16="http://schemas.microsoft.com/office/drawing/2014/main" id="{8A79A8BE-C5B6-4733-BF17-E9425C241678}"/>
                </a:ext>
              </a:extLst>
            </p:cNvPr>
            <p:cNvCxnSpPr/>
            <p:nvPr/>
          </p:nvCxnSpPr>
          <p:spPr>
            <a:xfrm flipV="1">
              <a:off x="6851058" y="2971442"/>
              <a:ext cx="881223" cy="1628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9A184E6E-05CC-4D92-8E58-68AD98189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03347" y="2173288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Marker">
              <a:extLst>
                <a:ext uri="{FF2B5EF4-FFF2-40B4-BE49-F238E27FC236}">
                  <a16:creationId xmlns:a16="http://schemas.microsoft.com/office/drawing/2014/main" id="{3A13A1DA-61F5-4EEC-8AD4-6703FBB4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5081" y="217328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Marker">
              <a:extLst>
                <a:ext uri="{FF2B5EF4-FFF2-40B4-BE49-F238E27FC236}">
                  <a16:creationId xmlns:a16="http://schemas.microsoft.com/office/drawing/2014/main" id="{236EB765-4D8A-44E7-BEDB-7E5CBDD04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33368" y="3817620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Marker">
              <a:extLst>
                <a:ext uri="{FF2B5EF4-FFF2-40B4-BE49-F238E27FC236}">
                  <a16:creationId xmlns:a16="http://schemas.microsoft.com/office/drawing/2014/main" id="{C9BD5331-5B7D-4F5E-9CD3-2AB6E3B5C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3858" y="3817620"/>
              <a:ext cx="914400" cy="914400"/>
            </a:xfrm>
            <a:prstGeom prst="rect">
              <a:avLst/>
            </a:prstGeom>
          </p:spPr>
        </p:pic>
        <p:cxnSp>
          <p:nvCxnSpPr>
            <p:cNvPr id="3077" name="Straight Connector 3076">
              <a:extLst>
                <a:ext uri="{FF2B5EF4-FFF2-40B4-BE49-F238E27FC236}">
                  <a16:creationId xmlns:a16="http://schemas.microsoft.com/office/drawing/2014/main" id="{F3A2FC65-9302-4158-B303-F029D845FD5C}"/>
                </a:ext>
              </a:extLst>
            </p:cNvPr>
            <p:cNvCxnSpPr/>
            <p:nvPr/>
          </p:nvCxnSpPr>
          <p:spPr>
            <a:xfrm>
              <a:off x="6851058" y="4599709"/>
              <a:ext cx="3619815" cy="591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Straight Connector 3078">
              <a:extLst>
                <a:ext uri="{FF2B5EF4-FFF2-40B4-BE49-F238E27FC236}">
                  <a16:creationId xmlns:a16="http://schemas.microsoft.com/office/drawing/2014/main" id="{099DE77B-E176-4E3B-ACAE-E4E7EB427282}"/>
                </a:ext>
              </a:extLst>
            </p:cNvPr>
            <p:cNvCxnSpPr>
              <a:cxnSpLocks/>
            </p:cNvCxnSpPr>
            <p:nvPr/>
          </p:nvCxnSpPr>
          <p:spPr>
            <a:xfrm>
              <a:off x="7751903" y="2971441"/>
              <a:ext cx="2709159" cy="2228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Marker">
              <a:extLst>
                <a:ext uri="{FF2B5EF4-FFF2-40B4-BE49-F238E27FC236}">
                  <a16:creationId xmlns:a16="http://schemas.microsoft.com/office/drawing/2014/main" id="{FE6FE14B-E810-43FB-922A-D9C70ACF0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39885" y="3162984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Marker">
              <a:extLst>
                <a:ext uri="{FF2B5EF4-FFF2-40B4-BE49-F238E27FC236}">
                  <a16:creationId xmlns:a16="http://schemas.microsoft.com/office/drawing/2014/main" id="{C113E18D-91D5-4CEF-ADAD-22958F5D5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88278" y="3162984"/>
              <a:ext cx="914400" cy="914400"/>
            </a:xfrm>
            <a:prstGeom prst="rect">
              <a:avLst/>
            </a:prstGeom>
          </p:spPr>
        </p:pic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6255590F-02DF-4518-8626-E519EFB47550}"/>
                </a:ext>
              </a:extLst>
            </p:cNvPr>
            <p:cNvCxnSpPr/>
            <p:nvPr/>
          </p:nvCxnSpPr>
          <p:spPr>
            <a:xfrm>
              <a:off x="10000474" y="3925455"/>
              <a:ext cx="845004" cy="34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23" name="Graphic 22" descr="Marker">
              <a:extLst>
                <a:ext uri="{FF2B5EF4-FFF2-40B4-BE49-F238E27FC236}">
                  <a16:creationId xmlns:a16="http://schemas.microsoft.com/office/drawing/2014/main" id="{60797DA6-977F-4000-B826-35706BFA2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13673" y="4417078"/>
              <a:ext cx="914400" cy="914400"/>
            </a:xfrm>
            <a:prstGeom prst="rect">
              <a:avLst/>
            </a:prstGeom>
          </p:spPr>
        </p:pic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77253CCD-124B-49B6-B86C-A4643F20B94D}"/>
                </a:ext>
              </a:extLst>
            </p:cNvPr>
            <p:cNvCxnSpPr/>
            <p:nvPr/>
          </p:nvCxnSpPr>
          <p:spPr>
            <a:xfrm flipH="1" flipV="1">
              <a:off x="7751903" y="2971441"/>
              <a:ext cx="2251959" cy="954014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4897F89C-69D9-4D8C-ABE2-88BA8F9002D8}"/>
                </a:ext>
              </a:extLst>
            </p:cNvPr>
            <p:cNvCxnSpPr/>
            <p:nvPr/>
          </p:nvCxnSpPr>
          <p:spPr>
            <a:xfrm>
              <a:off x="6260547" y="2971441"/>
              <a:ext cx="590511" cy="162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5" name="TextBox 3094">
            <a:extLst>
              <a:ext uri="{FF2B5EF4-FFF2-40B4-BE49-F238E27FC236}">
                <a16:creationId xmlns:a16="http://schemas.microsoft.com/office/drawing/2014/main" id="{21B8D430-2112-4723-9823-0E9E01A3F0CB}"/>
              </a:ext>
            </a:extLst>
          </p:cNvPr>
          <p:cNvSpPr txBox="1"/>
          <p:nvPr/>
        </p:nvSpPr>
        <p:spPr>
          <a:xfrm>
            <a:off x="6657567" y="1598195"/>
            <a:ext cx="4444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Everything is related to everything else, but near things are more related than distant things.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Waldo Tobler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C234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4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286-09F9-4E3E-9A2F-93858B13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Many Samples?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FADD-1CA3-46CF-A099-1616E7FF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352"/>
            <a:ext cx="7658819" cy="4609677"/>
          </a:xfrm>
        </p:spPr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b="1" dirty="0"/>
              <a:t>number of samples </a:t>
            </a:r>
            <a:r>
              <a:rPr lang="en-CA" dirty="0"/>
              <a:t>required to adequately represent a population is a function of </a:t>
            </a:r>
            <a:r>
              <a:rPr lang="en-CA" b="1" dirty="0"/>
              <a:t>how similar </a:t>
            </a:r>
            <a:r>
              <a:rPr lang="en-CA" dirty="0"/>
              <a:t>units of that population are.</a:t>
            </a:r>
          </a:p>
          <a:p>
            <a:r>
              <a:rPr lang="en-CA" dirty="0"/>
              <a:t>Spatial structure can </a:t>
            </a:r>
            <a:r>
              <a:rPr lang="en-CA" b="1" dirty="0"/>
              <a:t>vary</a:t>
            </a:r>
            <a:r>
              <a:rPr lang="en-CA" dirty="0"/>
              <a:t> wildly across a landscape</a:t>
            </a:r>
          </a:p>
          <a:p>
            <a:pPr lvl="1"/>
            <a:r>
              <a:rPr lang="en-CA" dirty="0"/>
              <a:t>A little knowledge of your study area will help you to establish ways to best stratify to maximize returns with minimal effort</a:t>
            </a:r>
          </a:p>
          <a:p>
            <a:r>
              <a:rPr lang="en-CA" dirty="0"/>
              <a:t>Need to </a:t>
            </a:r>
            <a:r>
              <a:rPr lang="en-CA" b="1" dirty="0"/>
              <a:t>balance</a:t>
            </a:r>
            <a:r>
              <a:rPr lang="en-CA" dirty="0"/>
              <a:t> effective coverage with the cost (in $ or time)</a:t>
            </a:r>
          </a:p>
          <a:p>
            <a:pPr lvl="1"/>
            <a:r>
              <a:rPr lang="en-CA" dirty="0" err="1"/>
              <a:t>Eg.</a:t>
            </a:r>
            <a:r>
              <a:rPr lang="en-CA" dirty="0"/>
              <a:t> short vs. long census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87CF7-46C6-4B53-9223-6561CF8F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71" y="927339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4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AD8F3B-F0F5-4A57-B656-D96CA829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Autocorrelation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E9DAF-43FB-4510-BF77-A4871280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the value of one object is related to the value of other nearby objects</a:t>
            </a:r>
          </a:p>
          <a:p>
            <a:pPr lvl="1"/>
            <a:r>
              <a:rPr lang="en-CA" dirty="0"/>
              <a:t>If you know the value of one object, you can make a reasonable guess at the value of the other object</a:t>
            </a:r>
          </a:p>
          <a:p>
            <a:pPr lvl="1"/>
            <a:r>
              <a:rPr lang="en-CA" dirty="0"/>
              <a:t>That doesn’t mean that the values are the same, however!</a:t>
            </a:r>
          </a:p>
          <a:p>
            <a:pPr lvl="1"/>
            <a:r>
              <a:rPr lang="en-CA" dirty="0"/>
              <a:t>It also doesn’t mean that the values of one object directly affect the values of the other (although that is possible)</a:t>
            </a:r>
          </a:p>
          <a:p>
            <a:pPr lvl="2"/>
            <a:r>
              <a:rPr lang="en-CA" dirty="0"/>
              <a:t>Correlation does not imply causation!</a:t>
            </a:r>
          </a:p>
          <a:p>
            <a:pPr lvl="2"/>
            <a:r>
              <a:rPr lang="en-CA" dirty="0"/>
              <a:t>Merely that there is a relationship between them, or a relationship to a third object that determines the values of the other two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909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84CC7-B432-4C90-95E2-23D8A3C7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80" y="2182813"/>
            <a:ext cx="5383067" cy="3428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9F9FC-49B1-48F1-B233-E16EA9E9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80498"/>
            <a:ext cx="5340605" cy="1146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 of Spatial Autocorrelation</a:t>
            </a:r>
            <a:endPara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6E4-8019-4999-96B0-2CADE74CB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" y="2173288"/>
            <a:ext cx="4886695" cy="43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Here are some examples of different kinds of spatial autocorrelation:</a:t>
            </a:r>
          </a:p>
          <a:p>
            <a:pPr marL="457200" indent="-457200" defTabSz="914400">
              <a:spcAft>
                <a:spcPts val="600"/>
              </a:spcAft>
              <a:buAutoNum type="alphaLcParenR"/>
            </a:pPr>
            <a:r>
              <a:rPr lang="en-US" sz="2000" dirty="0">
                <a:solidFill>
                  <a:schemeClr val="tx1"/>
                </a:solidFill>
              </a:rPr>
              <a:t>Extreme negative autocorrelation</a:t>
            </a:r>
          </a:p>
          <a:p>
            <a:pPr marL="457200" indent="-457200" defTabSz="914400">
              <a:spcAft>
                <a:spcPts val="600"/>
              </a:spcAft>
              <a:buAutoNum type="alphaLcParenR"/>
            </a:pPr>
            <a:r>
              <a:rPr lang="en-US" sz="2000" dirty="0">
                <a:solidFill>
                  <a:schemeClr val="tx1"/>
                </a:solidFill>
              </a:rPr>
              <a:t>A dispersed arrangement</a:t>
            </a:r>
          </a:p>
          <a:p>
            <a:pPr marL="457200" indent="-457200" defTabSz="914400">
              <a:spcAft>
                <a:spcPts val="600"/>
              </a:spcAft>
              <a:buAutoNum type="alphaLcParenR"/>
            </a:pPr>
            <a:r>
              <a:rPr lang="en-US" sz="2000" dirty="0">
                <a:solidFill>
                  <a:schemeClr val="tx1"/>
                </a:solidFill>
              </a:rPr>
              <a:t>Spatial independence</a:t>
            </a:r>
          </a:p>
          <a:p>
            <a:pPr marL="457200" indent="-457200" defTabSz="914400">
              <a:spcAft>
                <a:spcPts val="600"/>
              </a:spcAft>
              <a:buAutoNum type="alphaLcParenR"/>
            </a:pPr>
            <a:r>
              <a:rPr lang="en-US" sz="2000" dirty="0">
                <a:solidFill>
                  <a:schemeClr val="tx1"/>
                </a:solidFill>
              </a:rPr>
              <a:t>Spatial clustering</a:t>
            </a:r>
          </a:p>
          <a:p>
            <a:pPr marL="457200" indent="-457200" defTabSz="914400">
              <a:spcAft>
                <a:spcPts val="600"/>
              </a:spcAft>
              <a:buAutoNum type="alphaLcParenR"/>
            </a:pPr>
            <a:r>
              <a:rPr lang="en-US" sz="2000" dirty="0">
                <a:solidFill>
                  <a:schemeClr val="tx1"/>
                </a:solidFill>
              </a:rPr>
              <a:t>Extreme positive autocorrelation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B0E78-3233-428D-B2C1-9EFFDD0925B2}"/>
              </a:ext>
            </a:extLst>
          </p:cNvPr>
          <p:cNvGrpSpPr/>
          <p:nvPr/>
        </p:nvGrpSpPr>
        <p:grpSpPr>
          <a:xfrm>
            <a:off x="11513271" y="108937"/>
            <a:ext cx="527367" cy="6629248"/>
            <a:chOff x="11513271" y="108937"/>
            <a:chExt cx="527367" cy="66292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3BBD6A-244B-4B83-A72F-2891EB8A4A15}"/>
                </a:ext>
              </a:extLst>
            </p:cNvPr>
            <p:cNvSpPr txBox="1"/>
            <p:nvPr userDrawn="1"/>
          </p:nvSpPr>
          <p:spPr>
            <a:xfrm rot="5400000">
              <a:off x="8912159" y="2819844"/>
              <a:ext cx="5729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VSP 2018: Spatial Analysis using Geographic Information Systems</a:t>
              </a:r>
            </a:p>
          </p:txBody>
        </p:sp>
        <p:pic>
          <p:nvPicPr>
            <p:cNvPr id="18" name="Picture 17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F0EB8DE7-CEB5-4858-9080-9E60C5BE6B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513271" y="6019048"/>
              <a:ext cx="527367" cy="71913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43793DB-FD83-4FA2-9DB2-3B532E9BA0A3}"/>
              </a:ext>
            </a:extLst>
          </p:cNvPr>
          <p:cNvSpPr txBox="1"/>
          <p:nvPr/>
        </p:nvSpPr>
        <p:spPr>
          <a:xfrm>
            <a:off x="6845198" y="6442503"/>
            <a:ext cx="436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Image source: Longley et al (2015), p. 37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4DF-2EB1-4793-867C-01E50AE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Autocorrelation &amp; Violating Statistical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0641-6622-45AB-94BA-DC9F3852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is a problem when it comes to spatial statistics, because most statistics assume that there is no relationship between objects</a:t>
            </a:r>
          </a:p>
          <a:p>
            <a:pPr lvl="1"/>
            <a:r>
              <a:rPr lang="en-CA" dirty="0"/>
              <a:t>By violating this assumption, we “break” many common statistics!</a:t>
            </a:r>
          </a:p>
          <a:p>
            <a:pPr lvl="1"/>
            <a:r>
              <a:rPr lang="en-CA" dirty="0"/>
              <a:t>For this reason, a separate field of spatial statistics explores different ways of accessing similar information, or we acknowledge this as a flaw in our assumptions</a:t>
            </a:r>
          </a:p>
          <a:p>
            <a:r>
              <a:rPr lang="en-CA" b="1" dirty="0"/>
              <a:t>It is also a benefit!</a:t>
            </a:r>
            <a:r>
              <a:rPr lang="en-CA" dirty="0"/>
              <a:t>  We can exploit spatial autocorrelation to our advantage.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176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5951-9379-4FCB-9CED-9BBB95B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8439-11C2-4A29-BA93-ABD387C2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The process of “filling in the blanks” that you just performed is called </a:t>
            </a:r>
            <a:r>
              <a:rPr lang="en-CA" b="1" dirty="0"/>
              <a:t>interpolation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Over a 2D or 3D surface we call this </a:t>
            </a:r>
            <a:r>
              <a:rPr lang="en-CA" b="1" dirty="0"/>
              <a:t>spatial interpolation</a:t>
            </a:r>
            <a:endParaRPr lang="en-CA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Intelligent guesswork in which we attempt to make </a:t>
            </a:r>
            <a:r>
              <a:rPr lang="en-CA" b="1" dirty="0"/>
              <a:t>reasonable estimates </a:t>
            </a:r>
            <a:r>
              <a:rPr lang="en-CA" dirty="0"/>
              <a:t>of the values of a continuous field at places </a:t>
            </a:r>
            <a:r>
              <a:rPr lang="en-CA" b="1" dirty="0"/>
              <a:t>where we do not have measurements</a:t>
            </a:r>
          </a:p>
        </p:txBody>
      </p:sp>
    </p:spTree>
    <p:extLst>
      <p:ext uri="{BB962C8B-B14F-4D97-AF65-F5344CB8AC3E}">
        <p14:creationId xmlns:p14="http://schemas.microsoft.com/office/powerpoint/2010/main" val="119273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C204-E968-4761-90A7-B814E057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07A3-9354-4B23-B56F-6BA711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Spatial interpolation only makes sense for a </a:t>
            </a:r>
            <a:r>
              <a:rPr lang="en-CA" b="1" dirty="0"/>
              <a:t>continuous field</a:t>
            </a:r>
          </a:p>
          <a:p>
            <a:pPr lvl="1"/>
            <a:r>
              <a:rPr lang="en-CA" dirty="0"/>
              <a:t>With </a:t>
            </a:r>
            <a:r>
              <a:rPr lang="en-CA" b="1" dirty="0"/>
              <a:t>Nominal</a:t>
            </a:r>
            <a:r>
              <a:rPr lang="en-CA" dirty="0"/>
              <a:t> (categorical) data, this can be problematic</a:t>
            </a:r>
          </a:p>
          <a:p>
            <a:r>
              <a:rPr lang="en-CA" dirty="0"/>
              <a:t>Works well with:</a:t>
            </a:r>
          </a:p>
          <a:p>
            <a:pPr lvl="1"/>
            <a:r>
              <a:rPr lang="en-CA" dirty="0"/>
              <a:t>Rainfall, temperature, pressure</a:t>
            </a:r>
          </a:p>
          <a:p>
            <a:pPr lvl="2"/>
            <a:r>
              <a:rPr lang="en-CA" dirty="0"/>
              <a:t>Estimate between weather stations</a:t>
            </a:r>
          </a:p>
          <a:p>
            <a:pPr lvl="1"/>
            <a:r>
              <a:rPr lang="en-CA" dirty="0"/>
              <a:t>Elevation between measured locations</a:t>
            </a:r>
          </a:p>
          <a:p>
            <a:pPr lvl="1"/>
            <a:r>
              <a:rPr lang="en-CA" dirty="0"/>
              <a:t>Changing resolutions for </a:t>
            </a:r>
            <a:r>
              <a:rPr lang="en-CA" dirty="0" err="1"/>
              <a:t>rasters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BF98-FC21-4640-8959-FDC71D82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00" y="3062377"/>
            <a:ext cx="4919500" cy="36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9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CA-F2B1-4D14-A663-C9505EC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Interpolation &amp; Tobler’s First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2E3C-D8AD-4509-8844-E3E5CFE4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0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All spatial interpolation methods incorporate </a:t>
            </a:r>
            <a:r>
              <a:rPr lang="en-CA" b="1" dirty="0"/>
              <a:t>distance to known samples</a:t>
            </a:r>
          </a:p>
          <a:p>
            <a:pPr lvl="1"/>
            <a:r>
              <a:rPr lang="en-CA" dirty="0"/>
              <a:t>Sound familiar? This is Tobler’s First Law!</a:t>
            </a:r>
          </a:p>
          <a:p>
            <a:pPr lvl="1"/>
            <a:r>
              <a:rPr lang="en-CA" dirty="0"/>
              <a:t>Closer samples may be given more weight than distant ones</a:t>
            </a:r>
          </a:p>
          <a:p>
            <a:pPr lvl="1"/>
            <a:r>
              <a:rPr lang="en-CA" dirty="0"/>
              <a:t>A threshold is usually set, to determine the maximum distance to take samples from</a:t>
            </a:r>
          </a:p>
          <a:p>
            <a:pPr marL="0" indent="0">
              <a:buNone/>
            </a:pPr>
            <a:r>
              <a:rPr lang="en-CA" dirty="0"/>
              <a:t>Continuous fields </a:t>
            </a:r>
            <a:r>
              <a:rPr lang="en-CA" b="1" dirty="0"/>
              <a:t>tend</a:t>
            </a:r>
            <a:r>
              <a:rPr lang="en-CA" dirty="0"/>
              <a:t> to exhibit strong positive </a:t>
            </a:r>
            <a:r>
              <a:rPr lang="en-CA" b="1" dirty="0"/>
              <a:t>spatial autocorrelation</a:t>
            </a:r>
            <a:r>
              <a:rPr lang="en-CA" dirty="0"/>
              <a:t>, it is reasonable to assume that missing values are </a:t>
            </a:r>
            <a:r>
              <a:rPr lang="en-CA" b="1" dirty="0"/>
              <a:t>likely to be similar </a:t>
            </a:r>
            <a:r>
              <a:rPr lang="en-CA" dirty="0"/>
              <a:t>to those around them in the field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18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7C57F-A5CA-4EBF-B72E-90F10A3A2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45" y="2893629"/>
            <a:ext cx="7315200" cy="3283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E8A81-2CBE-4833-BC66-502BD883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Distance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A44B-F3FD-411B-88A3-241D5BBD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methods</a:t>
            </a:r>
          </a:p>
          <a:p>
            <a:pPr lvl="1"/>
            <a:r>
              <a:rPr lang="en-US" dirty="0"/>
              <a:t>Adjusts cells based on nearby observations</a:t>
            </a:r>
          </a:p>
          <a:p>
            <a:pPr lvl="2"/>
            <a:r>
              <a:rPr lang="en-US" dirty="0"/>
              <a:t>Weight cells by distance from observation points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F72FE-F68F-450D-A301-2FAC9645E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1" y="4496477"/>
            <a:ext cx="22479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4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6AED-B8B5-4A63-AB78-970380C9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1A15-5CB3-4C86-938C-9F0A3B52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7441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You can think of sampling as the process of selecting points from within an area, called a </a:t>
            </a:r>
            <a:r>
              <a:rPr lang="en-CA" b="1" dirty="0"/>
              <a:t>sample frame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We select some areas within the frame, but discard most others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How we choose which points to keep can determine the quality of 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C42D1-BE97-4E3E-9785-A3889327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00" y="176377"/>
            <a:ext cx="3521469" cy="61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CAD3-7B41-4C83-BC1D-5179E88A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8686-261E-4F43-993D-3225B614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Scientific sampling requires that each element in the sample frame have a known and pre-specified chance of selection</a:t>
            </a:r>
          </a:p>
          <a:p>
            <a:pPr lvl="1"/>
            <a:r>
              <a:rPr lang="en-CA" dirty="0"/>
              <a:t>If some elements have a greater or lower chance of being selected our sample is said to be </a:t>
            </a:r>
            <a:r>
              <a:rPr lang="en-CA" b="1" dirty="0"/>
              <a:t>biased</a:t>
            </a:r>
          </a:p>
          <a:p>
            <a:pPr lvl="1"/>
            <a:r>
              <a:rPr lang="en-CA" dirty="0"/>
              <a:t>If every element of interest has an equal chance of being selected our sample is said to be </a:t>
            </a:r>
            <a:r>
              <a:rPr lang="en-CA" b="1" dirty="0"/>
              <a:t>unbiased</a:t>
            </a:r>
            <a:endParaRPr lang="en-CA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59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9FC-49B1-48F1-B233-E16EA9E9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80338"/>
            <a:ext cx="5340605" cy="1146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Random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406E4-8019-4999-96B0-2CADE74CBB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33375" y="1371034"/>
                <a:ext cx="5912173" cy="50642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In theory, a random sample is best</a:t>
                </a:r>
              </a:p>
              <a:p>
                <a:pPr lvl="1"/>
                <a:r>
                  <a:rPr lang="en-CA" dirty="0"/>
                  <a:t>Each location has equal chance of being selected </a:t>
                </a:r>
                <a:r>
                  <a:rPr lang="en-CA" b="1" dirty="0"/>
                  <a:t>(Unbiased)</a:t>
                </a:r>
              </a:p>
              <a:p>
                <a:pPr lvl="1"/>
                <a:r>
                  <a:rPr lang="en-CA" dirty="0"/>
                  <a:t>Easy to do, randomly select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coordinates</a:t>
                </a:r>
              </a:p>
              <a:p>
                <a:r>
                  <a:rPr lang="en-CA" dirty="0"/>
                  <a:t>There is a chance, that all samples will miss important features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Can be difficult to implement in practice</a:t>
                </a:r>
              </a:p>
              <a:p>
                <a:pPr lvl="1">
                  <a:spcAft>
                    <a:spcPts val="600"/>
                  </a:spcAft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600"/>
                  </a:spcAft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406E4-8019-4999-96B0-2CADE74CB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3375" y="1371034"/>
                <a:ext cx="5912173" cy="5064272"/>
              </a:xfrm>
              <a:blipFill>
                <a:blip r:embed="rId2"/>
                <a:stretch>
                  <a:fillRect l="-2165" t="-2046" r="-34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92AB48-0240-41AC-80F8-CFD8803FE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8" r="52396" b="75261"/>
          <a:stretch/>
        </p:blipFill>
        <p:spPr>
          <a:xfrm>
            <a:off x="6954205" y="178100"/>
            <a:ext cx="4103144" cy="43376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96CEFF-3123-43EA-8977-AB67A248DFCF}"/>
              </a:ext>
            </a:extLst>
          </p:cNvPr>
          <p:cNvSpPr/>
          <p:nvPr/>
        </p:nvSpPr>
        <p:spPr>
          <a:xfrm>
            <a:off x="9531942" y="2854269"/>
            <a:ext cx="1236617" cy="1236617"/>
          </a:xfrm>
          <a:prstGeom prst="rect">
            <a:avLst/>
          </a:prstGeom>
          <a:solidFill>
            <a:srgbClr val="A5A5A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1D039E-5886-4A7F-9CC7-051AF65C6353}"/>
              </a:ext>
            </a:extLst>
          </p:cNvPr>
          <p:cNvSpPr/>
          <p:nvPr/>
        </p:nvSpPr>
        <p:spPr>
          <a:xfrm>
            <a:off x="8162302" y="3098528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AA2518-CE6F-4F21-A642-9A8FAF56812C}"/>
              </a:ext>
            </a:extLst>
          </p:cNvPr>
          <p:cNvSpPr/>
          <p:nvPr/>
        </p:nvSpPr>
        <p:spPr>
          <a:xfrm>
            <a:off x="8253742" y="3445814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D28377-7321-455F-BF12-39981AD26142}"/>
              </a:ext>
            </a:extLst>
          </p:cNvPr>
          <p:cNvSpPr/>
          <p:nvPr/>
        </p:nvSpPr>
        <p:spPr>
          <a:xfrm>
            <a:off x="7978660" y="3560483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DBA2E6-6917-4D24-8123-E9B80FEF29F6}"/>
              </a:ext>
            </a:extLst>
          </p:cNvPr>
          <p:cNvSpPr/>
          <p:nvPr/>
        </p:nvSpPr>
        <p:spPr>
          <a:xfrm>
            <a:off x="7805435" y="3142672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91C7FB-8957-4AF5-9378-9785DE1CA7E0}"/>
              </a:ext>
            </a:extLst>
          </p:cNvPr>
          <p:cNvSpPr/>
          <p:nvPr/>
        </p:nvSpPr>
        <p:spPr>
          <a:xfrm>
            <a:off x="7613545" y="3447271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A513A9-3EAB-423B-9491-966C52E65983}"/>
              </a:ext>
            </a:extLst>
          </p:cNvPr>
          <p:cNvSpPr/>
          <p:nvPr/>
        </p:nvSpPr>
        <p:spPr>
          <a:xfrm>
            <a:off x="8546777" y="3098528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973AC1-9DAA-4AF4-9EF7-6E738F17F694}"/>
              </a:ext>
            </a:extLst>
          </p:cNvPr>
          <p:cNvSpPr/>
          <p:nvPr/>
        </p:nvSpPr>
        <p:spPr>
          <a:xfrm>
            <a:off x="8100999" y="2728013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4FF6F3-452C-4601-BE8E-C6296DF3A43B}"/>
              </a:ext>
            </a:extLst>
          </p:cNvPr>
          <p:cNvCxnSpPr>
            <a:cxnSpLocks/>
          </p:cNvCxnSpPr>
          <p:nvPr/>
        </p:nvCxnSpPr>
        <p:spPr>
          <a:xfrm flipV="1">
            <a:off x="7875562" y="3737685"/>
            <a:ext cx="201992" cy="655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424F6B-FAE8-4D99-BF4C-2EDAA183738C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150250" y="4090886"/>
            <a:ext cx="186408" cy="315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1519C-77DE-494E-B480-B43FF80777D7}"/>
              </a:ext>
            </a:extLst>
          </p:cNvPr>
          <p:cNvSpPr txBox="1"/>
          <p:nvPr/>
        </p:nvSpPr>
        <p:spPr>
          <a:xfrm>
            <a:off x="8850706" y="4406544"/>
            <a:ext cx="29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Large elements, like buildings or</a:t>
            </a:r>
          </a:p>
          <a:p>
            <a:r>
              <a:rPr lang="en-US" sz="1600" dirty="0"/>
              <a:t> crop fields, may be over sampled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29087-AEBA-4460-B198-17FE9695992C}"/>
              </a:ext>
            </a:extLst>
          </p:cNvPr>
          <p:cNvSpPr txBox="1"/>
          <p:nvPr/>
        </p:nvSpPr>
        <p:spPr>
          <a:xfrm>
            <a:off x="6266281" y="4429464"/>
            <a:ext cx="2280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Smaller elements may be</a:t>
            </a:r>
          </a:p>
          <a:p>
            <a:r>
              <a:rPr lang="en-US" sz="1600" dirty="0"/>
              <a:t> completely missed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3F1DB3-21BE-46C2-B8FF-EC4CDB389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52" b="74259"/>
          <a:stretch/>
        </p:blipFill>
        <p:spPr>
          <a:xfrm>
            <a:off x="460562" y="4676376"/>
            <a:ext cx="2327026" cy="19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0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3B62-F485-4F3B-B2C5-BB545BA8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5F41-C494-45A2-8EC9-468DE622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a number of approaches to account for the drawbacks of random sampling</a:t>
            </a:r>
          </a:p>
          <a:p>
            <a:pPr lvl="1"/>
            <a:r>
              <a:rPr lang="en-CA" dirty="0"/>
              <a:t>Repeated sampling</a:t>
            </a:r>
          </a:p>
          <a:p>
            <a:pPr lvl="2"/>
            <a:r>
              <a:rPr lang="en-CA" dirty="0"/>
              <a:t>Repeated samples should average towards the actual population values</a:t>
            </a:r>
          </a:p>
          <a:p>
            <a:pPr lvl="2"/>
            <a:r>
              <a:rPr lang="en-CA" dirty="0"/>
              <a:t>More time consuming, and requires more resources</a:t>
            </a:r>
          </a:p>
          <a:p>
            <a:pPr lvl="1"/>
            <a:r>
              <a:rPr lang="en-CA" dirty="0"/>
              <a:t>Systematic </a:t>
            </a:r>
            <a:r>
              <a:rPr lang="en-CA" b="1" dirty="0"/>
              <a:t>(Biased)</a:t>
            </a:r>
            <a:r>
              <a:rPr lang="en-CA" dirty="0"/>
              <a:t> sampling</a:t>
            </a:r>
          </a:p>
          <a:p>
            <a:pPr lvl="2"/>
            <a:r>
              <a:rPr lang="en-CA" dirty="0"/>
              <a:t>Create a sample design that trades a sampling scheme for randomness</a:t>
            </a:r>
          </a:p>
          <a:p>
            <a:pPr lvl="2"/>
            <a:r>
              <a:rPr lang="en-CA" dirty="0"/>
              <a:t>May miss features that have a regular pattern or cluster</a:t>
            </a:r>
          </a:p>
        </p:txBody>
      </p:sp>
    </p:spTree>
    <p:extLst>
      <p:ext uri="{BB962C8B-B14F-4D97-AF65-F5344CB8AC3E}">
        <p14:creationId xmlns:p14="http://schemas.microsoft.com/office/powerpoint/2010/main" val="47615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9FC-49B1-48F1-B233-E16EA9E9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80338"/>
            <a:ext cx="5340605" cy="1146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Systemic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6E4-8019-4999-96B0-2CADE74CB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481" y="1480830"/>
            <a:ext cx="5481353" cy="43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2600" dirty="0"/>
              <a:t>A regular grid is drawn on the sample space to ensure evenness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Can be a good for areas that contain few features and abrupt boundaries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Not ideal for attributes that exhibit periodicity, like roads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2AB48-0240-41AC-80F8-CFD8803FE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35" t="-31" r="-31" b="75292"/>
          <a:stretch/>
        </p:blipFill>
        <p:spPr>
          <a:xfrm>
            <a:off x="7359640" y="316127"/>
            <a:ext cx="4103144" cy="4337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C7ECD-A775-49E3-8E9D-2B0F96D4E473}"/>
              </a:ext>
            </a:extLst>
          </p:cNvPr>
          <p:cNvSpPr txBox="1"/>
          <p:nvPr/>
        </p:nvSpPr>
        <p:spPr>
          <a:xfrm>
            <a:off x="6981932" y="419085"/>
            <a:ext cx="3800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Coordinates for each sample unit are assigned at regular intervals in a square or rectangular grid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FECDC-3D5D-412E-97B9-269EC1041D09}"/>
              </a:ext>
            </a:extLst>
          </p:cNvPr>
          <p:cNvSpPr txBox="1"/>
          <p:nvPr/>
        </p:nvSpPr>
        <p:spPr>
          <a:xfrm>
            <a:off x="5562092" y="4589296"/>
            <a:ext cx="3096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May oversample regularly spaced features like roads that line up with the grid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37B3E-B1C6-4304-BF46-70AFEA2FB9BB}"/>
              </a:ext>
            </a:extLst>
          </p:cNvPr>
          <p:cNvSpPr txBox="1"/>
          <p:nvPr/>
        </p:nvSpPr>
        <p:spPr>
          <a:xfrm>
            <a:off x="5145916" y="3062019"/>
            <a:ext cx="2051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May completely miss regularly spaced features like roads that are offset from the grid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901A6-DDD4-4D5F-ABD7-515DF346282C}"/>
              </a:ext>
            </a:extLst>
          </p:cNvPr>
          <p:cNvCxnSpPr/>
          <p:nvPr/>
        </p:nvCxnSpPr>
        <p:spPr>
          <a:xfrm>
            <a:off x="7734109" y="316127"/>
            <a:ext cx="0" cy="4256024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29162-4A38-4C9D-9806-B6162B905C1F}"/>
              </a:ext>
            </a:extLst>
          </p:cNvPr>
          <p:cNvCxnSpPr/>
          <p:nvPr/>
        </p:nvCxnSpPr>
        <p:spPr>
          <a:xfrm>
            <a:off x="8570132" y="316127"/>
            <a:ext cx="0" cy="4256024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D1BB9-44F2-4B6D-8BF8-D53371EF6FB8}"/>
              </a:ext>
            </a:extLst>
          </p:cNvPr>
          <p:cNvCxnSpPr/>
          <p:nvPr/>
        </p:nvCxnSpPr>
        <p:spPr>
          <a:xfrm>
            <a:off x="9369686" y="316127"/>
            <a:ext cx="0" cy="4256024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34FD67-3263-4C8F-B978-2898D17DB6E0}"/>
              </a:ext>
            </a:extLst>
          </p:cNvPr>
          <p:cNvCxnSpPr>
            <a:cxnSpLocks/>
          </p:cNvCxnSpPr>
          <p:nvPr/>
        </p:nvCxnSpPr>
        <p:spPr>
          <a:xfrm flipH="1">
            <a:off x="7151222" y="1599344"/>
            <a:ext cx="4311562" cy="0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3D407F-0E5A-493F-B50C-5EFCFC2FB4E7}"/>
              </a:ext>
            </a:extLst>
          </p:cNvPr>
          <p:cNvCxnSpPr>
            <a:cxnSpLocks/>
          </p:cNvCxnSpPr>
          <p:nvPr/>
        </p:nvCxnSpPr>
        <p:spPr>
          <a:xfrm flipH="1">
            <a:off x="7151222" y="2484969"/>
            <a:ext cx="4311562" cy="0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9E1568-D9EA-47AA-8D6F-446FCAC4D1E9}"/>
              </a:ext>
            </a:extLst>
          </p:cNvPr>
          <p:cNvCxnSpPr/>
          <p:nvPr/>
        </p:nvCxnSpPr>
        <p:spPr>
          <a:xfrm>
            <a:off x="9759554" y="316127"/>
            <a:ext cx="0" cy="4256024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955498-CDBD-4405-9742-BF284CE4CE2C}"/>
              </a:ext>
            </a:extLst>
          </p:cNvPr>
          <p:cNvCxnSpPr/>
          <p:nvPr/>
        </p:nvCxnSpPr>
        <p:spPr>
          <a:xfrm>
            <a:off x="10516637" y="316127"/>
            <a:ext cx="0" cy="4256024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F16CEB-06B6-4CED-99CA-CCF1E7E9FCE7}"/>
              </a:ext>
            </a:extLst>
          </p:cNvPr>
          <p:cNvCxnSpPr/>
          <p:nvPr/>
        </p:nvCxnSpPr>
        <p:spPr>
          <a:xfrm>
            <a:off x="11301813" y="316127"/>
            <a:ext cx="0" cy="4256024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9BE24E-001D-4D67-B1B7-EDED6307EF81}"/>
              </a:ext>
            </a:extLst>
          </p:cNvPr>
          <p:cNvCxnSpPr>
            <a:cxnSpLocks/>
          </p:cNvCxnSpPr>
          <p:nvPr/>
        </p:nvCxnSpPr>
        <p:spPr>
          <a:xfrm flipH="1">
            <a:off x="7151222" y="3576349"/>
            <a:ext cx="4311562" cy="0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0ECD42-9167-47E9-B6AF-F1D159D751A8}"/>
              </a:ext>
            </a:extLst>
          </p:cNvPr>
          <p:cNvCxnSpPr>
            <a:cxnSpLocks/>
          </p:cNvCxnSpPr>
          <p:nvPr/>
        </p:nvCxnSpPr>
        <p:spPr>
          <a:xfrm flipH="1">
            <a:off x="7151222" y="4328912"/>
            <a:ext cx="4311562" cy="0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9A7CF5-9C3F-456B-B7EE-185A4F68DFBE}"/>
              </a:ext>
            </a:extLst>
          </p:cNvPr>
          <p:cNvCxnSpPr>
            <a:stCxn id="30" idx="3"/>
          </p:cNvCxnSpPr>
          <p:nvPr/>
        </p:nvCxnSpPr>
        <p:spPr>
          <a:xfrm flipV="1">
            <a:off x="8658450" y="3777572"/>
            <a:ext cx="1786834" cy="118105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137470-C8BA-460F-AAA3-87A00F3AB94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171702" y="1688246"/>
            <a:ext cx="1460200" cy="137377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F1DDDAD-7170-475A-8082-64A46A96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01" b="75994"/>
          <a:stretch/>
        </p:blipFill>
        <p:spPr>
          <a:xfrm>
            <a:off x="2432445" y="4012817"/>
            <a:ext cx="2928683" cy="26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9FC-49B1-48F1-B233-E16EA9E9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80338"/>
            <a:ext cx="5340605" cy="1146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Stratified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6E4-8019-4999-96B0-2CADE74CB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4" y="1233012"/>
            <a:ext cx="6260559" cy="43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2600" dirty="0">
                <a:solidFill>
                  <a:schemeClr val="tx1"/>
                </a:solidFill>
              </a:rPr>
              <a:t>Helps to address the issues with Systematic Sampling by sampling at random locations within a regularly spaced grid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However, this can be time consuming and costly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Alternatively use a grid, but add a random space between grid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2AB48-0240-41AC-80F8-CFD8803FE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" t="25629" r="52234" b="49632"/>
          <a:stretch/>
        </p:blipFill>
        <p:spPr>
          <a:xfrm>
            <a:off x="7351016" y="652553"/>
            <a:ext cx="4103144" cy="43376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4A9169-73DC-474D-9BAB-43F4CDDEADAB}"/>
              </a:ext>
            </a:extLst>
          </p:cNvPr>
          <p:cNvSpPr txBox="1"/>
          <p:nvPr/>
        </p:nvSpPr>
        <p:spPr>
          <a:xfrm>
            <a:off x="6845198" y="6442503"/>
            <a:ext cx="436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Image source: Longley et al (2015), p. 40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C7ECD-A775-49E3-8E9D-2B0F96D4E473}"/>
              </a:ext>
            </a:extLst>
          </p:cNvPr>
          <p:cNvSpPr txBox="1"/>
          <p:nvPr/>
        </p:nvSpPr>
        <p:spPr>
          <a:xfrm>
            <a:off x="6981932" y="419085"/>
            <a:ext cx="3800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Coordinates for each sample unit are assigned at regular intervals in a square or rectangular grid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901A6-DDD4-4D5F-ABD7-515DF346282C}"/>
              </a:ext>
            </a:extLst>
          </p:cNvPr>
          <p:cNvCxnSpPr/>
          <p:nvPr/>
        </p:nvCxnSpPr>
        <p:spPr>
          <a:xfrm>
            <a:off x="7725485" y="652553"/>
            <a:ext cx="0" cy="4256024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29162-4A38-4C9D-9806-B6162B905C1F}"/>
              </a:ext>
            </a:extLst>
          </p:cNvPr>
          <p:cNvCxnSpPr/>
          <p:nvPr/>
        </p:nvCxnSpPr>
        <p:spPr>
          <a:xfrm>
            <a:off x="8561508" y="652553"/>
            <a:ext cx="0" cy="4256024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3D1BB9-44F2-4B6D-8BF8-D53371EF6FB8}"/>
              </a:ext>
            </a:extLst>
          </p:cNvPr>
          <p:cNvCxnSpPr/>
          <p:nvPr/>
        </p:nvCxnSpPr>
        <p:spPr>
          <a:xfrm>
            <a:off x="9361062" y="652553"/>
            <a:ext cx="0" cy="4256024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34FD67-3263-4C8F-B978-2898D17DB6E0}"/>
              </a:ext>
            </a:extLst>
          </p:cNvPr>
          <p:cNvCxnSpPr>
            <a:cxnSpLocks/>
          </p:cNvCxnSpPr>
          <p:nvPr/>
        </p:nvCxnSpPr>
        <p:spPr>
          <a:xfrm flipH="1">
            <a:off x="7142598" y="1935770"/>
            <a:ext cx="4311562" cy="0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3D407F-0E5A-493F-B50C-5EFCFC2FB4E7}"/>
              </a:ext>
            </a:extLst>
          </p:cNvPr>
          <p:cNvCxnSpPr>
            <a:cxnSpLocks/>
          </p:cNvCxnSpPr>
          <p:nvPr/>
        </p:nvCxnSpPr>
        <p:spPr>
          <a:xfrm flipH="1">
            <a:off x="7142598" y="2821395"/>
            <a:ext cx="4311562" cy="0"/>
          </a:xfrm>
          <a:prstGeom prst="line">
            <a:avLst/>
          </a:prstGeom>
          <a:ln w="76200">
            <a:solidFill>
              <a:srgbClr val="181717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9E1568-D9EA-47AA-8D6F-446FCAC4D1E9}"/>
              </a:ext>
            </a:extLst>
          </p:cNvPr>
          <p:cNvCxnSpPr/>
          <p:nvPr/>
        </p:nvCxnSpPr>
        <p:spPr>
          <a:xfrm>
            <a:off x="9750930" y="652553"/>
            <a:ext cx="0" cy="4256024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955498-CDBD-4405-9742-BF284CE4CE2C}"/>
              </a:ext>
            </a:extLst>
          </p:cNvPr>
          <p:cNvCxnSpPr/>
          <p:nvPr/>
        </p:nvCxnSpPr>
        <p:spPr>
          <a:xfrm>
            <a:off x="10508013" y="652553"/>
            <a:ext cx="0" cy="4256024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F16CEB-06B6-4CED-99CA-CCF1E7E9FCE7}"/>
              </a:ext>
            </a:extLst>
          </p:cNvPr>
          <p:cNvCxnSpPr/>
          <p:nvPr/>
        </p:nvCxnSpPr>
        <p:spPr>
          <a:xfrm>
            <a:off x="11293189" y="652553"/>
            <a:ext cx="0" cy="4256024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9BE24E-001D-4D67-B1B7-EDED6307EF81}"/>
              </a:ext>
            </a:extLst>
          </p:cNvPr>
          <p:cNvCxnSpPr>
            <a:cxnSpLocks/>
          </p:cNvCxnSpPr>
          <p:nvPr/>
        </p:nvCxnSpPr>
        <p:spPr>
          <a:xfrm flipH="1">
            <a:off x="7142598" y="3912775"/>
            <a:ext cx="4311562" cy="0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0ECD42-9167-47E9-B6AF-F1D159D751A8}"/>
              </a:ext>
            </a:extLst>
          </p:cNvPr>
          <p:cNvCxnSpPr>
            <a:cxnSpLocks/>
          </p:cNvCxnSpPr>
          <p:nvPr/>
        </p:nvCxnSpPr>
        <p:spPr>
          <a:xfrm flipH="1">
            <a:off x="7142598" y="4665338"/>
            <a:ext cx="4311562" cy="0"/>
          </a:xfrm>
          <a:prstGeom prst="line">
            <a:avLst/>
          </a:prstGeom>
          <a:ln w="76200">
            <a:solidFill>
              <a:schemeClr val="accent6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BC12F53-C731-41FF-B21F-8DD08CBD3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98" t="24028" b="49751"/>
          <a:stretch/>
        </p:blipFill>
        <p:spPr>
          <a:xfrm>
            <a:off x="3875687" y="3801944"/>
            <a:ext cx="2926664" cy="27790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0F2D40-E263-41FB-A887-0CB3D118D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 t="25015" r="51107" b="50291"/>
          <a:stretch/>
        </p:blipFill>
        <p:spPr>
          <a:xfrm>
            <a:off x="333373" y="3828576"/>
            <a:ext cx="3026059" cy="27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9FC-49B1-48F1-B233-E16EA9E9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80338"/>
            <a:ext cx="5340605" cy="1146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6E4-8019-4999-96B0-2CADE74CB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" y="1161233"/>
            <a:ext cx="6209468" cy="43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2600" dirty="0"/>
              <a:t>Intense sampling of features in clusters around a number of selected locations</a:t>
            </a:r>
          </a:p>
          <a:p>
            <a:pPr defTabSz="914400">
              <a:spcAft>
                <a:spcPts val="600"/>
              </a:spcAft>
            </a:pPr>
            <a:r>
              <a:rPr lang="en-US" sz="2200" dirty="0"/>
              <a:t>Locations can be selected for specific features: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E.g., all shopping centers</a:t>
            </a:r>
          </a:p>
          <a:p>
            <a:pPr defTabSz="914400">
              <a:spcAft>
                <a:spcPts val="600"/>
              </a:spcAft>
            </a:pPr>
            <a:r>
              <a:rPr lang="en-US" sz="2200" dirty="0"/>
              <a:t>Or, locations can be selected at random across the grid</a:t>
            </a:r>
          </a:p>
          <a:p>
            <a:pPr defTabSz="914400">
              <a:spcAft>
                <a:spcPts val="600"/>
              </a:spcAft>
            </a:pPr>
            <a:r>
              <a:rPr lang="en-US" sz="2200" dirty="0"/>
              <a:t>Efficient, but may not be representative of the broader population you are interested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2AB48-0240-41AC-80F8-CFD8803FE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1" t="50765" r="52743" b="24496"/>
          <a:stretch/>
        </p:blipFill>
        <p:spPr>
          <a:xfrm>
            <a:off x="7040467" y="393761"/>
            <a:ext cx="4103144" cy="43376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4A9169-73DC-474D-9BAB-43F4CDDEADAB}"/>
              </a:ext>
            </a:extLst>
          </p:cNvPr>
          <p:cNvSpPr txBox="1"/>
          <p:nvPr/>
        </p:nvSpPr>
        <p:spPr>
          <a:xfrm>
            <a:off x="6845198" y="6442503"/>
            <a:ext cx="436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source: Longley et al (2015), p. 40</a:t>
            </a:r>
            <a:endParaRPr lang="en-CA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1D039E-5886-4A7F-9CC7-051AF65C6353}"/>
              </a:ext>
            </a:extLst>
          </p:cNvPr>
          <p:cNvSpPr/>
          <p:nvPr/>
        </p:nvSpPr>
        <p:spPr>
          <a:xfrm>
            <a:off x="9754746" y="2356959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AA2518-CE6F-4F21-A642-9A8FAF56812C}"/>
              </a:ext>
            </a:extLst>
          </p:cNvPr>
          <p:cNvSpPr/>
          <p:nvPr/>
        </p:nvSpPr>
        <p:spPr>
          <a:xfrm>
            <a:off x="8244210" y="3963051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D28377-7321-455F-BF12-39981AD26142}"/>
              </a:ext>
            </a:extLst>
          </p:cNvPr>
          <p:cNvSpPr/>
          <p:nvPr/>
        </p:nvSpPr>
        <p:spPr>
          <a:xfrm>
            <a:off x="7455781" y="2440090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91C7FB-8957-4AF5-9378-9785DE1CA7E0}"/>
              </a:ext>
            </a:extLst>
          </p:cNvPr>
          <p:cNvSpPr/>
          <p:nvPr/>
        </p:nvSpPr>
        <p:spPr>
          <a:xfrm>
            <a:off x="8987751" y="866084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A513A9-3EAB-423B-9491-966C52E65983}"/>
              </a:ext>
            </a:extLst>
          </p:cNvPr>
          <p:cNvSpPr/>
          <p:nvPr/>
        </p:nvSpPr>
        <p:spPr>
          <a:xfrm>
            <a:off x="10558808" y="832666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973AC1-9DAA-4AF4-9EF7-6E738F17F694}"/>
              </a:ext>
            </a:extLst>
          </p:cNvPr>
          <p:cNvSpPr/>
          <p:nvPr/>
        </p:nvSpPr>
        <p:spPr>
          <a:xfrm>
            <a:off x="8204927" y="1595143"/>
            <a:ext cx="182880" cy="182880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BC4BAA-D27B-4C5E-9493-50E43B5F9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0" t="49987" r="51028" b="24727"/>
          <a:stretch/>
        </p:blipFill>
        <p:spPr>
          <a:xfrm>
            <a:off x="1455937" y="4456590"/>
            <a:ext cx="2663301" cy="23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5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9FC-49B1-48F1-B233-E16EA9E9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80338"/>
            <a:ext cx="5340605" cy="1146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Transect &amp; Contour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06E4-8019-4999-96B0-2CADE74CB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" y="1717449"/>
            <a:ext cx="5208545" cy="43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2000" dirty="0"/>
              <a:t>Allow</a:t>
            </a:r>
            <a:r>
              <a:rPr lang="en-US" sz="2000" dirty="0">
                <a:solidFill>
                  <a:schemeClr val="tx1"/>
                </a:solidFill>
              </a:rPr>
              <a:t>s you to focus your efforts along observed areas of variability</a:t>
            </a:r>
          </a:p>
          <a:p>
            <a:pPr defTabSz="914400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Efficient: you only sample in the area features of interest are likely to be found</a:t>
            </a:r>
            <a:endParaRPr lang="en-US" sz="1600" dirty="0">
              <a:solidFill>
                <a:schemeClr val="tx1"/>
              </a:solidFill>
            </a:endParaRPr>
          </a:p>
          <a:p>
            <a:pPr defTabSz="914400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No sampling outside of area of focus</a:t>
            </a:r>
          </a:p>
          <a:p>
            <a:pPr defTabSz="914400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Requires a good understanding of spatial structure for maximum effectiveness </a:t>
            </a:r>
          </a:p>
          <a:p>
            <a:pPr defTabSz="914400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Transect: Most commonly used along line features like roads, rivers</a:t>
            </a:r>
          </a:p>
          <a:p>
            <a:pPr defTabSz="914400">
              <a:spcAft>
                <a:spcPts val="600"/>
              </a:spcAft>
            </a:pPr>
            <a:r>
              <a:rPr lang="en-US" sz="2000" dirty="0"/>
              <a:t>Contour: can be used on </a:t>
            </a:r>
            <a:r>
              <a:rPr lang="en-US" sz="2000" dirty="0">
                <a:solidFill>
                  <a:schemeClr val="tx1"/>
                </a:solidFill>
              </a:rPr>
              <a:t>hillslopes, drainage basins,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C7ECD-A775-49E3-8E9D-2B0F96D4E473}"/>
              </a:ext>
            </a:extLst>
          </p:cNvPr>
          <p:cNvSpPr txBox="1"/>
          <p:nvPr/>
        </p:nvSpPr>
        <p:spPr>
          <a:xfrm>
            <a:off x="6650081" y="467743"/>
            <a:ext cx="3800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Sample clusters made along transects across linear features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Samples along transect may be randomly spaced, stratified, or some combination of the two approaches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2414B-C33E-4DDC-93D0-384DF0AA5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2" t="74386" r="22915"/>
          <a:stretch/>
        </p:blipFill>
        <p:spPr>
          <a:xfrm>
            <a:off x="6131163" y="3648723"/>
            <a:ext cx="3341312" cy="2930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59A9F3-55C5-4CD7-B5FA-6991907F1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8" t="50155" r="894" b="23823"/>
          <a:stretch/>
        </p:blipFill>
        <p:spPr>
          <a:xfrm>
            <a:off x="8022172" y="279266"/>
            <a:ext cx="3784456" cy="36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1144</Words>
  <Application>Microsoft Office PowerPoint</Application>
  <PresentationFormat>Widescreen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Roboto</vt:lpstr>
      <vt:lpstr>Times New Roman</vt:lpstr>
      <vt:lpstr>Office Theme</vt:lpstr>
      <vt:lpstr>Tobler’s First Law of Geography</vt:lpstr>
      <vt:lpstr>Spatial Sampling</vt:lpstr>
      <vt:lpstr>Spatial Sampling</vt:lpstr>
      <vt:lpstr>Random Sampling</vt:lpstr>
      <vt:lpstr>Spatial Sampling</vt:lpstr>
      <vt:lpstr>Systemic Sampling</vt:lpstr>
      <vt:lpstr>Stratified Random Sampling</vt:lpstr>
      <vt:lpstr>Cluster Sampling</vt:lpstr>
      <vt:lpstr>Transect &amp; Contour Sampling</vt:lpstr>
      <vt:lpstr>How Many Samples?</vt:lpstr>
      <vt:lpstr>Spatial Autocorrelation</vt:lpstr>
      <vt:lpstr>Patterns of Spatial Autocorrelation</vt:lpstr>
      <vt:lpstr>Spatial Autocorrelation &amp; Violating Statistical Assumptions</vt:lpstr>
      <vt:lpstr>Spatial Interpolation</vt:lpstr>
      <vt:lpstr>Spatial Interpolation</vt:lpstr>
      <vt:lpstr>Spatial Interpolation &amp; Tobler’s First Law</vt:lpstr>
      <vt:lpstr>Inverse Distance Weighting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Tobler’s First Law of Geography</dc:title>
  <dc:creator>June Skeeter</dc:creator>
  <cp:lastModifiedBy>June Skeeter</cp:lastModifiedBy>
  <cp:revision>4</cp:revision>
  <dcterms:created xsi:type="dcterms:W3CDTF">2022-03-15T20:40:47Z</dcterms:created>
  <dcterms:modified xsi:type="dcterms:W3CDTF">2022-10-25T18:55:24Z</dcterms:modified>
</cp:coreProperties>
</file>