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30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2" r:id="rId13"/>
    <p:sldId id="301" r:id="rId14"/>
    <p:sldId id="305" r:id="rId15"/>
    <p:sldId id="266" r:id="rId16"/>
    <p:sldId id="267" r:id="rId17"/>
    <p:sldId id="268" r:id="rId18"/>
    <p:sldId id="269" r:id="rId19"/>
    <p:sldId id="29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3" r:id="rId42"/>
    <p:sldId id="291" r:id="rId43"/>
    <p:sldId id="292" r:id="rId44"/>
    <p:sldId id="293" r:id="rId45"/>
    <p:sldId id="294" r:id="rId46"/>
    <p:sldId id="295" r:id="rId47"/>
    <p:sldId id="299" r:id="rId48"/>
    <p:sldId id="296" r:id="rId49"/>
    <p:sldId id="300" r:id="rId50"/>
    <p:sldId id="297" r:id="rId5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8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mpkjg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3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Richards’ equation:</a:t>
            </a:r>
            <a:endParaRPr sz="480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The 1D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97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traight Arrow Connector 16"/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0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Condizione iniziale per ψ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2424"/>
          <a:stretch>
            <a:fillRect/>
          </a:stretch>
        </p:blipFill>
        <p:spPr>
          <a:xfrm>
            <a:off x="4593456" y="841066"/>
            <a:ext cx="4434376" cy="5580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05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Ma come ci si arriva?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3A8BA-12EC-4DA7-B700-1CB5852AB677}"/>
              </a:ext>
            </a:extLst>
          </p:cNvPr>
          <p:cNvSpPr txBox="1"/>
          <p:nvPr/>
        </p:nvSpPr>
        <p:spPr>
          <a:xfrm>
            <a:off x="247135" y="1013254"/>
            <a:ext cx="8616779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parametrizzazione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SWRC e`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preparato</a:t>
            </a:r>
            <a:r>
              <a:rPr lang="en-US" dirty="0"/>
              <a:t> un notebook </a:t>
            </a:r>
            <a:r>
              <a:rPr lang="en-US" dirty="0" err="1"/>
              <a:t>specifico</a:t>
            </a:r>
            <a:r>
              <a:rPr lang="en-US" dirty="0"/>
              <a:t>.</a:t>
            </a:r>
            <a:endParaRPr lang="en-US" noProof="1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noProof="1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noProof="1"/>
              <a:t>SWRC: Van Genuchten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noProof="1"/>
              <a:t> RichardsMeshGen_VanGenuchten_SWRC.ipynb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Brooks and Corey</a:t>
            </a:r>
          </a:p>
          <a:p>
            <a:pPr algn="ctr"/>
            <a:r>
              <a:rPr lang="en-US" noProof="1"/>
              <a:t> RichardsMeshGen_BrooksCorey_SWRC.ipynb</a:t>
            </a:r>
          </a:p>
          <a:p>
            <a:pPr algn="ctr"/>
            <a:endParaRPr lang="en-US" noProof="1"/>
          </a:p>
          <a:p>
            <a:pPr algn="ctr"/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Kosugi</a:t>
            </a:r>
          </a:p>
          <a:p>
            <a:pPr algn="ctr"/>
            <a:r>
              <a:rPr lang="en-US" noProof="1"/>
              <a:t> RichardsMeshGen_Kosugi_SWRC.ipynb</a:t>
            </a:r>
          </a:p>
        </p:txBody>
      </p:sp>
    </p:spTree>
    <p:extLst>
      <p:ext uri="{BB962C8B-B14F-4D97-AF65-F5344CB8AC3E}">
        <p14:creationId xmlns:p14="http://schemas.microsoft.com/office/powerpoint/2010/main" val="26361790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3D538-091A-42B7-9359-E50901E8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465"/>
            <a:ext cx="9144000" cy="43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86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F402FD-BBB1-43F5-8DA8-4F8F0F72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339"/>
            <a:ext cx="9144000" cy="19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814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0" name="TextBox 10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@In: input.csv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77374-54A8-43CB-8CFF-F60C0A1B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57285"/>
            <a:ext cx="9144000" cy="1155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42886-AD4F-4128-AF85-6E242C56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2473"/>
            <a:ext cx="9144000" cy="16328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19637E-E34D-440A-AC76-F74C3AA9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5"/>
          <a:stretch/>
        </p:blipFill>
        <p:spPr>
          <a:xfrm>
            <a:off x="170355" y="942358"/>
            <a:ext cx="8607696" cy="1579337"/>
          </a:xfrm>
          <a:prstGeom prst="rect">
            <a:avLst/>
          </a:prstGeom>
        </p:spPr>
      </p:pic>
      <p:sp>
        <p:nvSpPr>
          <p:cNvPr id="21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5" name="TextBox 10"/>
          <p:cNvSpPr txBox="1"/>
          <p:nvPr/>
        </p:nvSpPr>
        <p:spPr>
          <a:xfrm>
            <a:off x="1333849" y="298727"/>
            <a:ext cx="64763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1"/>
              <p:cNvSpPr txBox="1"/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L: </a:t>
                </a:r>
                <a:r>
                  <a:rPr b="1" dirty="0" err="1"/>
                  <a:t>identifica</a:t>
                </a:r>
                <a:r>
                  <a:rPr b="1" dirty="0"/>
                  <a:t> un layer.</a:t>
                </a:r>
                <a:r>
                  <a:rPr dirty="0"/>
                  <a:t> La prima e ultima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devono</a:t>
                </a:r>
                <a:r>
                  <a:rPr dirty="0"/>
                  <a:t> </a:t>
                </a:r>
                <a:r>
                  <a:rPr dirty="0" err="1"/>
                  <a:t>essere</a:t>
                </a:r>
                <a:r>
                  <a:rPr dirty="0"/>
                  <a:t> </a:t>
                </a:r>
                <a:r>
                  <a:rPr dirty="0" err="1"/>
                  <a:t>sempre</a:t>
                </a:r>
                <a:r>
                  <a:rPr dirty="0"/>
                  <a:t> </a:t>
                </a:r>
                <a:r>
                  <a:rPr dirty="0" err="1"/>
                  <a:t>dei</a:t>
                </a:r>
                <a:r>
                  <a:rPr dirty="0"/>
                  <a:t> layer (L). La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identifica</a:t>
                </a:r>
                <a:r>
                  <a:rPr dirty="0"/>
                  <a:t> la </a:t>
                </a:r>
                <a:r>
                  <a:rPr dirty="0" err="1"/>
                  <a:t>superficie</a:t>
                </a:r>
                <a:r>
                  <a:rPr dirty="0"/>
                  <a:t>, </a:t>
                </a:r>
                <a:r>
                  <a:rPr dirty="0" err="1"/>
                  <a:t>l’ultima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 Per </a:t>
                </a:r>
                <a:r>
                  <a:rPr dirty="0" err="1"/>
                  <a:t>questa</a:t>
                </a:r>
                <a:r>
                  <a:rPr dirty="0"/>
                  <a:t> </a:t>
                </a:r>
                <a:r>
                  <a:rPr dirty="0" err="1"/>
                  <a:t>profondita</a:t>
                </a:r>
                <a:r>
                  <a:rPr dirty="0"/>
                  <a:t>` non è </a:t>
                </a:r>
                <a:r>
                  <a:rPr dirty="0" err="1"/>
                  <a:t>necessario</a:t>
                </a:r>
                <a:r>
                  <a:rPr dirty="0"/>
                  <a:t> </a:t>
                </a:r>
                <a:r>
                  <a:rPr dirty="0" err="1"/>
                  <a:t>fornire</a:t>
                </a:r>
                <a:r>
                  <a:rPr dirty="0"/>
                  <a:t> una </a:t>
                </a:r>
                <a:r>
                  <a:rPr dirty="0" err="1"/>
                  <a:t>valore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per la </a:t>
                </a:r>
                <a:r>
                  <a:rPr dirty="0" err="1"/>
                  <a:t>condizione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ad </a:t>
                </a:r>
                <a:r>
                  <a:rPr dirty="0" err="1"/>
                  <a:t>eccezione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prima e ultima </a:t>
                </a:r>
                <a:r>
                  <a:rPr dirty="0" err="1"/>
                  <a:t>riga</a:t>
                </a:r>
                <a:r>
                  <a:rPr dirty="0"/>
                  <a:t>. In </a:t>
                </a:r>
                <a:r>
                  <a:rPr dirty="0" err="1"/>
                  <a:t>particolare</a:t>
                </a:r>
                <a:r>
                  <a:rPr dirty="0"/>
                  <a:t>, </a:t>
                </a:r>
                <a:r>
                  <a:rPr dirty="0" err="1"/>
                  <a:t>nella</a:t>
                </a:r>
                <a:r>
                  <a:rPr dirty="0"/>
                  <a:t>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hanno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positivi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se </a:t>
                </a:r>
                <a:r>
                  <a:rPr dirty="0" err="1"/>
                  <a:t>si</a:t>
                </a:r>
                <a:r>
                  <a:rPr dirty="0"/>
                  <a:t> ha ‘water ponding’ </a:t>
                </a:r>
                <a:r>
                  <a:rPr dirty="0" err="1"/>
                  <a:t>altrimenti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negativi</a:t>
                </a:r>
                <a:r>
                  <a:rPr dirty="0"/>
                  <a:t> per </a:t>
                </a:r>
                <a:r>
                  <a:rPr dirty="0" err="1"/>
                  <a:t>suolo</a:t>
                </a:r>
                <a:r>
                  <a:rPr dirty="0"/>
                  <a:t> </a:t>
                </a:r>
                <a:r>
                  <a:rPr dirty="0" err="1"/>
                  <a:t>insaturo</a:t>
                </a:r>
                <a:r>
                  <a:rPr dirty="0"/>
                  <a:t>. </a:t>
                </a:r>
                <a:r>
                  <a:rPr dirty="0" err="1"/>
                  <a:t>Nell’ultima</a:t>
                </a:r>
                <a:r>
                  <a:rPr dirty="0"/>
                  <a:t> </a:t>
                </a:r>
                <a:r>
                  <a:rPr dirty="0" err="1"/>
                  <a:t>riga</a:t>
                </a:r>
                <a:r>
                  <a:rPr dirty="0"/>
                  <a:t>, la </a:t>
                </a:r>
                <a:r>
                  <a:rPr dirty="0" err="1"/>
                  <a:t>suzione</a:t>
                </a:r>
                <a:r>
                  <a:rPr dirty="0"/>
                  <a:t> e` </a:t>
                </a:r>
                <a:r>
                  <a:rPr dirty="0" err="1"/>
                  <a:t>determinata</a:t>
                </a:r>
                <a:r>
                  <a:rPr dirty="0"/>
                  <a:t> </a:t>
                </a:r>
                <a:r>
                  <a:rPr dirty="0" err="1"/>
                  <a:t>ipotizzando</a:t>
                </a:r>
                <a:r>
                  <a:rPr dirty="0"/>
                  <a:t> una </a:t>
                </a:r>
                <a:r>
                  <a:rPr dirty="0" err="1"/>
                  <a:t>posizione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: 0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se la </a:t>
                </a:r>
                <a:r>
                  <a:rPr dirty="0" err="1"/>
                  <a:t>profondità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 coincide con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M: </a:t>
                </a:r>
                <a:r>
                  <a:rPr b="1" dirty="0" err="1"/>
                  <a:t>identifica</a:t>
                </a:r>
                <a:r>
                  <a:rPr dirty="0"/>
                  <a:t> un punto di </a:t>
                </a:r>
                <a:r>
                  <a:rPr dirty="0" err="1"/>
                  <a:t>misura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. </a:t>
                </a:r>
                <a:r>
                  <a:rPr dirty="0" err="1"/>
                  <a:t>Questo</a:t>
                </a:r>
                <a:r>
                  <a:rPr dirty="0"/>
                  <a:t> punto </a:t>
                </a:r>
                <a:r>
                  <a:rPr dirty="0" err="1"/>
                  <a:t>deve</a:t>
                </a:r>
                <a:r>
                  <a:rPr dirty="0"/>
                  <a:t> </a:t>
                </a:r>
                <a:r>
                  <a:rPr dirty="0" err="1"/>
                  <a:t>appartenere</a:t>
                </a:r>
                <a:r>
                  <a:rPr dirty="0"/>
                  <a:t> al </a:t>
                </a:r>
                <a:r>
                  <a:rPr dirty="0" err="1"/>
                  <a:t>dominio</a:t>
                </a:r>
                <a:r>
                  <a:rPr dirty="0"/>
                  <a:t> di </a:t>
                </a:r>
                <a:r>
                  <a:rPr dirty="0" err="1"/>
                  <a:t>calcolo</a:t>
                </a:r>
                <a:r>
                  <a:rPr dirty="0"/>
                  <a:t> </a:t>
                </a:r>
                <a:r>
                  <a:rPr dirty="0" err="1"/>
                  <a:t>sia</a:t>
                </a:r>
                <a:r>
                  <a:rPr dirty="0"/>
                  <a:t> </a:t>
                </a:r>
                <a:r>
                  <a:rPr dirty="0" err="1"/>
                  <a:t>perche</a:t>
                </a:r>
                <a:r>
                  <a:rPr dirty="0"/>
                  <a:t>` lo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vuole</a:t>
                </a:r>
                <a:r>
                  <a:rPr dirty="0"/>
                  <a:t> </a:t>
                </a:r>
                <a:r>
                  <a:rPr dirty="0" err="1"/>
                  <a:t>utilizzare</a:t>
                </a:r>
                <a:r>
                  <a:rPr dirty="0"/>
                  <a:t> per </a:t>
                </a:r>
                <a:r>
                  <a:rPr dirty="0" err="1"/>
                  <a:t>ricostruire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profilo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, </a:t>
                </a:r>
                <a:r>
                  <a:rPr dirty="0" err="1"/>
                  <a:t>sia</a:t>
                </a:r>
                <a:r>
                  <a:rPr dirty="0"/>
                  <a:t> per </a:t>
                </a:r>
                <a:r>
                  <a:rPr dirty="0" err="1"/>
                  <a:t>validare</a:t>
                </a:r>
                <a:r>
                  <a:rPr dirty="0"/>
                  <a:t> la </a:t>
                </a:r>
                <a:r>
                  <a:rPr dirty="0" err="1"/>
                  <a:t>soluzione</a:t>
                </a:r>
                <a:r>
                  <a:rPr dirty="0"/>
                  <a:t> </a:t>
                </a:r>
                <a:r>
                  <a:rPr dirty="0" err="1"/>
                  <a:t>calcolata</a:t>
                </a:r>
                <a:r>
                  <a:rPr dirty="0"/>
                  <a:t>. </a:t>
                </a:r>
              </a:p>
            </p:txBody>
          </p:sp>
        </mc:Choice>
        <mc:Fallback xmlns="">
          <p:sp>
            <p:nvSpPr>
              <p:cNvPr id="2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blipFill>
                <a:blip r:embed="rId3"/>
                <a:stretch>
                  <a:fillRect l="-1204" t="-1062" r="-1841" b="-31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ectangle"/>
          <p:cNvSpPr/>
          <p:nvPr/>
        </p:nvSpPr>
        <p:spPr>
          <a:xfrm>
            <a:off x="927100" y="901224"/>
            <a:ext cx="8082955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D20E40-4A84-4EC9-A795-7B120560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0"/>
          <a:stretch/>
        </p:blipFill>
        <p:spPr>
          <a:xfrm>
            <a:off x="322733" y="888512"/>
            <a:ext cx="8876110" cy="1579337"/>
          </a:xfrm>
          <a:prstGeom prst="rect">
            <a:avLst/>
          </a:prstGeom>
        </p:spPr>
      </p:pic>
      <p:sp>
        <p:nvSpPr>
          <p:cNvPr id="220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22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6069" y="2619913"/>
            <a:ext cx="3223781" cy="369699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angle"/>
          <p:cNvSpPr/>
          <p:nvPr/>
        </p:nvSpPr>
        <p:spPr>
          <a:xfrm>
            <a:off x="1392570" y="888512"/>
            <a:ext cx="7617483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"/>
              <p:cNvSpPr txBox="1"/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b="1" dirty="0"/>
                  <a:t>eta:</a:t>
                </a:r>
                <a:r>
                  <a:rPr dirty="0"/>
                  <a:t> </a:t>
                </a:r>
              </a:p>
              <a:p>
                <a:pPr>
                  <a:defRPr sz="2000"/>
                </a:pPr>
                <a:endParaRPr dirty="0"/>
              </a:p>
              <a:p>
                <a:pPr>
                  <a:defRPr sz="2000"/>
                </a:pPr>
                <a:r>
                  <a:rPr dirty="0"/>
                  <a:t>e` la </a:t>
                </a:r>
                <a:r>
                  <a:rPr dirty="0" err="1"/>
                  <a:t>coordinata</a:t>
                </a:r>
                <a:r>
                  <a:rPr dirty="0"/>
                  <a:t> </a:t>
                </a:r>
                <a:r>
                  <a:rPr dirty="0" err="1"/>
                  <a:t>verticale</a:t>
                </a:r>
                <a:r>
                  <a:rPr dirty="0"/>
                  <a:t> </a:t>
                </a:r>
                <a:r>
                  <a:rPr dirty="0" err="1"/>
                  <a:t>positiva</a:t>
                </a:r>
                <a:r>
                  <a:rPr dirty="0"/>
                  <a:t> verso </a:t>
                </a:r>
                <a:r>
                  <a:rPr dirty="0" err="1"/>
                  <a:t>l’alto</a:t>
                </a:r>
                <a:r>
                  <a:rPr dirty="0"/>
                  <a:t> con </a:t>
                </a:r>
                <a:r>
                  <a:rPr dirty="0" err="1"/>
                  <a:t>origine</a:t>
                </a:r>
                <a:r>
                  <a:rPr dirty="0"/>
                  <a:t> </a:t>
                </a:r>
                <a:r>
                  <a:rPr dirty="0" err="1"/>
                  <a:t>fissata</a:t>
                </a:r>
                <a:r>
                  <a:rPr dirty="0"/>
                  <a:t> </a:t>
                </a:r>
                <a:r>
                  <a:rPr dirty="0" err="1"/>
                  <a:t>alla</a:t>
                </a:r>
                <a:r>
                  <a:rPr dirty="0"/>
                  <a:t> </a:t>
                </a:r>
                <a:r>
                  <a:rPr dirty="0" err="1"/>
                  <a:t>superficie</a:t>
                </a:r>
                <a:r>
                  <a:rPr dirty="0"/>
                  <a:t>.</a:t>
                </a:r>
                <a:r>
                  <a:rPr lang="en-US" dirty="0"/>
                  <a:t> </a:t>
                </a:r>
                <a:r>
                  <a:rPr lang="en-US" dirty="0" err="1"/>
                  <a:t>Unita</a:t>
                </a:r>
                <a:r>
                  <a:rPr lang="en-US" dirty="0"/>
                  <a:t>` di </a:t>
                </a:r>
                <a:r>
                  <a:rPr lang="en-US" dirty="0" err="1"/>
                  <a:t>misura</a:t>
                </a:r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]</a:t>
                </a:r>
                <a:endParaRPr dirty="0"/>
              </a:p>
              <a:p>
                <a:pPr>
                  <a:defRPr sz="2000"/>
                </a:pPr>
                <a:r>
                  <a:rPr dirty="0"/>
                  <a:t> </a:t>
                </a:r>
              </a:p>
            </p:txBody>
          </p:sp>
        </mc:Choice>
        <mc:Fallback xmlns="">
          <p:sp>
            <p:nvSpPr>
              <p:cNvPr id="22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blipFill>
                <a:blip r:embed="rId4"/>
                <a:stretch>
                  <a:fillRect l="-1485" t="-22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83675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N</a:t>
            </a:r>
            <a:r>
              <a:rPr b="1" dirty="0"/>
              <a:t>:</a:t>
            </a:r>
            <a:r>
              <a:rPr dirty="0"/>
              <a:t>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volume di </a:t>
            </a:r>
            <a:r>
              <a:rPr lang="en-US" dirty="0" err="1"/>
              <a:t>controllo</a:t>
            </a:r>
            <a:r>
              <a:rPr lang="en-US" dirty="0"/>
              <a:t> in cui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discretizzato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layer. Maggiore e`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volumi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sara</a:t>
            </a:r>
            <a:r>
              <a:rPr lang="en-US" dirty="0"/>
              <a:t>` </a:t>
            </a:r>
            <a:r>
              <a:rPr lang="en-US" dirty="0" err="1"/>
              <a:t>l’accuratezza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ma </a:t>
            </a: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computazionale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. </a:t>
            </a:r>
          </a:p>
          <a:p>
            <a:pPr>
              <a:defRPr sz="2000"/>
            </a:pPr>
            <a:r>
              <a:rPr lang="en-US" dirty="0"/>
              <a:t>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di </a:t>
            </a:r>
            <a:r>
              <a:rPr lang="en-US" dirty="0" err="1"/>
              <a:t>volui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laddove</a:t>
            </a:r>
            <a:r>
              <a:rPr lang="en-US" dirty="0"/>
              <a:t> 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aspetta</a:t>
            </a:r>
            <a:r>
              <a:rPr lang="en-US" dirty="0"/>
              <a:t> ci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maggiori</a:t>
            </a:r>
            <a:r>
              <a:rPr lang="en-US" dirty="0"/>
              <a:t> (es. In </a:t>
            </a:r>
            <a:r>
              <a:rPr lang="en-US" dirty="0" err="1"/>
              <a:t>prossimita</a:t>
            </a:r>
            <a:r>
              <a:rPr lang="en-US" dirty="0"/>
              <a:t>`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superficie</a:t>
            </a:r>
            <a:r>
              <a:rPr lang="en-US" dirty="0"/>
              <a:t>).</a:t>
            </a:r>
            <a:endParaRPr dirty="0"/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1732774" y="1047519"/>
            <a:ext cx="634158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F4F67CE-63E3-4CD1-B60F-E09EE008C7C1}"/>
              </a:ext>
            </a:extLst>
          </p:cNvPr>
          <p:cNvSpPr/>
          <p:nvPr/>
        </p:nvSpPr>
        <p:spPr>
          <a:xfrm>
            <a:off x="1053343" y="995930"/>
            <a:ext cx="32037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C24EBF-D931-4BE4-B685-C77E2B7A6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8"/>
          <a:stretch/>
        </p:blipFill>
        <p:spPr>
          <a:xfrm>
            <a:off x="463375" y="1199373"/>
            <a:ext cx="8566294" cy="1579337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CA85D98-D2AF-46B7-BB52-F63B2C0B493F}"/>
              </a:ext>
            </a:extLst>
          </p:cNvPr>
          <p:cNvSpPr/>
          <p:nvPr/>
        </p:nvSpPr>
        <p:spPr>
          <a:xfrm>
            <a:off x="1213531" y="1084711"/>
            <a:ext cx="409324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01B3AEF4-5C24-43E4-8B69-B625B9B12C5A}"/>
              </a:ext>
            </a:extLst>
          </p:cNvPr>
          <p:cNvSpPr/>
          <p:nvPr/>
        </p:nvSpPr>
        <p:spPr>
          <a:xfrm>
            <a:off x="1981912" y="924855"/>
            <a:ext cx="7162088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FE6B94-568C-4713-8014-D5C7F5C27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218984" y="1147784"/>
            <a:ext cx="8823475" cy="1579337"/>
          </a:xfrm>
          <a:prstGeom prst="rect">
            <a:avLst/>
          </a:prstGeom>
        </p:spPr>
      </p:pic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773464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b="1" dirty="0"/>
              <a:t>psi: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Colonna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inserire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per la </a:t>
            </a:r>
            <a:r>
              <a:rPr dirty="0" err="1"/>
              <a:t>suzione</a:t>
            </a:r>
            <a:r>
              <a:rPr dirty="0"/>
              <a:t>. Tale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assegnato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prima e ultima </a:t>
            </a:r>
            <a:r>
              <a:rPr dirty="0" err="1"/>
              <a:t>riga</a:t>
            </a:r>
            <a:r>
              <a:rPr dirty="0"/>
              <a:t> (</a:t>
            </a:r>
            <a:r>
              <a:rPr dirty="0" err="1"/>
              <a:t>entrambe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L),  e ad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M.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righe</a:t>
            </a:r>
            <a:r>
              <a:rPr dirty="0"/>
              <a:t> per le </a:t>
            </a:r>
            <a:r>
              <a:rPr dirty="0" err="1"/>
              <a:t>quali</a:t>
            </a:r>
            <a:r>
              <a:rPr dirty="0"/>
              <a:t> non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assegna</a:t>
            </a:r>
            <a:r>
              <a:rPr dirty="0"/>
              <a:t>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mette</a:t>
            </a:r>
            <a:r>
              <a:rPr dirty="0"/>
              <a:t> -999.</a:t>
            </a:r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945976" y="995930"/>
            <a:ext cx="753691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352ED71-E1CA-477B-8713-A658BB47D7F2}"/>
              </a:ext>
            </a:extLst>
          </p:cNvPr>
          <p:cNvSpPr/>
          <p:nvPr/>
        </p:nvSpPr>
        <p:spPr>
          <a:xfrm>
            <a:off x="2251857" y="921835"/>
            <a:ext cx="6790602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3917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867039" y="1488678"/>
            <a:ext cx="7569201" cy="111738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2865"/>
            <a:ext cx="279822" cy="269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6" name="L’equazione di Richards 1D"/>
          <p:cNvSpPr txBox="1"/>
          <p:nvPr/>
        </p:nvSpPr>
        <p:spPr>
          <a:xfrm>
            <a:off x="71437" y="26789"/>
            <a:ext cx="9144001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>
            <a:spAutoFit/>
          </a:bodyPr>
          <a:lstStyle>
            <a:lvl1pPr defTabSz="455414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35300" algn="l"/>
              </a:tabLst>
              <a:defRPr sz="14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L’equazione</a:t>
            </a:r>
            <a:r>
              <a:rPr dirty="0"/>
              <a:t> di Richards 1D</a:t>
            </a:r>
          </a:p>
        </p:txBody>
      </p:sp>
      <p:sp>
        <p:nvSpPr>
          <p:cNvPr id="147" name="Rectangle"/>
          <p:cNvSpPr/>
          <p:nvPr/>
        </p:nvSpPr>
        <p:spPr>
          <a:xfrm>
            <a:off x="863335" y="3557616"/>
            <a:ext cx="51943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8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485" y="3627357"/>
            <a:ext cx="44450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angle"/>
          <p:cNvSpPr/>
          <p:nvPr/>
        </p:nvSpPr>
        <p:spPr>
          <a:xfrm>
            <a:off x="850635" y="2688127"/>
            <a:ext cx="75692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0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922" y="2672590"/>
            <a:ext cx="6231927" cy="736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03" y="1558418"/>
            <a:ext cx="5435601" cy="977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52122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86A0A-1E69-46C3-B1CE-A1CFA845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827"/>
            <a:ext cx="9144000" cy="1632857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4D10C7D5-6074-4041-AB5A-98A751EB5261}"/>
              </a:ext>
            </a:extLst>
          </p:cNvPr>
          <p:cNvSpPr/>
          <p:nvPr/>
        </p:nvSpPr>
        <p:spPr>
          <a:xfrm>
            <a:off x="867524" y="901224"/>
            <a:ext cx="6695921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6424515A-7010-42B8-807E-C5AB4822BA5E}"/>
              </a:ext>
            </a:extLst>
          </p:cNvPr>
          <p:cNvSpPr/>
          <p:nvPr/>
        </p:nvSpPr>
        <p:spPr>
          <a:xfrm>
            <a:off x="8639663" y="891297"/>
            <a:ext cx="504338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D213C-5567-4586-AEAD-1AC80092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753773"/>
            <a:ext cx="6534150" cy="2038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BFFAB7-BE23-4FCD-B1D0-025FD7704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8"/>
          <a:stretch/>
        </p:blipFill>
        <p:spPr>
          <a:xfrm>
            <a:off x="320526" y="875802"/>
            <a:ext cx="8485724" cy="1579337"/>
          </a:xfrm>
          <a:prstGeom prst="rect">
            <a:avLst/>
          </a:prstGeom>
        </p:spPr>
      </p:pic>
      <p:sp>
        <p:nvSpPr>
          <p:cNvPr id="24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4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48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1"/>
              <p:cNvSpPr txBox="1"/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lang="it-IT" b="1" dirty="0"/>
                  <a:t>thetaS: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 err="1"/>
                  <a:t>thetaR</a:t>
                </a:r>
                <a:r>
                  <a:rPr lang="it-IT" b="1" dirty="0"/>
                  <a:t>:</a:t>
                </a:r>
                <a:r>
                  <a:rPr lang="it-IT" dirty="0"/>
                  <a:t>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residuo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/>
                  <a:t>Ks: </a:t>
                </a:r>
              </a:p>
              <a:p>
                <a:pPr>
                  <a:defRPr sz="2000"/>
                </a:pPr>
                <a:r>
                  <a:rPr lang="it-IT" dirty="0"/>
                  <a:t>e` la </a:t>
                </a:r>
                <a:r>
                  <a:rPr lang="it-IT" dirty="0" err="1"/>
                  <a:t>conducibilita</a:t>
                </a:r>
                <a:r>
                  <a:rPr lang="it-IT" dirty="0"/>
                  <a:t>` </a:t>
                </a:r>
                <a:r>
                  <a:rPr lang="it-IT" dirty="0" err="1"/>
                  <a:t>idraulica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</a:t>
                </a:r>
                <a:r>
                  <a:rPr lang="it-IT" dirty="0" err="1"/>
                  <a:t>espressa</a:t>
                </a:r>
                <a:r>
                  <a:rPr lang="it-IT" dirty="0"/>
                  <a:t> in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4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blipFill>
                <a:blip r:embed="rId3"/>
                <a:stretch>
                  <a:fillRect l="-1420" t="-8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"/>
          <p:cNvSpPr/>
          <p:nvPr/>
        </p:nvSpPr>
        <p:spPr>
          <a:xfrm>
            <a:off x="1112108" y="901224"/>
            <a:ext cx="1359242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4572000" y="792954"/>
            <a:ext cx="4418320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5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56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61" name="Rectangle"/>
          <p:cNvSpPr/>
          <p:nvPr/>
        </p:nvSpPr>
        <p:spPr>
          <a:xfrm>
            <a:off x="741405" y="888524"/>
            <a:ext cx="4761471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/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alphaSpecificStorage</a:t>
                </a:r>
                <a:r>
                  <a:rPr lang="en-US" sz="2000" b="1" dirty="0"/>
                  <a:t>: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dell’aquifero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/>
              </a:p>
              <a:p>
                <a:r>
                  <a:rPr lang="en-US" sz="2000" b="1" dirty="0" err="1"/>
                  <a:t>betaSpecificStorage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et: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</a:t>
                </a:r>
                <a:r>
                  <a:rPr lang="en-US" sz="2000" dirty="0" err="1"/>
                  <a:t>deve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essere</a:t>
                </a:r>
                <a:r>
                  <a:rPr lang="en-US" sz="2000" dirty="0"/>
                  <a:t> una </a:t>
                </a:r>
                <a:r>
                  <a:rPr lang="en-US" sz="2000" dirty="0" err="1"/>
                  <a:t>quantita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positiva</a:t>
                </a:r>
                <a:r>
                  <a:rPr lang="en-US" sz="2000" dirty="0"/>
                  <a:t>).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blipFill>
                <a:blip r:embed="rId3"/>
                <a:stretch>
                  <a:fillRect l="-1405" t="-9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A8F1DEF-CC4F-417B-BA75-D5C464469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1827"/>
            <a:ext cx="9144000" cy="1632857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E8519385-D166-4B89-962A-4F97491B2884}"/>
              </a:ext>
            </a:extLst>
          </p:cNvPr>
          <p:cNvSpPr/>
          <p:nvPr/>
        </p:nvSpPr>
        <p:spPr>
          <a:xfrm>
            <a:off x="867525" y="888524"/>
            <a:ext cx="3394082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B8703197-988F-4397-A50C-C81A16BB190A}"/>
              </a:ext>
            </a:extLst>
          </p:cNvPr>
          <p:cNvSpPr/>
          <p:nvPr/>
        </p:nvSpPr>
        <p:spPr>
          <a:xfrm>
            <a:off x="7587258" y="888524"/>
            <a:ext cx="1103737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65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Esempio</a:t>
            </a:r>
          </a:p>
        </p:txBody>
      </p:sp>
      <p:sp>
        <p:nvSpPr>
          <p:cNvPr id="266" name="TextBox 4"/>
          <p:cNvSpPr txBox="1"/>
          <p:nvPr/>
        </p:nvSpPr>
        <p:spPr>
          <a:xfrm>
            <a:off x="478172" y="1157680"/>
            <a:ext cx="8196044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r>
              <a:rPr dirty="0"/>
              <a:t> </a:t>
            </a:r>
          </a:p>
          <a:p>
            <a:pPr algn="ctr"/>
            <a:r>
              <a:rPr dirty="0"/>
              <a:t>data/</a:t>
            </a:r>
            <a:r>
              <a:rPr dirty="0" err="1"/>
              <a:t>RichardsMeshGen_input</a:t>
            </a:r>
            <a:endParaRPr dirty="0"/>
          </a:p>
          <a:p>
            <a:endParaRPr dirty="0"/>
          </a:p>
          <a:p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presenti</a:t>
            </a:r>
            <a:r>
              <a:rPr dirty="0"/>
              <a:t> 4 </a:t>
            </a:r>
            <a:r>
              <a:rPr dirty="0" err="1"/>
              <a:t>esempi</a:t>
            </a:r>
            <a:r>
              <a:rPr dirty="0"/>
              <a:t> di file </a:t>
            </a:r>
            <a:r>
              <a:rPr i="1" dirty="0"/>
              <a:t>.csv </a:t>
            </a:r>
            <a:r>
              <a:rPr dirty="0"/>
              <a:t>e </a:t>
            </a:r>
            <a:r>
              <a:rPr dirty="0" err="1"/>
              <a:t>delle</a:t>
            </a:r>
            <a:r>
              <a:rPr dirty="0"/>
              <a:t> figure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rappresentano</a:t>
            </a:r>
            <a:r>
              <a:rPr dirty="0"/>
              <a:t> I 4 tipi di </a:t>
            </a:r>
            <a:r>
              <a:rPr dirty="0" err="1"/>
              <a:t>suolo</a:t>
            </a:r>
            <a:r>
              <a:rPr dirty="0"/>
              <a:t> </a:t>
            </a:r>
            <a:r>
              <a:rPr dirty="0" err="1"/>
              <a:t>presi</a:t>
            </a:r>
            <a:r>
              <a:rPr dirty="0"/>
              <a:t> in </a:t>
            </a:r>
            <a:r>
              <a:rPr dirty="0" err="1"/>
              <a:t>esame</a:t>
            </a:r>
            <a:r>
              <a:rPr dirty="0"/>
              <a:t>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endParaRPr dirty="0"/>
          </a:p>
          <a:p>
            <a:pPr algn="ctr"/>
            <a:r>
              <a:rPr dirty="0"/>
              <a:t>data/</a:t>
            </a:r>
            <a:r>
              <a:rPr dirty="0" err="1"/>
              <a:t>Grid_NetCDF</a:t>
            </a:r>
            <a:endParaRPr dirty="0"/>
          </a:p>
          <a:p>
            <a:pPr algn="ctr"/>
            <a:endParaRPr dirty="0"/>
          </a:p>
          <a:p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trovare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4 file </a:t>
            </a:r>
            <a:r>
              <a:rPr i="1" dirty="0"/>
              <a:t>.</a:t>
            </a:r>
            <a:r>
              <a:rPr i="1" dirty="0" err="1"/>
              <a:t>nc</a:t>
            </a:r>
            <a:r>
              <a:rPr i="1" dirty="0"/>
              <a:t> </a:t>
            </a:r>
            <a:r>
              <a:rPr dirty="0" err="1"/>
              <a:t>ottenuti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RichardsMeshGen.ipynb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Notebook RichardsMeshGen.ipynb</a:t>
            </a:r>
          </a:p>
        </p:txBody>
      </p:sp>
      <p:sp>
        <p:nvSpPr>
          <p:cNvPr id="271" name="TextBox 1"/>
          <p:cNvSpPr txBox="1"/>
          <p:nvPr/>
        </p:nvSpPr>
        <p:spPr>
          <a:xfrm>
            <a:off x="704675" y="1507921"/>
            <a:ext cx="773464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Preparato il file input.csv e` sufficiente eseguire il notebook RichardsMeshGen.ipynb.</a:t>
            </a:r>
          </a:p>
        </p:txBody>
      </p:sp>
      <p:sp>
        <p:nvSpPr>
          <p:cNvPr id="272" name="TextBox 2"/>
          <p:cNvSpPr txBox="1"/>
          <p:nvPr/>
        </p:nvSpPr>
        <p:spPr>
          <a:xfrm>
            <a:off x="612394" y="3003258"/>
            <a:ext cx="7919209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Per la definizione della condizione iniziale e` possible scegliere tra: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idrostatico calcolato a partire dal valore della suzione dell’ultimo layer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Interpolazione lineare a tratti (da preferire quando sono stati definiti dei punti di misura, Type M)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costante con valore pari alla suzione dell’ultimo layer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7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6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@Out: grid.nc </a:t>
            </a:r>
          </a:p>
        </p:txBody>
      </p:sp>
      <p:sp>
        <p:nvSpPr>
          <p:cNvPr id="277" name="TextBox 3"/>
          <p:cNvSpPr txBox="1"/>
          <p:nvPr/>
        </p:nvSpPr>
        <p:spPr>
          <a:xfrm>
            <a:off x="503339" y="1493239"/>
            <a:ext cx="821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Il file di output viene salvato in formato NetCDF (.nc)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4F47F-A572-4DA9-AFAC-93028D37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52662"/>
            <a:ext cx="8734425" cy="235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A6477-424E-4E8F-9A5B-9C37B153B62D}"/>
              </a:ext>
            </a:extLst>
          </p:cNvPr>
          <p:cNvSpPr txBox="1"/>
          <p:nvPr/>
        </p:nvSpPr>
        <p:spPr>
          <a:xfrm>
            <a:off x="428368" y="4802659"/>
            <a:ext cx="79742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Le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stringhe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outputFileName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outputTitle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outputInstitution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outputSummary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outputDate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definite all’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inizio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del notebook.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82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DATE FORMAT:  yyyy-MM-dd HH:mm</a:t>
            </a:r>
          </a:p>
        </p:txBody>
      </p:sp>
      <p:pic>
        <p:nvPicPr>
          <p:cNvPr id="283" name="Immagine 4" descr="Immagine 4"/>
          <p:cNvPicPr>
            <a:picLocks noChangeAspect="1"/>
          </p:cNvPicPr>
          <p:nvPr/>
        </p:nvPicPr>
        <p:blipFill>
          <a:blip r:embed="rId2">
            <a:extLst/>
          </a:blip>
          <a:srcRect b="10600"/>
          <a:stretch>
            <a:fillRect/>
          </a:stretch>
        </p:blipFill>
        <p:spPr>
          <a:xfrm>
            <a:off x="237565" y="1965175"/>
            <a:ext cx="5553329" cy="2625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CasellaDiTesto 5"/>
          <p:cNvSpPr txBox="1"/>
          <p:nvPr/>
        </p:nvSpPr>
        <p:spPr>
          <a:xfrm>
            <a:off x="6104964" y="2498575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START DATE</a:t>
            </a:r>
          </a:p>
        </p:txBody>
      </p:sp>
      <p:sp>
        <p:nvSpPr>
          <p:cNvPr id="285" name="CasellaDiTesto 6"/>
          <p:cNvSpPr txBox="1"/>
          <p:nvPr/>
        </p:nvSpPr>
        <p:spPr>
          <a:xfrm>
            <a:off x="6104964" y="3336776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END DATE</a:t>
            </a:r>
          </a:p>
        </p:txBody>
      </p:sp>
      <p:sp>
        <p:nvSpPr>
          <p:cNvPr id="286" name="CasellaDiTesto 7"/>
          <p:cNvSpPr txBox="1"/>
          <p:nvPr/>
        </p:nvSpPr>
        <p:spPr>
          <a:xfrm>
            <a:off x="6104964" y="4174976"/>
            <a:ext cx="3352799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TIME STEP </a:t>
            </a:r>
          </a:p>
          <a:p>
            <a:pPr>
              <a:defRPr sz="2400"/>
            </a:pPr>
            <a:r>
              <a:t>     delle serie</a:t>
            </a:r>
          </a:p>
          <a:p>
            <a:pPr>
              <a:defRPr sz="2400"/>
            </a:pPr>
            <a:r>
              <a:t>     temporali</a:t>
            </a:r>
          </a:p>
        </p:txBody>
      </p:sp>
      <p:sp>
        <p:nvSpPr>
          <p:cNvPr id="287" name="Connettore 2 11"/>
          <p:cNvSpPr/>
          <p:nvPr/>
        </p:nvSpPr>
        <p:spPr>
          <a:xfrm flipH="1" flipV="1">
            <a:off x="4571998" y="2729408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Connettore 2 14"/>
          <p:cNvSpPr/>
          <p:nvPr/>
        </p:nvSpPr>
        <p:spPr>
          <a:xfrm flipH="1">
            <a:off x="4563038" y="3545182"/>
            <a:ext cx="1532967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Connettore 2 15"/>
          <p:cNvSpPr/>
          <p:nvPr/>
        </p:nvSpPr>
        <p:spPr>
          <a:xfrm flipH="1">
            <a:off x="5504329" y="4405774"/>
            <a:ext cx="663393" cy="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3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COMPONENTS:</a:t>
            </a:r>
          </a:p>
        </p:txBody>
      </p:sp>
      <p:pic>
        <p:nvPicPr>
          <p:cNvPr id="2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13" y="1607928"/>
            <a:ext cx="8878273" cy="4474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34" y="2516606"/>
            <a:ext cx="8551528" cy="91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5D9BF-511D-4703-B4E2-AB8A9493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6" y="2379589"/>
            <a:ext cx="4738247" cy="20988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"/>
          <p:cNvSpPr txBox="1"/>
          <p:nvPr/>
        </p:nvSpPr>
        <p:spPr>
          <a:xfrm>
            <a:off x="645953" y="764195"/>
            <a:ext cx="756344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Per studiare l’infiltrazione dell’acqua nei suoli occorre: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pic>
        <p:nvPicPr>
          <p:cNvPr id="5" name="Picture 7" descr="Picture 7">
            <a:extLst>
              <a:ext uri="{FF2B5EF4-FFF2-40B4-BE49-F238E27FC236}">
                <a16:creationId xmlns:a16="http://schemas.microsoft.com/office/drawing/2014/main" id="{900CF55B-76F6-42E9-BE00-A6F8F0E2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3469023" y="3609863"/>
            <a:ext cx="1739597" cy="2705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8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sellaDiTesto 3"/>
              <p:cNvSpPr txBox="1"/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RAINFALL HEIGTH 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dirty="0"/>
                  <a:t>]</a:t>
                </a:r>
              </a:p>
            </p:txBody>
          </p:sp>
        </mc:Choice>
        <mc:Fallback xmlns="">
          <p:sp>
            <p:nvSpPr>
              <p:cNvPr id="30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blipFill>
                <a:blip r:embed="rId2"/>
                <a:stretch>
                  <a:fillRect l="-1426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14" y="2855059"/>
            <a:ext cx="8234770" cy="102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1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14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p:sp>
        <p:nvSpPr>
          <p:cNvPr id="315" name="CasellaDiTesto 5"/>
          <p:cNvSpPr txBox="1"/>
          <p:nvPr/>
        </p:nvSpPr>
        <p:spPr>
          <a:xfrm>
            <a:off x="1694160" y="1727245"/>
            <a:ext cx="61901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BOTTOM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AT THE BOTTOM OF THE SOIL COLUMN</a:t>
            </a:r>
          </a:p>
        </p:txBody>
      </p:sp>
      <p:sp>
        <p:nvSpPr>
          <p:cNvPr id="316" name="Connettore 2 7"/>
          <p:cNvSpPr/>
          <p:nvPr/>
        </p:nvSpPr>
        <p:spPr>
          <a:xfrm>
            <a:off x="2819400" y="2133600"/>
            <a:ext cx="0" cy="68580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asellaDiTesto 3"/>
              <p:cNvSpPr txBox="1"/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THE BOTTOM BOUNDARY CONDITION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].</a:t>
                </a:r>
              </a:p>
            </p:txBody>
          </p:sp>
        </mc:Choice>
        <mc:Fallback xmlns="">
          <p:sp>
            <p:nvSpPr>
              <p:cNvPr id="31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5191854-DC6F-4683-A098-CF3A4BB6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0" y="2922611"/>
            <a:ext cx="7422546" cy="21865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2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11" y="2632655"/>
            <a:ext cx="8293777" cy="159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28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092" y="4383833"/>
            <a:ext cx="7145813" cy="1632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CasellaDiTesto 8"/>
          <p:cNvGrpSpPr/>
          <p:nvPr/>
        </p:nvGrpSpPr>
        <p:grpSpPr>
          <a:xfrm>
            <a:off x="609600" y="1174047"/>
            <a:ext cx="7778037" cy="400111"/>
            <a:chOff x="0" y="0"/>
            <a:chExt cx="7778036" cy="400110"/>
          </a:xfrm>
        </p:grpSpPr>
        <p:sp>
          <p:nvSpPr>
            <p:cNvPr id="329" name="Rectangle"/>
            <p:cNvSpPr/>
            <p:nvPr/>
          </p:nvSpPr>
          <p:spPr>
            <a:xfrm>
              <a:off x="0" y="-1"/>
              <a:ext cx="7778037" cy="40011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Text"/>
            <p:cNvSpPr txBox="1"/>
            <p:nvPr/>
          </p:nvSpPr>
          <p:spPr>
            <a:xfrm>
              <a:off x="0" y="-1"/>
              <a:ext cx="77780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344" y="1739100"/>
            <a:ext cx="8413313" cy="96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asellaDiTesto 8"/>
          <p:cNvSpPr txBox="1"/>
          <p:nvPr/>
        </p:nvSpPr>
        <p:spPr>
          <a:xfrm>
            <a:off x="762000" y="3824551"/>
            <a:ext cx="77780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CONSIGLIATO USARE SEMPRE L’ALGORITMO NESTED NEWTON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3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3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1521" y="1758942"/>
            <a:ext cx="5418411" cy="1164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521" y="4358620"/>
            <a:ext cx="5961660" cy="104293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extBox 7"/>
          <p:cNvSpPr txBox="1"/>
          <p:nvPr/>
        </p:nvSpPr>
        <p:spPr>
          <a:xfrm>
            <a:off x="1801521" y="5762833"/>
            <a:ext cx="78713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timeDelta DEVE ESSERE MINORE O UGUALE A tTimestep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4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44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45" name="Titolo 1"/>
          <p:cNvSpPr txBox="1"/>
          <p:nvPr/>
        </p:nvSpPr>
        <p:spPr>
          <a:xfrm>
            <a:off x="533400" y="1739151"/>
            <a:ext cx="8229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FILE PATH FOR THE TOP BOUNDARY CONDITION</a:t>
            </a:r>
          </a:p>
        </p:txBody>
      </p:sp>
      <p:sp>
        <p:nvSpPr>
          <p:cNvPr id="346" name="Connettore 2 6"/>
          <p:cNvSpPr/>
          <p:nvPr/>
        </p:nvSpPr>
        <p:spPr>
          <a:xfrm>
            <a:off x="6854821" y="2126875"/>
            <a:ext cx="1" cy="1452283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553" y="3603809"/>
            <a:ext cx="8775522" cy="2437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2" name="Titolo 1"/>
          <p:cNvSpPr txBox="1"/>
          <p:nvPr/>
        </p:nvSpPr>
        <p:spPr>
          <a:xfrm>
            <a:off x="457198" y="1870454"/>
            <a:ext cx="82296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sz="2000"/>
            </a:lvl1pPr>
          </a:lstStyle>
          <a:p>
            <a:r>
              <a:t>FILE PATH FOR THE BOTTOM BOUNDARY CONDITION</a:t>
            </a:r>
          </a:p>
        </p:txBody>
      </p:sp>
      <p:sp>
        <p:nvSpPr>
          <p:cNvPr id="353" name="Connettore 2 6"/>
          <p:cNvSpPr/>
          <p:nvPr/>
        </p:nvSpPr>
        <p:spPr>
          <a:xfrm>
            <a:off x="7010400" y="2348752"/>
            <a:ext cx="0" cy="133725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892" y="3719457"/>
            <a:ext cx="8539993" cy="2438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9" name="Titolo 1"/>
          <p:cNvSpPr txBox="1"/>
          <p:nvPr/>
        </p:nvSpPr>
        <p:spPr>
          <a:xfrm>
            <a:off x="457200" y="1371600"/>
            <a:ext cx="8229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PATH OF THE OUTPUT FOLDER</a:t>
            </a:r>
          </a:p>
        </p:txBody>
      </p:sp>
      <p:sp>
        <p:nvSpPr>
          <p:cNvPr id="360" name="Connettore 2 6"/>
          <p:cNvSpPr/>
          <p:nvPr/>
        </p:nvSpPr>
        <p:spPr>
          <a:xfrm>
            <a:off x="4314825" y="2115671"/>
            <a:ext cx="0" cy="911465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11" y="3617119"/>
            <a:ext cx="6093057" cy="1452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65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DA26FA-4155-43BC-B462-9BB63C3D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87" y="921107"/>
            <a:ext cx="5177181" cy="4794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7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953" y="2412571"/>
            <a:ext cx="5822578" cy="1928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083" y="4264242"/>
            <a:ext cx="7410453" cy="2075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4" descr="Picture 4">
            <a:extLst>
              <a:ext uri="{FF2B5EF4-FFF2-40B4-BE49-F238E27FC236}">
                <a16:creationId xmlns:a16="http://schemas.microsoft.com/office/drawing/2014/main" id="{F20EFF4F-FD17-439B-8B3F-CF200C5B0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53" y="1089800"/>
            <a:ext cx="5177182" cy="1361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1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31844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1"/>
          <p:cNvSpPr txBox="1"/>
          <p:nvPr/>
        </p:nvSpPr>
        <p:spPr>
          <a:xfrm>
            <a:off x="645953" y="764195"/>
            <a:ext cx="720547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studiare l’infiltrazione dell’acqua nei suoli occorre: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sp>
        <p:nvSpPr>
          <p:cNvPr id="142" name="Straight Arrow Connector 8"/>
          <p:cNvSpPr/>
          <p:nvPr/>
        </p:nvSpPr>
        <p:spPr>
          <a:xfrm flipV="1">
            <a:off x="3246539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289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49288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Arrow Connector 9"/>
          <p:cNvSpPr/>
          <p:nvPr/>
        </p:nvSpPr>
        <p:spPr>
          <a:xfrm flipV="1">
            <a:off x="3263982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6734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Postprocessing</a:t>
            </a:r>
            <a:endParaRPr dirty="0"/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17855-1A78-4371-91A6-2DFEE5C1016A}"/>
              </a:ext>
            </a:extLst>
          </p:cNvPr>
          <p:cNvSpPr txBox="1"/>
          <p:nvPr/>
        </p:nvSpPr>
        <p:spPr>
          <a:xfrm>
            <a:off x="115330" y="1779373"/>
            <a:ext cx="876506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 la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visualizzazione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degli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output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simulazioni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disponibili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due notebooks: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2_Richards1DOutput</a:t>
            </a:r>
            <a:r>
              <a:rPr lang="en-US" b="1" dirty="0"/>
              <a:t>.ipynb</a:t>
            </a:r>
            <a:r>
              <a:rPr lang="en-US" dirty="0"/>
              <a:t>: </a:t>
            </a:r>
            <a:r>
              <a:rPr lang="en-US" dirty="0" err="1"/>
              <a:t>questo</a:t>
            </a:r>
            <a:r>
              <a:rPr lang="en-US" dirty="0"/>
              <a:t> notebook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graficare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, 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d’acqua</a:t>
            </a:r>
            <a:r>
              <a:rPr lang="en-US" dirty="0"/>
              <a:t> 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velocita</a:t>
            </a:r>
            <a:r>
              <a:rPr lang="en-US" dirty="0"/>
              <a:t>` per un timestep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prefissato</a:t>
            </a:r>
            <a:r>
              <a:rPr lang="en-US" dirty="0"/>
              <a:t> </a:t>
            </a:r>
            <a:r>
              <a:rPr lang="en-US" dirty="0" err="1"/>
              <a:t>dell’utente</a:t>
            </a:r>
            <a:r>
              <a:rPr lang="en-US" dirty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3_Richards1DOutput._animation.ipynb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questo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notebook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consente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di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graficar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profilo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suzione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e del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contenuto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d’acqua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con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un’animazione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How to read a NetCDF with Jupyter Notebook</a:t>
            </a:r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7" name="TextBox 3"/>
          <p:cNvSpPr txBox="1"/>
          <p:nvPr/>
        </p:nvSpPr>
        <p:spPr>
          <a:xfrm>
            <a:off x="131974" y="2009610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dirty="0"/>
              <a:t>Per la </a:t>
            </a:r>
            <a:r>
              <a:rPr dirty="0" err="1"/>
              <a:t>lettura</a:t>
            </a:r>
            <a:r>
              <a:rPr dirty="0"/>
              <a:t> di un file </a:t>
            </a:r>
            <a:r>
              <a:rPr dirty="0" err="1"/>
              <a:t>formato</a:t>
            </a:r>
            <a:r>
              <a:rPr dirty="0"/>
              <a:t> </a:t>
            </a:r>
            <a:r>
              <a:rPr dirty="0" err="1"/>
              <a:t>NetCDF</a:t>
            </a:r>
            <a:r>
              <a:rPr dirty="0"/>
              <a:t> (.</a:t>
            </a:r>
            <a:r>
              <a:rPr dirty="0" err="1"/>
              <a:t>nc</a:t>
            </a:r>
            <a:r>
              <a:rPr dirty="0"/>
              <a:t>) </a:t>
            </a:r>
            <a:r>
              <a:rPr dirty="0" err="1"/>
              <a:t>guardare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 err="1"/>
              <a:t>How_to_Read_NetCDF.ipynb</a:t>
            </a:r>
            <a:endParaRPr b="1" dirty="0"/>
          </a:p>
        </p:txBody>
      </p:sp>
      <p:sp>
        <p:nvSpPr>
          <p:cNvPr id="378" name="TextBox 5"/>
          <p:cNvSpPr txBox="1"/>
          <p:nvPr/>
        </p:nvSpPr>
        <p:spPr>
          <a:xfrm>
            <a:off x="133372" y="4494152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Ricordarsi di chiudere sempre il file in lettura con il comando</a:t>
            </a:r>
          </a:p>
          <a:p>
            <a:pPr algn="ctr">
              <a:defRPr sz="2000"/>
            </a:pPr>
            <a:r>
              <a:t>ncfile.close()</a:t>
            </a:r>
          </a:p>
        </p:txBody>
      </p:sp>
    </p:spTree>
    <p:extLst>
      <p:ext uri="{BB962C8B-B14F-4D97-AF65-F5344CB8AC3E}">
        <p14:creationId xmlns:p14="http://schemas.microsoft.com/office/powerpoint/2010/main" val="215563364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84840" y="340201"/>
            <a:ext cx="8880052" cy="588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E` possible confrontare la soluzione numerica ottenuta con la componente OMS Richards1D con una soluzione analitica per il caso in cui al fondo si assegna una condizione al contorno di tipo </a:t>
            </a:r>
            <a:r>
              <a:rPr i="1"/>
              <a:t>impervious bottom</a:t>
            </a:r>
            <a:r>
              <a:t> e la precipitazione e` tale da saturare l’intera Colonna di suolo al punto da determinare l’accumulo di acqua sulla superficie.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In questo caso infatti e` possible calcolare analiticamente l’accumulo d’acqua alla superficie facendo un semplice bilancio tra di volume. Dalla condizione iniziale e` possibile calcolare il volume d’acqua infiltrabile come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Quindi il volume d’acqua che si accumula sulla superficie sara` pari a: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Nel caso 1D anziche` lavorare con i volume risulta piu` semplice lavorare con le altezze che altro non sono che i volume per unita` di area.</a:t>
            </a:r>
          </a:p>
          <a:p>
            <a:pPr>
              <a:defRPr sz="2000"/>
            </a:pPr>
            <a:r>
              <a:t> </a:t>
            </a:r>
          </a:p>
        </p:txBody>
      </p:sp>
      <p:pic>
        <p:nvPicPr>
          <p:cNvPr id="3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2915" y="4584601"/>
            <a:ext cx="3917553" cy="57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421" y="3198401"/>
            <a:ext cx="5072722" cy="69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8" name="TextBox 6"/>
          <p:cNvSpPr txBox="1"/>
          <p:nvPr/>
        </p:nvSpPr>
        <p:spPr>
          <a:xfrm>
            <a:off x="131974" y="2408870"/>
            <a:ext cx="888005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Il valore cosi` calcolato puo` essere confrontato con il valore ottenuto dalla simulazione e quindi valutare l’errore della soluzione numerica.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rPr dirty="0"/>
              <a:t>I </a:t>
            </a:r>
            <a:r>
              <a:rPr dirty="0" err="1"/>
              <a:t>NetCDF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file </a:t>
            </a:r>
            <a:r>
              <a:rPr dirty="0" err="1"/>
              <a:t>autoesplicativi</a:t>
            </a:r>
            <a:r>
              <a:rPr dirty="0"/>
              <a:t>: e` possible </a:t>
            </a:r>
            <a:r>
              <a:rPr dirty="0" err="1"/>
              <a:t>aggiungere</a:t>
            </a:r>
            <a:r>
              <a:rPr dirty="0"/>
              <a:t> una </a:t>
            </a:r>
            <a:r>
              <a:rPr dirty="0" err="1"/>
              <a:t>descrizione</a:t>
            </a:r>
            <a:r>
              <a:rPr dirty="0"/>
              <a:t> del </a:t>
            </a:r>
            <a:r>
              <a:rPr dirty="0" err="1"/>
              <a:t>contenuto</a:t>
            </a:r>
            <a:r>
              <a:rPr dirty="0"/>
              <a:t> del file </a:t>
            </a:r>
            <a:r>
              <a:rPr dirty="0" err="1"/>
              <a:t>piu</a:t>
            </a:r>
            <a:r>
              <a:rPr dirty="0"/>
              <a:t>` o </a:t>
            </a:r>
            <a:r>
              <a:rPr dirty="0" err="1"/>
              <a:t>meno</a:t>
            </a:r>
            <a:r>
              <a:rPr dirty="0"/>
              <a:t> </a:t>
            </a:r>
            <a:r>
              <a:rPr dirty="0" err="1"/>
              <a:t>dettagliata</a:t>
            </a:r>
            <a:r>
              <a:rPr dirty="0"/>
              <a:t>. Il </a:t>
            </a:r>
            <a:r>
              <a:rPr dirty="0" err="1"/>
              <a:t>consiglio</a:t>
            </a:r>
            <a:r>
              <a:rPr dirty="0"/>
              <a:t> e` di </a:t>
            </a:r>
            <a:r>
              <a:rPr dirty="0" err="1"/>
              <a:t>investire</a:t>
            </a:r>
            <a:r>
              <a:rPr dirty="0"/>
              <a:t> del tempo </a:t>
            </a:r>
            <a:r>
              <a:rPr dirty="0" err="1"/>
              <a:t>nello</a:t>
            </a:r>
            <a:r>
              <a:rPr dirty="0"/>
              <a:t> </a:t>
            </a:r>
            <a:r>
              <a:rPr dirty="0" err="1"/>
              <a:t>scrivere</a:t>
            </a:r>
            <a:r>
              <a:rPr dirty="0"/>
              <a:t> un comment al file in modo da </a:t>
            </a:r>
            <a:r>
              <a:rPr dirty="0" err="1"/>
              <a:t>poter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sapere</a:t>
            </a:r>
            <a:r>
              <a:rPr dirty="0"/>
              <a:t>, </a:t>
            </a:r>
            <a:r>
              <a:rPr dirty="0" err="1"/>
              <a:t>anche</a:t>
            </a:r>
            <a:r>
              <a:rPr dirty="0"/>
              <a:t> a </a:t>
            </a:r>
            <a:r>
              <a:rPr dirty="0" err="1"/>
              <a:t>distanza</a:t>
            </a:r>
            <a:r>
              <a:rPr dirty="0"/>
              <a:t> di tempo,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di input </a:t>
            </a:r>
            <a:r>
              <a:rPr dirty="0" err="1"/>
              <a:t>utilizzati</a:t>
            </a:r>
            <a:r>
              <a:rPr dirty="0"/>
              <a:t> per la </a:t>
            </a:r>
            <a:r>
              <a:rPr dirty="0" err="1"/>
              <a:t>simulazione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e` possible </a:t>
            </a:r>
            <a:r>
              <a:rPr dirty="0" err="1"/>
              <a:t>farlo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</a:t>
            </a:r>
            <a:r>
              <a:rPr lang="en-US" dirty="0" err="1"/>
              <a:t>b</a:t>
            </a:r>
            <a:r>
              <a:rPr dirty="0"/>
              <a:t>:</a:t>
            </a:r>
          </a:p>
        </p:txBody>
      </p: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40495"/>
          <a:stretch>
            <a:fillRect/>
          </a:stretch>
        </p:blipFill>
        <p:spPr>
          <a:xfrm>
            <a:off x="893211" y="2340441"/>
            <a:ext cx="8071680" cy="140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7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la simulazione OMS:</a:t>
            </a:r>
          </a:p>
        </p:txBody>
      </p:sp>
      <p:pic>
        <p:nvPicPr>
          <p:cNvPr id="3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59649"/>
          <a:stretch>
            <a:fillRect/>
          </a:stretch>
        </p:blipFill>
        <p:spPr>
          <a:xfrm>
            <a:off x="1708711" y="2181137"/>
            <a:ext cx="6093057" cy="58610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TextBox 9"/>
          <p:cNvSpPr txBox="1"/>
          <p:nvPr/>
        </p:nvSpPr>
        <p:spPr>
          <a:xfrm>
            <a:off x="245629" y="3604919"/>
            <a:ext cx="88800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Esempio:</a:t>
            </a:r>
          </a:p>
        </p:txBody>
      </p:sp>
      <p:pic>
        <p:nvPicPr>
          <p:cNvPr id="4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1" y="4019636"/>
            <a:ext cx="8738797" cy="221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1864200"/>
            <a:ext cx="888005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/>
              <a:t>Prima di </a:t>
            </a:r>
            <a:r>
              <a:rPr lang="en-US" dirty="0" err="1"/>
              <a:t>controllare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pensa</a:t>
            </a:r>
            <a:r>
              <a:rPr lang="en-US" dirty="0"/>
              <a:t> 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succedere</a:t>
            </a:r>
            <a:r>
              <a:rPr lang="en-US"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 err="1"/>
              <a:t>Nei</a:t>
            </a:r>
            <a:r>
              <a:rPr lang="en-US" dirty="0"/>
              <a:t> plot </a:t>
            </a:r>
            <a:r>
              <a:rPr lang="en-US" dirty="0" err="1"/>
              <a:t>controlla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ma </a:t>
            </a:r>
            <a:r>
              <a:rPr lang="en-US" dirty="0" err="1"/>
              <a:t>ricorda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moto e` </a:t>
            </a:r>
            <a:r>
              <a:rPr lang="en-US" dirty="0" err="1"/>
              <a:t>controllato</a:t>
            </a:r>
            <a:r>
              <a:rPr lang="en-US" dirty="0"/>
              <a:t> dal </a:t>
            </a:r>
            <a:r>
              <a:rPr lang="en-US" dirty="0" err="1"/>
              <a:t>gradiente</a:t>
            </a:r>
            <a:r>
              <a:rPr lang="en-US" dirty="0"/>
              <a:t>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 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it-IT" dirty="0"/>
              <a:t>Per fare dei confronti sulla dinamica dell’infiltrazione in due suoli scegliere suoli tra loro abbastanza diversi (es. sabbia-argilla sabbia-limo) e mantenere condizioni iniziali, al contorno  uguali;</a:t>
            </a:r>
          </a:p>
          <a:p>
            <a:pPr>
              <a:buSzPct val="100000"/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982751"/>
            <a:ext cx="888005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Le prime volte </a:t>
            </a:r>
            <a:r>
              <a:rPr dirty="0" err="1"/>
              <a:t>utilizzare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sintetici</a:t>
            </a:r>
            <a:r>
              <a:rPr dirty="0"/>
              <a:t> </a:t>
            </a:r>
            <a:r>
              <a:rPr dirty="0" err="1"/>
              <a:t>possibilmente</a:t>
            </a:r>
            <a:r>
              <a:rPr dirty="0"/>
              <a:t> a </a:t>
            </a:r>
            <a:r>
              <a:rPr dirty="0" err="1"/>
              <a:t>gradino</a:t>
            </a:r>
            <a:r>
              <a:rPr dirty="0"/>
              <a:t> in modo da </a:t>
            </a:r>
            <a:r>
              <a:rPr dirty="0" err="1"/>
              <a:t>individuare</a:t>
            </a:r>
            <a:r>
              <a:rPr dirty="0"/>
              <a:t> </a:t>
            </a:r>
            <a:r>
              <a:rPr dirty="0" err="1"/>
              <a:t>correttamente</a:t>
            </a:r>
            <a:r>
              <a:rPr dirty="0"/>
              <a:t> </a:t>
            </a:r>
            <a:r>
              <a:rPr dirty="0" err="1"/>
              <a:t>l’inizio</a:t>
            </a:r>
            <a:r>
              <a:rPr dirty="0"/>
              <a:t> e la fine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precipitazione</a:t>
            </a:r>
            <a:r>
              <a:rPr dirty="0"/>
              <a:t>. Nella </a:t>
            </a:r>
            <a:r>
              <a:rPr dirty="0" err="1"/>
              <a:t>definizione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l’intensita</a:t>
            </a:r>
            <a:r>
              <a:rPr dirty="0"/>
              <a:t>` di </a:t>
            </a:r>
            <a:r>
              <a:rPr dirty="0" err="1"/>
              <a:t>precipitazione</a:t>
            </a:r>
            <a:r>
              <a:rPr dirty="0"/>
              <a:t> con la </a:t>
            </a:r>
            <a:r>
              <a:rPr dirty="0" err="1"/>
              <a:t>conducibilita</a:t>
            </a:r>
            <a:r>
              <a:rPr dirty="0"/>
              <a:t>` </a:t>
            </a:r>
            <a:r>
              <a:rPr dirty="0" err="1"/>
              <a:t>idraulica</a:t>
            </a:r>
            <a:r>
              <a:rPr dirty="0"/>
              <a:t> a </a:t>
            </a:r>
            <a:r>
              <a:rPr dirty="0" err="1"/>
              <a:t>saturazione</a:t>
            </a:r>
            <a:r>
              <a:rPr dirty="0"/>
              <a:t> e </a:t>
            </a:r>
            <a:r>
              <a:rPr dirty="0" err="1"/>
              <a:t>l’altezza</a:t>
            </a:r>
            <a:r>
              <a:rPr dirty="0"/>
              <a:t> di </a:t>
            </a:r>
            <a:r>
              <a:rPr dirty="0" err="1"/>
              <a:t>precipitazione</a:t>
            </a:r>
            <a:r>
              <a:rPr dirty="0"/>
              <a:t> cumulate con </a:t>
            </a:r>
            <a:r>
              <a:rPr dirty="0" err="1"/>
              <a:t>il</a:t>
            </a:r>
            <a:r>
              <a:rPr dirty="0"/>
              <a:t> volume </a:t>
            </a:r>
            <a:r>
              <a:rPr dirty="0" err="1"/>
              <a:t>disponibile</a:t>
            </a:r>
            <a:r>
              <a:rPr dirty="0"/>
              <a:t> </a:t>
            </a:r>
            <a:r>
              <a:rPr dirty="0" err="1"/>
              <a:t>all’infiltrazione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Per lo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suolo</a:t>
            </a:r>
            <a:r>
              <a:rPr dirty="0"/>
              <a:t>,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iniziali</a:t>
            </a:r>
            <a:r>
              <a:rPr dirty="0"/>
              <a:t> </a:t>
            </a:r>
            <a:r>
              <a:rPr dirty="0" err="1"/>
              <a:t>variare</a:t>
            </a:r>
            <a:r>
              <a:rPr dirty="0"/>
              <a:t> una ad una le </a:t>
            </a:r>
            <a:r>
              <a:rPr dirty="0" err="1"/>
              <a:t>condizioni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un </a:t>
            </a:r>
            <a:r>
              <a:rPr dirty="0" err="1"/>
              <a:t>suolo</a:t>
            </a:r>
            <a:r>
              <a:rPr dirty="0"/>
              <a:t> con due layer </a:t>
            </a:r>
            <a:r>
              <a:rPr dirty="0" err="1"/>
              <a:t>diversi</a:t>
            </a:r>
            <a:r>
              <a:rPr dirty="0"/>
              <a:t> e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tutte</a:t>
            </a:r>
            <a:r>
              <a:rPr dirty="0"/>
              <a:t> le </a:t>
            </a:r>
            <a:r>
              <a:rPr dirty="0" err="1"/>
              <a:t>altr</a:t>
            </a:r>
            <a:r>
              <a:rPr lang="en-US" dirty="0" err="1"/>
              <a:t>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fare un </a:t>
            </a:r>
            <a:r>
              <a:rPr dirty="0" err="1"/>
              <a:t>confronto</a:t>
            </a:r>
            <a:r>
              <a:rPr dirty="0"/>
              <a:t> con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i</a:t>
            </a:r>
            <a:r>
              <a:rPr dirty="0"/>
              <a:t> layer ‘</a:t>
            </a:r>
            <a:r>
              <a:rPr dirty="0" err="1"/>
              <a:t>invertiti</a:t>
            </a:r>
            <a:r>
              <a:rPr dirty="0"/>
              <a:t>’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di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condizione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 al </a:t>
            </a:r>
            <a:r>
              <a:rPr dirty="0" err="1"/>
              <a:t>fondo</a:t>
            </a:r>
            <a:r>
              <a:rPr dirty="0"/>
              <a:t> ‘Impervious’ e una </a:t>
            </a:r>
            <a:r>
              <a:rPr dirty="0" err="1"/>
              <a:t>precipitazione</a:t>
            </a:r>
            <a:r>
              <a:rPr dirty="0"/>
              <a:t> tale da </a:t>
            </a:r>
            <a:r>
              <a:rPr dirty="0" err="1"/>
              <a:t>saturarlo</a:t>
            </a:r>
            <a:r>
              <a:rPr dirty="0"/>
              <a:t> </a:t>
            </a:r>
            <a:r>
              <a:rPr dirty="0" err="1"/>
              <a:t>completamente</a:t>
            </a:r>
            <a:r>
              <a:rPr dirty="0"/>
              <a:t>. </a:t>
            </a:r>
            <a:r>
              <a:rPr dirty="0" err="1"/>
              <a:t>Utilizzando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/>
              <a:t>check_ponding_depth_and_cumulative_infiltration_for_simulations_with_impervious_bottom_BC</a:t>
            </a:r>
            <a:r>
              <a:rPr lang="en-US" b="1" dirty="0"/>
              <a:t>.ipynb</a:t>
            </a:r>
            <a:r>
              <a:rPr b="1"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l’accumulo</a:t>
            </a:r>
            <a:r>
              <a:rPr dirty="0"/>
              <a:t> di </a:t>
            </a:r>
            <a:r>
              <a:rPr dirty="0" err="1"/>
              <a:t>acqua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superficie</a:t>
            </a:r>
            <a:r>
              <a:rPr dirty="0"/>
              <a:t> </a:t>
            </a:r>
            <a:r>
              <a:rPr dirty="0" err="1"/>
              <a:t>calcolato</a:t>
            </a:r>
            <a:r>
              <a:rPr dirty="0"/>
              <a:t> </a:t>
            </a:r>
            <a:r>
              <a:rPr dirty="0" err="1"/>
              <a:t>facendo</a:t>
            </a:r>
            <a:r>
              <a:rPr dirty="0"/>
              <a:t> un </a:t>
            </a:r>
            <a:r>
              <a:rPr dirty="0" err="1"/>
              <a:t>bilancio</a:t>
            </a:r>
            <a:r>
              <a:rPr dirty="0"/>
              <a:t> </a:t>
            </a:r>
            <a:r>
              <a:rPr dirty="0" err="1"/>
              <a:t>su</a:t>
            </a:r>
            <a:r>
              <a:rPr lang="en-US" dirty="0" err="1"/>
              <a:t>l</a:t>
            </a:r>
            <a:r>
              <a:rPr dirty="0"/>
              <a:t> volume e </a:t>
            </a:r>
            <a:r>
              <a:rPr dirty="0" err="1"/>
              <a:t>quello</a:t>
            </a:r>
            <a:r>
              <a:rPr dirty="0"/>
              <a:t> </a:t>
            </a:r>
            <a:r>
              <a:rPr dirty="0" err="1"/>
              <a:t>ottenuto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simulazione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33093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84840" y="1707607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I valori della storativita` si possono trovare alla pagina web</a:t>
            </a:r>
          </a:p>
          <a:p>
            <a:pPr algn="ctr">
              <a:defRPr sz="2000"/>
            </a:pPr>
            <a: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http://www.aqtesolv.com/aquifer-tests/aquifer_properties.htm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Feedback</a:t>
            </a:r>
            <a:endParaRPr dirty="0"/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FD914-2843-4675-B740-B5BE0C0180BD}"/>
              </a:ext>
            </a:extLst>
          </p:cNvPr>
          <p:cNvSpPr txBox="1"/>
          <p:nvPr/>
        </p:nvSpPr>
        <p:spPr>
          <a:xfrm>
            <a:off x="477795" y="1655805"/>
            <a:ext cx="82460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Suggerimenti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input/output (</a:t>
            </a:r>
            <a:r>
              <a:rPr lang="en-US" dirty="0" err="1"/>
              <a:t>preparazione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laboriosa</a:t>
            </a:r>
            <a:r>
              <a:rPr lang="en-US" dirty="0"/>
              <a:t>,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ecc</a:t>
            </a:r>
            <a:r>
              <a:rPr lang="en-US" dirty="0"/>
              <a:t>..),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difficolta</a:t>
            </a:r>
            <a:r>
              <a:rPr lang="en-US" dirty="0"/>
              <a:t>` </a:t>
            </a:r>
            <a:r>
              <a:rPr lang="en-US" dirty="0" err="1"/>
              <a:t>incontra</a:t>
            </a:r>
            <a:r>
              <a:rPr lang="en-US" dirty="0"/>
              <a:t> </a:t>
            </a:r>
            <a:r>
              <a:rPr lang="en-US" dirty="0" err="1"/>
              <a:t>nell’utilizzo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scriverla</a:t>
            </a:r>
            <a:r>
              <a:rPr lang="en-US" dirty="0"/>
              <a:t>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OSF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/>
            <a:r>
              <a:rPr lang="en-US" dirty="0">
                <a:hlinkClick r:id="rId2"/>
              </a:rPr>
              <a:t>https://osf.io/mpkjg/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Grazie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9895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grpSp>
        <p:nvGrpSpPr>
          <p:cNvPr id="153" name="Rectangle: Rounded Corners 2"/>
          <p:cNvGrpSpPr/>
          <p:nvPr/>
        </p:nvGrpSpPr>
        <p:grpSpPr>
          <a:xfrm>
            <a:off x="201336" y="564956"/>
            <a:ext cx="2952925" cy="1625640"/>
            <a:chOff x="0" y="0"/>
            <a:chExt cx="2952924" cy="1625638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52925" cy="16256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52" name="RichardsMeshGen.ipynb…"/>
            <p:cNvSpPr txBox="1"/>
            <p:nvPr/>
          </p:nvSpPr>
          <p:spPr>
            <a:xfrm>
              <a:off x="79356" y="79357"/>
              <a:ext cx="2794212" cy="1374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u="sng"/>
              </a:pPr>
              <a:r>
                <a:t>RichardsMeshGen.ipynb</a:t>
              </a:r>
            </a:p>
            <a:p>
              <a:pPr algn="ctr"/>
              <a:endParaRPr/>
            </a:p>
            <a:p>
              <a:pPr algn="ctr">
                <a:lnSpc>
                  <a:spcPct val="150000"/>
                </a:lnSpc>
              </a:pPr>
              <a:r>
                <a:t>@In:				@Out:</a:t>
              </a:r>
            </a:p>
            <a:p>
              <a:pPr algn="ctr">
                <a:lnSpc>
                  <a:spcPct val="150000"/>
                </a:lnSpc>
              </a:pPr>
              <a:r>
                <a:t>inputFile.csv		grid.nc</a:t>
              </a: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3322039" y="1652734"/>
            <a:ext cx="2751595" cy="3707049"/>
            <a:chOff x="0" y="0"/>
            <a:chExt cx="2751594" cy="3707047"/>
          </a:xfrm>
        </p:grpSpPr>
        <p:grpSp>
          <p:nvGrpSpPr>
            <p:cNvPr id="156" name="Rectangle: Rounded Corners 6"/>
            <p:cNvGrpSpPr/>
            <p:nvPr/>
          </p:nvGrpSpPr>
          <p:grpSpPr>
            <a:xfrm>
              <a:off x="0" y="0"/>
              <a:ext cx="2751594" cy="3072045"/>
              <a:chOff x="0" y="0"/>
              <a:chExt cx="2751592" cy="3072044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2751593" cy="30720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  <p:sp>
            <p:nvSpPr>
              <p:cNvPr id="155" name="Richards1D.sim"/>
              <p:cNvSpPr txBox="1"/>
              <p:nvPr/>
            </p:nvSpPr>
            <p:spPr>
              <a:xfrm>
                <a:off x="134321" y="134321"/>
                <a:ext cx="2482950" cy="1374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u="sng"/>
                </a:pPr>
                <a:r>
                  <a:t>Richards1D.sim</a:t>
                </a:r>
              </a:p>
              <a:p>
                <a:pPr algn="ctr"/>
                <a:endParaRPr/>
              </a:p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</p:grpSp>
        <p:sp>
          <p:nvSpPr>
            <p:cNvPr id="157" name="TextBox 4"/>
            <p:cNvSpPr txBox="1"/>
            <p:nvPr/>
          </p:nvSpPr>
          <p:spPr>
            <a:xfrm>
              <a:off x="0" y="706229"/>
              <a:ext cx="2751593" cy="3000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2" spcCol="381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parameters</a:t>
              </a: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simulation.nc</a:t>
              </a:r>
            </a:p>
          </p:txBody>
        </p:sp>
      </p:grpSp>
      <p:grpSp>
        <p:nvGrpSpPr>
          <p:cNvPr id="163" name="Group 7"/>
          <p:cNvGrpSpPr/>
          <p:nvPr/>
        </p:nvGrpSpPr>
        <p:grpSpPr>
          <a:xfrm>
            <a:off x="6213831" y="4365930"/>
            <a:ext cx="2699229" cy="1886082"/>
            <a:chOff x="0" y="0"/>
            <a:chExt cx="2699227" cy="1886080"/>
          </a:xfrm>
        </p:grpSpPr>
        <p:grpSp>
          <p:nvGrpSpPr>
            <p:cNvPr id="161" name="Rectangle: Rounded Corners 9"/>
            <p:cNvGrpSpPr/>
            <p:nvPr/>
          </p:nvGrpSpPr>
          <p:grpSpPr>
            <a:xfrm>
              <a:off x="0" y="0"/>
              <a:ext cx="2699228" cy="1886081"/>
              <a:chOff x="0" y="0"/>
              <a:chExt cx="2699227" cy="188608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99228" cy="188608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Visualization Process"/>
              <p:cNvSpPr txBox="1"/>
              <p:nvPr/>
            </p:nvSpPr>
            <p:spPr>
              <a:xfrm>
                <a:off x="92071" y="92071"/>
                <a:ext cx="2515086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u="sng"/>
                </a:lvl1pPr>
              </a:lstStyle>
              <a:p>
                <a:r>
                  <a:t>Visualization Process</a:t>
                </a:r>
              </a:p>
            </p:txBody>
          </p:sp>
        </p:grpSp>
        <p:sp>
          <p:nvSpPr>
            <p:cNvPr id="162" name="TextBox 11"/>
            <p:cNvSpPr txBox="1"/>
            <p:nvPr/>
          </p:nvSpPr>
          <p:spPr>
            <a:xfrm>
              <a:off x="167779" y="524645"/>
              <a:ext cx="1801568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@In:</a:t>
              </a:r>
            </a:p>
            <a:p>
              <a:pPr>
                <a:lnSpc>
                  <a:spcPct val="150000"/>
                </a:lnSpc>
              </a:pPr>
              <a:r>
                <a:t>simulation.nc    inputFile.csv  </a:t>
              </a:r>
            </a:p>
          </p:txBody>
        </p:sp>
      </p:grpSp>
      <p:sp>
        <p:nvSpPr>
          <p:cNvPr id="164" name="Connector: Elbow 12"/>
          <p:cNvSpPr/>
          <p:nvPr/>
        </p:nvSpPr>
        <p:spPr>
          <a:xfrm>
            <a:off x="3270022" y="896685"/>
            <a:ext cx="1301133" cy="64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75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Connector: Elbow 18"/>
          <p:cNvSpPr/>
          <p:nvPr/>
        </p:nvSpPr>
        <p:spPr>
          <a:xfrm>
            <a:off x="4570801" y="4823464"/>
            <a:ext cx="1643030" cy="64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6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69" name="TextBox 10"/>
          <p:cNvSpPr txBox="1"/>
          <p:nvPr/>
        </p:nvSpPr>
        <p:spPr>
          <a:xfrm>
            <a:off x="4242829" y="778308"/>
            <a:ext cx="4684456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la colonna di suolo devo: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Individuare strati omogenei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Definire la loro profondità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Determinare/ipotizzare i parametri della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Ipotizzare una condizione iniziale per ψ o, se possibile, utilizzare delle misure di campo.</a:t>
            </a:r>
          </a:p>
        </p:txBody>
      </p:sp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486562" y="778308"/>
            <a:ext cx="3486421" cy="542255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sp>
        <p:nvSpPr>
          <p:cNvPr id="172" name="Straight Arrow Connector 15"/>
          <p:cNvSpPr/>
          <p:nvPr/>
        </p:nvSpPr>
        <p:spPr>
          <a:xfrm>
            <a:off x="6553645" y="3209737"/>
            <a:ext cx="1" cy="9260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17"/>
          <p:cNvSpPr txBox="1"/>
          <p:nvPr/>
        </p:nvSpPr>
        <p:spPr>
          <a:xfrm>
            <a:off x="4540589" y="4199638"/>
            <a:ext cx="408543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Tutte queste informazioni devono essere riportate in un file .csv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77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Il risultato e`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82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Griglia di calcolo</a:t>
            </a: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9191" y="837503"/>
            <a:ext cx="4530056" cy="552973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DED76EE8-1AFA-4D55-BC26-F0B720EDE86B}"/>
              </a:ext>
            </a:extLst>
          </p:cNvPr>
          <p:cNvSpPr/>
          <p:nvPr/>
        </p:nvSpPr>
        <p:spPr>
          <a:xfrm flipV="1">
            <a:off x="382613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9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Parametri del suolo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765659"/>
            <a:ext cx="4429255" cy="56308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BE97B437-CA65-4AC3-8E5B-646051E5DD29}"/>
              </a:ext>
            </a:extLst>
          </p:cNvPr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2432</Words>
  <Application>Microsoft Office PowerPoint</Application>
  <PresentationFormat>On-screen Show (4:3)</PresentationFormat>
  <Paragraphs>293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Tubini, Niccolò</cp:lastModifiedBy>
  <cp:revision>44</cp:revision>
  <dcterms:modified xsi:type="dcterms:W3CDTF">2018-10-01T08:26:18Z</dcterms:modified>
</cp:coreProperties>
</file>