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33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9" r:id="rId27"/>
    <p:sldId id="341" r:id="rId28"/>
    <p:sldId id="342" r:id="rId29"/>
    <p:sldId id="343" r:id="rId30"/>
    <p:sldId id="345" r:id="rId31"/>
    <p:sldId id="273" r:id="rId3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186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25/05/2017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Richards’ </a:t>
            </a:r>
            <a:r>
              <a:rPr lang="it-IT" sz="3200" dirty="0" err="1" smtClean="0"/>
              <a:t>equation</a:t>
            </a:r>
            <a:r>
              <a:rPr lang="it-IT" sz="3200" dirty="0" smtClean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 smtClean="0"/>
              <a:t>N. Tubini &amp; </a:t>
            </a:r>
            <a:r>
              <a:rPr lang="it-IT" dirty="0"/>
              <a:t>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TIME STEP: ESPRESSO IN SECONDI DEVE ESSERE COERENTE CON</a:t>
            </a:r>
            <a:endParaRPr lang="it-IT" sz="2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8" b="32885"/>
          <a:stretch/>
        </p:blipFill>
        <p:spPr>
          <a:xfrm>
            <a:off x="914400" y="5907193"/>
            <a:ext cx="7473237" cy="493600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3545541" y="5242258"/>
            <a:ext cx="0" cy="664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609600" y="1174047"/>
                <a:ext cx="77780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smtClean="0"/>
                  <a:t>PIU’ E’ PICCOLA MAGGIORE E’ L’ACCURATEZZA DELLA SOLUZIONE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</m:t>
                        </m:r>
                        <m:r>
                          <a:rPr lang="it-IT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1913304"/>
            <a:ext cx="7983981" cy="2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9" y="2115671"/>
            <a:ext cx="8981070" cy="23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UNA SOLA ITERAZIONE </a:t>
            </a:r>
            <a:endParaRPr lang="it-IT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smtClean="0"/>
                  <a:t>LA TOLLERANZA E’ STATA FISSATA  A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ALL’ITERAZIONE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4 </a:t>
            </a:r>
            <a:r>
              <a:rPr lang="it-IT" sz="2000" dirty="0" smtClean="0"/>
              <a:t>L’ERRORE E’ MINORE DELLA TOLLERANZA QUINDI IL CODICE ESCE E PASSA ALLO STEP TEMPORALE SUCCESSIVO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UNA SOLA ITERAZIONE 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CON UNA SOLA ITERAZIONE LA SIMULAZIONE E’ PIU’ VELOCE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UNA SOLA ITERAZIONE 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SE CON UNA SOLA ITERAZIONE L’ERRORE NON SCENDE SOTTO LA TOLLERANZA VOLUTA SI DEVE PROVARE CON LA DOPPIA ITERAZIONE </a:t>
            </a:r>
          </a:p>
          <a:p>
            <a:pPr algn="ctr"/>
            <a:r>
              <a:rPr lang="it-IT" sz="2000" dirty="0" smtClean="0"/>
              <a:t>(NESTED NEWTON)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DOPPIA ITERAZIONE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813873"/>
            <a:ext cx="374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0 </a:t>
            </a:r>
            <a:r>
              <a:rPr lang="it-IT" sz="2000" dirty="0" smtClean="0"/>
              <a:t>NON SODDISFA LA TOLLERANZA QUINDI SI PROCEDE CON </a:t>
            </a:r>
            <a:r>
              <a:rPr lang="it-IT" sz="2000" i="1" dirty="0" smtClean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DOPPIA ITERAZIONE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571999" y="5218900"/>
            <a:ext cx="374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Inner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6 </a:t>
            </a:r>
            <a:r>
              <a:rPr lang="it-IT" sz="2000" dirty="0" smtClean="0"/>
              <a:t> SODDISFA LA TOLLERANZA QUINDI SI PROCEDE CON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DOPPIA ITERAZIONE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3 </a:t>
            </a:r>
            <a:r>
              <a:rPr lang="it-IT" sz="2000" dirty="0" smtClean="0"/>
              <a:t> SODDISFA LA TOLLERANZA QUINDI SI PROCEDE CON LO STEP TEMPORALE SUCCESSIVO</a:t>
            </a:r>
            <a:r>
              <a:rPr lang="it-IT" sz="2000" i="1" dirty="0" smtClean="0"/>
              <a:t> 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</a:t>
            </a:r>
            <a:r>
              <a:rPr lang="it-IT" sz="2000" dirty="0" smtClean="0"/>
              <a:t>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SINGOLA</a:t>
            </a:r>
            <a:r>
              <a:rPr lang="it-IT" sz="2000" dirty="0" smtClean="0"/>
              <a:t> ITERAZIONE</a:t>
            </a:r>
          </a:p>
          <a:p>
            <a:endParaRPr lang="it-IT" sz="2000" dirty="0" smtClean="0"/>
          </a:p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DOPPIA ITERAZIONE 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PUO’ ACCADERE CHE IL METODO NON CONVERGA ALLA TOLLERANZA VOLUTA.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 IN QUESTO CASO IL PROGRAMMA ESEGUE UN NUMERO PRESTABILITO DI ITERAZIONI AL TERMINE DELLE QUALI LA SOLUZIONE TROVATA VIENE PRESA COME SOLUZIONE PER IL DATO STEP TEMPORALE INDIPENDENTEMENTE DALL’ERRORE DELLE ITEREZIONI.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PERCORSO DELLA CONDIZIONE AL CONTORNO ALLA SUPERFICIE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532966"/>
            <a:ext cx="8915414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PERCORSO DELLA CONDIZIONE AL CONTORNO AL FONDO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PERCORSO DELLA CONDIZIONE INIZIALE PER LA SUZIONE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3065933"/>
            <a:ext cx="8404412" cy="1300144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GLI OUTPUT VENGONO SALVATI NELLA CARTELLA OUTPUT INTERNA AL PROGETTO</a:t>
            </a:r>
            <a:endParaRPr lang="it-IT" sz="2000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8079697" cy="196775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connect 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" y="1649505"/>
            <a:ext cx="750199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"/>
          <a:stretch/>
        </p:blipFill>
        <p:spPr>
          <a:xfrm>
            <a:off x="2832844" y="2638140"/>
            <a:ext cx="3218329" cy="3754334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PER</a:t>
            </a:r>
            <a:br>
              <a:rPr lang="it-IT" sz="2000" dirty="0"/>
            </a:br>
            <a:r>
              <a:rPr lang="it-IT" sz="2000" dirty="0"/>
              <a:t>LA CONDIZIONE INIZIALE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98167" y="1510555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PROFONDITA’ [m]</a:t>
            </a:r>
          </a:p>
          <a:p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373896" y="1489549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SUZIONE [m]</a:t>
            </a:r>
          </a:p>
          <a:p>
            <a:endParaRPr lang="it-IT" sz="2000" dirty="0"/>
          </a:p>
        </p:txBody>
      </p:sp>
      <p:sp>
        <p:nvSpPr>
          <p:cNvPr id="8" name="Rettangolo 7"/>
          <p:cNvSpPr/>
          <p:nvPr/>
        </p:nvSpPr>
        <p:spPr>
          <a:xfrm>
            <a:off x="4419600" y="2545981"/>
            <a:ext cx="2209800" cy="3846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5943600" y="1346116"/>
            <a:ext cx="2209800" cy="62097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5943600" y="1967090"/>
            <a:ext cx="685800" cy="57889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2057400" y="2559530"/>
            <a:ext cx="2209800" cy="3846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685800" y="1371039"/>
            <a:ext cx="2743200" cy="6209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1905000" y="1980639"/>
            <a:ext cx="106680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PER</a:t>
            </a:r>
            <a:br>
              <a:rPr lang="it-IT" sz="2000" dirty="0"/>
            </a:br>
            <a:r>
              <a:rPr lang="it-IT" sz="2000" dirty="0"/>
              <a:t>LA CONDIZIONE INIZIALE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LA PRIMA RIGA E’ RELATIVA AL LAYER PIU’ PROFONDO.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LA PROFONDITA’ DEL LAYER PIU’ PROFONDO E’ SEMPRE MINORE DI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L’ULTIMA RIGA DEL FILE E’ RELATIVA AL LAYER PIU’ SUPERFICIALE.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LA PROFONDITA’ DEL LAYER PIU’ SUPERFICIALE E’ SEMPRE MAGGIORE DI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PER</a:t>
            </a:r>
            <a:br>
              <a:rPr lang="it-IT" sz="2000" dirty="0"/>
            </a:br>
            <a:r>
              <a:rPr lang="it-IT" sz="2000" dirty="0"/>
              <a:t>LA CONDIZIONE INIZIALE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599" y="1905000"/>
            <a:ext cx="8682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E’ UN FILE .</a:t>
            </a:r>
            <a:r>
              <a:rPr lang="it-IT" sz="2000" dirty="0" err="1" smtClean="0"/>
              <a:t>csv</a:t>
            </a:r>
            <a:r>
              <a:rPr lang="it-IT" sz="2000" dirty="0" smtClean="0"/>
              <a:t> QUINDI LE DUE COLONNE SONO SEPARATE DA UNA VIRGOLA.</a:t>
            </a:r>
          </a:p>
          <a:p>
            <a:pPr algn="just"/>
            <a:endParaRPr lang="it-IT" sz="2000" i="1" dirty="0" smtClean="0"/>
          </a:p>
          <a:p>
            <a:pPr algn="just"/>
            <a:r>
              <a:rPr lang="it-IT" sz="2000" i="1" dirty="0" smtClean="0"/>
              <a:t>(  .</a:t>
            </a:r>
            <a:r>
              <a:rPr lang="it-IT" sz="2000" i="1" dirty="0" err="1" smtClean="0"/>
              <a:t>csv</a:t>
            </a:r>
            <a:r>
              <a:rPr lang="it-IT" sz="2000" i="1" dirty="0" smtClean="0"/>
              <a:t> comma-</a:t>
            </a:r>
            <a:r>
              <a:rPr lang="it-IT" sz="2000" i="1" dirty="0" err="1" smtClean="0"/>
              <a:t>separated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values</a:t>
            </a:r>
            <a:r>
              <a:rPr lang="it-IT" sz="2000" i="1" dirty="0" smtClean="0"/>
              <a:t>)</a:t>
            </a: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06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PER</a:t>
            </a:r>
            <a:br>
              <a:rPr lang="it-IT" sz="2000" dirty="0"/>
            </a:br>
            <a:r>
              <a:rPr lang="it-IT" sz="2000" dirty="0"/>
              <a:t>LA CONDIZIONE </a:t>
            </a:r>
            <a:r>
              <a:rPr lang="it-IT" sz="2000" dirty="0" smtClean="0"/>
              <a:t>AL CONTORNO ALLA SUPERFICIE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PRECIPITAZIONE  [mm]</a:t>
            </a:r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PER</a:t>
            </a:r>
            <a:br>
              <a:rPr lang="it-IT" sz="2000" dirty="0"/>
            </a:br>
            <a:r>
              <a:rPr lang="it-IT" sz="2000" dirty="0"/>
              <a:t>LA CONDIZIONE </a:t>
            </a:r>
            <a:r>
              <a:rPr lang="it-IT" sz="2000" dirty="0" smtClean="0"/>
              <a:t>AL CONTORNO AL FONDO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2115664"/>
            <a:ext cx="304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VALORE DELLA SUZIONE AL FONDO DEL DOMINIO [</a:t>
            </a:r>
            <a:r>
              <a:rPr lang="it-IT" sz="2000" dirty="0" smtClean="0"/>
              <a:t>m]</a:t>
            </a:r>
            <a:endParaRPr lang="it-IT" sz="2000" dirty="0"/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FILE DI OUTPUT PER LA SUZIONE</a:t>
            </a:r>
            <a:endParaRPr lang="en-GB" sz="2000" dirty="0"/>
          </a:p>
        </p:txBody>
      </p:sp>
      <p:pic>
        <p:nvPicPr>
          <p:cNvPr id="10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16626"/>
            <a:ext cx="6646459" cy="240117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572000" y="1111626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ISTANTE TEMPORALE A CUI  E’ STATA CALCOLATA LA SOLUZIONE PER LA SUZIONE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PROFONDITA’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002296" y="599740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SUZIONE [m]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79059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</a:t>
            </a:r>
            <a:r>
              <a:rPr lang="en-GB" sz="2000" dirty="0" smtClean="0"/>
              <a:t>file</a:t>
            </a:r>
            <a:endParaRPr lang="en-GB" sz="2000" dirty="0"/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FORMATO </a:t>
            </a:r>
            <a:r>
              <a:rPr lang="it-IT" sz="2000" dirty="0"/>
              <a:t>DATA: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DATA INIZIO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DATA</a:t>
            </a:r>
            <a:r>
              <a:rPr lang="it-IT" dirty="0" smtClean="0"/>
              <a:t> </a:t>
            </a:r>
            <a:r>
              <a:rPr lang="it-IT" sz="2400" dirty="0" smtClean="0"/>
              <a:t>FINE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TIME STEP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espresso in minuti</a:t>
            </a:r>
            <a:endParaRPr lang="it-IT" sz="2400" dirty="0"/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042386"/>
            <a:ext cx="7103371" cy="2303273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FILE DI OUTPUT PER IL CONTENUTO D’ACQUA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572000" y="1111626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ISTANTE TEMPORALE A CUI  E’ STATA CALCOLATA LA SOLUZIONE PER IL CONTENUTO D’ACQUA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PROFONDITA’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CONTENUTO D’ACQUA [-]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07343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smtClean="0"/>
              <a:t>Thank </a:t>
            </a:r>
            <a:r>
              <a:rPr dirty="0"/>
              <a:t>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PARAMETRI </a:t>
            </a:r>
            <a:r>
              <a:rPr lang="it-IT" sz="2000" dirty="0"/>
              <a:t>DEL TERRENO</a:t>
            </a:r>
          </a:p>
          <a:p>
            <a:pPr algn="ctr"/>
            <a:endParaRPr lang="en-GB" sz="2000" dirty="0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4" y="1828800"/>
            <a:ext cx="7989232" cy="31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/>
              <a:t>PARAMETRI MODELLI SWRC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5" name="Segnaposto contenut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371600"/>
            <a:ext cx="80618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</a:t>
            </a:r>
          </a:p>
          <a:p>
            <a:pPr algn="ctr"/>
            <a:r>
              <a:rPr lang="it-IT" sz="2000" dirty="0"/>
              <a:t>MODELLO SWRC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" y="2294964"/>
            <a:ext cx="7544489" cy="27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/>
              <a:t>CONDIZIONI AL CONTORNO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ALLA SUPERFICIE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0" y="2507316"/>
            <a:ext cx="8793520" cy="177782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19953" y="4356853"/>
            <a:ext cx="769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DATI DI PRECIPITAZIONE CHE SI SCARICANO DA METEOTRENTINO SONO ESPRESSI IN [mm]. QUINDI I VALORI DA METTERE NELL’INPUT FILE PER LA CONDIZIONE AL CONTORNO ALLA SUPERFICIE DEVONO ESSERE ESPRESSI IN [mm].</a:t>
            </a:r>
          </a:p>
          <a:p>
            <a:r>
              <a:rPr lang="it-IT" sz="2000" dirty="0" smtClean="0"/>
              <a:t>LA COMPONENTE </a:t>
            </a:r>
            <a:r>
              <a:rPr lang="it-IT" sz="2000" i="1" dirty="0" smtClean="0"/>
              <a:t>solver  </a:t>
            </a:r>
            <a:r>
              <a:rPr lang="it-IT" sz="2000" dirty="0" smtClean="0"/>
              <a:t>GESTISCE LA CONVERSIONE NELLE CORRETTE UNITA’ DI MISURA</a:t>
            </a:r>
            <a:endParaRPr lang="it-IT" sz="2000" i="1" dirty="0"/>
          </a:p>
        </p:txBody>
      </p:sp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/>
              <a:t>CONDIZIONI AL CONTORNO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BOTTOM  </a:t>
            </a:r>
            <a:r>
              <a:rPr lang="it-IT" sz="2000" dirty="0" smtClean="0">
                <a:sym typeface="Wingdings" panose="05000000000000000000" pitchFamily="2" charset="2"/>
              </a:rPr>
              <a:t> AL FONDO DELLA  COLONNA DI SUOLO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0" y="2794746"/>
            <a:ext cx="7580318" cy="151951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81840" y="4890084"/>
            <a:ext cx="7580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AL FONDO LA CONDIZIONE AL CONTORNO DEVE ESSERE ESPRESSA IN [m] COME VIENE FATTO PER LA CONDIZIONE INIZIALE.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</a:p>
          <a:p>
            <a:pPr algn="ctr"/>
            <a:r>
              <a:rPr lang="it-IT" sz="2000" dirty="0"/>
              <a:t>GEOMETRIA DEL DOMINIO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52"/>
          <a:stretch/>
        </p:blipFill>
        <p:spPr>
          <a:xfrm>
            <a:off x="685800" y="2286000"/>
            <a:ext cx="7533039" cy="975815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PROFONDITA’ DELLA COLONNA DI SUOLO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1067</Words>
  <Application>Microsoft Office PowerPoint</Application>
  <PresentationFormat>Presentazione su schermo (4:3)</PresentationFormat>
  <Paragraphs>159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Nico</cp:lastModifiedBy>
  <cp:revision>120</cp:revision>
  <dcterms:created xsi:type="dcterms:W3CDTF">2017-02-16T12:50:32Z</dcterms:created>
  <dcterms:modified xsi:type="dcterms:W3CDTF">2017-05-25T12:40:26Z</dcterms:modified>
</cp:coreProperties>
</file>