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5" r:id="rId2"/>
    <p:sldId id="290" r:id="rId3"/>
    <p:sldId id="327" r:id="rId4"/>
    <p:sldId id="328" r:id="rId5"/>
    <p:sldId id="329" r:id="rId6"/>
    <p:sldId id="330" r:id="rId7"/>
    <p:sldId id="331" r:id="rId8"/>
    <p:sldId id="346" r:id="rId9"/>
    <p:sldId id="332" r:id="rId10"/>
    <p:sldId id="333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5" r:id="rId30"/>
    <p:sldId id="273" r:id="rId3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-185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08/11/2017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Richards’ </a:t>
            </a:r>
            <a:r>
              <a:rPr lang="it-IT" sz="3200" dirty="0" err="1" smtClean="0"/>
              <a:t>equation</a:t>
            </a:r>
            <a:r>
              <a:rPr lang="it-IT" sz="3200" dirty="0" smtClean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 smtClean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 smtClean="0"/>
              <a:t>N. Tubini &amp; </a:t>
            </a:r>
            <a:r>
              <a:rPr lang="it-IT" dirty="0"/>
              <a:t>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cxnSp>
        <p:nvCxnSpPr>
          <p:cNvPr id="5" name="Connettore 2 4"/>
          <p:cNvCxnSpPr/>
          <p:nvPr/>
        </p:nvCxnSpPr>
        <p:spPr>
          <a:xfrm flipV="1">
            <a:off x="2667000" y="4229100"/>
            <a:ext cx="0" cy="4038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457200" y="46329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/>
              <a:t>Solver.tTimestep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</a:t>
            </a:r>
            <a:r>
              <a:rPr lang="it-IT" sz="2000" dirty="0" err="1" smtClean="0"/>
              <a:t>seconds</a:t>
            </a:r>
            <a:r>
              <a:rPr lang="it-IT" sz="20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smtClean="0"/>
                  <a:t>TOLERANCE FOT THE NESTED NEWTON ALGORITHM(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9" y="2776548"/>
            <a:ext cx="6963354" cy="13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4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2187387"/>
            <a:ext cx="7145813" cy="16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smtClean="0"/>
                  <a:t>TOLERANCE IS SET TO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it-IT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−11</m:t>
                        </m:r>
                      </m:sup>
                    </m:sSup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5" y="4642853"/>
                <a:ext cx="50605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325" t="-769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/>
          <p:cNvSpPr/>
          <p:nvPr/>
        </p:nvSpPr>
        <p:spPr>
          <a:xfrm>
            <a:off x="5277444" y="3340185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844691" y="3739946"/>
            <a:ext cx="0" cy="539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228607" y="4687664"/>
            <a:ext cx="4558553" cy="3997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>
            <a:off x="4787160" y="4887544"/>
            <a:ext cx="502023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5277444" y="4279130"/>
            <a:ext cx="3741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AT THE ITERATION                   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4 </a:t>
            </a:r>
            <a:r>
              <a:rPr lang="it-IT" sz="2000" dirty="0" smtClean="0"/>
              <a:t>THE ERRORE IS SMALLER THAN THE TOLERANCE HENCE THE CODE FORWARDS TO THE NEXT TIME STEP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71155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" y="1667442"/>
            <a:ext cx="7817392" cy="1983230"/>
          </a:xfrm>
          <a:prstGeom prst="rect">
            <a:avLst/>
          </a:prstGeom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SIMULATION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66236" y="4679578"/>
            <a:ext cx="821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WITH JUST ONE SIMULATION THE CODE IS FASTER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0948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‘’0’’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JUST ONE ITERATION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00071" y="2366684"/>
            <a:ext cx="821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IF WITH JUST ONE ITERATION THE ERROR IS NEVER SMALLER THAN THE TOLERANCE, YOU SHOULD TRY TO USE THE NESTED ITERATION </a:t>
            </a:r>
          </a:p>
          <a:p>
            <a:pPr algn="ctr"/>
            <a:r>
              <a:rPr lang="it-IT" sz="2000" dirty="0" smtClean="0"/>
              <a:t>(NESTED NEWTON)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06205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48200" y="1688370"/>
            <a:ext cx="3741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0 </a:t>
            </a:r>
            <a:r>
              <a:rPr lang="it-IT" sz="2000" dirty="0" smtClean="0"/>
              <a:t>IS NOT SMALLER THAN THE TOLERANCE, HENCE THE NESTED ITERATION STARTS </a:t>
            </a:r>
            <a:r>
              <a:rPr lang="it-IT" sz="2000" i="1" dirty="0" smtClean="0"/>
              <a:t>Inner  </a:t>
            </a:r>
            <a:r>
              <a:rPr lang="it-IT" sz="2000" i="1" dirty="0" err="1"/>
              <a:t>iterarion</a:t>
            </a:r>
            <a:r>
              <a:rPr lang="it-IT" sz="2000" i="1" dirty="0"/>
              <a:t>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" y="2986620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847139" y="3304314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6341091" y="2796988"/>
            <a:ext cx="0" cy="5073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1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 I</a:t>
            </a:r>
            <a:r>
              <a:rPr lang="it-IT" sz="2000" dirty="0" smtClean="0"/>
              <a:t>TERATION 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781723" y="5183042"/>
            <a:ext cx="4981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Inner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6 </a:t>
            </a:r>
            <a:r>
              <a:rPr lang="it-IT" sz="2000" dirty="0" smtClean="0"/>
              <a:t> IS SMALLER THAN TOLERANCE, HENCE THE CODE FORWARDS WITH THE MAIN ITERATION </a:t>
            </a:r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1 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626522"/>
            <a:ext cx="8282281" cy="3355584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19865" y="4287903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8109079" y="4598390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0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smtClean="0"/>
              <a:t>NESTED ITERATION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069977" y="5332784"/>
            <a:ext cx="424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 smtClean="0"/>
              <a:t>Outer  </a:t>
            </a:r>
            <a:r>
              <a:rPr lang="it-IT" sz="2000" i="1" dirty="0" err="1" smtClean="0"/>
              <a:t>iterarion</a:t>
            </a:r>
            <a:r>
              <a:rPr lang="it-IT" sz="2000" i="1" dirty="0" smtClean="0"/>
              <a:t> 3 </a:t>
            </a:r>
            <a:r>
              <a:rPr lang="it-IT" sz="2000" dirty="0" smtClean="0"/>
              <a:t> IS SMALLER THAN THE TOLERANCE, HENCE THE CODE FORWARDS WITH THE NEXT TIME STEP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" y="1597818"/>
            <a:ext cx="8741953" cy="3448102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5301934" y="4323761"/>
            <a:ext cx="3175887" cy="3104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6465437" y="4687664"/>
            <a:ext cx="0" cy="6011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067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’</a:t>
            </a:r>
            <a:r>
              <a:rPr lang="it-IT" sz="2000" dirty="0" err="1"/>
              <a:t>solver.nestedNewton</a:t>
            </a:r>
            <a:r>
              <a:rPr lang="it-IT" sz="2000" dirty="0"/>
              <a:t>’’ </a:t>
            </a:r>
            <a:r>
              <a:rPr lang="it-IT" sz="2000" dirty="0" smtClean="0"/>
              <a:t>‘’0’’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JUST ONE </a:t>
            </a:r>
            <a:r>
              <a:rPr lang="it-IT" sz="2000" dirty="0" smtClean="0"/>
              <a:t>ITERATION</a:t>
            </a:r>
          </a:p>
          <a:p>
            <a:endParaRPr lang="it-IT" sz="2000" dirty="0" smtClean="0"/>
          </a:p>
          <a:p>
            <a:r>
              <a:rPr lang="it-IT" sz="2000" dirty="0" smtClean="0"/>
              <a:t>‘’</a:t>
            </a:r>
            <a:r>
              <a:rPr lang="it-IT" sz="2000" dirty="0" err="1" smtClean="0"/>
              <a:t>solver.nestedNewton</a:t>
            </a:r>
            <a:r>
              <a:rPr lang="it-IT" sz="2000" dirty="0" smtClean="0"/>
              <a:t>’’ ‘’1’’ </a:t>
            </a:r>
            <a:r>
              <a:rPr lang="it-IT" sz="2000" dirty="0" smtClean="0">
                <a:sym typeface="Wingdings" panose="05000000000000000000" pitchFamily="2" charset="2"/>
              </a:rPr>
              <a:t> NESTED</a:t>
            </a:r>
            <a:r>
              <a:rPr lang="it-IT" sz="2000" dirty="0" smtClean="0"/>
              <a:t> ITERATION </a:t>
            </a:r>
            <a:endParaRPr lang="it-IT" sz="20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2729" y="2617694"/>
            <a:ext cx="844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IT MAY HAPPEN THAT THE CHOOSEN TOLERANCE IS NEVER REACHED.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IN THIS CASE THE CODE RUNS A CERTAIN NUMBER OF ITERATIONS AFTER THAT THE SOLUTION FOUND IS TAKEN AS THE SOLUTION OF THE CURRENT TIME STEP, DOES NOT MATTER HOW BIG IS THE ERROR.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41823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TOP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" y="3209365"/>
            <a:ext cx="8920264" cy="2649072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2" y="1532966"/>
            <a:ext cx="8915414" cy="3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BOTTOM BOUNDARY CONDITION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3245222"/>
            <a:ext cx="9085778" cy="285077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FILE PATH FOR THE INITIAL CONDITION OF THE WATER PRESSURE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" y="3530944"/>
            <a:ext cx="8631411" cy="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  <a:endParaRPr lang="en-GB" sz="2000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 smtClean="0"/>
              <a:t>PATH OF THE OUTPUT FOLDER</a:t>
            </a:r>
            <a:endParaRPr lang="it-IT" sz="2000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92" y="3219420"/>
            <a:ext cx="5369595" cy="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connect </a:t>
            </a:r>
            <a:endParaRPr lang="en-GB" sz="2000" dirty="0"/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4" y="1649505"/>
            <a:ext cx="750199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535869"/>
            <a:ext cx="2940423" cy="46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INITIAL CONDITION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FIRST LINE REFERS TO THE DEEPEST LAYER.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THE DEPTH OF THE DEEPEST LAYER IS ALWAYS SMALLER THAN  </a:t>
            </a:r>
            <a:r>
              <a:rPr lang="it-IT" sz="2000" i="1" dirty="0" err="1" smtClean="0">
                <a:solidFill>
                  <a:srgbClr val="0070C0"/>
                </a:solidFill>
              </a:rPr>
              <a:t>spaceBottom</a:t>
            </a:r>
            <a:endParaRPr lang="it-IT" sz="2000" i="1" dirty="0" smtClean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smtClean="0"/>
              <a:t>THIS DEPTH IS ALWAYS GRATER THAN </a:t>
            </a:r>
            <a:r>
              <a:rPr lang="it-IT" sz="2000" i="1" dirty="0" smtClean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62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>THE TOP BOUNDARY CONDITION</a:t>
            </a:r>
            <a:endParaRPr lang="en-GB" sz="2000" dirty="0"/>
          </a:p>
        </p:txBody>
      </p:sp>
      <p:pic>
        <p:nvPicPr>
          <p:cNvPr id="15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495800" cy="472059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70490" y="2203551"/>
            <a:ext cx="30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HEIGHT [mm]</a:t>
            </a:r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5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INPUT </a:t>
            </a:r>
            <a:r>
              <a:rPr lang="it-IT" sz="2000" dirty="0"/>
              <a:t>FILE </a:t>
            </a:r>
            <a:r>
              <a:rPr lang="it-IT" sz="2000" dirty="0" smtClean="0"/>
              <a:t>FOR</a:t>
            </a:r>
          </a:p>
          <a:p>
            <a:pPr algn="ctr"/>
            <a:r>
              <a:rPr lang="it-IT" sz="2000" dirty="0" smtClean="0"/>
              <a:t>THE BOTTOM BOUNDARY CONDITION</a:t>
            </a:r>
            <a:endParaRPr lang="en-GB" sz="2000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886499" y="1990161"/>
            <a:ext cx="304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AT THE BOTTOM OF THE DOMAIN  [m]</a:t>
            </a:r>
            <a:endParaRPr lang="it-IT" sz="2000" dirty="0"/>
          </a:p>
          <a:p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257833" cy="4025261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143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PRESSURE OUTPUT FILE</a:t>
            </a:r>
            <a:endParaRPr lang="en-GB" sz="2000" dirty="0"/>
          </a:p>
        </p:txBody>
      </p:sp>
      <p:pic>
        <p:nvPicPr>
          <p:cNvPr id="10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16626"/>
            <a:ext cx="6646459" cy="2401177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572000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853981" y="294042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419600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791200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79458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665270" y="5997406"/>
            <a:ext cx="290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WATER PRESSURE [m]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912226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6002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79059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304800" y="3778626"/>
            <a:ext cx="1616497" cy="15670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50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" y="3042386"/>
            <a:ext cx="7103371" cy="2303273"/>
          </a:xfrm>
          <a:prstGeom prst="rect">
            <a:avLst/>
          </a:prstGeom>
        </p:spPr>
      </p:pic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WATER CONTENT OUTPUT FILE</a:t>
            </a:r>
            <a:endParaRPr lang="en-GB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572000" y="1111626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 smtClean="0"/>
              <a:t>TIME AT WHICH THE SOLUTION IS COMPUTED</a:t>
            </a:r>
            <a:endParaRPr lang="it-IT" sz="2000" dirty="0"/>
          </a:p>
        </p:txBody>
      </p:sp>
      <p:sp>
        <p:nvSpPr>
          <p:cNvPr id="12" name="Rettangolo 11"/>
          <p:cNvSpPr/>
          <p:nvPr/>
        </p:nvSpPr>
        <p:spPr>
          <a:xfrm>
            <a:off x="3853981" y="2940426"/>
            <a:ext cx="3537419" cy="5698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419600" y="1111626"/>
            <a:ext cx="41910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5791200" y="2407026"/>
            <a:ext cx="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439264" y="5943600"/>
            <a:ext cx="240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DEPTH [m]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352361" y="5907761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mtClean="0"/>
              <a:t>WATER CONTENT </a:t>
            </a:r>
            <a:r>
              <a:rPr lang="it-IT" sz="2000" dirty="0" smtClean="0"/>
              <a:t>[-]</a:t>
            </a:r>
            <a:endParaRPr lang="it-IT" sz="2000" dirty="0"/>
          </a:p>
        </p:txBody>
      </p:sp>
      <p:sp>
        <p:nvSpPr>
          <p:cNvPr id="23" name="Rettangolo 22"/>
          <p:cNvSpPr/>
          <p:nvPr/>
        </p:nvSpPr>
        <p:spPr>
          <a:xfrm>
            <a:off x="3930181" y="5786723"/>
            <a:ext cx="3537419" cy="569893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1981200" y="3778626"/>
            <a:ext cx="4419600" cy="16002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5867400" y="5455026"/>
            <a:ext cx="0" cy="42403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-15922" y="5807343"/>
            <a:ext cx="3537419" cy="5698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1371600" y="5345659"/>
            <a:ext cx="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04800" y="3778626"/>
            <a:ext cx="1616497" cy="15670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655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</a:t>
            </a:r>
            <a:r>
              <a:rPr lang="en-GB" sz="2000" dirty="0" smtClean="0"/>
              <a:t>file</a:t>
            </a:r>
            <a:endParaRPr lang="en-GB" sz="2000" dirty="0"/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START DATE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TIME STEP 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</a:t>
            </a:r>
            <a:r>
              <a:rPr lang="it-IT" sz="2400" dirty="0" err="1" smtClean="0"/>
              <a:t>expressed</a:t>
            </a:r>
            <a:r>
              <a:rPr lang="it-IT" sz="2400" dirty="0" smtClean="0"/>
              <a:t> in minutes</a:t>
            </a:r>
            <a:endParaRPr lang="it-IT" sz="2400" dirty="0"/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smtClean="0"/>
              <a:t>Thank </a:t>
            </a:r>
            <a:r>
              <a:rPr dirty="0"/>
              <a:t>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endParaRPr lang="it-IT" sz="2000" dirty="0" smtClean="0"/>
          </a:p>
          <a:p>
            <a:pPr algn="ctr"/>
            <a:r>
              <a:rPr lang="it-IT" sz="2000" dirty="0" smtClean="0"/>
              <a:t>SOIL PARAMETERS</a:t>
            </a:r>
          </a:p>
          <a:p>
            <a:pPr algn="ctr"/>
            <a:endParaRPr lang="it-IT" sz="2000" dirty="0"/>
          </a:p>
          <a:p>
            <a:pPr algn="ctr"/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" y="1757082"/>
            <a:ext cx="8250648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it-IT" sz="2000" dirty="0" smtClean="0"/>
              <a:t> PARAMETERS OF SWRC MODEL 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" y="1387273"/>
            <a:ext cx="8692823" cy="41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components</a:t>
            </a:r>
          </a:p>
          <a:p>
            <a:pPr algn="ctr"/>
            <a:r>
              <a:rPr lang="it-IT" sz="2000" dirty="0" smtClean="0"/>
              <a:t>SWRC MODEL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" y="2097741"/>
            <a:ext cx="7645977" cy="2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29022" y="1364422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TOP 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 smtClean="0">
                <a:sym typeface="Wingdings" panose="05000000000000000000" pitchFamily="2" charset="2"/>
              </a:rPr>
              <a:t>AT THE SOIL SURFACE</a:t>
            </a:r>
            <a:endParaRPr lang="it-IT" sz="2000" dirty="0"/>
          </a:p>
          <a:p>
            <a:pPr lvl="0" algn="ctr"/>
            <a:endParaRPr lang="en-GB" sz="2000" dirty="0">
              <a:solidFill>
                <a:prstClr val="black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177502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19953" y="4356853"/>
            <a:ext cx="7691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RAINFALL HEIGTH  HAS TO BE EXPRESSED IN [mm]</a:t>
            </a:r>
          </a:p>
          <a:p>
            <a:endParaRPr lang="it-IT" sz="2000" i="1" dirty="0"/>
          </a:p>
          <a:p>
            <a:r>
              <a:rPr lang="it-IT" sz="2000" dirty="0" smtClean="0"/>
              <a:t>IN CASE OF NEUMANN BOUNDARY CONDITION THE CODE HANDLES WITH THE COMPUTATION ON THE WATER FLUX STARTING FROM THE KNOWLEDGE OF THE RAINFALL HEIGHT</a:t>
            </a:r>
            <a:endParaRPr lang="it-IT" sz="20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" y="2689411"/>
            <a:ext cx="8654566" cy="13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</a:t>
            </a:r>
          </a:p>
          <a:p>
            <a:pPr algn="ctr"/>
            <a:r>
              <a:rPr lang="en-GB" sz="2000" dirty="0" smtClean="0"/>
              <a:t>BOUNDARY CONDITION </a:t>
            </a:r>
            <a:endParaRPr lang="en-GB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BOTTOM  </a:t>
            </a:r>
            <a:r>
              <a:rPr lang="it-IT" sz="2000" dirty="0" smtClean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THE BOTTOM BOUNDARY CONDITION HAS TO BE EXPRESSED IN [m].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2882896"/>
            <a:ext cx="7456854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 smtClean="0"/>
              <a:t>Solving Richards’ equation with OMS console</a:t>
            </a:r>
            <a:endParaRPr lang="en-US" dirty="0"/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</a:t>
            </a:r>
            <a:r>
              <a:rPr lang="it-IT" dirty="0" smtClean="0"/>
              <a:t>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.sim file: parameters </a:t>
            </a:r>
          </a:p>
          <a:p>
            <a:pPr algn="ctr"/>
            <a:r>
              <a:rPr lang="en-GB" sz="2000" dirty="0" smtClean="0"/>
              <a:t>DOMAIN GEOMETRY</a:t>
            </a:r>
            <a:endParaRPr lang="en-GB" sz="2000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3442379" y="3124200"/>
            <a:ext cx="1" cy="11161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49188" y="424030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SOIL COLUMN DEPTH</a:t>
            </a:r>
            <a:endParaRPr lang="it-IT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" y="2028951"/>
            <a:ext cx="6941977" cy="1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9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971</Words>
  <Application>Microsoft Office PowerPoint</Application>
  <PresentationFormat>Presentazione su schermo (4:3)</PresentationFormat>
  <Paragraphs>153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Nico</cp:lastModifiedBy>
  <cp:revision>146</cp:revision>
  <dcterms:created xsi:type="dcterms:W3CDTF">2017-02-16T12:50:32Z</dcterms:created>
  <dcterms:modified xsi:type="dcterms:W3CDTF">2017-11-08T11:13:56Z</dcterms:modified>
</cp:coreProperties>
</file>