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9" r:id="rId43"/>
    <p:sldId id="296" r:id="rId44"/>
    <p:sldId id="300" r:id="rId45"/>
    <p:sldId id="297" r:id="rId4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cardo Rigon" initials="RR" lastIdx="5" clrIdx="0"/>
  <p:cmAuthor id="1" name="Tubini, Niccolò" initials="TN" lastIdx="4" clrIdx="1">
    <p:extLst>
      <p:ext uri="{19B8F6BF-5375-455C-9EA6-DF929625EA0E}">
        <p15:presenceInfo xmlns:p15="http://schemas.microsoft.com/office/powerpoint/2012/main" userId="Tubini, Niccol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56" y="-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ità">
    <p:bg>
      <p:bgPr>
        <a:gradFill flip="none" rotWithShape="1">
          <a:gsLst>
            <a:gs pos="0">
              <a:srgbClr val="007DD6"/>
            </a:gs>
            <a:gs pos="100000">
              <a:srgbClr val="00407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25"/>
          <p:cNvSpPr/>
          <p:nvPr/>
        </p:nvSpPr>
        <p:spPr>
          <a:xfrm>
            <a:off x="-26790" y="276819"/>
            <a:ext cx="9170791" cy="61793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5397">
              <a:lnSpc>
                <a:spcPts val="2300"/>
              </a:lnSpc>
              <a:tabLst>
                <a:tab pos="355600" algn="l"/>
                <a:tab pos="711200" algn="l"/>
                <a:tab pos="1054100" algn="l"/>
                <a:tab pos="1409700" algn="l"/>
                <a:tab pos="1790700" algn="l"/>
                <a:tab pos="2133600" algn="l"/>
                <a:tab pos="2489200" algn="l"/>
                <a:tab pos="2844800" algn="l"/>
                <a:tab pos="3187700" algn="l"/>
                <a:tab pos="3543300" algn="l"/>
                <a:tab pos="3898900" algn="l"/>
                <a:tab pos="4241800" algn="l"/>
              </a:tabLst>
              <a:defRPr sz="2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1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97453" y="6500812"/>
            <a:ext cx="785814" cy="276821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27"/>
          <p:cNvSpPr txBox="1"/>
          <p:nvPr/>
        </p:nvSpPr>
        <p:spPr>
          <a:xfrm>
            <a:off x="80366" y="6509742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R. Rigon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75517" y="6105526"/>
            <a:ext cx="279822" cy="253642"/>
          </a:xfrm>
          <a:prstGeom prst="rect">
            <a:avLst/>
          </a:prstGeom>
          <a:solidFill>
            <a:srgbClr val="FFFFFF"/>
          </a:solidFill>
        </p:spPr>
        <p:txBody>
          <a:bodyPr wrap="square" lIns="26787" tIns="26787" rIns="26787" bIns="26787"/>
          <a:lstStyle>
            <a:lvl1pPr defTabSz="455397">
              <a:lnSpc>
                <a:spcPts val="1600"/>
              </a:lnSpc>
              <a:tabLst>
                <a:tab pos="901700" algn="l"/>
                <a:tab pos="1828800" algn="l"/>
              </a:tabLst>
              <a:defRPr sz="14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ità 0">
    <p:bg>
      <p:bgPr>
        <a:gradFill flip="none" rotWithShape="1">
          <a:gsLst>
            <a:gs pos="0">
              <a:srgbClr val="007DD6"/>
            </a:gs>
            <a:gs pos="100000">
              <a:srgbClr val="00407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75517" y="6105526"/>
            <a:ext cx="279822" cy="253642"/>
          </a:xfrm>
          <a:prstGeom prst="rect">
            <a:avLst/>
          </a:prstGeom>
          <a:solidFill>
            <a:srgbClr val="FFFFFF"/>
          </a:solidFill>
        </p:spPr>
        <p:txBody>
          <a:bodyPr wrap="square" lIns="26787" tIns="26787" rIns="26787" bIns="26787"/>
          <a:lstStyle>
            <a:lvl1pPr defTabSz="455397">
              <a:lnSpc>
                <a:spcPts val="1600"/>
              </a:lnSpc>
              <a:tabLst>
                <a:tab pos="901700" algn="l"/>
                <a:tab pos="1828800" algn="l"/>
              </a:tabLst>
              <a:defRPr sz="14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egnaposto testo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Segnaposto immagine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qtesolv.com/aquifer-tests/aquifer_properties.htm" TargetMode="Externa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osf.io/mpkjg/" TargetMode="Externa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48"/>
          <p:cNvSpPr txBox="1"/>
          <p:nvPr/>
        </p:nvSpPr>
        <p:spPr>
          <a:xfrm>
            <a:off x="767953" y="128579"/>
            <a:ext cx="7608094" cy="1036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/>
          <a:p>
            <a:pPr algn="ctr" defTabSz="455397">
              <a:tabLst>
                <a:tab pos="241300" algn="l"/>
                <a:tab pos="495300" algn="l"/>
                <a:tab pos="749300" algn="l"/>
                <a:tab pos="1003300" algn="l"/>
                <a:tab pos="1257300" algn="l"/>
                <a:tab pos="1511300" algn="l"/>
                <a:tab pos="1765300" algn="l"/>
                <a:tab pos="2006600" algn="l"/>
                <a:tab pos="2273300" algn="l"/>
                <a:tab pos="2514600" algn="l"/>
                <a:tab pos="2768600" algn="l"/>
                <a:tab pos="3035300" algn="l"/>
              </a:tabLst>
              <a:defRPr sz="32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t>Richards’ equation:</a:t>
            </a:r>
            <a:endParaRPr sz="4800"/>
          </a:p>
          <a:p>
            <a:pPr algn="ctr" defTabSz="455397">
              <a:tabLst>
                <a:tab pos="241300" algn="l"/>
                <a:tab pos="495300" algn="l"/>
                <a:tab pos="749300" algn="l"/>
                <a:tab pos="1003300" algn="l"/>
                <a:tab pos="1257300" algn="l"/>
                <a:tab pos="1511300" algn="l"/>
                <a:tab pos="1765300" algn="l"/>
                <a:tab pos="2006600" algn="l"/>
                <a:tab pos="2273300" algn="l"/>
                <a:tab pos="2514600" algn="l"/>
                <a:tab pos="2768600" algn="l"/>
                <a:tab pos="3035300" algn="l"/>
              </a:tabLst>
              <a:defRPr sz="32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t>The 1D case</a:t>
            </a:r>
          </a:p>
        </p:txBody>
      </p:sp>
      <p:sp>
        <p:nvSpPr>
          <p:cNvPr id="130" name="Shape 154"/>
          <p:cNvSpPr txBox="1"/>
          <p:nvPr/>
        </p:nvSpPr>
        <p:spPr>
          <a:xfrm>
            <a:off x="1771153" y="5857118"/>
            <a:ext cx="5597516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ctr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N. Tubini &amp; R. Rigon </a:t>
            </a:r>
          </a:p>
        </p:txBody>
      </p:sp>
      <p:pic>
        <p:nvPicPr>
          <p:cNvPr id="131" name="Immagine 1" descr="Immagin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6523" y="1488141"/>
            <a:ext cx="5425779" cy="4368978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CasellaDiTesto 3"/>
          <p:cNvSpPr txBox="1"/>
          <p:nvPr/>
        </p:nvSpPr>
        <p:spPr>
          <a:xfrm rot="16200000">
            <a:off x="-665936" y="3477002"/>
            <a:ext cx="46690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t>https://nrcca.cals.cornell.edu/soil/CA2/CA0211.1.php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0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05" name="TextBox 1"/>
          <p:cNvSpPr txBox="1"/>
          <p:nvPr/>
        </p:nvSpPr>
        <p:spPr>
          <a:xfrm>
            <a:off x="707472" y="2555400"/>
            <a:ext cx="742425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r>
              <a:t>Ma come ci si arriva?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08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pic>
        <p:nvPicPr>
          <p:cNvPr id="20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947" y="863991"/>
            <a:ext cx="8716162" cy="1546921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TextBox 10"/>
          <p:cNvSpPr txBox="1"/>
          <p:nvPr/>
        </p:nvSpPr>
        <p:spPr>
          <a:xfrm>
            <a:off x="1392571" y="385894"/>
            <a:ext cx="64763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@In: input.csv</a:t>
            </a:r>
          </a:p>
        </p:txBody>
      </p:sp>
      <p:pic>
        <p:nvPicPr>
          <p:cNvPr id="211" name="InitialData.jpeg" descr="InitialData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7180" y="2641124"/>
            <a:ext cx="8607696" cy="14507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1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15" name="TextBox 10"/>
          <p:cNvSpPr txBox="1"/>
          <p:nvPr/>
        </p:nvSpPr>
        <p:spPr>
          <a:xfrm>
            <a:off x="1333849" y="298727"/>
            <a:ext cx="6476302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1"/>
              <p:cNvSpPr txBox="1"/>
              <p:nvPr/>
            </p:nvSpPr>
            <p:spPr>
              <a:xfrm>
                <a:off x="326875" y="2521695"/>
                <a:ext cx="8607696" cy="34442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b="1" dirty="0"/>
                  <a:t>L: </a:t>
                </a:r>
                <a:r>
                  <a:rPr b="1" dirty="0" err="1"/>
                  <a:t>identifica</a:t>
                </a:r>
                <a:r>
                  <a:rPr b="1" dirty="0"/>
                  <a:t> un layer.</a:t>
                </a:r>
                <a:r>
                  <a:rPr dirty="0"/>
                  <a:t> La prima e ultima </a:t>
                </a:r>
                <a:r>
                  <a:rPr dirty="0" err="1"/>
                  <a:t>riga</a:t>
                </a:r>
                <a:r>
                  <a:rPr dirty="0"/>
                  <a:t> </a:t>
                </a:r>
                <a:r>
                  <a:rPr dirty="0" err="1"/>
                  <a:t>devono</a:t>
                </a:r>
                <a:r>
                  <a:rPr dirty="0"/>
                  <a:t> </a:t>
                </a:r>
                <a:r>
                  <a:rPr dirty="0" err="1"/>
                  <a:t>essere</a:t>
                </a:r>
                <a:r>
                  <a:rPr dirty="0"/>
                  <a:t> </a:t>
                </a:r>
                <a:r>
                  <a:rPr dirty="0" err="1"/>
                  <a:t>sempre</a:t>
                </a:r>
                <a:r>
                  <a:rPr dirty="0"/>
                  <a:t> </a:t>
                </a:r>
                <a:r>
                  <a:rPr dirty="0" err="1"/>
                  <a:t>dei</a:t>
                </a:r>
                <a:r>
                  <a:rPr dirty="0"/>
                  <a:t> layer (L). La prima </a:t>
                </a:r>
                <a:r>
                  <a:rPr dirty="0" err="1"/>
                  <a:t>riga</a:t>
                </a:r>
                <a:r>
                  <a:rPr dirty="0"/>
                  <a:t> </a:t>
                </a:r>
                <a:r>
                  <a:rPr dirty="0" err="1"/>
                  <a:t>identifica</a:t>
                </a:r>
                <a:r>
                  <a:rPr dirty="0"/>
                  <a:t> la </a:t>
                </a:r>
                <a:r>
                  <a:rPr dirty="0" err="1"/>
                  <a:t>superficie</a:t>
                </a:r>
                <a:r>
                  <a:rPr dirty="0"/>
                  <a:t>, </a:t>
                </a:r>
                <a:r>
                  <a:rPr dirty="0" err="1"/>
                  <a:t>l’ultima</a:t>
                </a:r>
                <a:r>
                  <a:rPr dirty="0"/>
                  <a:t> </a:t>
                </a:r>
                <a:r>
                  <a:rPr dirty="0" err="1"/>
                  <a:t>il</a:t>
                </a:r>
                <a:r>
                  <a:rPr dirty="0"/>
                  <a:t> </a:t>
                </a:r>
                <a:r>
                  <a:rPr dirty="0" err="1"/>
                  <a:t>fondo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colonna</a:t>
                </a:r>
                <a:r>
                  <a:rPr dirty="0"/>
                  <a:t> di </a:t>
                </a:r>
                <a:r>
                  <a:rPr dirty="0" err="1"/>
                  <a:t>suolo</a:t>
                </a:r>
                <a:r>
                  <a:rPr dirty="0"/>
                  <a:t>. Per </a:t>
                </a:r>
                <a:r>
                  <a:rPr dirty="0" err="1"/>
                  <a:t>questa</a:t>
                </a:r>
                <a:r>
                  <a:rPr dirty="0"/>
                  <a:t> </a:t>
                </a:r>
                <a:r>
                  <a:rPr dirty="0" err="1"/>
                  <a:t>profondita</a:t>
                </a:r>
                <a:r>
                  <a:rPr dirty="0"/>
                  <a:t>` non è </a:t>
                </a:r>
                <a:r>
                  <a:rPr dirty="0" err="1"/>
                  <a:t>necessario</a:t>
                </a:r>
                <a:r>
                  <a:rPr dirty="0"/>
                  <a:t> </a:t>
                </a:r>
                <a:r>
                  <a:rPr dirty="0" err="1"/>
                  <a:t>fornire</a:t>
                </a:r>
                <a:r>
                  <a:rPr dirty="0"/>
                  <a:t> una </a:t>
                </a:r>
                <a:r>
                  <a:rPr dirty="0" err="1"/>
                  <a:t>valore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suzione</a:t>
                </a:r>
                <a:r>
                  <a:rPr dirty="0"/>
                  <a:t> per la </a:t>
                </a:r>
                <a:r>
                  <a:rPr dirty="0" err="1"/>
                  <a:t>condizione</a:t>
                </a:r>
                <a:r>
                  <a:rPr dirty="0"/>
                  <a:t> </a:t>
                </a:r>
                <a:r>
                  <a:rPr dirty="0" err="1"/>
                  <a:t>iniziale</a:t>
                </a:r>
                <a:r>
                  <a:rPr dirty="0"/>
                  <a:t> ad </a:t>
                </a:r>
                <a:r>
                  <a:rPr dirty="0" err="1"/>
                  <a:t>eccezione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prima e ultima </a:t>
                </a:r>
                <a:r>
                  <a:rPr dirty="0" err="1"/>
                  <a:t>riga</a:t>
                </a:r>
                <a:r>
                  <a:rPr dirty="0"/>
                  <a:t>. In </a:t>
                </a:r>
                <a:r>
                  <a:rPr dirty="0" err="1"/>
                  <a:t>particolare</a:t>
                </a:r>
                <a:r>
                  <a:rPr dirty="0"/>
                  <a:t>, </a:t>
                </a:r>
                <a:r>
                  <a:rPr dirty="0" err="1"/>
                  <a:t>nella</a:t>
                </a:r>
                <a:r>
                  <a:rPr dirty="0"/>
                  <a:t> prima </a:t>
                </a:r>
                <a:r>
                  <a:rPr dirty="0" err="1"/>
                  <a:t>riga</a:t>
                </a:r>
                <a:r>
                  <a:rPr dirty="0"/>
                  <a:t> </a:t>
                </a:r>
                <a:r>
                  <a:rPr dirty="0" err="1"/>
                  <a:t>si</a:t>
                </a:r>
                <a:r>
                  <a:rPr dirty="0"/>
                  <a:t> </a:t>
                </a:r>
                <a:r>
                  <a:rPr dirty="0" err="1"/>
                  <a:t>hanno</a:t>
                </a:r>
                <a:r>
                  <a:rPr dirty="0"/>
                  <a:t> </a:t>
                </a:r>
                <a:r>
                  <a:rPr dirty="0" err="1"/>
                  <a:t>valori</a:t>
                </a:r>
                <a:r>
                  <a:rPr dirty="0"/>
                  <a:t> </a:t>
                </a:r>
                <a:r>
                  <a:rPr dirty="0" err="1"/>
                  <a:t>positivi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suzione</a:t>
                </a:r>
                <a:r>
                  <a:rPr dirty="0"/>
                  <a:t> se </a:t>
                </a:r>
                <a:r>
                  <a:rPr dirty="0" err="1"/>
                  <a:t>si</a:t>
                </a:r>
                <a:r>
                  <a:rPr dirty="0"/>
                  <a:t> ha ‘water ponding’ </a:t>
                </a:r>
                <a:r>
                  <a:rPr dirty="0" err="1"/>
                  <a:t>altrimenti</a:t>
                </a:r>
                <a:r>
                  <a:rPr dirty="0"/>
                  <a:t> </a:t>
                </a:r>
                <a:r>
                  <a:rPr dirty="0" err="1"/>
                  <a:t>valori</a:t>
                </a:r>
                <a:r>
                  <a:rPr dirty="0"/>
                  <a:t> </a:t>
                </a:r>
                <a:r>
                  <a:rPr dirty="0" err="1"/>
                  <a:t>negativi</a:t>
                </a:r>
                <a:r>
                  <a:rPr dirty="0"/>
                  <a:t> per </a:t>
                </a:r>
                <a:r>
                  <a:rPr dirty="0" err="1"/>
                  <a:t>suolo</a:t>
                </a:r>
                <a:r>
                  <a:rPr dirty="0"/>
                  <a:t> </a:t>
                </a:r>
                <a:r>
                  <a:rPr dirty="0" err="1"/>
                  <a:t>insaturo</a:t>
                </a:r>
                <a:r>
                  <a:rPr dirty="0"/>
                  <a:t>. </a:t>
                </a:r>
                <a:r>
                  <a:rPr dirty="0" err="1"/>
                  <a:t>Nell’ultima</a:t>
                </a:r>
                <a:r>
                  <a:rPr dirty="0"/>
                  <a:t> </a:t>
                </a:r>
                <a:r>
                  <a:rPr dirty="0" err="1"/>
                  <a:t>riga</a:t>
                </a:r>
                <a:r>
                  <a:rPr dirty="0"/>
                  <a:t>, la </a:t>
                </a:r>
                <a:r>
                  <a:rPr dirty="0" err="1"/>
                  <a:t>suzione</a:t>
                </a:r>
                <a:r>
                  <a:rPr dirty="0"/>
                  <a:t> e` </a:t>
                </a:r>
                <a:r>
                  <a:rPr dirty="0" err="1"/>
                  <a:t>determinata</a:t>
                </a:r>
                <a:r>
                  <a:rPr dirty="0"/>
                  <a:t> </a:t>
                </a:r>
                <a:r>
                  <a:rPr dirty="0" err="1"/>
                  <a:t>ipotizzando</a:t>
                </a:r>
                <a:r>
                  <a:rPr dirty="0"/>
                  <a:t> una </a:t>
                </a:r>
                <a:r>
                  <a:rPr dirty="0" err="1"/>
                  <a:t>posizione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falda</a:t>
                </a:r>
                <a:r>
                  <a:rPr dirty="0"/>
                  <a:t>: 0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dirty="0"/>
                  <a:t> se la </a:t>
                </a:r>
                <a:r>
                  <a:rPr dirty="0" err="1"/>
                  <a:t>profondità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falda</a:t>
                </a:r>
                <a:r>
                  <a:rPr dirty="0"/>
                  <a:t> coincide con </a:t>
                </a:r>
                <a:r>
                  <a:rPr dirty="0" err="1"/>
                  <a:t>il</a:t>
                </a:r>
                <a:r>
                  <a:rPr dirty="0"/>
                  <a:t> </a:t>
                </a:r>
                <a:r>
                  <a:rPr dirty="0" err="1"/>
                  <a:t>fondo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colonna</a:t>
                </a:r>
                <a:r>
                  <a:rPr dirty="0"/>
                  <a:t> di </a:t>
                </a:r>
                <a:r>
                  <a:rPr dirty="0" err="1"/>
                  <a:t>suolo</a:t>
                </a:r>
                <a:r>
                  <a:rPr dirty="0"/>
                  <a:t>.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b="1" dirty="0"/>
                  <a:t>M: </a:t>
                </a:r>
                <a:r>
                  <a:rPr b="1" dirty="0" err="1"/>
                  <a:t>identifica</a:t>
                </a:r>
                <a:r>
                  <a:rPr dirty="0"/>
                  <a:t> un punto di </a:t>
                </a:r>
                <a:r>
                  <a:rPr dirty="0" err="1"/>
                  <a:t>misura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suzione</a:t>
                </a:r>
                <a:r>
                  <a:rPr dirty="0"/>
                  <a:t>. </a:t>
                </a:r>
                <a:r>
                  <a:rPr dirty="0" err="1"/>
                  <a:t>Questo</a:t>
                </a:r>
                <a:r>
                  <a:rPr dirty="0"/>
                  <a:t> punto </a:t>
                </a:r>
                <a:r>
                  <a:rPr dirty="0" err="1"/>
                  <a:t>deve</a:t>
                </a:r>
                <a:r>
                  <a:rPr dirty="0"/>
                  <a:t> </a:t>
                </a:r>
                <a:r>
                  <a:rPr dirty="0" err="1"/>
                  <a:t>appartenere</a:t>
                </a:r>
                <a:r>
                  <a:rPr dirty="0"/>
                  <a:t> al </a:t>
                </a:r>
                <a:r>
                  <a:rPr dirty="0" err="1"/>
                  <a:t>dominio</a:t>
                </a:r>
                <a:r>
                  <a:rPr dirty="0"/>
                  <a:t> di </a:t>
                </a:r>
                <a:r>
                  <a:rPr dirty="0" err="1"/>
                  <a:t>calcolo</a:t>
                </a:r>
                <a:r>
                  <a:rPr dirty="0"/>
                  <a:t> </a:t>
                </a:r>
                <a:r>
                  <a:rPr dirty="0" err="1"/>
                  <a:t>sia</a:t>
                </a:r>
                <a:r>
                  <a:rPr dirty="0"/>
                  <a:t> </a:t>
                </a:r>
                <a:r>
                  <a:rPr dirty="0" err="1"/>
                  <a:t>perche</a:t>
                </a:r>
                <a:r>
                  <a:rPr dirty="0"/>
                  <a:t>` lo </a:t>
                </a:r>
                <a:r>
                  <a:rPr dirty="0" err="1"/>
                  <a:t>si</a:t>
                </a:r>
                <a:r>
                  <a:rPr dirty="0"/>
                  <a:t> </a:t>
                </a:r>
                <a:r>
                  <a:rPr dirty="0" err="1"/>
                  <a:t>vuole</a:t>
                </a:r>
                <a:r>
                  <a:rPr dirty="0"/>
                  <a:t> </a:t>
                </a:r>
                <a:r>
                  <a:rPr dirty="0" err="1"/>
                  <a:t>utilizzare</a:t>
                </a:r>
                <a:r>
                  <a:rPr dirty="0"/>
                  <a:t> per </a:t>
                </a:r>
                <a:r>
                  <a:rPr dirty="0" err="1"/>
                  <a:t>ricostruire</a:t>
                </a:r>
                <a:r>
                  <a:rPr dirty="0"/>
                  <a:t> </a:t>
                </a:r>
                <a:r>
                  <a:rPr dirty="0" err="1"/>
                  <a:t>il</a:t>
                </a:r>
                <a:r>
                  <a:rPr dirty="0"/>
                  <a:t> </a:t>
                </a:r>
                <a:r>
                  <a:rPr dirty="0" err="1"/>
                  <a:t>profilo</a:t>
                </a:r>
                <a:r>
                  <a:rPr dirty="0"/>
                  <a:t> </a:t>
                </a:r>
                <a:r>
                  <a:rPr dirty="0" err="1"/>
                  <a:t>iniziale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suzione</a:t>
                </a:r>
                <a:r>
                  <a:rPr dirty="0"/>
                  <a:t>, </a:t>
                </a:r>
                <a:r>
                  <a:rPr dirty="0" err="1"/>
                  <a:t>sia</a:t>
                </a:r>
                <a:r>
                  <a:rPr dirty="0"/>
                  <a:t> per </a:t>
                </a:r>
                <a:r>
                  <a:rPr dirty="0" err="1"/>
                  <a:t>validare</a:t>
                </a:r>
                <a:r>
                  <a:rPr dirty="0"/>
                  <a:t> la </a:t>
                </a:r>
                <a:r>
                  <a:rPr dirty="0" err="1"/>
                  <a:t>soluzione</a:t>
                </a:r>
                <a:r>
                  <a:rPr dirty="0"/>
                  <a:t> </a:t>
                </a:r>
                <a:r>
                  <a:rPr dirty="0" err="1"/>
                  <a:t>calcolata</a:t>
                </a:r>
                <a:r>
                  <a:rPr dirty="0"/>
                  <a:t>. </a:t>
                </a:r>
              </a:p>
            </p:txBody>
          </p:sp>
        </mc:Choice>
        <mc:Fallback xmlns="">
          <p:sp>
            <p:nvSpPr>
              <p:cNvPr id="216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75" y="2521695"/>
                <a:ext cx="8607696" cy="3444241"/>
              </a:xfrm>
              <a:prstGeom prst="rect">
                <a:avLst/>
              </a:prstGeom>
              <a:blipFill>
                <a:blip r:embed="rId2"/>
                <a:stretch>
                  <a:fillRect l="-1204" t="-1062" r="-1841" b="-318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7" name="InitialData.jpeg" descr="InitialData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6874" y="888524"/>
            <a:ext cx="8607697" cy="1450736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Rectangle"/>
          <p:cNvSpPr/>
          <p:nvPr/>
        </p:nvSpPr>
        <p:spPr>
          <a:xfrm>
            <a:off x="927100" y="901224"/>
            <a:ext cx="8082955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21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22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pic>
        <p:nvPicPr>
          <p:cNvPr id="223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56069" y="2619913"/>
            <a:ext cx="3223781" cy="36969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nitialData.jpeg" descr="InitialData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6874" y="888524"/>
            <a:ext cx="8607697" cy="1450736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Rectangle"/>
          <p:cNvSpPr/>
          <p:nvPr/>
        </p:nvSpPr>
        <p:spPr>
          <a:xfrm>
            <a:off x="1242665" y="901224"/>
            <a:ext cx="7767390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1"/>
              <p:cNvSpPr txBox="1"/>
              <p:nvPr/>
            </p:nvSpPr>
            <p:spPr>
              <a:xfrm>
                <a:off x="1431452" y="870461"/>
                <a:ext cx="7389815" cy="16154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>
                  <a:defRPr sz="2000"/>
                </a:pPr>
                <a:r>
                  <a:rPr b="1" dirty="0"/>
                  <a:t>eta:</a:t>
                </a:r>
                <a:r>
                  <a:rPr dirty="0"/>
                  <a:t> </a:t>
                </a:r>
              </a:p>
              <a:p>
                <a:pPr>
                  <a:defRPr sz="2000"/>
                </a:pPr>
                <a:endParaRPr dirty="0"/>
              </a:p>
              <a:p>
                <a:pPr>
                  <a:defRPr sz="2000"/>
                </a:pPr>
                <a:r>
                  <a:rPr dirty="0"/>
                  <a:t>e` la </a:t>
                </a:r>
                <a:r>
                  <a:rPr dirty="0" err="1"/>
                  <a:t>coordinata</a:t>
                </a:r>
                <a:r>
                  <a:rPr dirty="0"/>
                  <a:t> </a:t>
                </a:r>
                <a:r>
                  <a:rPr dirty="0" err="1"/>
                  <a:t>verticale</a:t>
                </a:r>
                <a:r>
                  <a:rPr dirty="0"/>
                  <a:t> </a:t>
                </a:r>
                <a:r>
                  <a:rPr dirty="0" err="1"/>
                  <a:t>positiva</a:t>
                </a:r>
                <a:r>
                  <a:rPr dirty="0"/>
                  <a:t> verso </a:t>
                </a:r>
                <a:r>
                  <a:rPr dirty="0" err="1"/>
                  <a:t>l’alto</a:t>
                </a:r>
                <a:r>
                  <a:rPr dirty="0"/>
                  <a:t> con </a:t>
                </a:r>
                <a:r>
                  <a:rPr dirty="0" err="1"/>
                  <a:t>origine</a:t>
                </a:r>
                <a:r>
                  <a:rPr dirty="0"/>
                  <a:t> </a:t>
                </a:r>
                <a:r>
                  <a:rPr dirty="0" err="1"/>
                  <a:t>fissata</a:t>
                </a:r>
                <a:r>
                  <a:rPr dirty="0"/>
                  <a:t> </a:t>
                </a:r>
                <a:r>
                  <a:rPr dirty="0" err="1"/>
                  <a:t>alla</a:t>
                </a:r>
                <a:r>
                  <a:rPr dirty="0"/>
                  <a:t> </a:t>
                </a:r>
                <a:r>
                  <a:rPr dirty="0" err="1"/>
                  <a:t>superficie</a:t>
                </a:r>
                <a:r>
                  <a:rPr dirty="0"/>
                  <a:t>.</a:t>
                </a:r>
                <a:r>
                  <a:rPr lang="en-US" dirty="0"/>
                  <a:t> </a:t>
                </a:r>
                <a:r>
                  <a:rPr lang="en-US" dirty="0" err="1"/>
                  <a:t>Unita</a:t>
                </a:r>
                <a:r>
                  <a:rPr lang="en-US" dirty="0"/>
                  <a:t>` di </a:t>
                </a:r>
                <a:r>
                  <a:rPr lang="en-US" dirty="0" err="1"/>
                  <a:t>misura</a:t>
                </a:r>
                <a:r>
                  <a:rPr lang="en-US" dirty="0"/>
                  <a:t> [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]</a:t>
                </a:r>
                <a:endParaRPr dirty="0"/>
              </a:p>
              <a:p>
                <a:pPr>
                  <a:defRPr sz="2000"/>
                </a:pPr>
                <a:r>
                  <a:rPr dirty="0"/>
                  <a:t> </a:t>
                </a:r>
              </a:p>
            </p:txBody>
          </p:sp>
        </mc:Choice>
        <mc:Fallback xmlns="">
          <p:sp>
            <p:nvSpPr>
              <p:cNvPr id="226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452" y="870461"/>
                <a:ext cx="7389815" cy="1615441"/>
              </a:xfrm>
              <a:prstGeom prst="rect">
                <a:avLst/>
              </a:prstGeom>
              <a:blipFill>
                <a:blip r:embed="rId4"/>
                <a:stretch>
                  <a:fillRect l="-1485" t="-226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29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30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sp>
        <p:nvSpPr>
          <p:cNvPr id="231" name="TextBox 1"/>
          <p:cNvSpPr txBox="1"/>
          <p:nvPr/>
        </p:nvSpPr>
        <p:spPr>
          <a:xfrm>
            <a:off x="463375" y="2727121"/>
            <a:ext cx="8367587" cy="317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000"/>
            </a:pPr>
            <a:r>
              <a:rPr lang="en-US" b="1" dirty="0"/>
              <a:t>N</a:t>
            </a:r>
            <a:r>
              <a:rPr b="1" dirty="0"/>
              <a:t>:</a:t>
            </a:r>
            <a:r>
              <a:rPr dirty="0"/>
              <a:t> </a:t>
            </a:r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lang="en-US" dirty="0"/>
              <a:t>In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colonna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definire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volume di </a:t>
            </a:r>
            <a:r>
              <a:rPr lang="en-US" dirty="0" err="1"/>
              <a:t>controllo</a:t>
            </a:r>
            <a:r>
              <a:rPr lang="en-US" dirty="0"/>
              <a:t> in cui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discretizzato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layer. Maggiore e`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volumi</a:t>
            </a:r>
            <a:r>
              <a:rPr lang="en-US" dirty="0"/>
              <a:t> di </a:t>
            </a:r>
            <a:r>
              <a:rPr lang="en-US" dirty="0" err="1"/>
              <a:t>controllo</a:t>
            </a:r>
            <a:r>
              <a:rPr lang="en-US" dirty="0"/>
              <a:t> </a:t>
            </a:r>
            <a:r>
              <a:rPr lang="en-US" dirty="0" err="1"/>
              <a:t>maggiore</a:t>
            </a:r>
            <a:r>
              <a:rPr lang="en-US" dirty="0"/>
              <a:t> </a:t>
            </a:r>
            <a:r>
              <a:rPr lang="en-US" dirty="0" err="1"/>
              <a:t>sara</a:t>
            </a:r>
            <a:r>
              <a:rPr lang="en-US" dirty="0"/>
              <a:t>` </a:t>
            </a:r>
            <a:r>
              <a:rPr lang="en-US" dirty="0" err="1"/>
              <a:t>l’accuratezza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soluzione</a:t>
            </a:r>
            <a:r>
              <a:rPr lang="en-US" dirty="0"/>
              <a:t> ma </a:t>
            </a:r>
            <a:r>
              <a:rPr lang="en-US" dirty="0" err="1"/>
              <a:t>ovviamente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tempo </a:t>
            </a:r>
            <a:r>
              <a:rPr lang="en-US" dirty="0" err="1"/>
              <a:t>computazionale</a:t>
            </a:r>
            <a:r>
              <a:rPr lang="en-US" dirty="0"/>
              <a:t> </a:t>
            </a:r>
            <a:r>
              <a:rPr lang="en-US" dirty="0" err="1"/>
              <a:t>aumenta</a:t>
            </a:r>
            <a:r>
              <a:rPr lang="en-US" dirty="0"/>
              <a:t>. </a:t>
            </a:r>
          </a:p>
          <a:p>
            <a:pPr>
              <a:defRPr sz="2000"/>
            </a:pPr>
            <a:r>
              <a:rPr lang="en-US" dirty="0"/>
              <a:t>La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migliore</a:t>
            </a:r>
            <a:r>
              <a:rPr lang="en-US" dirty="0"/>
              <a:t> </a:t>
            </a:r>
            <a:r>
              <a:rPr lang="en-US" dirty="0" err="1"/>
              <a:t>sarebbe</a:t>
            </a:r>
            <a:r>
              <a:rPr lang="en-US" dirty="0"/>
              <a:t> </a:t>
            </a:r>
            <a:r>
              <a:rPr lang="en-US" dirty="0" err="1"/>
              <a:t>quella</a:t>
            </a:r>
            <a:r>
              <a:rPr lang="en-US" dirty="0"/>
              <a:t> di </a:t>
            </a:r>
            <a:r>
              <a:rPr lang="en-US" dirty="0" err="1"/>
              <a:t>avere</a:t>
            </a:r>
            <a:r>
              <a:rPr lang="en-US" dirty="0"/>
              <a:t> un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maggiore</a:t>
            </a:r>
            <a:r>
              <a:rPr lang="en-US" dirty="0"/>
              <a:t> di </a:t>
            </a:r>
            <a:r>
              <a:rPr lang="en-US" dirty="0" err="1"/>
              <a:t>volui</a:t>
            </a:r>
            <a:r>
              <a:rPr lang="en-US" dirty="0"/>
              <a:t> di </a:t>
            </a:r>
            <a:r>
              <a:rPr lang="en-US" dirty="0" err="1"/>
              <a:t>controllo</a:t>
            </a:r>
            <a:r>
              <a:rPr lang="en-US" dirty="0"/>
              <a:t> </a:t>
            </a:r>
            <a:r>
              <a:rPr lang="en-US" dirty="0" err="1"/>
              <a:t>laddove</a:t>
            </a:r>
            <a:r>
              <a:rPr lang="en-US" dirty="0"/>
              <a:t> ci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aspetta</a:t>
            </a:r>
            <a:r>
              <a:rPr lang="en-US" dirty="0"/>
              <a:t> ci </a:t>
            </a:r>
            <a:r>
              <a:rPr lang="en-US" dirty="0" err="1"/>
              <a:t>siano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gradienti</a:t>
            </a:r>
            <a:r>
              <a:rPr lang="en-US" dirty="0"/>
              <a:t> </a:t>
            </a:r>
            <a:r>
              <a:rPr lang="en-US" dirty="0" err="1"/>
              <a:t>maggiori</a:t>
            </a:r>
            <a:r>
              <a:rPr lang="en-US" dirty="0"/>
              <a:t> (es. In </a:t>
            </a:r>
            <a:r>
              <a:rPr lang="en-US" dirty="0" err="1"/>
              <a:t>prossimita</a:t>
            </a:r>
            <a:r>
              <a:rPr lang="en-US" dirty="0"/>
              <a:t>`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superficie</a:t>
            </a:r>
            <a:r>
              <a:rPr lang="en-US" dirty="0"/>
              <a:t>).</a:t>
            </a:r>
            <a:endParaRPr dirty="0"/>
          </a:p>
          <a:p>
            <a:pPr>
              <a:defRPr sz="2000"/>
            </a:pPr>
            <a:r>
              <a:rPr dirty="0"/>
              <a:t> </a:t>
            </a:r>
          </a:p>
        </p:txBody>
      </p:sp>
      <p:pic>
        <p:nvPicPr>
          <p:cNvPr id="232" name="InitialData.jpeg" descr="InitialData.jpeg"/>
          <p:cNvPicPr>
            <a:picLocks noChangeAspect="1"/>
          </p:cNvPicPr>
          <p:nvPr/>
        </p:nvPicPr>
        <p:blipFill rotWithShape="1">
          <a:blip r:embed="rId2">
            <a:extLst/>
          </a:blip>
          <a:srcRect r="85290"/>
          <a:stretch/>
        </p:blipFill>
        <p:spPr>
          <a:xfrm>
            <a:off x="466575" y="1099109"/>
            <a:ext cx="1266200" cy="1450737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Rectangle"/>
          <p:cNvSpPr/>
          <p:nvPr/>
        </p:nvSpPr>
        <p:spPr>
          <a:xfrm>
            <a:off x="1732774" y="1047519"/>
            <a:ext cx="634158" cy="15539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5F4F67CE-63E3-4CD1-B60F-E09EE008C7C1}"/>
              </a:ext>
            </a:extLst>
          </p:cNvPr>
          <p:cNvSpPr/>
          <p:nvPr/>
        </p:nvSpPr>
        <p:spPr>
          <a:xfrm>
            <a:off x="1072196" y="995930"/>
            <a:ext cx="281377" cy="15539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29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30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sp>
        <p:nvSpPr>
          <p:cNvPr id="231" name="TextBox 1"/>
          <p:cNvSpPr txBox="1"/>
          <p:nvPr/>
        </p:nvSpPr>
        <p:spPr>
          <a:xfrm>
            <a:off x="463375" y="2727121"/>
            <a:ext cx="7734649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rPr b="1" dirty="0"/>
              <a:t>psi: </a:t>
            </a:r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dirty="0"/>
              <a:t>In </a:t>
            </a:r>
            <a:r>
              <a:rPr dirty="0" err="1"/>
              <a:t>questa</a:t>
            </a:r>
            <a:r>
              <a:rPr dirty="0"/>
              <a:t> Colonna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inserire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</a:t>
            </a:r>
            <a:r>
              <a:rPr dirty="0" err="1"/>
              <a:t>valore</a:t>
            </a:r>
            <a:r>
              <a:rPr dirty="0"/>
              <a:t> </a:t>
            </a:r>
            <a:r>
              <a:rPr dirty="0" err="1"/>
              <a:t>della</a:t>
            </a:r>
            <a:r>
              <a:rPr dirty="0"/>
              <a:t> </a:t>
            </a:r>
            <a:r>
              <a:rPr dirty="0" err="1"/>
              <a:t>condizione</a:t>
            </a:r>
            <a:r>
              <a:rPr dirty="0"/>
              <a:t> </a:t>
            </a:r>
            <a:r>
              <a:rPr dirty="0" err="1"/>
              <a:t>iniziale</a:t>
            </a:r>
            <a:r>
              <a:rPr dirty="0"/>
              <a:t> per la </a:t>
            </a:r>
            <a:r>
              <a:rPr dirty="0" err="1"/>
              <a:t>suzione</a:t>
            </a:r>
            <a:r>
              <a:rPr dirty="0"/>
              <a:t>. Tale </a:t>
            </a:r>
            <a:r>
              <a:rPr dirty="0" err="1"/>
              <a:t>valore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assegnato</a:t>
            </a:r>
            <a:r>
              <a:rPr dirty="0"/>
              <a:t> </a:t>
            </a:r>
            <a:r>
              <a:rPr dirty="0" err="1"/>
              <a:t>alla</a:t>
            </a:r>
            <a:r>
              <a:rPr dirty="0"/>
              <a:t> prima e ultima </a:t>
            </a:r>
            <a:r>
              <a:rPr dirty="0" err="1"/>
              <a:t>riga</a:t>
            </a:r>
            <a:r>
              <a:rPr dirty="0"/>
              <a:t> (</a:t>
            </a:r>
            <a:r>
              <a:rPr dirty="0" err="1"/>
              <a:t>entrambe</a:t>
            </a:r>
            <a:r>
              <a:rPr dirty="0"/>
              <a:t> </a:t>
            </a:r>
            <a:r>
              <a:rPr dirty="0" err="1"/>
              <a:t>devono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di </a:t>
            </a:r>
            <a:r>
              <a:rPr dirty="0" err="1"/>
              <a:t>tipo</a:t>
            </a:r>
            <a:r>
              <a:rPr dirty="0"/>
              <a:t> L),  e ad </a:t>
            </a:r>
            <a:r>
              <a:rPr dirty="0" err="1"/>
              <a:t>ogni</a:t>
            </a:r>
            <a:r>
              <a:rPr dirty="0"/>
              <a:t> </a:t>
            </a:r>
            <a:r>
              <a:rPr dirty="0" err="1"/>
              <a:t>riga</a:t>
            </a:r>
            <a:r>
              <a:rPr dirty="0"/>
              <a:t> di </a:t>
            </a:r>
            <a:r>
              <a:rPr dirty="0" err="1"/>
              <a:t>tipo</a:t>
            </a:r>
            <a:r>
              <a:rPr dirty="0"/>
              <a:t> M. </a:t>
            </a:r>
            <a:r>
              <a:rPr dirty="0" err="1"/>
              <a:t>Alle</a:t>
            </a:r>
            <a:r>
              <a:rPr dirty="0"/>
              <a:t> </a:t>
            </a:r>
            <a:r>
              <a:rPr dirty="0" err="1"/>
              <a:t>righe</a:t>
            </a:r>
            <a:r>
              <a:rPr dirty="0"/>
              <a:t> per le </a:t>
            </a:r>
            <a:r>
              <a:rPr dirty="0" err="1"/>
              <a:t>quali</a:t>
            </a:r>
            <a:r>
              <a:rPr dirty="0"/>
              <a:t> non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assegna</a:t>
            </a:r>
            <a:r>
              <a:rPr dirty="0"/>
              <a:t> un </a:t>
            </a:r>
            <a:r>
              <a:rPr dirty="0" err="1"/>
              <a:t>valore</a:t>
            </a:r>
            <a:r>
              <a:rPr dirty="0"/>
              <a:t>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mette</a:t>
            </a:r>
            <a:r>
              <a:rPr dirty="0"/>
              <a:t> -999.</a:t>
            </a:r>
          </a:p>
          <a:p>
            <a:pPr>
              <a:defRPr sz="2000"/>
            </a:pPr>
            <a:r>
              <a:rPr dirty="0"/>
              <a:t> </a:t>
            </a:r>
          </a:p>
        </p:txBody>
      </p:sp>
      <p:pic>
        <p:nvPicPr>
          <p:cNvPr id="232" name="InitialData.jpeg" descr="InitialData.jpeg"/>
          <p:cNvPicPr>
            <a:picLocks noChangeAspect="1"/>
          </p:cNvPicPr>
          <p:nvPr/>
        </p:nvPicPr>
        <p:blipFill rotWithShape="1">
          <a:blip r:embed="rId2">
            <a:extLst/>
          </a:blip>
          <a:srcRect r="79772"/>
          <a:stretch/>
        </p:blipFill>
        <p:spPr>
          <a:xfrm>
            <a:off x="466574" y="1099109"/>
            <a:ext cx="1741167" cy="1450737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Rectangle"/>
          <p:cNvSpPr/>
          <p:nvPr/>
        </p:nvSpPr>
        <p:spPr>
          <a:xfrm>
            <a:off x="1065509" y="995930"/>
            <a:ext cx="634158" cy="15539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639170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3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38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pic>
        <p:nvPicPr>
          <p:cNvPr id="242" name="InitialData.jpeg" descr="InitialData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874" y="888524"/>
            <a:ext cx="8607697" cy="1450736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Rectangle"/>
          <p:cNvSpPr/>
          <p:nvPr/>
        </p:nvSpPr>
        <p:spPr>
          <a:xfrm>
            <a:off x="927100" y="901224"/>
            <a:ext cx="3113783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4" name="Rectangle"/>
          <p:cNvSpPr/>
          <p:nvPr/>
        </p:nvSpPr>
        <p:spPr>
          <a:xfrm>
            <a:off x="5661830" y="785344"/>
            <a:ext cx="3457824" cy="15539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70BE14D-CFCE-4328-A0FA-A8483200FD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3180136"/>
                  </p:ext>
                </p:extLst>
              </p:nvPr>
            </p:nvGraphicFramePr>
            <p:xfrm>
              <a:off x="326875" y="2669059"/>
              <a:ext cx="8281668" cy="25739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77428">
                      <a:extLst>
                        <a:ext uri="{9D8B030D-6E8A-4147-A177-3AD203B41FA5}">
                          <a16:colId xmlns:a16="http://schemas.microsoft.com/office/drawing/2014/main" val="2985785280"/>
                        </a:ext>
                      </a:extLst>
                    </a:gridCol>
                    <a:gridCol w="2916194">
                      <a:extLst>
                        <a:ext uri="{9D8B030D-6E8A-4147-A177-3AD203B41FA5}">
                          <a16:colId xmlns:a16="http://schemas.microsoft.com/office/drawing/2014/main" val="2014759438"/>
                        </a:ext>
                      </a:extLst>
                    </a:gridCol>
                    <a:gridCol w="3188046">
                      <a:extLst>
                        <a:ext uri="{9D8B030D-6E8A-4147-A177-3AD203B41FA5}">
                          <a16:colId xmlns:a16="http://schemas.microsoft.com/office/drawing/2014/main" val="719717789"/>
                        </a:ext>
                      </a:extLst>
                    </a:gridCol>
                  </a:tblGrid>
                  <a:tr h="5859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SWRC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par1SWRC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par1SWRC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471802"/>
                      </a:ext>
                    </a:extLst>
                  </a:tr>
                  <a:tr h="5859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Van </a:t>
                          </a:r>
                          <a:r>
                            <a:rPr lang="en-US" sz="1800" dirty="0" err="1"/>
                            <a:t>Genuchten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n [-]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2000" dirty="0"/>
                            <a:t>α</a:t>
                          </a:r>
                          <a:r>
                            <a:rPr lang="en-US" sz="2000" dirty="0"/>
                            <a:t> [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sz="2000" dirty="0"/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0346555"/>
                      </a:ext>
                    </a:extLst>
                  </a:tr>
                  <a:tr h="5859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Brooks Corey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n [-]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0" dirty="0">
                              <a:ea typeface="Cambria Math" panose="02040503050406030204" pitchFamily="18" charset="0"/>
                            </a:rPr>
                            <a:t> [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sz="2000" b="0" dirty="0">
                              <a:ea typeface="Cambria Math" panose="02040503050406030204" pitchFamily="18" charset="0"/>
                            </a:rPr>
                            <a:t>]</a:t>
                          </a:r>
                        </a:p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2269813"/>
                      </a:ext>
                    </a:extLst>
                  </a:tr>
                  <a:tr h="5859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err="1"/>
                            <a:t>Kosugi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err="1"/>
                            <a:t>Mediana</a:t>
                          </a:r>
                          <a:r>
                            <a:rPr lang="en-US" sz="1800" dirty="0"/>
                            <a:t> </a:t>
                          </a:r>
                          <a:r>
                            <a:rPr lang="en-US" sz="1800" dirty="0" err="1"/>
                            <a:t>della</a:t>
                          </a:r>
                          <a:r>
                            <a:rPr lang="en-US" sz="1800" dirty="0"/>
                            <a:t> </a:t>
                          </a:r>
                          <a:r>
                            <a:rPr lang="en-US" sz="1800" dirty="0" err="1"/>
                            <a:t>distribuzione</a:t>
                          </a:r>
                          <a:r>
                            <a:rPr lang="en-US" sz="1800" dirty="0"/>
                            <a:t> </a:t>
                          </a:r>
                          <a:r>
                            <a:rPr lang="en-US" sz="1800" dirty="0" err="1"/>
                            <a:t>dei</a:t>
                          </a:r>
                          <a:r>
                            <a:rPr lang="en-US" sz="1800" dirty="0"/>
                            <a:t> </a:t>
                          </a:r>
                          <a:r>
                            <a:rPr lang="en-US" sz="1800" dirty="0" err="1"/>
                            <a:t>pori</a:t>
                          </a:r>
                          <a:r>
                            <a:rPr lang="en-US" sz="1800" dirty="0"/>
                            <a:t> [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sz="1800" dirty="0"/>
                            <a:t>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Deviazione</a:t>
                          </a:r>
                          <a:r>
                            <a:rPr lang="en-US" sz="2000" dirty="0"/>
                            <a:t> standard </a:t>
                          </a:r>
                          <a:r>
                            <a:rPr lang="en-US" sz="2000" dirty="0" err="1"/>
                            <a:t>della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 err="1"/>
                            <a:t>distribuzione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 err="1"/>
                            <a:t>dei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 err="1"/>
                            <a:t>pori</a:t>
                          </a:r>
                          <a:r>
                            <a:rPr lang="en-US" sz="2000" dirty="0"/>
                            <a:t> [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sz="2000" dirty="0"/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7679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70BE14D-CFCE-4328-A0FA-A8483200FD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3180136"/>
                  </p:ext>
                </p:extLst>
              </p:nvPr>
            </p:nvGraphicFramePr>
            <p:xfrm>
              <a:off x="326875" y="2669059"/>
              <a:ext cx="8281668" cy="25739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77428">
                      <a:extLst>
                        <a:ext uri="{9D8B030D-6E8A-4147-A177-3AD203B41FA5}">
                          <a16:colId xmlns:a16="http://schemas.microsoft.com/office/drawing/2014/main" val="2985785280"/>
                        </a:ext>
                      </a:extLst>
                    </a:gridCol>
                    <a:gridCol w="2916194">
                      <a:extLst>
                        <a:ext uri="{9D8B030D-6E8A-4147-A177-3AD203B41FA5}">
                          <a16:colId xmlns:a16="http://schemas.microsoft.com/office/drawing/2014/main" val="2014759438"/>
                        </a:ext>
                      </a:extLst>
                    </a:gridCol>
                    <a:gridCol w="3188046">
                      <a:extLst>
                        <a:ext uri="{9D8B030D-6E8A-4147-A177-3AD203B41FA5}">
                          <a16:colId xmlns:a16="http://schemas.microsoft.com/office/drawing/2014/main" val="719717789"/>
                        </a:ext>
                      </a:extLst>
                    </a:gridCol>
                  </a:tblGrid>
                  <a:tr h="5859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SWRC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par1SWRC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par1SWRC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471802"/>
                      </a:ext>
                    </a:extLst>
                  </a:tr>
                  <a:tr h="5859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Van </a:t>
                          </a:r>
                          <a:r>
                            <a:rPr lang="en-US" sz="1800" dirty="0" err="1"/>
                            <a:t>Genuchten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n [-]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9733" t="-106250" r="-382" b="-259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034655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Brooks Corey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n [-]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9733" t="-170690" r="-382" b="-1146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2269813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err="1"/>
                            <a:t>Kosugi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5105" t="-273043" r="-110042" b="-1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9733" t="-273043" r="-382" b="-156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7767968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4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48" name="TextBox 10"/>
          <p:cNvSpPr txBox="1"/>
          <p:nvPr/>
        </p:nvSpPr>
        <p:spPr>
          <a:xfrm>
            <a:off x="1392571" y="328310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1"/>
              <p:cNvSpPr txBox="1"/>
              <p:nvPr/>
            </p:nvSpPr>
            <p:spPr>
              <a:xfrm>
                <a:off x="704675" y="2701721"/>
                <a:ext cx="7734649" cy="347787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>
                  <a:defRPr sz="2000"/>
                </a:pPr>
                <a:r>
                  <a:rPr lang="it-IT" b="1" dirty="0"/>
                  <a:t>thetaS: </a:t>
                </a:r>
              </a:p>
              <a:p>
                <a:pPr>
                  <a:defRPr sz="2000"/>
                </a:pPr>
                <a:r>
                  <a:rPr lang="it-IT" dirty="0"/>
                  <a:t>e` </a:t>
                </a:r>
                <a:r>
                  <a:rPr lang="it-IT" dirty="0" err="1"/>
                  <a:t>il</a:t>
                </a:r>
                <a:r>
                  <a:rPr lang="it-IT" dirty="0"/>
                  <a:t> </a:t>
                </a:r>
                <a:r>
                  <a:rPr lang="it-IT" dirty="0" err="1"/>
                  <a:t>contenuto</a:t>
                </a:r>
                <a:r>
                  <a:rPr lang="it-IT" dirty="0"/>
                  <a:t> </a:t>
                </a:r>
                <a:r>
                  <a:rPr lang="it-IT" dirty="0" err="1"/>
                  <a:t>d’acqua</a:t>
                </a:r>
                <a:r>
                  <a:rPr lang="it-IT" dirty="0"/>
                  <a:t> </a:t>
                </a:r>
                <a:r>
                  <a:rPr lang="it-IT" dirty="0" err="1"/>
                  <a:t>adimensionale</a:t>
                </a:r>
                <a:r>
                  <a:rPr lang="it-IT" dirty="0"/>
                  <a:t> </a:t>
                </a:r>
                <a:r>
                  <a:rPr lang="it-IT" dirty="0" err="1"/>
                  <a:t>alla</a:t>
                </a:r>
                <a:r>
                  <a:rPr lang="it-IT" dirty="0"/>
                  <a:t> </a:t>
                </a:r>
                <a:r>
                  <a:rPr lang="it-IT" dirty="0" err="1"/>
                  <a:t>saturazione</a:t>
                </a:r>
                <a:r>
                  <a:rPr lang="it-IT" dirty="0"/>
                  <a:t> [-].</a:t>
                </a:r>
              </a:p>
              <a:p>
                <a:pPr>
                  <a:defRPr sz="2000"/>
                </a:pPr>
                <a:endParaRPr lang="it-IT" dirty="0"/>
              </a:p>
              <a:p>
                <a:pPr>
                  <a:defRPr sz="2000"/>
                </a:pPr>
                <a:r>
                  <a:rPr lang="it-IT" b="1" dirty="0" err="1"/>
                  <a:t>thetaR</a:t>
                </a:r>
                <a:r>
                  <a:rPr lang="it-IT" b="1" dirty="0"/>
                  <a:t>:</a:t>
                </a:r>
                <a:r>
                  <a:rPr lang="it-IT" dirty="0"/>
                  <a:t> </a:t>
                </a:r>
              </a:p>
              <a:p>
                <a:pPr>
                  <a:defRPr sz="2000"/>
                </a:pPr>
                <a:r>
                  <a:rPr lang="it-IT" dirty="0"/>
                  <a:t>e` </a:t>
                </a:r>
                <a:r>
                  <a:rPr lang="it-IT" dirty="0" err="1"/>
                  <a:t>il</a:t>
                </a:r>
                <a:r>
                  <a:rPr lang="it-IT" dirty="0"/>
                  <a:t> </a:t>
                </a:r>
                <a:r>
                  <a:rPr lang="it-IT" dirty="0" err="1"/>
                  <a:t>contenuto</a:t>
                </a:r>
                <a:r>
                  <a:rPr lang="it-IT" dirty="0"/>
                  <a:t> </a:t>
                </a:r>
                <a:r>
                  <a:rPr lang="it-IT" dirty="0" err="1"/>
                  <a:t>d’acqua</a:t>
                </a:r>
                <a:r>
                  <a:rPr lang="it-IT" dirty="0"/>
                  <a:t> </a:t>
                </a:r>
                <a:r>
                  <a:rPr lang="it-IT" dirty="0" err="1"/>
                  <a:t>adimensionale</a:t>
                </a:r>
                <a:r>
                  <a:rPr lang="it-IT" dirty="0"/>
                  <a:t> </a:t>
                </a:r>
                <a:r>
                  <a:rPr lang="it-IT" dirty="0" err="1"/>
                  <a:t>residuo</a:t>
                </a:r>
                <a:r>
                  <a:rPr lang="it-IT" dirty="0"/>
                  <a:t> [-].</a:t>
                </a:r>
              </a:p>
              <a:p>
                <a:pPr>
                  <a:defRPr sz="2000"/>
                </a:pPr>
                <a:endParaRPr lang="it-IT" dirty="0"/>
              </a:p>
              <a:p>
                <a:pPr>
                  <a:defRPr sz="2000"/>
                </a:pPr>
                <a:r>
                  <a:rPr lang="it-IT" b="1" dirty="0"/>
                  <a:t>Ks: </a:t>
                </a:r>
              </a:p>
              <a:p>
                <a:pPr>
                  <a:defRPr sz="2000"/>
                </a:pPr>
                <a:r>
                  <a:rPr lang="it-IT" dirty="0"/>
                  <a:t>e` la </a:t>
                </a:r>
                <a:r>
                  <a:rPr lang="it-IT" dirty="0" err="1"/>
                  <a:t>conducibilita</a:t>
                </a:r>
                <a:r>
                  <a:rPr lang="it-IT" dirty="0"/>
                  <a:t>` </a:t>
                </a:r>
                <a:r>
                  <a:rPr lang="it-IT" dirty="0" err="1"/>
                  <a:t>idraulica</a:t>
                </a:r>
                <a:r>
                  <a:rPr lang="it-IT" dirty="0"/>
                  <a:t> </a:t>
                </a:r>
                <a:r>
                  <a:rPr lang="it-IT" dirty="0" err="1"/>
                  <a:t>alla</a:t>
                </a:r>
                <a:r>
                  <a:rPr lang="it-IT" dirty="0"/>
                  <a:t> </a:t>
                </a:r>
                <a:r>
                  <a:rPr lang="it-IT" dirty="0" err="1"/>
                  <a:t>saturazione</a:t>
                </a:r>
                <a:r>
                  <a:rPr lang="it-IT" dirty="0"/>
                  <a:t> </a:t>
                </a:r>
                <a:r>
                  <a:rPr lang="it-IT" dirty="0" err="1"/>
                  <a:t>espressa</a:t>
                </a:r>
                <a:r>
                  <a:rPr lang="it-IT" dirty="0"/>
                  <a:t> in [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it-IT" dirty="0"/>
                  <a:t>].</a:t>
                </a:r>
              </a:p>
              <a:p>
                <a:pPr>
                  <a:defRPr sz="2000"/>
                </a:pPr>
                <a:endParaRPr lang="it-IT" dirty="0"/>
              </a:p>
              <a:p>
                <a:pPr>
                  <a:defRPr sz="2000"/>
                </a:pPr>
                <a:endParaRPr lang="it-IT" dirty="0"/>
              </a:p>
              <a:p>
                <a:pPr>
                  <a:defRPr sz="2000"/>
                </a:pPr>
                <a:r>
                  <a:rPr lang="it-IT" dirty="0"/>
                  <a:t> </a:t>
                </a:r>
                <a:endParaRPr dirty="0"/>
              </a:p>
            </p:txBody>
          </p:sp>
        </mc:Choice>
        <mc:Fallback xmlns="">
          <p:sp>
            <p:nvSpPr>
              <p:cNvPr id="249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75" y="2701721"/>
                <a:ext cx="7734649" cy="3477875"/>
              </a:xfrm>
              <a:prstGeom prst="rect">
                <a:avLst/>
              </a:prstGeom>
              <a:blipFill>
                <a:blip r:embed="rId2"/>
                <a:stretch>
                  <a:fillRect l="-1420" t="-87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0" name="InitialData.jpeg" descr="InitialData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6874" y="888524"/>
            <a:ext cx="8607697" cy="1450736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Rectangle"/>
          <p:cNvSpPr/>
          <p:nvPr/>
        </p:nvSpPr>
        <p:spPr>
          <a:xfrm>
            <a:off x="927100" y="901224"/>
            <a:ext cx="1122214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2" name="Rectangle"/>
          <p:cNvSpPr/>
          <p:nvPr/>
        </p:nvSpPr>
        <p:spPr>
          <a:xfrm>
            <a:off x="4069615" y="792954"/>
            <a:ext cx="4920705" cy="15539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55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56" name="TextBox 10"/>
          <p:cNvSpPr txBox="1"/>
          <p:nvPr/>
        </p:nvSpPr>
        <p:spPr>
          <a:xfrm>
            <a:off x="1392571" y="328310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pic>
        <p:nvPicPr>
          <p:cNvPr id="260" name="InitialData.jpeg" descr="InitialData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874" y="875824"/>
            <a:ext cx="8607697" cy="1450736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Rectangle"/>
          <p:cNvSpPr/>
          <p:nvPr/>
        </p:nvSpPr>
        <p:spPr>
          <a:xfrm>
            <a:off x="927099" y="888524"/>
            <a:ext cx="4706244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293088-2E92-497D-BD50-58CDD97EAF9D}"/>
                  </a:ext>
                </a:extLst>
              </p:cNvPr>
              <p:cNvSpPr txBox="1"/>
              <p:nvPr/>
            </p:nvSpPr>
            <p:spPr>
              <a:xfrm>
                <a:off x="440087" y="2673531"/>
                <a:ext cx="7806932" cy="40010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alphaSpecificStorage</a:t>
                </a:r>
                <a:r>
                  <a:rPr lang="en-US" sz="2000" b="1" dirty="0"/>
                  <a:t>:</a:t>
                </a:r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/>
                  <a:t>e` la </a:t>
                </a:r>
                <a:r>
                  <a:rPr lang="en-US" sz="2000" dirty="0" err="1"/>
                  <a:t>comprimibilita</a:t>
                </a:r>
                <a:r>
                  <a:rPr lang="en-US" sz="2000" dirty="0"/>
                  <a:t>` </a:t>
                </a:r>
                <a:r>
                  <a:rPr lang="en-US" sz="2000" dirty="0" err="1"/>
                  <a:t>dell’aquifero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espressa</a:t>
                </a:r>
                <a:r>
                  <a:rPr lang="en-US" sz="2000" dirty="0"/>
                  <a:t> in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]</a:t>
                </a:r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/>
              </a:p>
              <a:p>
                <a:r>
                  <a:rPr lang="en-US" sz="2000" b="1" dirty="0" err="1"/>
                  <a:t>betaSpecificStorage</a:t>
                </a:r>
                <a:r>
                  <a:rPr lang="en-US" sz="2000" b="1" dirty="0"/>
                  <a:t>:</a:t>
                </a:r>
              </a:p>
              <a:p>
                <a:r>
                  <a:rPr lang="en-US" sz="2000" dirty="0"/>
                  <a:t>e` la </a:t>
                </a:r>
                <a:r>
                  <a:rPr lang="en-US" sz="2000" dirty="0" err="1"/>
                  <a:t>comprimibilita</a:t>
                </a:r>
                <a:r>
                  <a:rPr lang="en-US" sz="2000" dirty="0"/>
                  <a:t>` </a:t>
                </a:r>
                <a:r>
                  <a:rPr lang="en-US" sz="2000" dirty="0" err="1"/>
                  <a:t>dell’acqua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espressa</a:t>
                </a:r>
                <a:r>
                  <a:rPr lang="en-US" sz="2000" dirty="0"/>
                  <a:t> in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𝑃𝑎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] (la </a:t>
                </a:r>
                <a:r>
                  <a:rPr lang="en-US" sz="2000" dirty="0" err="1"/>
                  <a:t>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puo</a:t>
                </a:r>
                <a:r>
                  <a:rPr lang="en-US" sz="2000" dirty="0"/>
                  <a:t>` </a:t>
                </a:r>
                <a:r>
                  <a:rPr lang="en-US" sz="2000" dirty="0" err="1"/>
                  <a:t>assumere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costante</a:t>
                </a:r>
                <a:r>
                  <a:rPr lang="en-US" sz="2000" dirty="0"/>
                  <a:t> e </a:t>
                </a:r>
                <a:r>
                  <a:rPr lang="en-US" sz="2000" dirty="0" err="1"/>
                  <a:t>pari</a:t>
                </a:r>
                <a:r>
                  <a:rPr lang="en-US" sz="2000" dirty="0"/>
                  <a:t>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4.4 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/>
              </a:p>
              <a:p>
                <a:r>
                  <a:rPr lang="en-US" sz="2000" b="1" dirty="0"/>
                  <a:t>et:</a:t>
                </a:r>
              </a:p>
              <a:p>
                <a:r>
                  <a:rPr lang="en-US" sz="2000" dirty="0"/>
                  <a:t>e` </a:t>
                </a:r>
                <a:r>
                  <a:rPr lang="en-US" sz="2000" dirty="0" err="1"/>
                  <a:t>il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termine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sorgente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utilizzato</a:t>
                </a:r>
                <a:r>
                  <a:rPr lang="en-US" sz="2000" dirty="0"/>
                  <a:t> per </a:t>
                </a:r>
                <a:r>
                  <a:rPr lang="en-US" sz="2000" dirty="0" err="1"/>
                  <a:t>simulare</a:t>
                </a:r>
                <a:r>
                  <a:rPr lang="en-US" sz="2000" dirty="0"/>
                  <a:t> in prima </a:t>
                </a:r>
                <a:r>
                  <a:rPr lang="en-US" sz="2000" dirty="0" err="1"/>
                  <a:t>approssimazione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l’evapotraspirazione</a:t>
                </a:r>
                <a:r>
                  <a:rPr lang="en-US" sz="2000" dirty="0"/>
                  <a:t>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] (</a:t>
                </a:r>
                <a:r>
                  <a:rPr lang="en-US" sz="2000" dirty="0" err="1"/>
                  <a:t>deve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essere</a:t>
                </a:r>
                <a:r>
                  <a:rPr lang="en-US" sz="2000" dirty="0"/>
                  <a:t> una </a:t>
                </a:r>
                <a:r>
                  <a:rPr lang="en-US" sz="2000" dirty="0" err="1"/>
                  <a:t>quantita</a:t>
                </a:r>
                <a:r>
                  <a:rPr lang="en-US" sz="2000" dirty="0"/>
                  <a:t>` </a:t>
                </a:r>
                <a:r>
                  <a:rPr lang="en-US" sz="2000" dirty="0" err="1"/>
                  <a:t>positiva</a:t>
                </a:r>
                <a:r>
                  <a:rPr lang="en-US" sz="2000" dirty="0"/>
                  <a:t>).</a:t>
                </a:r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dirty="0"/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293088-2E92-497D-BD50-58CDD97EA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87" y="2673531"/>
                <a:ext cx="7806932" cy="4001093"/>
              </a:xfrm>
              <a:prstGeom prst="rect">
                <a:avLst/>
              </a:prstGeom>
              <a:blipFill>
                <a:blip r:embed="rId3"/>
                <a:stretch>
                  <a:fillRect l="-1405" t="-91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6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65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Esempio</a:t>
            </a:r>
          </a:p>
        </p:txBody>
      </p:sp>
      <p:sp>
        <p:nvSpPr>
          <p:cNvPr id="266" name="TextBox 4"/>
          <p:cNvSpPr txBox="1"/>
          <p:nvPr/>
        </p:nvSpPr>
        <p:spPr>
          <a:xfrm>
            <a:off x="478172" y="1157680"/>
            <a:ext cx="8196044" cy="400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Nella cartella</a:t>
            </a:r>
          </a:p>
          <a:p>
            <a:r>
              <a:t> </a:t>
            </a:r>
          </a:p>
          <a:p>
            <a:pPr algn="ctr"/>
            <a:r>
              <a:t>data/RichardsMeshGen_input</a:t>
            </a:r>
          </a:p>
          <a:p>
            <a:endParaRPr/>
          </a:p>
          <a:p>
            <a:r>
              <a:t>sono presenti 4 esempi di file </a:t>
            </a:r>
            <a:r>
              <a:rPr i="1"/>
              <a:t>.csv </a:t>
            </a:r>
            <a:r>
              <a:t>e delle figure che rappresentano I 4 tipi di suolo presi in esame.</a:t>
            </a:r>
          </a:p>
          <a:p>
            <a:endParaRPr/>
          </a:p>
          <a:p>
            <a:endParaRPr/>
          </a:p>
          <a:p>
            <a:endParaRPr/>
          </a:p>
          <a:p>
            <a:r>
              <a:t>Nella cartella</a:t>
            </a:r>
          </a:p>
          <a:p>
            <a:endParaRPr/>
          </a:p>
          <a:p>
            <a:pPr algn="ctr"/>
            <a:r>
              <a:t>data/Grid_NetCDF</a:t>
            </a:r>
          </a:p>
          <a:p>
            <a:pPr algn="ctr"/>
            <a:endParaRPr/>
          </a:p>
          <a:p>
            <a:r>
              <a:t>si possono trovare i 4 file </a:t>
            </a:r>
            <a:r>
              <a:rPr i="1"/>
              <a:t>.nc </a:t>
            </a:r>
            <a:r>
              <a:t>ottenuti con il notebook RichardsMeshGen.ipynb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54"/>
          <p:cNvSpPr txBox="1"/>
          <p:nvPr/>
        </p:nvSpPr>
        <p:spPr>
          <a:xfrm>
            <a:off x="-1" y="-25709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Flow chart</a:t>
            </a:r>
          </a:p>
        </p:txBody>
      </p:sp>
      <p:sp>
        <p:nvSpPr>
          <p:cNvPr id="135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36" name="TextBox 1"/>
          <p:cNvSpPr txBox="1"/>
          <p:nvPr/>
        </p:nvSpPr>
        <p:spPr>
          <a:xfrm>
            <a:off x="645953" y="764195"/>
            <a:ext cx="7563444" cy="303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400"/>
            </a:pPr>
            <a:r>
              <a:t>Per studiare l’infiltrazione dell’acqua nei suoli occorre: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2400"/>
            </a:pPr>
            <a:r>
              <a:t>Un modello matematico: equazioni di Richards + SWRC</a:t>
            </a:r>
          </a:p>
          <a:p>
            <a:pPr marL="285750" indent="-285750">
              <a:buSzPct val="100000"/>
              <a:buFont typeface="Arial"/>
              <a:buChar char="•"/>
              <a:defRPr sz="2400"/>
            </a:pPr>
            <a:r>
              <a:t>Un metodo numerico che consenta di trovare una soluzione approssimata dell’equazione di Richards</a:t>
            </a:r>
          </a:p>
          <a:p>
            <a:pPr marL="285750" indent="-285750">
              <a:buSzPct val="100000"/>
              <a:buFont typeface="Arial"/>
              <a:buChar char="•"/>
              <a:defRPr sz="2400"/>
            </a:pPr>
            <a:r>
              <a:t>Per poter applicare il modello numerico  e` necessario definire una griglia sulla quale calcolare la soluzione.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69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70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Notebook RichardsMeshGen.ipynb</a:t>
            </a:r>
          </a:p>
        </p:txBody>
      </p:sp>
      <p:sp>
        <p:nvSpPr>
          <p:cNvPr id="271" name="TextBox 1"/>
          <p:cNvSpPr txBox="1"/>
          <p:nvPr/>
        </p:nvSpPr>
        <p:spPr>
          <a:xfrm>
            <a:off x="704675" y="1507921"/>
            <a:ext cx="7734649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Preparato il file input.csv e` sufficiente eseguire il notebook RichardsMeshGen.ipynb.</a:t>
            </a:r>
          </a:p>
        </p:txBody>
      </p:sp>
      <p:sp>
        <p:nvSpPr>
          <p:cNvPr id="272" name="TextBox 2"/>
          <p:cNvSpPr txBox="1"/>
          <p:nvPr/>
        </p:nvSpPr>
        <p:spPr>
          <a:xfrm>
            <a:off x="612394" y="3003258"/>
            <a:ext cx="7919209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Per la definizione della condizione iniziale e` possible scegliere tra: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Profilo idrostatico calcolato a partire dal valore della suzione dell’ultimo layer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Interpolazione lineare a tratti (da preferire quando sono stati definiti dei punti di misura, Type M)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Profilo costante con valore pari alla suzione dell’ultimo layer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75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76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@Out: grid.nc </a:t>
            </a:r>
          </a:p>
        </p:txBody>
      </p:sp>
      <p:sp>
        <p:nvSpPr>
          <p:cNvPr id="277" name="TextBox 3"/>
          <p:cNvSpPr txBox="1"/>
          <p:nvPr/>
        </p:nvSpPr>
        <p:spPr>
          <a:xfrm>
            <a:off x="503339" y="1493239"/>
            <a:ext cx="82128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Il file di output viene salvato in formato NetCDF (.nc)</a:t>
            </a:r>
          </a:p>
        </p:txBody>
      </p:sp>
      <p:pic>
        <p:nvPicPr>
          <p:cNvPr id="27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3338" y="2446697"/>
            <a:ext cx="8071680" cy="23687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281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82" name="CasellaDiTesto 1"/>
          <p:cNvSpPr txBox="1"/>
          <p:nvPr/>
        </p:nvSpPr>
        <p:spPr>
          <a:xfrm>
            <a:off x="1708711" y="524866"/>
            <a:ext cx="5726577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.sim file</a:t>
            </a:r>
          </a:p>
          <a:p>
            <a:pPr algn="ctr">
              <a:defRPr sz="2000"/>
            </a:pPr>
            <a:endParaRPr/>
          </a:p>
          <a:p>
            <a:pPr algn="ctr">
              <a:defRPr sz="2000"/>
            </a:pPr>
            <a:r>
              <a:t>DATE FORMAT:  yyyy-MM-dd HH:mm</a:t>
            </a:r>
          </a:p>
        </p:txBody>
      </p:sp>
      <p:pic>
        <p:nvPicPr>
          <p:cNvPr id="283" name="Immagine 4" descr="Immagine 4"/>
          <p:cNvPicPr>
            <a:picLocks noChangeAspect="1"/>
          </p:cNvPicPr>
          <p:nvPr/>
        </p:nvPicPr>
        <p:blipFill>
          <a:blip r:embed="rId2">
            <a:extLst/>
          </a:blip>
          <a:srcRect b="10600"/>
          <a:stretch>
            <a:fillRect/>
          </a:stretch>
        </p:blipFill>
        <p:spPr>
          <a:xfrm>
            <a:off x="237565" y="1965175"/>
            <a:ext cx="5553329" cy="2625300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CasellaDiTesto 5"/>
          <p:cNvSpPr txBox="1"/>
          <p:nvPr/>
        </p:nvSpPr>
        <p:spPr>
          <a:xfrm>
            <a:off x="6104964" y="2498575"/>
            <a:ext cx="24384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t>START DATE</a:t>
            </a:r>
          </a:p>
        </p:txBody>
      </p:sp>
      <p:sp>
        <p:nvSpPr>
          <p:cNvPr id="285" name="CasellaDiTesto 6"/>
          <p:cNvSpPr txBox="1"/>
          <p:nvPr/>
        </p:nvSpPr>
        <p:spPr>
          <a:xfrm>
            <a:off x="6104964" y="3336776"/>
            <a:ext cx="24384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t>END DATE</a:t>
            </a:r>
          </a:p>
        </p:txBody>
      </p:sp>
      <p:sp>
        <p:nvSpPr>
          <p:cNvPr id="286" name="CasellaDiTesto 7"/>
          <p:cNvSpPr txBox="1"/>
          <p:nvPr/>
        </p:nvSpPr>
        <p:spPr>
          <a:xfrm>
            <a:off x="6104964" y="4174976"/>
            <a:ext cx="3352799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TIME STEP </a:t>
            </a:r>
          </a:p>
          <a:p>
            <a:pPr>
              <a:defRPr sz="2400"/>
            </a:pPr>
            <a:r>
              <a:t>     delle serie</a:t>
            </a:r>
          </a:p>
          <a:p>
            <a:pPr>
              <a:defRPr sz="2400"/>
            </a:pPr>
            <a:r>
              <a:t>     temporali</a:t>
            </a:r>
          </a:p>
        </p:txBody>
      </p:sp>
      <p:sp>
        <p:nvSpPr>
          <p:cNvPr id="287" name="Connettore 2 11"/>
          <p:cNvSpPr/>
          <p:nvPr/>
        </p:nvSpPr>
        <p:spPr>
          <a:xfrm flipH="1" flipV="1">
            <a:off x="4571998" y="2729408"/>
            <a:ext cx="1532967" cy="1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8" name="Connettore 2 14"/>
          <p:cNvSpPr/>
          <p:nvPr/>
        </p:nvSpPr>
        <p:spPr>
          <a:xfrm flipH="1">
            <a:off x="4563038" y="3545182"/>
            <a:ext cx="1532967" cy="1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9" name="Connettore 2 15"/>
          <p:cNvSpPr/>
          <p:nvPr/>
        </p:nvSpPr>
        <p:spPr>
          <a:xfrm flipH="1">
            <a:off x="5504329" y="4405774"/>
            <a:ext cx="663393" cy="1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292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93" name="CasellaDiTesto 1"/>
          <p:cNvSpPr txBox="1"/>
          <p:nvPr/>
        </p:nvSpPr>
        <p:spPr>
          <a:xfrm>
            <a:off x="1708711" y="524866"/>
            <a:ext cx="5726577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.sim file</a:t>
            </a:r>
          </a:p>
          <a:p>
            <a:pPr algn="ctr">
              <a:defRPr sz="2000"/>
            </a:pPr>
            <a:endParaRPr/>
          </a:p>
          <a:p>
            <a:pPr algn="ctr">
              <a:defRPr sz="2000"/>
            </a:pPr>
            <a:r>
              <a:t>COMPONENTS:</a:t>
            </a:r>
          </a:p>
        </p:txBody>
      </p:sp>
      <p:pic>
        <p:nvPicPr>
          <p:cNvPr id="294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613" y="1607928"/>
            <a:ext cx="8878273" cy="44740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29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98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</a:t>
            </a:r>
          </a:p>
        </p:txBody>
      </p:sp>
      <p:pic>
        <p:nvPicPr>
          <p:cNvPr id="29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234" y="2516606"/>
            <a:ext cx="8551528" cy="9162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02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03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3EE88A-C9C1-4C70-9A60-5635C9A2F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710" y="2713981"/>
            <a:ext cx="5714579" cy="185801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0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08" name="CasellaDiTesto 1"/>
          <p:cNvSpPr txBox="1"/>
          <p:nvPr/>
        </p:nvSpPr>
        <p:spPr>
          <a:xfrm>
            <a:off x="1708711" y="524866"/>
            <a:ext cx="5726577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.sim file: parameters</a:t>
            </a:r>
          </a:p>
          <a:p>
            <a:pPr algn="ctr">
              <a:defRPr sz="2000"/>
            </a:pPr>
            <a:r>
              <a:t>BOUNDARY CONDITION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CasellaDiTesto 3"/>
              <p:cNvSpPr txBox="1"/>
              <p:nvPr/>
            </p:nvSpPr>
            <p:spPr>
              <a:xfrm>
                <a:off x="519952" y="4356853"/>
                <a:ext cx="7691720" cy="3962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>
                <a:lvl1pPr>
                  <a:defRPr sz="2000"/>
                </a:lvl1pPr>
              </a:lstStyle>
              <a:p>
                <a:r>
                  <a:rPr dirty="0"/>
                  <a:t>RAINFALL HEIGTH  HAS TO BE EXPRESSED IN [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dirty="0"/>
                  <a:t>]</a:t>
                </a:r>
              </a:p>
            </p:txBody>
          </p:sp>
        </mc:Choice>
        <mc:Fallback xmlns="">
          <p:sp>
            <p:nvSpPr>
              <p:cNvPr id="309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52" y="4356853"/>
                <a:ext cx="7691720" cy="396241"/>
              </a:xfrm>
              <a:prstGeom prst="rect">
                <a:avLst/>
              </a:prstGeom>
              <a:blipFill>
                <a:blip r:embed="rId2"/>
                <a:stretch>
                  <a:fillRect l="-1426" t="-9231" b="-2769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4614" y="2855059"/>
            <a:ext cx="8234770" cy="10239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13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14" name="CasellaDiTesto 1"/>
          <p:cNvSpPr txBox="1"/>
          <p:nvPr/>
        </p:nvSpPr>
        <p:spPr>
          <a:xfrm>
            <a:off x="1708711" y="524866"/>
            <a:ext cx="5726577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.sim file: parameters</a:t>
            </a:r>
          </a:p>
          <a:p>
            <a:pPr algn="ctr">
              <a:defRPr sz="2000"/>
            </a:pPr>
            <a:r>
              <a:t>BOUNDARY CONDITION </a:t>
            </a:r>
          </a:p>
        </p:txBody>
      </p:sp>
      <p:sp>
        <p:nvSpPr>
          <p:cNvPr id="315" name="CasellaDiTesto 5"/>
          <p:cNvSpPr txBox="1"/>
          <p:nvPr/>
        </p:nvSpPr>
        <p:spPr>
          <a:xfrm>
            <a:off x="1694160" y="1727245"/>
            <a:ext cx="619013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BOTTOM 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AT THE BOTTOM OF THE SOIL COLUMN</a:t>
            </a:r>
          </a:p>
        </p:txBody>
      </p:sp>
      <p:sp>
        <p:nvSpPr>
          <p:cNvPr id="316" name="Connettore 2 7"/>
          <p:cNvSpPr/>
          <p:nvPr/>
        </p:nvSpPr>
        <p:spPr>
          <a:xfrm>
            <a:off x="2819400" y="2133600"/>
            <a:ext cx="0" cy="685801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CasellaDiTesto 3"/>
              <p:cNvSpPr txBox="1"/>
              <p:nvPr/>
            </p:nvSpPr>
            <p:spPr>
              <a:xfrm>
                <a:off x="781840" y="5284522"/>
                <a:ext cx="7580318" cy="3962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>
                <a:lvl1pPr>
                  <a:defRPr sz="2000"/>
                </a:lvl1pPr>
              </a:lstStyle>
              <a:p>
                <a:r>
                  <a:rPr dirty="0"/>
                  <a:t>THE BOTTOM BOUNDARY CONDITION HAS TO BE EXPRESSED IN [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dirty="0"/>
                  <a:t>].</a:t>
                </a:r>
              </a:p>
            </p:txBody>
          </p:sp>
        </mc:Choice>
        <mc:Fallback xmlns="">
          <p:sp>
            <p:nvSpPr>
              <p:cNvPr id="317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40" y="5284522"/>
                <a:ext cx="7580318" cy="396241"/>
              </a:xfrm>
              <a:prstGeom prst="rect">
                <a:avLst/>
              </a:prstGeom>
              <a:blipFill>
                <a:blip r:embed="rId2"/>
                <a:stretch>
                  <a:fillRect l="-1447" t="-9231" b="-2769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A5191854-DC6F-4683-A098-CF3A4BB64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40" y="2922611"/>
            <a:ext cx="7422546" cy="218657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21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22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</a:t>
            </a:r>
          </a:p>
        </p:txBody>
      </p:sp>
      <p:pic>
        <p:nvPicPr>
          <p:cNvPr id="32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5111" y="2632655"/>
            <a:ext cx="8293777" cy="1592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2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27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 </a:t>
            </a:r>
          </a:p>
        </p:txBody>
      </p:sp>
      <p:pic>
        <p:nvPicPr>
          <p:cNvPr id="328" name="Immagine 2" descr="Immagin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9092" y="4383833"/>
            <a:ext cx="7145813" cy="163219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1" name="CasellaDiTesto 8"/>
          <p:cNvGrpSpPr/>
          <p:nvPr/>
        </p:nvGrpSpPr>
        <p:grpSpPr>
          <a:xfrm>
            <a:off x="609600" y="1174047"/>
            <a:ext cx="7778037" cy="400111"/>
            <a:chOff x="0" y="0"/>
            <a:chExt cx="7778036" cy="400110"/>
          </a:xfrm>
        </p:grpSpPr>
        <p:sp>
          <p:nvSpPr>
            <p:cNvPr id="329" name="Rectangle"/>
            <p:cNvSpPr/>
            <p:nvPr/>
          </p:nvSpPr>
          <p:spPr>
            <a:xfrm>
              <a:off x="0" y="-1"/>
              <a:ext cx="7778037" cy="400112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0" name="Text"/>
            <p:cNvSpPr txBox="1"/>
            <p:nvPr/>
          </p:nvSpPr>
          <p:spPr>
            <a:xfrm>
              <a:off x="0" y="-1"/>
              <a:ext cx="777803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 </a:t>
              </a:r>
            </a:p>
          </p:txBody>
        </p:sp>
      </p:grpSp>
      <p:pic>
        <p:nvPicPr>
          <p:cNvPr id="332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5344" y="1739100"/>
            <a:ext cx="8413313" cy="966395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CasellaDiTesto 8"/>
          <p:cNvSpPr txBox="1"/>
          <p:nvPr/>
        </p:nvSpPr>
        <p:spPr>
          <a:xfrm>
            <a:off x="762000" y="3824551"/>
            <a:ext cx="777803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CONSIGLIATO USARE SEMPRE L’ALGORITMO NESTED NEWTON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54"/>
          <p:cNvSpPr txBox="1"/>
          <p:nvPr/>
        </p:nvSpPr>
        <p:spPr>
          <a:xfrm>
            <a:off x="-1" y="-25709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Flow chart</a:t>
            </a:r>
          </a:p>
        </p:txBody>
      </p:sp>
      <p:sp>
        <p:nvSpPr>
          <p:cNvPr id="139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pic>
        <p:nvPicPr>
          <p:cNvPr id="140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1031844" y="3053594"/>
            <a:ext cx="2097249" cy="3261925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TextBox 1"/>
          <p:cNvSpPr txBox="1"/>
          <p:nvPr/>
        </p:nvSpPr>
        <p:spPr>
          <a:xfrm>
            <a:off x="645953" y="764195"/>
            <a:ext cx="7205479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Per studiare l’infiltrazione dell’acqua nei suoli occorre: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Un modello matematico: equazioni di Richards + SWRC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Un metodo numerico che consenta di trovare una soluzione approssimata dell’equazione di Richards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Per poter applicare il modello numerico  e` necessario definire una griglia sulla quale calcolare la soluzione.</a:t>
            </a:r>
            <a:br/>
            <a:endParaRPr/>
          </a:p>
        </p:txBody>
      </p:sp>
      <p:sp>
        <p:nvSpPr>
          <p:cNvPr id="142" name="Straight Arrow Connector 8"/>
          <p:cNvSpPr/>
          <p:nvPr/>
        </p:nvSpPr>
        <p:spPr>
          <a:xfrm flipV="1">
            <a:off x="3246539" y="4613943"/>
            <a:ext cx="1535187" cy="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143" name="Picture 16" descr="Picture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29289" y="2888431"/>
            <a:ext cx="3275246" cy="3527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1049288" y="3053594"/>
            <a:ext cx="2097249" cy="3261925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traight Arrow Connector 9"/>
          <p:cNvSpPr/>
          <p:nvPr/>
        </p:nvSpPr>
        <p:spPr>
          <a:xfrm flipV="1">
            <a:off x="3263982" y="4613943"/>
            <a:ext cx="1535187" cy="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14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6734" y="2888431"/>
            <a:ext cx="3275246" cy="35275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3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37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 </a:t>
            </a:r>
          </a:p>
        </p:txBody>
      </p:sp>
      <p:pic>
        <p:nvPicPr>
          <p:cNvPr id="338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1521" y="1758942"/>
            <a:ext cx="5418411" cy="11647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1521" y="4358620"/>
            <a:ext cx="5961660" cy="1042938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TextBox 7"/>
          <p:cNvSpPr txBox="1"/>
          <p:nvPr/>
        </p:nvSpPr>
        <p:spPr>
          <a:xfrm>
            <a:off x="1801521" y="5762833"/>
            <a:ext cx="787138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timeDelta DEVE ESSERE MINORE O UGUALE A tTimestep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43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44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 </a:t>
            </a:r>
          </a:p>
        </p:txBody>
      </p:sp>
      <p:sp>
        <p:nvSpPr>
          <p:cNvPr id="345" name="Titolo 1"/>
          <p:cNvSpPr txBox="1"/>
          <p:nvPr/>
        </p:nvSpPr>
        <p:spPr>
          <a:xfrm>
            <a:off x="533400" y="1739151"/>
            <a:ext cx="822960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FILE PATH FOR THE TOP BOUNDARY CONDITION</a:t>
            </a:r>
          </a:p>
        </p:txBody>
      </p:sp>
      <p:sp>
        <p:nvSpPr>
          <p:cNvPr id="346" name="Connettore 2 6"/>
          <p:cNvSpPr/>
          <p:nvPr/>
        </p:nvSpPr>
        <p:spPr>
          <a:xfrm>
            <a:off x="6854821" y="2126875"/>
            <a:ext cx="1" cy="1452283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4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553" y="3603809"/>
            <a:ext cx="8775522" cy="24372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50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51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 </a:t>
            </a:r>
          </a:p>
        </p:txBody>
      </p:sp>
      <p:sp>
        <p:nvSpPr>
          <p:cNvPr id="352" name="Titolo 1"/>
          <p:cNvSpPr txBox="1"/>
          <p:nvPr/>
        </p:nvSpPr>
        <p:spPr>
          <a:xfrm>
            <a:off x="457198" y="1870454"/>
            <a:ext cx="822960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 defTabSz="914400">
              <a:defRPr sz="2000"/>
            </a:lvl1pPr>
          </a:lstStyle>
          <a:p>
            <a:r>
              <a:t>FILE PATH FOR THE BOTTOM BOUNDARY CONDITION</a:t>
            </a:r>
          </a:p>
        </p:txBody>
      </p:sp>
      <p:sp>
        <p:nvSpPr>
          <p:cNvPr id="353" name="Connettore 2 6"/>
          <p:cNvSpPr/>
          <p:nvPr/>
        </p:nvSpPr>
        <p:spPr>
          <a:xfrm>
            <a:off x="7010400" y="2348752"/>
            <a:ext cx="0" cy="1337258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5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892" y="3719457"/>
            <a:ext cx="8539993" cy="24380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5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58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 </a:t>
            </a:r>
          </a:p>
        </p:txBody>
      </p:sp>
      <p:sp>
        <p:nvSpPr>
          <p:cNvPr id="359" name="Titolo 1"/>
          <p:cNvSpPr txBox="1"/>
          <p:nvPr/>
        </p:nvSpPr>
        <p:spPr>
          <a:xfrm>
            <a:off x="457200" y="1371600"/>
            <a:ext cx="82296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PATH OF THE OUTPUT FOLDER</a:t>
            </a:r>
          </a:p>
        </p:txBody>
      </p:sp>
      <p:sp>
        <p:nvSpPr>
          <p:cNvPr id="360" name="Connettore 2 6"/>
          <p:cNvSpPr/>
          <p:nvPr/>
        </p:nvSpPr>
        <p:spPr>
          <a:xfrm>
            <a:off x="4314825" y="2115671"/>
            <a:ext cx="0" cy="911465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6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8711" y="3617119"/>
            <a:ext cx="6093057" cy="14525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6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65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connect </a:t>
            </a:r>
          </a:p>
        </p:txBody>
      </p:sp>
      <p:pic>
        <p:nvPicPr>
          <p:cNvPr id="36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5909" y="4898847"/>
            <a:ext cx="5177182" cy="1361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6002" y="983809"/>
            <a:ext cx="5771512" cy="3743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70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71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connect </a:t>
            </a:r>
          </a:p>
        </p:txBody>
      </p:sp>
      <p:pic>
        <p:nvPicPr>
          <p:cNvPr id="37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953" y="1187777"/>
            <a:ext cx="5822578" cy="1928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73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1083" y="3240784"/>
            <a:ext cx="7410453" cy="20759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How to read a NetCDF with Jupyter Notebook</a:t>
            </a:r>
          </a:p>
        </p:txBody>
      </p:sp>
      <p:sp>
        <p:nvSpPr>
          <p:cNvPr id="37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77" name="TextBox 3"/>
          <p:cNvSpPr txBox="1"/>
          <p:nvPr/>
        </p:nvSpPr>
        <p:spPr>
          <a:xfrm>
            <a:off x="131974" y="2009610"/>
            <a:ext cx="888005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Per la lettura di un file formato NetCDF (.nc) guardare il Notebook How_to_Read_NetCDF.ipynb</a:t>
            </a:r>
          </a:p>
        </p:txBody>
      </p:sp>
      <p:sp>
        <p:nvSpPr>
          <p:cNvPr id="378" name="TextBox 5"/>
          <p:cNvSpPr txBox="1"/>
          <p:nvPr/>
        </p:nvSpPr>
        <p:spPr>
          <a:xfrm>
            <a:off x="133372" y="4494152"/>
            <a:ext cx="888005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Ricordarsi di chiudere sempre il file in lettura con il comando</a:t>
            </a:r>
          </a:p>
          <a:p>
            <a:pPr algn="ctr">
              <a:defRPr sz="2000"/>
            </a:pPr>
            <a:r>
              <a:t>ncfile.close()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Check_ponding_depth_and_cumulative_infiltration.ipybn</a:t>
            </a:r>
          </a:p>
        </p:txBody>
      </p:sp>
      <p:sp>
        <p:nvSpPr>
          <p:cNvPr id="381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82" name="TextBox 6"/>
          <p:cNvSpPr txBox="1"/>
          <p:nvPr/>
        </p:nvSpPr>
        <p:spPr>
          <a:xfrm>
            <a:off x="84840" y="340201"/>
            <a:ext cx="8880052" cy="588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E` possible confrontare la soluzione numerica ottenuta con la componente OMS Richards1D con una soluzione analitica per il caso in cui al fondo si assegna una condizione al contorno di tipo </a:t>
            </a:r>
            <a:r>
              <a:rPr i="1"/>
              <a:t>impervious bottom</a:t>
            </a:r>
            <a:r>
              <a:t> e la precipitazione e` tale da saturare l’intera Colonna di suolo al punto da determinare l’accumulo di acqua sulla superficie.</a:t>
            </a:r>
          </a:p>
          <a:p>
            <a:pPr>
              <a:defRPr sz="2000"/>
            </a:pPr>
            <a:endParaRPr/>
          </a:p>
          <a:p>
            <a:pPr>
              <a:defRPr sz="2000"/>
            </a:pPr>
            <a:r>
              <a:t>In questo caso infatti e` possible calcolare analiticamente l’accumulo d’acqua alla superficie facendo un semplice bilancio tra di volume. Dalla condizione iniziale e` possibile calcolare il volume d’acqua infiltrabile come</a:t>
            </a:r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r>
              <a:t>Quindi il volume d’acqua che si accumula sulla superficie sara` pari a:</a:t>
            </a:r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r>
              <a:t>Nel caso 1D anziche` lavorare con i volume risulta piu` semplice lavorare con le altezze che altro non sono che i volume per unita` di area.</a:t>
            </a:r>
          </a:p>
          <a:p>
            <a:pPr>
              <a:defRPr sz="2000"/>
            </a:pPr>
            <a:r>
              <a:t> </a:t>
            </a:r>
          </a:p>
        </p:txBody>
      </p:sp>
      <p:pic>
        <p:nvPicPr>
          <p:cNvPr id="383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2915" y="4584601"/>
            <a:ext cx="3917553" cy="5769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21421" y="3198401"/>
            <a:ext cx="5072722" cy="6900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Check_ponding_depth_and_cumulative_infiltration.ipybn</a:t>
            </a:r>
          </a:p>
        </p:txBody>
      </p:sp>
      <p:sp>
        <p:nvSpPr>
          <p:cNvPr id="38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88" name="TextBox 6"/>
          <p:cNvSpPr txBox="1"/>
          <p:nvPr/>
        </p:nvSpPr>
        <p:spPr>
          <a:xfrm>
            <a:off x="131974" y="2408870"/>
            <a:ext cx="8880052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Il valore cosi` calcolato puo` essere confrontato con il valore ottenuto dalla simulazione e quindi valutare l’errore della soluzione numerica.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Qualche suggerimento</a:t>
            </a:r>
          </a:p>
        </p:txBody>
      </p:sp>
      <p:sp>
        <p:nvSpPr>
          <p:cNvPr id="391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92" name="TextBox 2"/>
          <p:cNvSpPr txBox="1"/>
          <p:nvPr/>
        </p:nvSpPr>
        <p:spPr>
          <a:xfrm>
            <a:off x="84840" y="340201"/>
            <a:ext cx="8880052" cy="161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000"/>
            </a:lvl1pPr>
          </a:lstStyle>
          <a:p>
            <a:r>
              <a:t>I NetCDF sono file autoesplicativi: e` possible aggiungere una descrizione del contenuto del file piu` o meno dettagliata. Il consiglio e` di investire del tempo nello scrivere un comment al file in modo da poter sempre sapere, anche a distanza di tempo, i dati di input utilizzati per la simulazione. Questo e` possible farlo sia con il notebook RichardsMeshGen.ipybn:</a:t>
            </a:r>
          </a:p>
        </p:txBody>
      </p:sp>
      <p:pic>
        <p:nvPicPr>
          <p:cNvPr id="39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t="40495"/>
          <a:stretch>
            <a:fillRect/>
          </a:stretch>
        </p:blipFill>
        <p:spPr>
          <a:xfrm>
            <a:off x="893211" y="2340441"/>
            <a:ext cx="8071680" cy="14095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54"/>
          <p:cNvSpPr txBox="1"/>
          <p:nvPr/>
        </p:nvSpPr>
        <p:spPr>
          <a:xfrm>
            <a:off x="-1" y="-25709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Flow chart</a:t>
            </a:r>
          </a:p>
        </p:txBody>
      </p:sp>
      <p:sp>
        <p:nvSpPr>
          <p:cNvPr id="150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grpSp>
        <p:nvGrpSpPr>
          <p:cNvPr id="153" name="Rectangle: Rounded Corners 2"/>
          <p:cNvGrpSpPr/>
          <p:nvPr/>
        </p:nvGrpSpPr>
        <p:grpSpPr>
          <a:xfrm>
            <a:off x="201336" y="564956"/>
            <a:ext cx="2952925" cy="1625640"/>
            <a:chOff x="0" y="0"/>
            <a:chExt cx="2952924" cy="1625638"/>
          </a:xfrm>
        </p:grpSpPr>
        <p:sp>
          <p:nvSpPr>
            <p:cNvPr id="151" name="Rounded Rectangle"/>
            <p:cNvSpPr/>
            <p:nvPr/>
          </p:nvSpPr>
          <p:spPr>
            <a:xfrm>
              <a:off x="0" y="0"/>
              <a:ext cx="2952925" cy="162563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50000"/>
                </a:lnSpc>
              </a:pPr>
              <a:endParaRPr/>
            </a:p>
          </p:txBody>
        </p:sp>
        <p:sp>
          <p:nvSpPr>
            <p:cNvPr id="152" name="RichardsMeshGen.ipynb…"/>
            <p:cNvSpPr txBox="1"/>
            <p:nvPr/>
          </p:nvSpPr>
          <p:spPr>
            <a:xfrm>
              <a:off x="79356" y="79357"/>
              <a:ext cx="2794212" cy="1374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u="sng"/>
              </a:pPr>
              <a:r>
                <a:t>RichardsMeshGen.ipynb</a:t>
              </a:r>
            </a:p>
            <a:p>
              <a:pPr algn="ctr"/>
              <a:endParaRPr/>
            </a:p>
            <a:p>
              <a:pPr algn="ctr">
                <a:lnSpc>
                  <a:spcPct val="150000"/>
                </a:lnSpc>
              </a:pPr>
              <a:r>
                <a:t>@In:				@Out:</a:t>
              </a:r>
            </a:p>
            <a:p>
              <a:pPr algn="ctr">
                <a:lnSpc>
                  <a:spcPct val="150000"/>
                </a:lnSpc>
              </a:pPr>
              <a:r>
                <a:t>inputFile.csv		grid.nc</a:t>
              </a:r>
            </a:p>
          </p:txBody>
        </p:sp>
      </p:grpSp>
      <p:grpSp>
        <p:nvGrpSpPr>
          <p:cNvPr id="158" name="Group 5"/>
          <p:cNvGrpSpPr/>
          <p:nvPr/>
        </p:nvGrpSpPr>
        <p:grpSpPr>
          <a:xfrm>
            <a:off x="3322039" y="1652734"/>
            <a:ext cx="2751595" cy="3707049"/>
            <a:chOff x="0" y="0"/>
            <a:chExt cx="2751594" cy="3707047"/>
          </a:xfrm>
        </p:grpSpPr>
        <p:grpSp>
          <p:nvGrpSpPr>
            <p:cNvPr id="156" name="Rectangle: Rounded Corners 6"/>
            <p:cNvGrpSpPr/>
            <p:nvPr/>
          </p:nvGrpSpPr>
          <p:grpSpPr>
            <a:xfrm>
              <a:off x="0" y="0"/>
              <a:ext cx="2751594" cy="3072045"/>
              <a:chOff x="0" y="0"/>
              <a:chExt cx="2751592" cy="3072044"/>
            </a:xfrm>
          </p:grpSpPr>
          <p:sp>
            <p:nvSpPr>
              <p:cNvPr id="154" name="Rounded Rectangle"/>
              <p:cNvSpPr/>
              <p:nvPr/>
            </p:nvSpPr>
            <p:spPr>
              <a:xfrm>
                <a:off x="0" y="0"/>
                <a:ext cx="2751593" cy="307204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endParaRPr/>
              </a:p>
            </p:txBody>
          </p:sp>
          <p:sp>
            <p:nvSpPr>
              <p:cNvPr id="155" name="Richards1D.sim"/>
              <p:cNvSpPr txBox="1"/>
              <p:nvPr/>
            </p:nvSpPr>
            <p:spPr>
              <a:xfrm>
                <a:off x="134321" y="134321"/>
                <a:ext cx="2482950" cy="1374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defRPr sz="2000" u="sng"/>
                </a:pPr>
                <a:r>
                  <a:t>Richards1D.sim</a:t>
                </a:r>
              </a:p>
              <a:p>
                <a:pPr algn="ctr"/>
                <a:endParaRPr/>
              </a:p>
              <a:p>
                <a:pPr algn="ctr">
                  <a:lnSpc>
                    <a:spcPct val="150000"/>
                  </a:lnSpc>
                </a:pPr>
                <a:endParaRPr/>
              </a:p>
            </p:txBody>
          </p:sp>
        </p:grpSp>
        <p:sp>
          <p:nvSpPr>
            <p:cNvPr id="157" name="TextBox 4"/>
            <p:cNvSpPr txBox="1"/>
            <p:nvPr/>
          </p:nvSpPr>
          <p:spPr>
            <a:xfrm>
              <a:off x="0" y="706229"/>
              <a:ext cx="2751593" cy="30008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2" spcCol="3810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dirty="0"/>
                <a:t>@In:</a:t>
              </a:r>
            </a:p>
            <a:p>
              <a:pPr>
                <a:lnSpc>
                  <a:spcPct val="150000"/>
                </a:lnSpc>
              </a:pPr>
              <a:r>
                <a:rPr dirty="0"/>
                <a:t>grid.nc   	  </a:t>
              </a:r>
            </a:p>
            <a:p>
              <a:pPr>
                <a:lnSpc>
                  <a:spcPct val="150000"/>
                </a:lnSpc>
              </a:pPr>
              <a:r>
                <a:rPr dirty="0"/>
                <a:t>topBC.csv	                       bottomBC.csv</a:t>
              </a:r>
            </a:p>
            <a:p>
              <a:pPr>
                <a:lnSpc>
                  <a:spcPct val="150000"/>
                </a:lnSpc>
              </a:pPr>
              <a:r>
                <a:rPr dirty="0"/>
                <a:t>parameters</a:t>
              </a:r>
              <a:endParaRPr lang="en-US" dirty="0"/>
            </a:p>
            <a:p>
              <a:pPr>
                <a:lnSpc>
                  <a:spcPct val="150000"/>
                </a:lnSpc>
              </a:pPr>
              <a:endParaRPr lang="en-US" dirty="0"/>
            </a:p>
            <a:p>
              <a:pPr>
                <a:lnSpc>
                  <a:spcPct val="150000"/>
                </a:lnSpc>
              </a:pPr>
              <a:endParaRPr lang="en-US" dirty="0"/>
            </a:p>
            <a:p>
              <a:pPr>
                <a:lnSpc>
                  <a:spcPct val="150000"/>
                </a:lnSpc>
              </a:pPr>
              <a:r>
                <a:rPr lang="en-US" dirty="0"/>
                <a:t>@Out:</a:t>
              </a:r>
            </a:p>
            <a:p>
              <a:pPr>
                <a:lnSpc>
                  <a:spcPct val="150000"/>
                </a:lnSpc>
              </a:pPr>
              <a:r>
                <a:rPr dirty="0"/>
                <a:t>simulation.nc</a:t>
              </a:r>
            </a:p>
          </p:txBody>
        </p:sp>
      </p:grpSp>
      <p:grpSp>
        <p:nvGrpSpPr>
          <p:cNvPr id="163" name="Group 7"/>
          <p:cNvGrpSpPr/>
          <p:nvPr/>
        </p:nvGrpSpPr>
        <p:grpSpPr>
          <a:xfrm>
            <a:off x="6213831" y="4365930"/>
            <a:ext cx="2699229" cy="1886082"/>
            <a:chOff x="0" y="0"/>
            <a:chExt cx="2699227" cy="1886080"/>
          </a:xfrm>
        </p:grpSpPr>
        <p:grpSp>
          <p:nvGrpSpPr>
            <p:cNvPr id="161" name="Rectangle: Rounded Corners 9"/>
            <p:cNvGrpSpPr/>
            <p:nvPr/>
          </p:nvGrpSpPr>
          <p:grpSpPr>
            <a:xfrm>
              <a:off x="0" y="0"/>
              <a:ext cx="2699228" cy="1886081"/>
              <a:chOff x="0" y="0"/>
              <a:chExt cx="2699227" cy="1886080"/>
            </a:xfrm>
          </p:grpSpPr>
          <p:sp>
            <p:nvSpPr>
              <p:cNvPr id="159" name="Rounded Rectangle"/>
              <p:cNvSpPr/>
              <p:nvPr/>
            </p:nvSpPr>
            <p:spPr>
              <a:xfrm>
                <a:off x="0" y="0"/>
                <a:ext cx="2699228" cy="1886081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0" name="Visualization Process"/>
              <p:cNvSpPr txBox="1"/>
              <p:nvPr/>
            </p:nvSpPr>
            <p:spPr>
              <a:xfrm>
                <a:off x="92071" y="92071"/>
                <a:ext cx="2515086" cy="675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2000" u="sng"/>
                </a:lvl1pPr>
              </a:lstStyle>
              <a:p>
                <a:r>
                  <a:t>Visualization Process</a:t>
                </a:r>
              </a:p>
            </p:txBody>
          </p:sp>
        </p:grpSp>
        <p:sp>
          <p:nvSpPr>
            <p:cNvPr id="162" name="TextBox 11"/>
            <p:cNvSpPr txBox="1"/>
            <p:nvPr/>
          </p:nvSpPr>
          <p:spPr>
            <a:xfrm>
              <a:off x="167779" y="524645"/>
              <a:ext cx="1801568" cy="1209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t>@In:</a:t>
              </a:r>
            </a:p>
            <a:p>
              <a:pPr>
                <a:lnSpc>
                  <a:spcPct val="150000"/>
                </a:lnSpc>
              </a:pPr>
              <a:r>
                <a:t>simulation.nc    inputFile.csv  </a:t>
              </a:r>
            </a:p>
          </p:txBody>
        </p:sp>
      </p:grpSp>
      <p:sp>
        <p:nvSpPr>
          <p:cNvPr id="164" name="Connector: Elbow 12"/>
          <p:cNvSpPr/>
          <p:nvPr/>
        </p:nvSpPr>
        <p:spPr>
          <a:xfrm>
            <a:off x="3270022" y="896685"/>
            <a:ext cx="1301133" cy="646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475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65" name="Connector: Elbow 18"/>
          <p:cNvSpPr/>
          <p:nvPr/>
        </p:nvSpPr>
        <p:spPr>
          <a:xfrm>
            <a:off x="4570801" y="4823464"/>
            <a:ext cx="1643030" cy="649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Qualche suggerimento</a:t>
            </a:r>
          </a:p>
        </p:txBody>
      </p:sp>
      <p:sp>
        <p:nvSpPr>
          <p:cNvPr id="39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97" name="TextBox 2"/>
          <p:cNvSpPr txBox="1"/>
          <p:nvPr/>
        </p:nvSpPr>
        <p:spPr>
          <a:xfrm>
            <a:off x="84840" y="340201"/>
            <a:ext cx="8880052" cy="161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000"/>
            </a:lvl1pPr>
          </a:lstStyle>
          <a:p>
            <a:r>
              <a:t>I NetCDF sono file autoesplicativi: e` possible aggiungere una descrizione del contenuto del file piu` o meno dettagliata. Il consiglio e` di investire del tempo nello scrivere un comment al file in modo da poter sempre sapere, anche a distanza di tempo, i dati di input utilizzati per la simulazione. Questo e` possible farlo sia con la simulazione OMS:</a:t>
            </a:r>
          </a:p>
        </p:txBody>
      </p:sp>
      <p:pic>
        <p:nvPicPr>
          <p:cNvPr id="39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t="59649"/>
          <a:stretch>
            <a:fillRect/>
          </a:stretch>
        </p:blipFill>
        <p:spPr>
          <a:xfrm>
            <a:off x="1708711" y="2181137"/>
            <a:ext cx="6093057" cy="586104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TextBox 9"/>
          <p:cNvSpPr txBox="1"/>
          <p:nvPr/>
        </p:nvSpPr>
        <p:spPr>
          <a:xfrm>
            <a:off x="245629" y="3604919"/>
            <a:ext cx="888005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r>
              <a:t>Esempio:</a:t>
            </a:r>
          </a:p>
        </p:txBody>
      </p:sp>
      <p:pic>
        <p:nvPicPr>
          <p:cNvPr id="400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21" y="4019636"/>
            <a:ext cx="8738797" cy="22144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Qualche suggerimento</a:t>
            </a:r>
          </a:p>
        </p:txBody>
      </p:sp>
      <p:sp>
        <p:nvSpPr>
          <p:cNvPr id="403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404" name="TextBox 2"/>
          <p:cNvSpPr txBox="1"/>
          <p:nvPr/>
        </p:nvSpPr>
        <p:spPr>
          <a:xfrm>
            <a:off x="131974" y="1864200"/>
            <a:ext cx="8880052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lang="en-US" dirty="0"/>
              <a:t>Prima di </a:t>
            </a:r>
            <a:r>
              <a:rPr lang="en-US" dirty="0" err="1"/>
              <a:t>controllare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output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simulazione</a:t>
            </a:r>
            <a:r>
              <a:rPr lang="en-US" dirty="0"/>
              <a:t> </a:t>
            </a:r>
            <a:r>
              <a:rPr lang="en-US" dirty="0" err="1"/>
              <a:t>pensa</a:t>
            </a:r>
            <a:r>
              <a:rPr lang="en-US" dirty="0"/>
              <a:t> a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aspetti</a:t>
            </a:r>
            <a:r>
              <a:rPr lang="en-US" dirty="0"/>
              <a:t> </a:t>
            </a:r>
            <a:r>
              <a:rPr lang="en-US" dirty="0" err="1"/>
              <a:t>dovrebbe</a:t>
            </a:r>
            <a:r>
              <a:rPr lang="en-US" dirty="0"/>
              <a:t> </a:t>
            </a:r>
            <a:r>
              <a:rPr lang="en-US" dirty="0" err="1"/>
              <a:t>succedere</a:t>
            </a:r>
            <a:r>
              <a:rPr lang="en-US" dirty="0"/>
              <a:t>;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lang="en-US" dirty="0" err="1"/>
              <a:t>Nei</a:t>
            </a:r>
            <a:r>
              <a:rPr lang="en-US" dirty="0"/>
              <a:t> plot </a:t>
            </a:r>
            <a:r>
              <a:rPr lang="en-US" dirty="0" err="1"/>
              <a:t>controlla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profilo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suzione</a:t>
            </a:r>
            <a:r>
              <a:rPr lang="en-US" dirty="0"/>
              <a:t>, ma </a:t>
            </a:r>
            <a:r>
              <a:rPr lang="en-US" dirty="0" err="1"/>
              <a:t>ricorda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moto e` </a:t>
            </a:r>
            <a:r>
              <a:rPr lang="en-US" dirty="0" err="1"/>
              <a:t>controllato</a:t>
            </a:r>
            <a:r>
              <a:rPr lang="en-US" dirty="0"/>
              <a:t> dal </a:t>
            </a:r>
            <a:r>
              <a:rPr lang="en-US" dirty="0" err="1"/>
              <a:t>gradiente</a:t>
            </a:r>
            <a:r>
              <a:rPr lang="en-US" dirty="0"/>
              <a:t> del </a:t>
            </a:r>
            <a:r>
              <a:rPr lang="en-US" dirty="0" err="1"/>
              <a:t>carico</a:t>
            </a:r>
            <a:r>
              <a:rPr lang="en-US" dirty="0"/>
              <a:t> </a:t>
            </a:r>
            <a:r>
              <a:rPr lang="en-US" dirty="0" err="1"/>
              <a:t>idraulico</a:t>
            </a:r>
            <a:r>
              <a:rPr lang="en-US" dirty="0"/>
              <a:t> ;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lang="it-IT" dirty="0"/>
              <a:t>Per fare dei confronti sulla dinamica dell’infiltrazione in due suoli scegliere suoli tra loro abbastanza diversi (es. sabbia-argilla sabbia-limo) e mantenere condizioni iniziali, al contorno  uguali;</a:t>
            </a:r>
          </a:p>
          <a:p>
            <a:pPr>
              <a:buSzPct val="100000"/>
              <a:defRPr sz="2000"/>
            </a:pPr>
            <a:endParaRPr dirty="0"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Qualche suggerimento</a:t>
            </a:r>
          </a:p>
        </p:txBody>
      </p:sp>
      <p:sp>
        <p:nvSpPr>
          <p:cNvPr id="403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404" name="TextBox 2"/>
          <p:cNvSpPr txBox="1"/>
          <p:nvPr/>
        </p:nvSpPr>
        <p:spPr>
          <a:xfrm>
            <a:off x="131974" y="982751"/>
            <a:ext cx="8880052" cy="4708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dirty="0"/>
              <a:t>Le prime volte </a:t>
            </a:r>
            <a:r>
              <a:rPr dirty="0" err="1"/>
              <a:t>utilizzare</a:t>
            </a:r>
            <a:r>
              <a:rPr dirty="0"/>
              <a:t> </a:t>
            </a:r>
            <a:r>
              <a:rPr dirty="0" err="1"/>
              <a:t>degli</a:t>
            </a:r>
            <a:r>
              <a:rPr dirty="0"/>
              <a:t> </a:t>
            </a:r>
            <a:r>
              <a:rPr dirty="0" err="1"/>
              <a:t>ietogrammi</a:t>
            </a:r>
            <a:r>
              <a:rPr dirty="0"/>
              <a:t> </a:t>
            </a:r>
            <a:r>
              <a:rPr dirty="0" err="1"/>
              <a:t>sintetici</a:t>
            </a:r>
            <a:r>
              <a:rPr dirty="0"/>
              <a:t> </a:t>
            </a:r>
            <a:r>
              <a:rPr dirty="0" err="1"/>
              <a:t>possibilmente</a:t>
            </a:r>
            <a:r>
              <a:rPr dirty="0"/>
              <a:t> a </a:t>
            </a:r>
            <a:r>
              <a:rPr dirty="0" err="1"/>
              <a:t>gradino</a:t>
            </a:r>
            <a:r>
              <a:rPr dirty="0"/>
              <a:t> in modo da </a:t>
            </a:r>
            <a:r>
              <a:rPr dirty="0" err="1"/>
              <a:t>individuare</a:t>
            </a:r>
            <a:r>
              <a:rPr dirty="0"/>
              <a:t> </a:t>
            </a:r>
            <a:r>
              <a:rPr dirty="0" err="1"/>
              <a:t>correttamente</a:t>
            </a:r>
            <a:r>
              <a:rPr dirty="0"/>
              <a:t> </a:t>
            </a:r>
            <a:r>
              <a:rPr dirty="0" err="1"/>
              <a:t>l’inizio</a:t>
            </a:r>
            <a:r>
              <a:rPr dirty="0"/>
              <a:t> e la fine </a:t>
            </a:r>
            <a:r>
              <a:rPr dirty="0" err="1"/>
              <a:t>della</a:t>
            </a:r>
            <a:r>
              <a:rPr dirty="0"/>
              <a:t> </a:t>
            </a:r>
            <a:r>
              <a:rPr dirty="0" err="1"/>
              <a:t>precipitazione</a:t>
            </a:r>
            <a:r>
              <a:rPr dirty="0"/>
              <a:t>. Nella </a:t>
            </a:r>
            <a:r>
              <a:rPr dirty="0" err="1"/>
              <a:t>definizione</a:t>
            </a:r>
            <a:r>
              <a:rPr dirty="0"/>
              <a:t> </a:t>
            </a:r>
            <a:r>
              <a:rPr dirty="0" err="1"/>
              <a:t>degli</a:t>
            </a:r>
            <a:r>
              <a:rPr dirty="0"/>
              <a:t> </a:t>
            </a:r>
            <a:r>
              <a:rPr dirty="0" err="1"/>
              <a:t>ietogrammi</a:t>
            </a:r>
            <a:r>
              <a:rPr dirty="0"/>
              <a:t> </a:t>
            </a:r>
            <a:r>
              <a:rPr dirty="0" err="1"/>
              <a:t>confrontare</a:t>
            </a:r>
            <a:r>
              <a:rPr dirty="0"/>
              <a:t> </a:t>
            </a:r>
            <a:r>
              <a:rPr dirty="0" err="1"/>
              <a:t>l’intensita</a:t>
            </a:r>
            <a:r>
              <a:rPr dirty="0"/>
              <a:t>` di </a:t>
            </a:r>
            <a:r>
              <a:rPr dirty="0" err="1"/>
              <a:t>precipitazione</a:t>
            </a:r>
            <a:r>
              <a:rPr dirty="0"/>
              <a:t> con la </a:t>
            </a:r>
            <a:r>
              <a:rPr dirty="0" err="1"/>
              <a:t>conducibilita</a:t>
            </a:r>
            <a:r>
              <a:rPr dirty="0"/>
              <a:t>` </a:t>
            </a:r>
            <a:r>
              <a:rPr dirty="0" err="1"/>
              <a:t>idraulica</a:t>
            </a:r>
            <a:r>
              <a:rPr dirty="0"/>
              <a:t> a </a:t>
            </a:r>
            <a:r>
              <a:rPr dirty="0" err="1"/>
              <a:t>saturazione</a:t>
            </a:r>
            <a:r>
              <a:rPr dirty="0"/>
              <a:t> e </a:t>
            </a:r>
            <a:r>
              <a:rPr dirty="0" err="1"/>
              <a:t>l’altezza</a:t>
            </a:r>
            <a:r>
              <a:rPr dirty="0"/>
              <a:t> di </a:t>
            </a:r>
            <a:r>
              <a:rPr dirty="0" err="1"/>
              <a:t>precipitazione</a:t>
            </a:r>
            <a:r>
              <a:rPr dirty="0"/>
              <a:t> cumulate con </a:t>
            </a:r>
            <a:r>
              <a:rPr dirty="0" err="1"/>
              <a:t>il</a:t>
            </a:r>
            <a:r>
              <a:rPr dirty="0"/>
              <a:t> volume </a:t>
            </a:r>
            <a:r>
              <a:rPr dirty="0" err="1"/>
              <a:t>disponibile</a:t>
            </a:r>
            <a:r>
              <a:rPr dirty="0"/>
              <a:t> </a:t>
            </a:r>
            <a:r>
              <a:rPr dirty="0" err="1"/>
              <a:t>all’infiltrazione</a:t>
            </a:r>
            <a:r>
              <a:rPr dirty="0"/>
              <a:t>;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dirty="0"/>
              <a:t>Per lo </a:t>
            </a:r>
            <a:r>
              <a:rPr dirty="0" err="1"/>
              <a:t>stesso</a:t>
            </a:r>
            <a:r>
              <a:rPr dirty="0"/>
              <a:t> </a:t>
            </a:r>
            <a:r>
              <a:rPr dirty="0" err="1"/>
              <a:t>tipo</a:t>
            </a:r>
            <a:r>
              <a:rPr dirty="0"/>
              <a:t> di </a:t>
            </a:r>
            <a:r>
              <a:rPr dirty="0" err="1"/>
              <a:t>suolo</a:t>
            </a:r>
            <a:r>
              <a:rPr dirty="0"/>
              <a:t>, a </a:t>
            </a:r>
            <a:r>
              <a:rPr dirty="0" err="1"/>
              <a:t>parita</a:t>
            </a:r>
            <a:r>
              <a:rPr dirty="0"/>
              <a:t>` di </a:t>
            </a:r>
            <a:r>
              <a:rPr dirty="0" err="1"/>
              <a:t>condizioni</a:t>
            </a:r>
            <a:r>
              <a:rPr dirty="0"/>
              <a:t> </a:t>
            </a:r>
            <a:r>
              <a:rPr dirty="0" err="1"/>
              <a:t>iniziali</a:t>
            </a:r>
            <a:r>
              <a:rPr dirty="0"/>
              <a:t> </a:t>
            </a:r>
            <a:r>
              <a:rPr dirty="0" err="1"/>
              <a:t>variare</a:t>
            </a:r>
            <a:r>
              <a:rPr dirty="0"/>
              <a:t> una ad una le </a:t>
            </a:r>
            <a:r>
              <a:rPr dirty="0" err="1"/>
              <a:t>condizioni</a:t>
            </a:r>
            <a:r>
              <a:rPr dirty="0"/>
              <a:t> al </a:t>
            </a:r>
            <a:r>
              <a:rPr dirty="0" err="1"/>
              <a:t>contorno</a:t>
            </a:r>
            <a:r>
              <a:rPr dirty="0"/>
              <a:t>;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dirty="0" err="1"/>
              <a:t>Considerare</a:t>
            </a:r>
            <a:r>
              <a:rPr dirty="0"/>
              <a:t> un </a:t>
            </a:r>
            <a:r>
              <a:rPr dirty="0" err="1"/>
              <a:t>suolo</a:t>
            </a:r>
            <a:r>
              <a:rPr dirty="0"/>
              <a:t> con due layer </a:t>
            </a:r>
            <a:r>
              <a:rPr dirty="0" err="1"/>
              <a:t>diversi</a:t>
            </a:r>
            <a:r>
              <a:rPr dirty="0"/>
              <a:t> e a </a:t>
            </a:r>
            <a:r>
              <a:rPr dirty="0" err="1"/>
              <a:t>parita</a:t>
            </a:r>
            <a:r>
              <a:rPr dirty="0"/>
              <a:t>` di </a:t>
            </a:r>
            <a:r>
              <a:rPr dirty="0" err="1"/>
              <a:t>tutte</a:t>
            </a:r>
            <a:r>
              <a:rPr dirty="0"/>
              <a:t> le </a:t>
            </a:r>
            <a:r>
              <a:rPr dirty="0" err="1"/>
              <a:t>altr</a:t>
            </a:r>
            <a:r>
              <a:rPr lang="en-US" dirty="0" err="1"/>
              <a:t>e</a:t>
            </a:r>
            <a:r>
              <a:rPr dirty="0"/>
              <a:t> </a:t>
            </a:r>
            <a:r>
              <a:rPr dirty="0" err="1"/>
              <a:t>condizioni</a:t>
            </a:r>
            <a:r>
              <a:rPr dirty="0"/>
              <a:t> fare un </a:t>
            </a:r>
            <a:r>
              <a:rPr dirty="0" err="1"/>
              <a:t>confronto</a:t>
            </a:r>
            <a:r>
              <a:rPr dirty="0"/>
              <a:t> con un </a:t>
            </a:r>
            <a:r>
              <a:rPr dirty="0" err="1"/>
              <a:t>suolo</a:t>
            </a:r>
            <a:r>
              <a:rPr dirty="0"/>
              <a:t> con </a:t>
            </a:r>
            <a:r>
              <a:rPr dirty="0" err="1"/>
              <a:t>i</a:t>
            </a:r>
            <a:r>
              <a:rPr dirty="0"/>
              <a:t> layer ‘</a:t>
            </a:r>
            <a:r>
              <a:rPr dirty="0" err="1"/>
              <a:t>invertiti</a:t>
            </a:r>
            <a:r>
              <a:rPr dirty="0"/>
              <a:t>’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dirty="0" err="1"/>
              <a:t>Considerare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</a:t>
            </a:r>
            <a:r>
              <a:rPr dirty="0" err="1"/>
              <a:t>problema</a:t>
            </a:r>
            <a:r>
              <a:rPr dirty="0"/>
              <a:t> di un </a:t>
            </a:r>
            <a:r>
              <a:rPr dirty="0" err="1"/>
              <a:t>suolo</a:t>
            </a:r>
            <a:r>
              <a:rPr dirty="0"/>
              <a:t> con </a:t>
            </a:r>
            <a:r>
              <a:rPr dirty="0" err="1"/>
              <a:t>condizione</a:t>
            </a:r>
            <a:r>
              <a:rPr dirty="0"/>
              <a:t> al </a:t>
            </a:r>
            <a:r>
              <a:rPr dirty="0" err="1"/>
              <a:t>contorno</a:t>
            </a:r>
            <a:r>
              <a:rPr dirty="0"/>
              <a:t> al </a:t>
            </a:r>
            <a:r>
              <a:rPr dirty="0" err="1"/>
              <a:t>fondo</a:t>
            </a:r>
            <a:r>
              <a:rPr dirty="0"/>
              <a:t> ‘Impervious’ e una </a:t>
            </a:r>
            <a:r>
              <a:rPr dirty="0" err="1"/>
              <a:t>precipitazione</a:t>
            </a:r>
            <a:r>
              <a:rPr dirty="0"/>
              <a:t> tale da </a:t>
            </a:r>
            <a:r>
              <a:rPr dirty="0" err="1"/>
              <a:t>saturarlo</a:t>
            </a:r>
            <a:r>
              <a:rPr dirty="0"/>
              <a:t> </a:t>
            </a:r>
            <a:r>
              <a:rPr dirty="0" err="1"/>
              <a:t>completamente</a:t>
            </a:r>
            <a:r>
              <a:rPr dirty="0"/>
              <a:t>. </a:t>
            </a:r>
            <a:r>
              <a:rPr dirty="0" err="1"/>
              <a:t>Utilizzando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notebook check_ponding_depth_and_cumulative_infiltration_for_simulations_with_impervious_bottom_BC </a:t>
            </a:r>
            <a:r>
              <a:rPr dirty="0" err="1"/>
              <a:t>confrontare</a:t>
            </a:r>
            <a:r>
              <a:rPr dirty="0"/>
              <a:t> </a:t>
            </a:r>
            <a:r>
              <a:rPr dirty="0" err="1"/>
              <a:t>l’accumulo</a:t>
            </a:r>
            <a:r>
              <a:rPr dirty="0"/>
              <a:t> di </a:t>
            </a:r>
            <a:r>
              <a:rPr dirty="0" err="1"/>
              <a:t>acqua</a:t>
            </a:r>
            <a:r>
              <a:rPr dirty="0"/>
              <a:t> </a:t>
            </a:r>
            <a:r>
              <a:rPr dirty="0" err="1"/>
              <a:t>sulla</a:t>
            </a:r>
            <a:r>
              <a:rPr dirty="0"/>
              <a:t> </a:t>
            </a:r>
            <a:r>
              <a:rPr dirty="0" err="1"/>
              <a:t>superficie</a:t>
            </a:r>
            <a:r>
              <a:rPr dirty="0"/>
              <a:t> </a:t>
            </a:r>
            <a:r>
              <a:rPr dirty="0" err="1"/>
              <a:t>calcolato</a:t>
            </a:r>
            <a:r>
              <a:rPr dirty="0"/>
              <a:t> </a:t>
            </a:r>
            <a:r>
              <a:rPr dirty="0" err="1"/>
              <a:t>facendo</a:t>
            </a:r>
            <a:r>
              <a:rPr dirty="0"/>
              <a:t> un </a:t>
            </a:r>
            <a:r>
              <a:rPr dirty="0" err="1"/>
              <a:t>bilancio</a:t>
            </a:r>
            <a:r>
              <a:rPr dirty="0"/>
              <a:t> sui volume e </a:t>
            </a:r>
            <a:r>
              <a:rPr dirty="0" err="1"/>
              <a:t>quello</a:t>
            </a:r>
            <a:r>
              <a:rPr dirty="0"/>
              <a:t> </a:t>
            </a:r>
            <a:r>
              <a:rPr dirty="0" err="1"/>
              <a:t>ottenuto</a:t>
            </a:r>
            <a:r>
              <a:rPr dirty="0"/>
              <a:t> </a:t>
            </a:r>
            <a:r>
              <a:rPr dirty="0" err="1"/>
              <a:t>dalla</a:t>
            </a:r>
            <a:r>
              <a:rPr dirty="0"/>
              <a:t> </a:t>
            </a:r>
            <a:r>
              <a:rPr dirty="0" err="1"/>
              <a:t>simulazione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2330936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Qualche suggerimento</a:t>
            </a:r>
          </a:p>
        </p:txBody>
      </p:sp>
      <p:sp>
        <p:nvSpPr>
          <p:cNvPr id="40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408" name="TextBox 2"/>
          <p:cNvSpPr txBox="1"/>
          <p:nvPr/>
        </p:nvSpPr>
        <p:spPr>
          <a:xfrm>
            <a:off x="84840" y="1707607"/>
            <a:ext cx="888005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I valori della storativita` si possono trovare alla pagina web</a:t>
            </a:r>
          </a:p>
          <a:p>
            <a:pPr algn="ctr">
              <a:defRPr sz="2000"/>
            </a:pPr>
            <a:r>
              <a:t>	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http://www.aqtesolv.com/aquifer-tests/aquifer_properties.htm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154"/>
          <p:cNvSpPr txBox="1"/>
          <p:nvPr/>
        </p:nvSpPr>
        <p:spPr>
          <a:xfrm>
            <a:off x="-1" y="-8931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en-US" dirty="0"/>
              <a:t>Feedback</a:t>
            </a:r>
            <a:endParaRPr dirty="0"/>
          </a:p>
        </p:txBody>
      </p:sp>
      <p:sp>
        <p:nvSpPr>
          <p:cNvPr id="40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FD914-2843-4675-B740-B5BE0C0180BD}"/>
              </a:ext>
            </a:extLst>
          </p:cNvPr>
          <p:cNvSpPr txBox="1"/>
          <p:nvPr/>
        </p:nvSpPr>
        <p:spPr>
          <a:xfrm>
            <a:off x="477795" y="1655805"/>
            <a:ext cx="8246075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Suggerimenti</a:t>
            </a:r>
            <a:r>
              <a:rPr lang="en-US" dirty="0"/>
              <a:t> per </a:t>
            </a:r>
            <a:r>
              <a:rPr lang="en-US" dirty="0" err="1"/>
              <a:t>migliorare</a:t>
            </a:r>
            <a:r>
              <a:rPr lang="en-US" dirty="0"/>
              <a:t> la </a:t>
            </a:r>
            <a:r>
              <a:rPr lang="en-US" dirty="0" err="1"/>
              <a:t>gestione</a:t>
            </a:r>
            <a:r>
              <a:rPr lang="en-US" dirty="0"/>
              <a:t> input/output (</a:t>
            </a:r>
            <a:r>
              <a:rPr lang="en-US" dirty="0" err="1"/>
              <a:t>preparazione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input </a:t>
            </a:r>
            <a:r>
              <a:rPr lang="en-US" dirty="0" err="1"/>
              <a:t>troppo</a:t>
            </a:r>
            <a:r>
              <a:rPr lang="en-US" dirty="0"/>
              <a:t> </a:t>
            </a:r>
            <a:r>
              <a:rPr lang="en-US" dirty="0" err="1"/>
              <a:t>laboriosa</a:t>
            </a:r>
            <a:r>
              <a:rPr lang="en-US" dirty="0"/>
              <a:t>, </a:t>
            </a:r>
            <a:r>
              <a:rPr lang="en-US" dirty="0" err="1"/>
              <a:t>migliorare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grafici</a:t>
            </a:r>
            <a:r>
              <a:rPr lang="en-US" dirty="0"/>
              <a:t> </a:t>
            </a:r>
            <a:r>
              <a:rPr lang="en-US" dirty="0" err="1"/>
              <a:t>ecc</a:t>
            </a:r>
            <a:r>
              <a:rPr lang="en-US" dirty="0"/>
              <a:t>..), </a:t>
            </a:r>
            <a:r>
              <a:rPr lang="en-US" dirty="0" err="1"/>
              <a:t>qualsiasi</a:t>
            </a:r>
            <a:r>
              <a:rPr lang="en-US" dirty="0"/>
              <a:t> </a:t>
            </a:r>
            <a:r>
              <a:rPr lang="en-US" dirty="0" err="1"/>
              <a:t>difficolta</a:t>
            </a:r>
            <a:r>
              <a:rPr lang="en-US" dirty="0"/>
              <a:t>` </a:t>
            </a:r>
            <a:r>
              <a:rPr lang="en-US" dirty="0" err="1"/>
              <a:t>incontra</a:t>
            </a:r>
            <a:r>
              <a:rPr lang="en-US" dirty="0"/>
              <a:t> </a:t>
            </a:r>
            <a:r>
              <a:rPr lang="en-US" dirty="0" err="1"/>
              <a:t>nell’utilizzo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puoi</a:t>
            </a:r>
            <a:r>
              <a:rPr lang="en-US" dirty="0"/>
              <a:t> </a:t>
            </a:r>
            <a:r>
              <a:rPr lang="en-US" dirty="0" err="1"/>
              <a:t>scriverla</a:t>
            </a:r>
            <a:r>
              <a:rPr lang="en-US" dirty="0"/>
              <a:t> in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OSF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algn="ctr"/>
            <a:r>
              <a:rPr lang="en-US" dirty="0">
                <a:hlinkClick r:id="rId2"/>
              </a:rPr>
              <a:t>https://osf.io/mpkjg/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Grazie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99895580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6093" y="2091221"/>
            <a:ext cx="3071815" cy="2955728"/>
          </a:xfrm>
          <a:prstGeom prst="rect">
            <a:avLst/>
          </a:prstGeom>
          <a:ln w="12700">
            <a:miter lim="400000"/>
          </a:ln>
        </p:spPr>
      </p:pic>
      <p:sp>
        <p:nvSpPr>
          <p:cNvPr id="411" name="Shape 391"/>
          <p:cNvSpPr txBox="1">
            <a:spLocks noGrp="1"/>
          </p:cNvSpPr>
          <p:nvPr>
            <p:ph type="sldNum" sz="quarter" idx="4294967295"/>
          </p:nvPr>
        </p:nvSpPr>
        <p:spPr>
          <a:xfrm>
            <a:off x="8775517" y="6105526"/>
            <a:ext cx="279822" cy="253642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7" tIns="26787" rIns="26787" bIns="26787"/>
          <a:lstStyle>
            <a:lvl1pPr defTabSz="455397">
              <a:lnSpc>
                <a:spcPts val="1600"/>
              </a:lnSpc>
              <a:tabLst>
                <a:tab pos="901700" algn="l"/>
                <a:tab pos="1828800" algn="l"/>
              </a:tabLst>
              <a:defRPr sz="14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fld id="{86CB4B4D-7CA3-9044-876B-883B54F8677D}" type="slidenum">
              <a:t>45</a:t>
            </a:fld>
            <a:endParaRPr/>
          </a:p>
        </p:txBody>
      </p:sp>
      <p:sp>
        <p:nvSpPr>
          <p:cNvPr id="412" name="Shape 392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Thank you for your attention !</a:t>
            </a:r>
          </a:p>
        </p:txBody>
      </p:sp>
      <p:sp>
        <p:nvSpPr>
          <p:cNvPr id="413" name="Shape 393"/>
          <p:cNvSpPr txBox="1"/>
          <p:nvPr/>
        </p:nvSpPr>
        <p:spPr>
          <a:xfrm rot="16199996">
            <a:off x="1625499" y="3642302"/>
            <a:ext cx="2473525" cy="223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000"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G.Ulrici - 2000 ?</a:t>
            </a:r>
          </a:p>
        </p:txBody>
      </p:sp>
      <p:sp>
        <p:nvSpPr>
          <p:cNvPr id="41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168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69" name="TextBox 10"/>
          <p:cNvSpPr txBox="1"/>
          <p:nvPr/>
        </p:nvSpPr>
        <p:spPr>
          <a:xfrm>
            <a:off x="4242829" y="778308"/>
            <a:ext cx="4684456" cy="252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Per la colonna di suolo devo: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Individuare strati omogenei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Definire la loro profondità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Determinare/ipotizzare i parametri della SWRC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Ipotizzare una condizione iniziale per ψ o, se possibile, utilizzare delle misure di campo.</a:t>
            </a:r>
          </a:p>
        </p:txBody>
      </p:sp>
      <p:pic>
        <p:nvPicPr>
          <p:cNvPr id="170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486562" y="778308"/>
            <a:ext cx="3486421" cy="5422555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TextBox 12"/>
          <p:cNvSpPr txBox="1"/>
          <p:nvPr/>
        </p:nvSpPr>
        <p:spPr>
          <a:xfrm rot="16200000">
            <a:off x="-2603114" y="3196216"/>
            <a:ext cx="563088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sp>
        <p:nvSpPr>
          <p:cNvPr id="172" name="Straight Arrow Connector 15"/>
          <p:cNvSpPr/>
          <p:nvPr/>
        </p:nvSpPr>
        <p:spPr>
          <a:xfrm>
            <a:off x="6553645" y="3209737"/>
            <a:ext cx="1" cy="92603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73" name="TextBox 17"/>
          <p:cNvSpPr txBox="1"/>
          <p:nvPr/>
        </p:nvSpPr>
        <p:spPr>
          <a:xfrm>
            <a:off x="4540589" y="4199638"/>
            <a:ext cx="4085431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Tutte queste informazioni devono essere riportate in un file .csv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17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77" name="TextBox 1"/>
          <p:cNvSpPr txBox="1"/>
          <p:nvPr/>
        </p:nvSpPr>
        <p:spPr>
          <a:xfrm>
            <a:off x="707472" y="2555400"/>
            <a:ext cx="742425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r>
              <a:t>Il risultato e`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180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81" name="TextBox 12"/>
          <p:cNvSpPr txBox="1"/>
          <p:nvPr/>
        </p:nvSpPr>
        <p:spPr>
          <a:xfrm rot="16200000">
            <a:off x="-2603114" y="3196216"/>
            <a:ext cx="563088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pic>
        <p:nvPicPr>
          <p:cNvPr id="182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519121" y="973131"/>
            <a:ext cx="3245195" cy="5047367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TextBox 4"/>
          <p:cNvSpPr txBox="1"/>
          <p:nvPr/>
        </p:nvSpPr>
        <p:spPr>
          <a:xfrm>
            <a:off x="1392571" y="385894"/>
            <a:ext cx="64763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Griglia di calcolo</a:t>
            </a:r>
          </a:p>
        </p:txBody>
      </p:sp>
      <p:pic>
        <p:nvPicPr>
          <p:cNvPr id="185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89191" y="837503"/>
            <a:ext cx="4530056" cy="5529737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traight Arrow Connector 16">
            <a:extLst>
              <a:ext uri="{FF2B5EF4-FFF2-40B4-BE49-F238E27FC236}">
                <a16:creationId xmlns:a16="http://schemas.microsoft.com/office/drawing/2014/main" id="{DED76EE8-1AFA-4D55-BC26-F0B720EDE86B}"/>
              </a:ext>
            </a:extLst>
          </p:cNvPr>
          <p:cNvSpPr/>
          <p:nvPr/>
        </p:nvSpPr>
        <p:spPr>
          <a:xfrm flipV="1">
            <a:off x="3826135" y="3496809"/>
            <a:ext cx="623125" cy="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188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89" name="TextBox 12"/>
          <p:cNvSpPr txBox="1"/>
          <p:nvPr/>
        </p:nvSpPr>
        <p:spPr>
          <a:xfrm rot="16200000">
            <a:off x="-2603114" y="3196216"/>
            <a:ext cx="563088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pic>
        <p:nvPicPr>
          <p:cNvPr id="190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519121" y="973131"/>
            <a:ext cx="3245195" cy="5047367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TextBox 4"/>
          <p:cNvSpPr txBox="1"/>
          <p:nvPr/>
        </p:nvSpPr>
        <p:spPr>
          <a:xfrm>
            <a:off x="1392571" y="385894"/>
            <a:ext cx="64763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Parametri del suolo</a:t>
            </a:r>
          </a:p>
        </p:txBody>
      </p:sp>
      <p:pic>
        <p:nvPicPr>
          <p:cNvPr id="19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0" y="765659"/>
            <a:ext cx="4429255" cy="563088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traight Arrow Connector 16">
            <a:extLst>
              <a:ext uri="{FF2B5EF4-FFF2-40B4-BE49-F238E27FC236}">
                <a16:creationId xmlns:a16="http://schemas.microsoft.com/office/drawing/2014/main" id="{BE97B437-CA65-4AC3-8E5B-646051E5DD29}"/>
              </a:ext>
            </a:extLst>
          </p:cNvPr>
          <p:cNvSpPr/>
          <p:nvPr/>
        </p:nvSpPr>
        <p:spPr>
          <a:xfrm flipV="1">
            <a:off x="3867325" y="3496809"/>
            <a:ext cx="623125" cy="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19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97" name="TextBox 12"/>
          <p:cNvSpPr txBox="1"/>
          <p:nvPr/>
        </p:nvSpPr>
        <p:spPr>
          <a:xfrm rot="16200000">
            <a:off x="-2603114" y="3196216"/>
            <a:ext cx="563088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pic>
        <p:nvPicPr>
          <p:cNvPr id="198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519121" y="973131"/>
            <a:ext cx="3245195" cy="5047367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traight Arrow Connector 16"/>
          <p:cNvSpPr/>
          <p:nvPr/>
        </p:nvSpPr>
        <p:spPr>
          <a:xfrm flipV="1">
            <a:off x="3867325" y="3496809"/>
            <a:ext cx="623125" cy="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00" name="TextBox 4"/>
          <p:cNvSpPr txBox="1"/>
          <p:nvPr/>
        </p:nvSpPr>
        <p:spPr>
          <a:xfrm>
            <a:off x="1392571" y="385894"/>
            <a:ext cx="64763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Condizione iniziale per ψ</a:t>
            </a:r>
          </a:p>
        </p:txBody>
      </p:sp>
      <p:pic>
        <p:nvPicPr>
          <p:cNvPr id="201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rcRect l="2424"/>
          <a:stretch>
            <a:fillRect/>
          </a:stretch>
        </p:blipFill>
        <p:spPr>
          <a:xfrm>
            <a:off x="4593456" y="841066"/>
            <a:ext cx="4434376" cy="5580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i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i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2289</Words>
  <Application>Microsoft Office PowerPoint</Application>
  <PresentationFormat>On-screen Show (4:3)</PresentationFormat>
  <Paragraphs>277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Cambria Math</vt:lpstr>
      <vt:lpstr>Lucida Bright</vt:lpstr>
      <vt:lpstr>Wingdings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Tubini, Niccolò</cp:lastModifiedBy>
  <cp:revision>16</cp:revision>
  <dcterms:modified xsi:type="dcterms:W3CDTF">2018-05-24T07:14:53Z</dcterms:modified>
</cp:coreProperties>
</file>