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85" r:id="rId2"/>
    <p:sldId id="290" r:id="rId3"/>
    <p:sldId id="327" r:id="rId4"/>
    <p:sldId id="328" r:id="rId5"/>
    <p:sldId id="329" r:id="rId6"/>
    <p:sldId id="330" r:id="rId7"/>
    <p:sldId id="331" r:id="rId8"/>
    <p:sldId id="346" r:id="rId9"/>
    <p:sldId id="332" r:id="rId10"/>
    <p:sldId id="333" r:id="rId11"/>
    <p:sldId id="348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5" r:id="rId30"/>
    <p:sldId id="273" r:id="rId31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F51"/>
    <a:srgbClr val="799DFC"/>
    <a:srgbClr val="E556DD"/>
    <a:srgbClr val="257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3" d="100"/>
          <a:sy n="53" d="100"/>
        </p:scale>
        <p:origin x="-1854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6883-54F1-064A-A731-D2789FFABA37}" type="datetimeFigureOut">
              <a:rPr lang="it-IT" smtClean="0"/>
              <a:t>27/10/2017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6F93B-8158-D748-8071-03BD8A0AA7F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286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27/10/2017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1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27/10/2017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76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27/10/2017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01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alità">
    <p:bg>
      <p:bgPr>
        <a:gradFill flip="none" rotWithShape="1">
          <a:gsLst>
            <a:gs pos="0">
              <a:srgbClr val="007DD6"/>
            </a:gs>
            <a:gs pos="100000">
              <a:srgbClr val="00407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-26789" y="276820"/>
            <a:ext cx="9170789" cy="61793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8" tIns="26788" rIns="26788" bIns="26788" anchor="ctr"/>
          <a:lstStyle/>
          <a:p>
            <a:pPr defTabSz="455398">
              <a:lnSpc>
                <a:spcPts val="2320"/>
              </a:lnSpc>
              <a:tabLst>
                <a:tab pos="357175" algn="l"/>
                <a:tab pos="714350" algn="l"/>
                <a:tab pos="1062595" algn="l"/>
                <a:tab pos="1419770" algn="l"/>
                <a:tab pos="1794803" algn="l"/>
                <a:tab pos="2134119" algn="l"/>
                <a:tab pos="2491294" algn="l"/>
                <a:tab pos="2848469" algn="l"/>
                <a:tab pos="3196714" algn="l"/>
                <a:tab pos="3553889" algn="l"/>
                <a:tab pos="3911064" algn="l"/>
                <a:tab pos="4250380" algn="l"/>
              </a:tabLst>
              <a:defRPr sz="28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26" name="image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97453" y="6500813"/>
            <a:ext cx="785813" cy="27682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/>
          <p:nvPr/>
        </p:nvSpPr>
        <p:spPr>
          <a:xfrm>
            <a:off x="80367" y="6509742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R. Rigon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xfrm>
            <a:off x="8775518" y="6102866"/>
            <a:ext cx="279821" cy="258962"/>
          </a:xfrm>
          <a:prstGeom prst="rect">
            <a:avLst/>
          </a:prstGeom>
          <a:solidFill>
            <a:srgbClr val="FFFFFF"/>
          </a:solidFill>
        </p:spPr>
        <p:txBody>
          <a:bodyPr lIns="26788" tIns="26788" rIns="26788" bIns="26788" anchor="ctr"/>
          <a:lstStyle>
            <a:lvl1pPr algn="r" defTabSz="455398">
              <a:lnSpc>
                <a:spcPts val="1687"/>
              </a:lnSpc>
              <a:tabLst>
                <a:tab pos="910796" algn="l"/>
                <a:tab pos="1830521" algn="l"/>
              </a:tabLst>
              <a:defRPr sz="14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89804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27/10/2017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06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27/10/2017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59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27/10/2017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56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27/10/2017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1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27/10/2017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1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27/10/2017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46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27/10/2017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27/10/2017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2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618D5-3DB9-B146-87ED-A3BCB7C64B91}" type="datetimeFigureOut">
              <a:rPr lang="it-IT" smtClean="0"/>
              <a:t>27/10/2017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35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767953" y="128579"/>
            <a:ext cx="7608094" cy="1057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/>
          <a:p>
            <a:pPr algn="ctr" defTabSz="455398">
              <a:tabLst>
                <a:tab pos="250022" algn="l"/>
                <a:tab pos="500045" algn="l"/>
                <a:tab pos="758996" algn="l"/>
                <a:tab pos="1009019" algn="l"/>
                <a:tab pos="1259041" algn="l"/>
                <a:tab pos="1517993" algn="l"/>
                <a:tab pos="1768015" algn="l"/>
                <a:tab pos="2018038" algn="l"/>
                <a:tab pos="2276989" algn="l"/>
                <a:tab pos="2527012" algn="l"/>
                <a:tab pos="2777034" algn="l"/>
                <a:tab pos="3035986" algn="l"/>
              </a:tabLst>
              <a:defRPr sz="4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pPr>
            <a:r>
              <a:rPr lang="it-IT" sz="3200" dirty="0" smtClean="0"/>
              <a:t>Richards’ </a:t>
            </a:r>
            <a:r>
              <a:rPr lang="it-IT" sz="3200" dirty="0" err="1" smtClean="0"/>
              <a:t>equation</a:t>
            </a:r>
            <a:r>
              <a:rPr lang="it-IT" sz="3200" dirty="0" smtClean="0"/>
              <a:t>:</a:t>
            </a:r>
          </a:p>
          <a:p>
            <a:pPr algn="ctr" defTabSz="455398">
              <a:tabLst>
                <a:tab pos="250022" algn="l"/>
                <a:tab pos="500045" algn="l"/>
                <a:tab pos="758996" algn="l"/>
                <a:tab pos="1009019" algn="l"/>
                <a:tab pos="1259041" algn="l"/>
                <a:tab pos="1517993" algn="l"/>
                <a:tab pos="1768015" algn="l"/>
                <a:tab pos="2018038" algn="l"/>
                <a:tab pos="2276989" algn="l"/>
                <a:tab pos="2527012" algn="l"/>
                <a:tab pos="2777034" algn="l"/>
                <a:tab pos="3035986" algn="l"/>
              </a:tabLst>
              <a:defRPr sz="4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pPr>
            <a:r>
              <a:rPr lang="it-IT" sz="3200" dirty="0" smtClean="0"/>
              <a:t>The 1D case</a:t>
            </a:r>
          </a:p>
        </p:txBody>
      </p:sp>
      <p:sp>
        <p:nvSpPr>
          <p:cNvPr id="6" name="Shape 154"/>
          <p:cNvSpPr/>
          <p:nvPr/>
        </p:nvSpPr>
        <p:spPr>
          <a:xfrm>
            <a:off x="1771154" y="5857119"/>
            <a:ext cx="559751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ctr"/>
            <a:r>
              <a:rPr lang="it-IT" dirty="0" smtClean="0"/>
              <a:t>N. Tubini &amp; </a:t>
            </a:r>
            <a:r>
              <a:rPr lang="it-IT" dirty="0"/>
              <a:t>R. </a:t>
            </a:r>
            <a:r>
              <a:rPr lang="it-IT" dirty="0" err="1"/>
              <a:t>Rigon</a:t>
            </a:r>
            <a:r>
              <a:rPr lang="it-IT" dirty="0"/>
              <a:t> </a:t>
            </a:r>
            <a:endParaRPr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523" y="1488141"/>
            <a:ext cx="5425779" cy="4368977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502219" y="1308848"/>
            <a:ext cx="430887" cy="466904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https://nrcca.cals.cornell.edu/soil/CA2/CA0211.1.php</a:t>
            </a:r>
          </a:p>
        </p:txBody>
      </p:sp>
    </p:spTree>
    <p:extLst>
      <p:ext uri="{BB962C8B-B14F-4D97-AF65-F5344CB8AC3E}">
        <p14:creationId xmlns:p14="http://schemas.microsoft.com/office/powerpoint/2010/main" val="1078913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cxnSp>
        <p:nvCxnSpPr>
          <p:cNvPr id="5" name="Connettore 2 4"/>
          <p:cNvCxnSpPr/>
          <p:nvPr/>
        </p:nvCxnSpPr>
        <p:spPr>
          <a:xfrm flipV="1">
            <a:off x="2667000" y="4229100"/>
            <a:ext cx="0" cy="40389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457200" y="46329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 smtClean="0"/>
              <a:t>Solver.tTimestep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expressed</a:t>
            </a:r>
            <a:r>
              <a:rPr lang="it-IT" sz="2000" dirty="0" smtClean="0"/>
              <a:t> in </a:t>
            </a:r>
            <a:r>
              <a:rPr lang="it-IT" sz="2000" dirty="0" err="1" smtClean="0"/>
              <a:t>seconds</a:t>
            </a:r>
            <a:r>
              <a:rPr lang="it-IT" sz="2000" dirty="0" smtClean="0"/>
              <a:t>.</a:t>
            </a:r>
            <a:endParaRPr lang="it-IT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609600" y="1174047"/>
                <a:ext cx="77780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 smtClean="0"/>
                  <a:t>TOLERANCE FOT THE NESTED NEWTON ALGORITHM(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it-IT" sz="2000" b="0" i="1" smtClean="0">
                            <a:latin typeface="Cambria Math"/>
                          </a:rPr>
                          <m:t>−3</m:t>
                        </m:r>
                      </m:sup>
                    </m:sSup>
                    <m:sSup>
                      <m:sSupPr>
                        <m:ctrlPr>
                          <a:rPr lang="it-IT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it-IT" sz="2000" i="1" smtClean="0">
                            <a:latin typeface="Cambria Math"/>
                          </a:rPr>
                          <m:t>~</m:t>
                        </m:r>
                        <m:r>
                          <a:rPr lang="it-IT" sz="20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it-IT" sz="2000" b="0" i="1" smtClean="0">
                            <a:latin typeface="Cambria Math"/>
                          </a:rPr>
                          <m:t>−14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74047"/>
                <a:ext cx="7778037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b="-276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89" y="2776548"/>
            <a:ext cx="6963354" cy="13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740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92" y="2187387"/>
            <a:ext cx="7145813" cy="163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103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7" y="1667442"/>
            <a:ext cx="7817392" cy="1983230"/>
          </a:xfrm>
          <a:prstGeom prst="rect">
            <a:avLst/>
          </a:prstGeom>
        </p:spPr>
      </p:pic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‘’</a:t>
            </a:r>
            <a:r>
              <a:rPr lang="it-IT" sz="2000" dirty="0" err="1" smtClean="0"/>
              <a:t>solver.nestedNewton</a:t>
            </a:r>
            <a:r>
              <a:rPr lang="it-IT" sz="2000" dirty="0" smtClean="0"/>
              <a:t>’’ ‘’0’’ </a:t>
            </a:r>
            <a:r>
              <a:rPr lang="it-IT" sz="2000" dirty="0" smtClean="0">
                <a:sym typeface="Wingdings" panose="05000000000000000000" pitchFamily="2" charset="2"/>
              </a:rPr>
              <a:t> </a:t>
            </a:r>
            <a:r>
              <a:rPr lang="it-IT" sz="2000" dirty="0" smtClean="0"/>
              <a:t>JUST ONE ITERATION</a:t>
            </a:r>
            <a:endParaRPr lang="it-IT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228605" y="4642853"/>
                <a:ext cx="50605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 smtClean="0"/>
                  <a:t>TOLERANCE IS SET TO </a:t>
                </a:r>
                <a14:m>
                  <m:oMath xmlns:m="http://schemas.openxmlformats.org/officeDocument/2006/math">
                    <m:r>
                      <a:rPr lang="it-IT" sz="2000" b="0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it-IT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it-IT" sz="2000" b="0" i="1" smtClean="0">
                            <a:latin typeface="Cambria Math"/>
                          </a:rPr>
                          <m:t>−11</m:t>
                        </m:r>
                      </m:sup>
                    </m:sSup>
                  </m:oMath>
                </a14:m>
                <a:endParaRPr lang="it-IT" sz="2000" dirty="0"/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5" y="4642853"/>
                <a:ext cx="5060578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325" t="-7692" b="-276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tangolo 8"/>
          <p:cNvSpPr/>
          <p:nvPr/>
        </p:nvSpPr>
        <p:spPr>
          <a:xfrm>
            <a:off x="5277444" y="3340185"/>
            <a:ext cx="3175887" cy="3104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" name="Connettore 2 9"/>
          <p:cNvCxnSpPr/>
          <p:nvPr/>
        </p:nvCxnSpPr>
        <p:spPr>
          <a:xfrm>
            <a:off x="6844691" y="3739946"/>
            <a:ext cx="0" cy="53918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228607" y="4687664"/>
            <a:ext cx="4558553" cy="39976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6" name="Connettore 2 15"/>
          <p:cNvCxnSpPr/>
          <p:nvPr/>
        </p:nvCxnSpPr>
        <p:spPr>
          <a:xfrm>
            <a:off x="4787160" y="4887544"/>
            <a:ext cx="502023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5277444" y="4279130"/>
            <a:ext cx="37410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AT THE ITERATION                    </a:t>
            </a:r>
            <a:r>
              <a:rPr lang="it-IT" sz="2000" i="1" dirty="0" smtClean="0"/>
              <a:t>Outer  </a:t>
            </a:r>
            <a:r>
              <a:rPr lang="it-IT" sz="2000" i="1" dirty="0" err="1" smtClean="0"/>
              <a:t>iterarion</a:t>
            </a:r>
            <a:r>
              <a:rPr lang="it-IT" sz="2000" i="1" dirty="0" smtClean="0"/>
              <a:t> 4 </a:t>
            </a:r>
            <a:r>
              <a:rPr lang="it-IT" sz="2000" dirty="0" smtClean="0"/>
              <a:t>THE ERRORE IS SMALLER THAN THE TOLERANCE HENCE THE CODE FORWARDS TO THE NEXT TIME STEP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9711550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7" y="1667442"/>
            <a:ext cx="7817392" cy="1983230"/>
          </a:xfrm>
          <a:prstGeom prst="rect">
            <a:avLst/>
          </a:prstGeom>
        </p:spPr>
      </p:pic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‘’</a:t>
            </a:r>
            <a:r>
              <a:rPr lang="it-IT" sz="2000" dirty="0" err="1" smtClean="0"/>
              <a:t>solver.nestedNewton</a:t>
            </a:r>
            <a:r>
              <a:rPr lang="it-IT" sz="2000" dirty="0" smtClean="0"/>
              <a:t>’’ ‘’0’’ </a:t>
            </a:r>
            <a:r>
              <a:rPr lang="it-IT" sz="2000" dirty="0" smtClean="0">
                <a:sym typeface="Wingdings" panose="05000000000000000000" pitchFamily="2" charset="2"/>
              </a:rPr>
              <a:t> </a:t>
            </a:r>
            <a:r>
              <a:rPr lang="it-IT" sz="2000" dirty="0" smtClean="0"/>
              <a:t>JUST ONE SIMULATION</a:t>
            </a:r>
            <a:endParaRPr lang="it-IT" sz="20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266236" y="4679578"/>
            <a:ext cx="8218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WITH JUST ONE SIMULATION THE CODE IS FASTER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4094894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‘’</a:t>
            </a:r>
            <a:r>
              <a:rPr lang="it-IT" sz="2000" dirty="0" err="1" smtClean="0"/>
              <a:t>solver.nestedNewton</a:t>
            </a:r>
            <a:r>
              <a:rPr lang="it-IT" sz="2000" dirty="0" smtClean="0"/>
              <a:t>’’ ‘’0’’ </a:t>
            </a:r>
            <a:r>
              <a:rPr lang="it-IT" sz="2000" dirty="0" smtClean="0">
                <a:sym typeface="Wingdings" panose="05000000000000000000" pitchFamily="2" charset="2"/>
              </a:rPr>
              <a:t> </a:t>
            </a:r>
            <a:r>
              <a:rPr lang="it-IT" sz="2000" dirty="0" smtClean="0"/>
              <a:t>JUST ONE ITERATION</a:t>
            </a:r>
            <a:endParaRPr lang="it-IT" sz="20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800071" y="2366684"/>
            <a:ext cx="8218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IF WITH JUST ONE ITERATION THE ERROR IS NEVER SMALLER THAN THE TOLERANCE, YOU SHOULD TRY TO USE THE NESTED ITERATION </a:t>
            </a:r>
          </a:p>
          <a:p>
            <a:pPr algn="ctr"/>
            <a:r>
              <a:rPr lang="it-IT" sz="2000" dirty="0" smtClean="0"/>
              <a:t>(NESTED NEWTON)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8062052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‘’</a:t>
            </a:r>
            <a:r>
              <a:rPr lang="it-IT" sz="2000" dirty="0" err="1" smtClean="0"/>
              <a:t>solver.nestedNewton</a:t>
            </a:r>
            <a:r>
              <a:rPr lang="it-IT" sz="2000" dirty="0" smtClean="0"/>
              <a:t>’’ ‘’1’’ </a:t>
            </a:r>
            <a:r>
              <a:rPr lang="it-IT" sz="2000" dirty="0" smtClean="0">
                <a:sym typeface="Wingdings" panose="05000000000000000000" pitchFamily="2" charset="2"/>
              </a:rPr>
              <a:t> </a:t>
            </a:r>
            <a:r>
              <a:rPr lang="it-IT" sz="2000" dirty="0" smtClean="0"/>
              <a:t>NESTED ITERATION</a:t>
            </a:r>
            <a:endParaRPr lang="it-IT" sz="20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4648200" y="1688370"/>
            <a:ext cx="37410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i="1" dirty="0" smtClean="0"/>
              <a:t>Outer  </a:t>
            </a:r>
            <a:r>
              <a:rPr lang="it-IT" sz="2000" i="1" dirty="0" err="1" smtClean="0"/>
              <a:t>iterarion</a:t>
            </a:r>
            <a:r>
              <a:rPr lang="it-IT" sz="2000" i="1" dirty="0" smtClean="0"/>
              <a:t> 0 </a:t>
            </a:r>
            <a:r>
              <a:rPr lang="it-IT" sz="2000" dirty="0" smtClean="0"/>
              <a:t>IS NOT SMALLER THAN THE TOLERANCE, HENCE THE NESTED ITERATION STARTS </a:t>
            </a:r>
            <a:r>
              <a:rPr lang="it-IT" sz="2000" i="1" dirty="0" smtClean="0"/>
              <a:t>Inner  </a:t>
            </a:r>
            <a:r>
              <a:rPr lang="it-IT" sz="2000" i="1" dirty="0" err="1"/>
              <a:t>iterarion</a:t>
            </a:r>
            <a:r>
              <a:rPr lang="it-IT" sz="2000" i="1" dirty="0"/>
              <a:t> </a:t>
            </a:r>
            <a:endParaRPr lang="it-IT" sz="2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5" y="2986620"/>
            <a:ext cx="8282281" cy="3355584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4847139" y="3304314"/>
            <a:ext cx="3175887" cy="3104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" name="Connettore 2 9"/>
          <p:cNvCxnSpPr/>
          <p:nvPr/>
        </p:nvCxnSpPr>
        <p:spPr>
          <a:xfrm flipV="1">
            <a:off x="6341091" y="2796988"/>
            <a:ext cx="0" cy="50732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8612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‘’</a:t>
            </a:r>
            <a:r>
              <a:rPr lang="it-IT" sz="2000" dirty="0" err="1" smtClean="0"/>
              <a:t>solver.nestedNewton</a:t>
            </a:r>
            <a:r>
              <a:rPr lang="it-IT" sz="2000" dirty="0" smtClean="0"/>
              <a:t>’’ ‘’1’’ </a:t>
            </a:r>
            <a:r>
              <a:rPr lang="it-IT" sz="2000" dirty="0" smtClean="0">
                <a:sym typeface="Wingdings" panose="05000000000000000000" pitchFamily="2" charset="2"/>
              </a:rPr>
              <a:t> NESTED I</a:t>
            </a:r>
            <a:r>
              <a:rPr lang="it-IT" sz="2000" dirty="0" smtClean="0"/>
              <a:t>TERATION </a:t>
            </a:r>
            <a:endParaRPr lang="it-IT" sz="20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3781723" y="5183042"/>
            <a:ext cx="49812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i="1" dirty="0" smtClean="0"/>
              <a:t>Inner  </a:t>
            </a:r>
            <a:r>
              <a:rPr lang="it-IT" sz="2000" i="1" dirty="0" err="1" smtClean="0"/>
              <a:t>iterarion</a:t>
            </a:r>
            <a:r>
              <a:rPr lang="it-IT" sz="2000" i="1" dirty="0" smtClean="0"/>
              <a:t> 6 </a:t>
            </a:r>
            <a:r>
              <a:rPr lang="it-IT" sz="2000" dirty="0" smtClean="0"/>
              <a:t> IS SMALLER THAN TOLERANCE, HENCE THE CODE FORWARDS WITH THE MAIN ITERATION </a:t>
            </a:r>
            <a:r>
              <a:rPr lang="it-IT" sz="2000" i="1" dirty="0" smtClean="0"/>
              <a:t>Outer  </a:t>
            </a:r>
            <a:r>
              <a:rPr lang="it-IT" sz="2000" i="1" dirty="0" err="1" smtClean="0"/>
              <a:t>iterarion</a:t>
            </a:r>
            <a:r>
              <a:rPr lang="it-IT" sz="2000" i="1" dirty="0" smtClean="0"/>
              <a:t> 1 </a:t>
            </a:r>
            <a:endParaRPr lang="it-IT" sz="2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71" y="1626522"/>
            <a:ext cx="8282281" cy="3355584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5319865" y="4287903"/>
            <a:ext cx="3175887" cy="3104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" name="Connettore 2 9"/>
          <p:cNvCxnSpPr/>
          <p:nvPr/>
        </p:nvCxnSpPr>
        <p:spPr>
          <a:xfrm>
            <a:off x="8109079" y="4598390"/>
            <a:ext cx="0" cy="60113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005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‘’</a:t>
            </a:r>
            <a:r>
              <a:rPr lang="it-IT" sz="2000" dirty="0" err="1" smtClean="0"/>
              <a:t>solver.nestedNewton</a:t>
            </a:r>
            <a:r>
              <a:rPr lang="it-IT" sz="2000" dirty="0" smtClean="0"/>
              <a:t>’’ ‘’1’’ </a:t>
            </a:r>
            <a:r>
              <a:rPr lang="it-IT" sz="2000" dirty="0" smtClean="0">
                <a:sym typeface="Wingdings" panose="05000000000000000000" pitchFamily="2" charset="2"/>
              </a:rPr>
              <a:t> </a:t>
            </a:r>
            <a:r>
              <a:rPr lang="it-IT" sz="2000" dirty="0" smtClean="0"/>
              <a:t>NESTED ITERATION</a:t>
            </a:r>
            <a:endParaRPr lang="it-IT" sz="20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4069977" y="5332784"/>
            <a:ext cx="4243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i="1" dirty="0" smtClean="0"/>
              <a:t>Outer  </a:t>
            </a:r>
            <a:r>
              <a:rPr lang="it-IT" sz="2000" i="1" dirty="0" err="1" smtClean="0"/>
              <a:t>iterarion</a:t>
            </a:r>
            <a:r>
              <a:rPr lang="it-IT" sz="2000" i="1" dirty="0" smtClean="0"/>
              <a:t> 3 </a:t>
            </a:r>
            <a:r>
              <a:rPr lang="it-IT" sz="2000" dirty="0" smtClean="0"/>
              <a:t> IS SMALLER THAN THE TOLERANCE, HENCE THE CODE FORWARDS WITH THE NEXT TIME STEP</a:t>
            </a:r>
            <a:endParaRPr lang="it-IT" sz="20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43" y="1597818"/>
            <a:ext cx="8741953" cy="3448102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5301934" y="4323761"/>
            <a:ext cx="3175887" cy="3104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" name="Connettore 2 9"/>
          <p:cNvCxnSpPr/>
          <p:nvPr/>
        </p:nvCxnSpPr>
        <p:spPr>
          <a:xfrm>
            <a:off x="6465437" y="4687664"/>
            <a:ext cx="0" cy="60113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0679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’</a:t>
            </a:r>
            <a:r>
              <a:rPr lang="it-IT" sz="2000" dirty="0" err="1"/>
              <a:t>solver.nestedNewton</a:t>
            </a:r>
            <a:r>
              <a:rPr lang="it-IT" sz="2000" dirty="0"/>
              <a:t>’’ </a:t>
            </a:r>
            <a:r>
              <a:rPr lang="it-IT" sz="2000" dirty="0" smtClean="0"/>
              <a:t>‘’0’’ 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dirty="0" smtClean="0">
                <a:sym typeface="Wingdings" panose="05000000000000000000" pitchFamily="2" charset="2"/>
              </a:rPr>
              <a:t>JUST ONE </a:t>
            </a:r>
            <a:r>
              <a:rPr lang="it-IT" sz="2000" dirty="0" smtClean="0"/>
              <a:t>ITERATION</a:t>
            </a:r>
          </a:p>
          <a:p>
            <a:endParaRPr lang="it-IT" sz="2000" dirty="0" smtClean="0"/>
          </a:p>
          <a:p>
            <a:r>
              <a:rPr lang="it-IT" sz="2000" dirty="0" smtClean="0"/>
              <a:t>‘’</a:t>
            </a:r>
            <a:r>
              <a:rPr lang="it-IT" sz="2000" dirty="0" err="1" smtClean="0"/>
              <a:t>solver.nestedNewton</a:t>
            </a:r>
            <a:r>
              <a:rPr lang="it-IT" sz="2000" dirty="0" smtClean="0"/>
              <a:t>’’ ‘’1’’ </a:t>
            </a:r>
            <a:r>
              <a:rPr lang="it-IT" sz="2000" dirty="0" smtClean="0">
                <a:sym typeface="Wingdings" panose="05000000000000000000" pitchFamily="2" charset="2"/>
              </a:rPr>
              <a:t> NESTED</a:t>
            </a:r>
            <a:r>
              <a:rPr lang="it-IT" sz="2000" dirty="0" smtClean="0"/>
              <a:t> ITERATION </a:t>
            </a:r>
            <a:endParaRPr lang="it-IT" sz="20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22729" y="2617694"/>
            <a:ext cx="84402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 smtClean="0"/>
              <a:t>IT MAY HAPPEN THAT THE CHOOSEN TOLERANCE IS NEVER REACHED.</a:t>
            </a:r>
          </a:p>
          <a:p>
            <a:pPr algn="just"/>
            <a:endParaRPr lang="it-IT" sz="2000" dirty="0" smtClean="0"/>
          </a:p>
          <a:p>
            <a:pPr algn="just"/>
            <a:r>
              <a:rPr lang="it-IT" sz="2000" dirty="0" smtClean="0"/>
              <a:t>IN THIS CASE THE CODE RUNS A CERTAIN NUMBER OF ITERATIONS AFTER THAT THE SOLUTION FOUND IS TAKEN AS THE SOLUTION OF THE CURRENT TIME STEP, DOES NOT MATTER HOW BIG IS THE ERROR.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2418235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533400" y="1739152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FILE PATH FOR THE TOP BOUNDARY CONDITION</a:t>
            </a:r>
            <a:endParaRPr lang="it-IT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7" y="3209365"/>
            <a:ext cx="8920264" cy="2649072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>
            <a:off x="6854822" y="2126875"/>
            <a:ext cx="0" cy="145228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936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components </a:t>
            </a:r>
            <a:endParaRPr lang="en-GB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22" y="1532966"/>
            <a:ext cx="8915414" cy="384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900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457199" y="149707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FILE PATH FOR THE BOTTOM BOUNDARY CONDITION</a:t>
            </a:r>
            <a:endParaRPr lang="it-IT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2" y="3245222"/>
            <a:ext cx="9085778" cy="2850775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>
            <a:off x="7010400" y="2348753"/>
            <a:ext cx="0" cy="133725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1882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533400" y="16972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FILE PATH FOR THE INITIAL CONDITION OF THE WATER PRESSURE</a:t>
            </a:r>
            <a:endParaRPr lang="it-IT" sz="2000" dirty="0"/>
          </a:p>
        </p:txBody>
      </p:sp>
      <p:cxnSp>
        <p:nvCxnSpPr>
          <p:cNvPr id="7" name="Connettore 2 6"/>
          <p:cNvCxnSpPr/>
          <p:nvPr/>
        </p:nvCxnSpPr>
        <p:spPr>
          <a:xfrm>
            <a:off x="7273688" y="2460796"/>
            <a:ext cx="0" cy="104593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89" y="3530944"/>
            <a:ext cx="8631411" cy="81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238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457200" y="13716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PATH OF THE OUTPUT FOLDER</a:t>
            </a:r>
            <a:endParaRPr lang="it-IT" sz="2000" dirty="0"/>
          </a:p>
        </p:txBody>
      </p:sp>
      <p:cxnSp>
        <p:nvCxnSpPr>
          <p:cNvPr id="7" name="Connettore 2 6"/>
          <p:cNvCxnSpPr/>
          <p:nvPr/>
        </p:nvCxnSpPr>
        <p:spPr>
          <a:xfrm>
            <a:off x="4314825" y="2115671"/>
            <a:ext cx="0" cy="91146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692" y="3219420"/>
            <a:ext cx="5369595" cy="81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59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connect </a:t>
            </a:r>
            <a:endParaRPr lang="en-GB" sz="2000" dirty="0"/>
          </a:p>
        </p:txBody>
      </p:sp>
      <p:pic>
        <p:nvPicPr>
          <p:cNvPr id="5" name="Segnaposto contenut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04" y="1649505"/>
            <a:ext cx="750199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814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7"/>
          <a:stretch/>
        </p:blipFill>
        <p:spPr>
          <a:xfrm>
            <a:off x="2832844" y="2638140"/>
            <a:ext cx="3218329" cy="3754334"/>
          </a:xfrm>
          <a:prstGeom prst="rect">
            <a:avLst/>
          </a:prstGeom>
        </p:spPr>
      </p:pic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INPUT </a:t>
            </a:r>
            <a:r>
              <a:rPr lang="it-IT" sz="2000" dirty="0"/>
              <a:t>FILE </a:t>
            </a:r>
            <a:r>
              <a:rPr lang="it-IT" sz="2000" dirty="0" smtClean="0"/>
              <a:t>FOR</a:t>
            </a: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 smtClean="0"/>
              <a:t>THE INITIAL CONDITION</a:t>
            </a:r>
            <a:endParaRPr lang="en-GB" sz="20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098167" y="1510555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DEPTH [m]</a:t>
            </a:r>
          </a:p>
          <a:p>
            <a:endParaRPr lang="it-IT" sz="20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997386" y="1489549"/>
            <a:ext cx="2895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WATER PRESSURE [m]</a:t>
            </a:r>
          </a:p>
          <a:p>
            <a:endParaRPr lang="it-IT" sz="2000" dirty="0"/>
          </a:p>
        </p:txBody>
      </p:sp>
      <p:sp>
        <p:nvSpPr>
          <p:cNvPr id="8" name="Rettangolo 7"/>
          <p:cNvSpPr/>
          <p:nvPr/>
        </p:nvSpPr>
        <p:spPr>
          <a:xfrm>
            <a:off x="4419600" y="2545981"/>
            <a:ext cx="2209800" cy="384649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5943600" y="1346116"/>
            <a:ext cx="2519082" cy="620974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" name="Connettore 2 9"/>
          <p:cNvCxnSpPr/>
          <p:nvPr/>
        </p:nvCxnSpPr>
        <p:spPr>
          <a:xfrm flipH="1">
            <a:off x="5943600" y="1967090"/>
            <a:ext cx="685800" cy="578891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>
          <a:xfrm>
            <a:off x="2057400" y="2559530"/>
            <a:ext cx="2209800" cy="384649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685800" y="1371039"/>
            <a:ext cx="2743200" cy="62097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2 12"/>
          <p:cNvCxnSpPr/>
          <p:nvPr/>
        </p:nvCxnSpPr>
        <p:spPr>
          <a:xfrm>
            <a:off x="1905000" y="1980639"/>
            <a:ext cx="1066800" cy="53918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570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INPUT </a:t>
            </a:r>
            <a:r>
              <a:rPr lang="it-IT" sz="2000" dirty="0"/>
              <a:t>FILE </a:t>
            </a:r>
            <a:r>
              <a:rPr lang="it-IT" sz="2000" dirty="0" smtClean="0"/>
              <a:t>FOR</a:t>
            </a: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 smtClean="0"/>
              <a:t>THE INITIAL CONDITION</a:t>
            </a:r>
            <a:endParaRPr lang="en-GB" sz="20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228600" y="1905000"/>
            <a:ext cx="7315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 smtClean="0"/>
              <a:t>THE FIRST LINE REFERS TO THE DEEPEST LAYER.</a:t>
            </a:r>
          </a:p>
          <a:p>
            <a:pPr algn="just"/>
            <a:endParaRPr lang="it-IT" sz="2000" dirty="0" smtClean="0"/>
          </a:p>
          <a:p>
            <a:pPr algn="just"/>
            <a:r>
              <a:rPr lang="it-IT" sz="2000" dirty="0" smtClean="0"/>
              <a:t>THE DEPTH OF THE DEEPEST LAYER IS ALWAYS SMALLER THAN  </a:t>
            </a:r>
            <a:r>
              <a:rPr lang="it-IT" sz="2000" i="1" dirty="0" err="1" smtClean="0">
                <a:solidFill>
                  <a:srgbClr val="0070C0"/>
                </a:solidFill>
              </a:rPr>
              <a:t>spaceBottom</a:t>
            </a:r>
            <a:endParaRPr lang="it-IT" sz="2000" i="1" dirty="0" smtClean="0">
              <a:solidFill>
                <a:srgbClr val="0070C0"/>
              </a:solidFill>
            </a:endParaRPr>
          </a:p>
          <a:p>
            <a:pPr algn="just"/>
            <a:endParaRPr lang="it-IT" sz="2400" i="1" dirty="0">
              <a:solidFill>
                <a:srgbClr val="0070C0"/>
              </a:solidFill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1976651" y="4267200"/>
            <a:ext cx="685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 smtClean="0"/>
              <a:t>THE LAST LINE REFERS TO THE UPPERMOST LAYER.  </a:t>
            </a:r>
          </a:p>
          <a:p>
            <a:pPr algn="just"/>
            <a:endParaRPr lang="it-IT" sz="2000" dirty="0"/>
          </a:p>
          <a:p>
            <a:pPr algn="just"/>
            <a:r>
              <a:rPr lang="it-IT" sz="2000" dirty="0" smtClean="0"/>
              <a:t>THIS DEPTH IS ALWAYS GRATER THAN </a:t>
            </a:r>
            <a:r>
              <a:rPr lang="it-IT" sz="2000" i="1" dirty="0" smtClean="0">
                <a:solidFill>
                  <a:srgbClr val="0070C0"/>
                </a:solidFill>
              </a:rPr>
              <a:t>0m</a:t>
            </a:r>
          </a:p>
          <a:p>
            <a:pPr algn="just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062131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INPUT </a:t>
            </a:r>
            <a:r>
              <a:rPr lang="it-IT" sz="2000" dirty="0"/>
              <a:t>FILE </a:t>
            </a:r>
            <a:r>
              <a:rPr lang="it-IT" sz="2000" dirty="0" smtClean="0"/>
              <a:t>FOR</a:t>
            </a: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 smtClean="0"/>
              <a:t>THE TOP BOUNDARY CONDITION</a:t>
            </a:r>
            <a:endParaRPr lang="en-GB" sz="2000" dirty="0"/>
          </a:p>
        </p:txBody>
      </p:sp>
      <p:pic>
        <p:nvPicPr>
          <p:cNvPr id="15" name="Segnaposto contenut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4495800" cy="4720590"/>
          </a:xfrm>
          <a:prstGeom prst="rect">
            <a:avLst/>
          </a:prstGeom>
        </p:spPr>
      </p:pic>
      <p:sp>
        <p:nvSpPr>
          <p:cNvPr id="16" name="Rettangolo 15"/>
          <p:cNvSpPr/>
          <p:nvPr/>
        </p:nvSpPr>
        <p:spPr>
          <a:xfrm>
            <a:off x="3276600" y="3048000"/>
            <a:ext cx="1981200" cy="308449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Rettangolo 16"/>
          <p:cNvSpPr/>
          <p:nvPr/>
        </p:nvSpPr>
        <p:spPr>
          <a:xfrm>
            <a:off x="5791200" y="1828800"/>
            <a:ext cx="3124200" cy="12192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5970490" y="2203551"/>
            <a:ext cx="3041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RAINFALL HEIGHT [mm]</a:t>
            </a:r>
            <a:endParaRPr lang="it-IT" sz="2000" dirty="0"/>
          </a:p>
        </p:txBody>
      </p:sp>
      <p:cxnSp>
        <p:nvCxnSpPr>
          <p:cNvPr id="19" name="Connettore 2 18"/>
          <p:cNvCxnSpPr/>
          <p:nvPr/>
        </p:nvCxnSpPr>
        <p:spPr>
          <a:xfrm flipH="1">
            <a:off x="5257800" y="2403901"/>
            <a:ext cx="5334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745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INPUT </a:t>
            </a:r>
            <a:r>
              <a:rPr lang="it-IT" sz="2000" dirty="0"/>
              <a:t>FILE </a:t>
            </a:r>
            <a:r>
              <a:rPr lang="it-IT" sz="2000" dirty="0" smtClean="0"/>
              <a:t>FOR</a:t>
            </a:r>
          </a:p>
          <a:p>
            <a:pPr algn="ctr"/>
            <a:r>
              <a:rPr lang="it-IT" sz="2000" dirty="0" smtClean="0"/>
              <a:t>THE BOTTOM BOUNDARY CONDITION</a:t>
            </a:r>
            <a:endParaRPr lang="en-GB" sz="2000" dirty="0"/>
          </a:p>
        </p:txBody>
      </p:sp>
      <p:sp>
        <p:nvSpPr>
          <p:cNvPr id="17" name="Rettangolo 16"/>
          <p:cNvSpPr/>
          <p:nvPr/>
        </p:nvSpPr>
        <p:spPr>
          <a:xfrm>
            <a:off x="5791200" y="1828800"/>
            <a:ext cx="3124200" cy="12192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5886499" y="1990161"/>
            <a:ext cx="304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WATER PRESSURE AT THE BOTTOM OF THE DOMAIN  [m]</a:t>
            </a:r>
            <a:endParaRPr lang="it-IT" sz="2000" dirty="0"/>
          </a:p>
          <a:p>
            <a:endParaRPr lang="it-IT" sz="2000" dirty="0"/>
          </a:p>
        </p:txBody>
      </p:sp>
      <p:cxnSp>
        <p:nvCxnSpPr>
          <p:cNvPr id="19" name="Connettore 2 18"/>
          <p:cNvCxnSpPr/>
          <p:nvPr/>
        </p:nvCxnSpPr>
        <p:spPr>
          <a:xfrm flipH="1">
            <a:off x="5257800" y="2403901"/>
            <a:ext cx="5334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Segnaposto contenut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8800"/>
            <a:ext cx="4257833" cy="4025261"/>
          </a:xfrm>
          <a:prstGeom prst="rect">
            <a:avLst/>
          </a:prstGeom>
        </p:spPr>
      </p:pic>
      <p:sp>
        <p:nvSpPr>
          <p:cNvPr id="16" name="Rettangolo 15"/>
          <p:cNvSpPr/>
          <p:nvPr/>
        </p:nvSpPr>
        <p:spPr>
          <a:xfrm>
            <a:off x="3276600" y="3048000"/>
            <a:ext cx="1981200" cy="308449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31431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WATER PRESSURE OUTPUT FILE</a:t>
            </a:r>
            <a:endParaRPr lang="en-GB" sz="2000" dirty="0"/>
          </a:p>
        </p:txBody>
      </p:sp>
      <p:pic>
        <p:nvPicPr>
          <p:cNvPr id="10" name="Segnaposto contenut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16626"/>
            <a:ext cx="6646459" cy="2401177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4572000" y="1111626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 smtClean="0"/>
              <a:t>TIME AT WHICH THE SOLUTION IS COMPUTED</a:t>
            </a:r>
            <a:endParaRPr lang="it-IT" sz="2000" dirty="0"/>
          </a:p>
        </p:txBody>
      </p:sp>
      <p:sp>
        <p:nvSpPr>
          <p:cNvPr id="12" name="Rettangolo 11"/>
          <p:cNvSpPr/>
          <p:nvPr/>
        </p:nvSpPr>
        <p:spPr>
          <a:xfrm>
            <a:off x="3853981" y="2940426"/>
            <a:ext cx="3537419" cy="56989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ttangolo 12"/>
          <p:cNvSpPr/>
          <p:nvPr/>
        </p:nvSpPr>
        <p:spPr>
          <a:xfrm>
            <a:off x="4419600" y="1111626"/>
            <a:ext cx="4191000" cy="12192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0" name="Connettore 2 19"/>
          <p:cNvCxnSpPr/>
          <p:nvPr/>
        </p:nvCxnSpPr>
        <p:spPr>
          <a:xfrm>
            <a:off x="5791200" y="2407026"/>
            <a:ext cx="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439264" y="5979458"/>
            <a:ext cx="2403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DEPTH [m]</a:t>
            </a:r>
            <a:endParaRPr lang="it-IT" sz="2000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4665270" y="5997406"/>
            <a:ext cx="2900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WATER PRESSURE [m]</a:t>
            </a:r>
            <a:endParaRPr lang="it-IT" sz="2000" dirty="0"/>
          </a:p>
        </p:txBody>
      </p:sp>
      <p:sp>
        <p:nvSpPr>
          <p:cNvPr id="23" name="Rettangolo 22"/>
          <p:cNvSpPr/>
          <p:nvPr/>
        </p:nvSpPr>
        <p:spPr>
          <a:xfrm>
            <a:off x="3930181" y="5912226"/>
            <a:ext cx="3537419" cy="569893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Rettangolo 23"/>
          <p:cNvSpPr/>
          <p:nvPr/>
        </p:nvSpPr>
        <p:spPr>
          <a:xfrm>
            <a:off x="1981200" y="3778626"/>
            <a:ext cx="4419600" cy="16002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5" name="Connettore 2 24"/>
          <p:cNvCxnSpPr/>
          <p:nvPr/>
        </p:nvCxnSpPr>
        <p:spPr>
          <a:xfrm>
            <a:off x="5867400" y="5455026"/>
            <a:ext cx="0" cy="424033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-15922" y="5879059"/>
            <a:ext cx="3537419" cy="56989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" name="Rettangolo 26"/>
          <p:cNvSpPr/>
          <p:nvPr/>
        </p:nvSpPr>
        <p:spPr>
          <a:xfrm>
            <a:off x="304800" y="3778626"/>
            <a:ext cx="1616497" cy="156703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8" name="Connettore 2 27"/>
          <p:cNvCxnSpPr/>
          <p:nvPr/>
        </p:nvCxnSpPr>
        <p:spPr>
          <a:xfrm>
            <a:off x="1371600" y="5345659"/>
            <a:ext cx="0" cy="6096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6508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00" y="3042386"/>
            <a:ext cx="7103371" cy="2303273"/>
          </a:xfrm>
          <a:prstGeom prst="rect">
            <a:avLst/>
          </a:prstGeom>
        </p:spPr>
      </p:pic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WATER CONTENT OUTPUT FILE</a:t>
            </a:r>
            <a:endParaRPr lang="en-GB" sz="20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4572000" y="1111626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 smtClean="0"/>
              <a:t>TIME AT WHICH THE SOLUTION IS COMPUTED</a:t>
            </a:r>
            <a:endParaRPr lang="it-IT" sz="2000" dirty="0"/>
          </a:p>
        </p:txBody>
      </p:sp>
      <p:sp>
        <p:nvSpPr>
          <p:cNvPr id="12" name="Rettangolo 11"/>
          <p:cNvSpPr/>
          <p:nvPr/>
        </p:nvSpPr>
        <p:spPr>
          <a:xfrm>
            <a:off x="3853981" y="2940426"/>
            <a:ext cx="3537419" cy="56989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ttangolo 12"/>
          <p:cNvSpPr/>
          <p:nvPr/>
        </p:nvSpPr>
        <p:spPr>
          <a:xfrm>
            <a:off x="4419600" y="1111626"/>
            <a:ext cx="4191000" cy="12192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0" name="Connettore 2 19"/>
          <p:cNvCxnSpPr/>
          <p:nvPr/>
        </p:nvCxnSpPr>
        <p:spPr>
          <a:xfrm>
            <a:off x="5791200" y="2407026"/>
            <a:ext cx="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439264" y="5943600"/>
            <a:ext cx="2403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DEPTH [m]</a:t>
            </a:r>
            <a:endParaRPr lang="it-IT" sz="2000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4352361" y="5907761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smtClean="0"/>
              <a:t>WATER CONTENT </a:t>
            </a:r>
            <a:r>
              <a:rPr lang="it-IT" sz="2000" dirty="0" smtClean="0"/>
              <a:t>[-]</a:t>
            </a:r>
            <a:endParaRPr lang="it-IT" sz="2000" dirty="0"/>
          </a:p>
        </p:txBody>
      </p:sp>
      <p:sp>
        <p:nvSpPr>
          <p:cNvPr id="23" name="Rettangolo 22"/>
          <p:cNvSpPr/>
          <p:nvPr/>
        </p:nvSpPr>
        <p:spPr>
          <a:xfrm>
            <a:off x="3930181" y="5786723"/>
            <a:ext cx="3537419" cy="569893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Rettangolo 23"/>
          <p:cNvSpPr/>
          <p:nvPr/>
        </p:nvSpPr>
        <p:spPr>
          <a:xfrm>
            <a:off x="1981200" y="3778626"/>
            <a:ext cx="4419600" cy="16002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5" name="Connettore 2 24"/>
          <p:cNvCxnSpPr/>
          <p:nvPr/>
        </p:nvCxnSpPr>
        <p:spPr>
          <a:xfrm>
            <a:off x="5867400" y="5455026"/>
            <a:ext cx="0" cy="424033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-15922" y="5807343"/>
            <a:ext cx="3537419" cy="56989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8" name="Connettore 2 27"/>
          <p:cNvCxnSpPr/>
          <p:nvPr/>
        </p:nvCxnSpPr>
        <p:spPr>
          <a:xfrm>
            <a:off x="1371600" y="5345659"/>
            <a:ext cx="0" cy="6096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/>
          <p:cNvSpPr/>
          <p:nvPr/>
        </p:nvSpPr>
        <p:spPr>
          <a:xfrm>
            <a:off x="304800" y="3778626"/>
            <a:ext cx="1616497" cy="156703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66550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</a:t>
            </a:r>
            <a:r>
              <a:rPr lang="en-GB" sz="2000" dirty="0" smtClean="0"/>
              <a:t>file</a:t>
            </a:r>
            <a:endParaRPr lang="en-GB" sz="2000" dirty="0"/>
          </a:p>
          <a:p>
            <a:pPr algn="ctr"/>
            <a:endParaRPr lang="it-IT" sz="2000" dirty="0" smtClean="0"/>
          </a:p>
          <a:p>
            <a:pPr algn="ctr"/>
            <a:r>
              <a:rPr lang="it-IT" sz="2000" dirty="0" smtClean="0"/>
              <a:t>DATE FORMAT:  </a:t>
            </a:r>
            <a:r>
              <a:rPr lang="it-IT" sz="2000" dirty="0" err="1"/>
              <a:t>yyyy</a:t>
            </a:r>
            <a:r>
              <a:rPr lang="it-IT" sz="2000" dirty="0"/>
              <a:t>-MM-</a:t>
            </a:r>
            <a:r>
              <a:rPr lang="it-IT" sz="2000" dirty="0" err="1"/>
              <a:t>dd</a:t>
            </a:r>
            <a:r>
              <a:rPr lang="it-IT" sz="2000" dirty="0"/>
              <a:t> </a:t>
            </a:r>
            <a:r>
              <a:rPr lang="it-IT" sz="2000" dirty="0" err="1"/>
              <a:t>HH:mm</a:t>
            </a:r>
            <a:endParaRPr lang="it-IT" sz="20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00"/>
          <a:stretch/>
        </p:blipFill>
        <p:spPr>
          <a:xfrm>
            <a:off x="237565" y="1965176"/>
            <a:ext cx="5553329" cy="2625298"/>
          </a:xfrm>
          <a:prstGeom prst="rect">
            <a:avLst/>
          </a:prstGeom>
          <a:ln>
            <a:noFill/>
          </a:ln>
        </p:spPr>
      </p:pic>
      <p:sp>
        <p:nvSpPr>
          <p:cNvPr id="6" name="CasellaDiTesto 5"/>
          <p:cNvSpPr txBox="1"/>
          <p:nvPr/>
        </p:nvSpPr>
        <p:spPr>
          <a:xfrm>
            <a:off x="6104965" y="2498576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START DATE</a:t>
            </a:r>
            <a:endParaRPr lang="it-IT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104965" y="3336776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END DATE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104965" y="4174976"/>
            <a:ext cx="3352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TIME STEP </a:t>
            </a:r>
          </a:p>
          <a:p>
            <a:r>
              <a:rPr lang="it-IT" sz="2400" dirty="0"/>
              <a:t> </a:t>
            </a:r>
            <a:r>
              <a:rPr lang="it-IT" sz="2400" dirty="0" smtClean="0"/>
              <a:t>    </a:t>
            </a:r>
            <a:r>
              <a:rPr lang="it-IT" sz="2400" dirty="0" err="1" smtClean="0"/>
              <a:t>expressed</a:t>
            </a:r>
            <a:r>
              <a:rPr lang="it-IT" sz="2400" dirty="0" smtClean="0"/>
              <a:t> in minutes</a:t>
            </a:r>
            <a:endParaRPr lang="it-IT" sz="2400" dirty="0"/>
          </a:p>
        </p:txBody>
      </p:sp>
      <p:cxnSp>
        <p:nvCxnSpPr>
          <p:cNvPr id="12" name="Connettore 2 11"/>
          <p:cNvCxnSpPr>
            <a:stCxn id="6" idx="1"/>
          </p:cNvCxnSpPr>
          <p:nvPr/>
        </p:nvCxnSpPr>
        <p:spPr>
          <a:xfrm flipH="1">
            <a:off x="4571999" y="2729409"/>
            <a:ext cx="153296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>
            <a:off x="4563038" y="3545182"/>
            <a:ext cx="153296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 flipH="1">
            <a:off x="5504329" y="4405774"/>
            <a:ext cx="66339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207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image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6094" y="2091222"/>
            <a:ext cx="3071813" cy="2955727"/>
          </a:xfrm>
          <a:prstGeom prst="rect">
            <a:avLst/>
          </a:prstGeom>
          <a:ln w="12700">
            <a:miter lim="400000"/>
          </a:ln>
        </p:spPr>
      </p:pic>
      <p:sp>
        <p:nvSpPr>
          <p:cNvPr id="391" name="Shape 3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dirty="0" smtClean="0"/>
              <a:t>Thank </a:t>
            </a:r>
            <a:r>
              <a:rPr dirty="0"/>
              <a:t>you for your attention !</a:t>
            </a:r>
          </a:p>
        </p:txBody>
      </p:sp>
      <p:sp>
        <p:nvSpPr>
          <p:cNvPr id="393" name="Shape 393"/>
          <p:cNvSpPr/>
          <p:nvPr/>
        </p:nvSpPr>
        <p:spPr>
          <a:xfrm rot="16199996">
            <a:off x="1625204" y="3642598"/>
            <a:ext cx="2473524" cy="2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/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0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G.Ulrici - 2000 ?</a:t>
            </a:r>
          </a:p>
        </p:txBody>
      </p:sp>
      <p:sp>
        <p:nvSpPr>
          <p:cNvPr id="6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15860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  <a:p>
            <a:pPr algn="ctr"/>
            <a:endParaRPr lang="it-IT" sz="2000" dirty="0" smtClean="0"/>
          </a:p>
          <a:p>
            <a:pPr algn="ctr"/>
            <a:r>
              <a:rPr lang="it-IT" sz="2000" dirty="0" smtClean="0"/>
              <a:t>SOIL PARAMETERS</a:t>
            </a:r>
          </a:p>
          <a:p>
            <a:pPr algn="ctr"/>
            <a:endParaRPr lang="it-IT" sz="2000" dirty="0"/>
          </a:p>
          <a:p>
            <a:pPr algn="ctr"/>
            <a:endParaRPr lang="en-GB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45" y="1757082"/>
            <a:ext cx="8250648" cy="338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426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</a:t>
            </a:r>
          </a:p>
          <a:p>
            <a:pPr algn="ctr"/>
            <a:r>
              <a:rPr lang="it-IT" sz="2000" dirty="0" smtClean="0"/>
              <a:t> </a:t>
            </a:r>
            <a:r>
              <a:rPr lang="it-IT" sz="2000" dirty="0" smtClean="0"/>
              <a:t>PARAMETERS </a:t>
            </a:r>
            <a:r>
              <a:rPr lang="it-IT" sz="2000" dirty="0" smtClean="0"/>
              <a:t>OF SWRC MODEL </a:t>
            </a:r>
            <a:r>
              <a:rPr lang="en-GB" sz="2000" dirty="0" smtClean="0"/>
              <a:t> </a:t>
            </a:r>
            <a:endParaRPr lang="en-GB" sz="20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1" y="1387273"/>
            <a:ext cx="8692823" cy="418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87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components</a:t>
            </a:r>
          </a:p>
          <a:p>
            <a:pPr algn="ctr"/>
            <a:r>
              <a:rPr lang="it-IT" sz="2000" dirty="0" smtClean="0"/>
              <a:t>SWRC MODEL</a:t>
            </a:r>
            <a:r>
              <a:rPr lang="en-GB" sz="2000" dirty="0" smtClean="0"/>
              <a:t> </a:t>
            </a:r>
            <a:endParaRPr lang="en-GB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90" y="2097741"/>
            <a:ext cx="7645977" cy="233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68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</a:t>
            </a:r>
          </a:p>
          <a:p>
            <a:pPr algn="ctr"/>
            <a:r>
              <a:rPr lang="en-GB" sz="2000" dirty="0" smtClean="0"/>
              <a:t>BOUNDARY CONDITION </a:t>
            </a:r>
            <a:endParaRPr lang="en-GB" sz="20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229022" y="1364422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TOP  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dirty="0" smtClean="0">
                <a:sym typeface="Wingdings" panose="05000000000000000000" pitchFamily="2" charset="2"/>
              </a:rPr>
              <a:t>AT THE SOIL SURFACE</a:t>
            </a:r>
            <a:endParaRPr lang="it-IT" sz="2000" dirty="0"/>
          </a:p>
          <a:p>
            <a:pPr lvl="0" algn="ctr"/>
            <a:endParaRPr lang="en-GB" sz="2000" dirty="0">
              <a:solidFill>
                <a:prstClr val="black"/>
              </a:solidFill>
            </a:endParaRPr>
          </a:p>
        </p:txBody>
      </p:sp>
      <p:cxnSp>
        <p:nvCxnSpPr>
          <p:cNvPr id="8" name="Connettore 2 7"/>
          <p:cNvCxnSpPr/>
          <p:nvPr/>
        </p:nvCxnSpPr>
        <p:spPr>
          <a:xfrm>
            <a:off x="2819400" y="1775020"/>
            <a:ext cx="0" cy="685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519953" y="4356853"/>
            <a:ext cx="76917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RAINFALL HEIGTH  </a:t>
            </a:r>
            <a:r>
              <a:rPr lang="it-IT" sz="2000" dirty="0" smtClean="0"/>
              <a:t>HAS </a:t>
            </a:r>
            <a:r>
              <a:rPr lang="it-IT" sz="2000" dirty="0" smtClean="0"/>
              <a:t>TO BE EXPRESSED IN [mm</a:t>
            </a:r>
            <a:r>
              <a:rPr lang="it-IT" sz="2000" dirty="0" smtClean="0"/>
              <a:t>]</a:t>
            </a:r>
          </a:p>
          <a:p>
            <a:endParaRPr lang="it-IT" sz="2000" i="1" dirty="0"/>
          </a:p>
          <a:p>
            <a:r>
              <a:rPr lang="it-IT" sz="2000" dirty="0" smtClean="0"/>
              <a:t>IN CASE OF NEUMANN BOUNDARY CONDITION THE CODE HANDLES WITH THE COMPUTATION ON THE WATER FLUX STARTING FROM THE KNOWLEDGE OF THE RAINFALL HEIGHT</a:t>
            </a:r>
            <a:endParaRPr lang="it-IT" sz="20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7" y="2689411"/>
            <a:ext cx="8654566" cy="138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945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</a:t>
            </a:r>
          </a:p>
          <a:p>
            <a:pPr algn="ctr"/>
            <a:r>
              <a:rPr lang="en-GB" sz="2000" dirty="0" smtClean="0"/>
              <a:t>BOUNDARY CONDITION </a:t>
            </a:r>
            <a:endParaRPr lang="en-GB" sz="20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94161" y="1727246"/>
            <a:ext cx="619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BOTTOM  </a:t>
            </a:r>
            <a:r>
              <a:rPr lang="it-IT" sz="2000" dirty="0" smtClean="0">
                <a:sym typeface="Wingdings" panose="05000000000000000000" pitchFamily="2" charset="2"/>
              </a:rPr>
              <a:t> AT THE BOTTOM OF THE SOIL COLUMN</a:t>
            </a:r>
            <a:endParaRPr lang="it-IT" sz="2000" dirty="0"/>
          </a:p>
        </p:txBody>
      </p:sp>
      <p:cxnSp>
        <p:nvCxnSpPr>
          <p:cNvPr id="8" name="Connettore 2 7"/>
          <p:cNvCxnSpPr/>
          <p:nvPr/>
        </p:nvCxnSpPr>
        <p:spPr>
          <a:xfrm>
            <a:off x="2819400" y="2133600"/>
            <a:ext cx="0" cy="685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781840" y="4890084"/>
            <a:ext cx="758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THE BOTTOM BOUNDARY CONDITION HAS TO BE EXPRESSED IN [m].</a:t>
            </a:r>
            <a:endParaRPr lang="it-IT" sz="20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00" y="2933629"/>
            <a:ext cx="7426531" cy="156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462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26641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</a:p>
          <a:p>
            <a:pPr algn="ctr"/>
            <a:r>
              <a:rPr lang="en-GB" sz="2000" dirty="0" smtClean="0"/>
              <a:t>DOMAIN GEOMETRY</a:t>
            </a:r>
            <a:endParaRPr lang="en-GB" sz="2000" dirty="0"/>
          </a:p>
        </p:txBody>
      </p:sp>
      <p:cxnSp>
        <p:nvCxnSpPr>
          <p:cNvPr id="6" name="Connettore 2 5"/>
          <p:cNvCxnSpPr/>
          <p:nvPr/>
        </p:nvCxnSpPr>
        <p:spPr>
          <a:xfrm flipV="1">
            <a:off x="3442379" y="3124200"/>
            <a:ext cx="1" cy="111610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1349188" y="4240306"/>
            <a:ext cx="57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SOIL COLUMN DEPTH</a:t>
            </a:r>
            <a:endParaRPr lang="it-IT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99" y="2028951"/>
            <a:ext cx="6941977" cy="106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391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3412</TotalTime>
  <Words>980</Words>
  <Application>Microsoft Office PowerPoint</Application>
  <PresentationFormat>Presentazione su schermo (4:3)</PresentationFormat>
  <Paragraphs>155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1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Marialaura Bancheri</dc:creator>
  <cp:lastModifiedBy>Nico</cp:lastModifiedBy>
  <cp:revision>144</cp:revision>
  <dcterms:created xsi:type="dcterms:W3CDTF">2017-02-16T12:50:32Z</dcterms:created>
  <dcterms:modified xsi:type="dcterms:W3CDTF">2017-10-27T09:18:18Z</dcterms:modified>
</cp:coreProperties>
</file>