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307" r:id="rId2"/>
    <p:sldId id="306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2" r:id="rId14"/>
    <p:sldId id="301" r:id="rId15"/>
    <p:sldId id="305" r:id="rId16"/>
    <p:sldId id="266" r:id="rId17"/>
    <p:sldId id="267" r:id="rId18"/>
    <p:sldId id="268" r:id="rId19"/>
    <p:sldId id="269" r:id="rId20"/>
    <p:sldId id="29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03" r:id="rId43"/>
    <p:sldId id="291" r:id="rId44"/>
    <p:sldId id="292" r:id="rId45"/>
    <p:sldId id="293" r:id="rId46"/>
    <p:sldId id="294" r:id="rId47"/>
    <p:sldId id="295" r:id="rId48"/>
    <p:sldId id="299" r:id="rId49"/>
    <p:sldId id="296" r:id="rId50"/>
    <p:sldId id="300" r:id="rId51"/>
    <p:sldId id="297" r:id="rId5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lm.engr.colostate.edu/cb/wiki/17107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5E323-1B65-4752-A04B-E4B26C7E12FC}"/>
              </a:ext>
            </a:extLst>
          </p:cNvPr>
          <p:cNvSpPr txBox="1"/>
          <p:nvPr/>
        </p:nvSpPr>
        <p:spPr>
          <a:xfrm>
            <a:off x="713064" y="578840"/>
            <a:ext cx="77178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						Per </a:t>
            </a:r>
            <a:r>
              <a:rPr lang="en-US" sz="2800" dirty="0" err="1"/>
              <a:t>installare</a:t>
            </a:r>
            <a:r>
              <a:rPr lang="en-US" sz="2800" dirty="0"/>
              <a:t> OMS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18122-BC16-4A4D-9EA2-97A600695669}"/>
              </a:ext>
            </a:extLst>
          </p:cNvPr>
          <p:cNvSpPr txBox="1"/>
          <p:nvPr/>
        </p:nvSpPr>
        <p:spPr>
          <a:xfrm>
            <a:off x="713064" y="1803633"/>
            <a:ext cx="8028265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dirty="0" err="1"/>
              <a:t>Prerequisiti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https://alm.engr.colostate.edu/cb/wiki/17107</a:t>
            </a:r>
            <a:endParaRPr lang="en-US" sz="2000" dirty="0"/>
          </a:p>
          <a:p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endParaRPr lang="en-US" sz="2000" dirty="0"/>
          </a:p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Download OMS</a:t>
            </a:r>
          </a:p>
          <a:p>
            <a:endParaRPr lang="en-US" sz="2000" dirty="0"/>
          </a:p>
          <a:p>
            <a:r>
              <a:rPr lang="en-US" sz="2000" dirty="0"/>
              <a:t>https://alm.engr.colostate.edu/cb/wiki/16961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3106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Genuchten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</a:t>
            </a:r>
          </a:p>
          <a:p>
            <a:pPr algn="ctr"/>
            <a:r>
              <a:rPr lang="en-US" noProof="1"/>
              <a:t> RichardsMeshGen_BrooksCorey_SWRC.ipynb</a:t>
            </a:r>
          </a:p>
          <a:p>
            <a:pPr algn="ctr"/>
            <a:endParaRPr lang="en-US" noProof="1"/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Kosugi</a:t>
            </a:r>
          </a:p>
          <a:p>
            <a:pPr algn="ctr"/>
            <a:r>
              <a:rPr lang="en-US" noProof="1"/>
              <a:t> RichardsMeshGen_Kosugi_SWRC.ipynb</a:t>
            </a:r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D538-091A-42B7-9359-E50901E8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465"/>
            <a:ext cx="9144000" cy="43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402FD-BBB1-43F5-8DA8-4F8F0F72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9144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4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F943B-ADD2-49EA-BC63-BC7380C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378"/>
            <a:ext cx="9144000" cy="157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46DAF-A121-46E3-877C-D19B8C9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159"/>
            <a:ext cx="9144000" cy="114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13210683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alpha (</a:t>
                          </a:r>
                          <a:r>
                            <a:rPr lang="el-GR" sz="2000" dirty="0"/>
                            <a:t>α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>
                              <a:ea typeface="Cambria Math" panose="02040503050406030204" pitchFamily="18" charset="0"/>
                            </a:rPr>
                            <a:t>psiD</a:t>
                          </a:r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])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 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</a:t>
                          </a:r>
                          <a:r>
                            <a:rPr lang="en-US" sz="1800" dirty="0" err="1"/>
                            <a:t>Mediana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della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distribuzione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pori</a:t>
                          </a:r>
                          <a:r>
                            <a:rPr lang="en-US" sz="18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sigma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Deviazione</a:t>
                          </a:r>
                          <a:r>
                            <a:rPr lang="en-US" sz="2000" dirty="0"/>
                            <a:t> standard </a:t>
                          </a:r>
                          <a:r>
                            <a:rPr lang="en-US" sz="2000" dirty="0" err="1"/>
                            <a:t>della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distribuzione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dei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pori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04124" r="-366" b="-308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72174" r="-366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000" t="-188554" r="-109800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88554" r="-366" b="-10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ACFBB-71B0-4257-B71B-EF006336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92"/>
            <a:ext cx="9144000" cy="1579337"/>
          </a:xfrm>
          <a:prstGeom prst="rect">
            <a:avLst/>
          </a:prstGeom>
        </p:spPr>
      </p:pic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r>
              <a:rPr dirty="0"/>
              <a:t> </a:t>
            </a:r>
          </a:p>
          <a:p>
            <a:pPr algn="ctr"/>
            <a:r>
              <a:rPr dirty="0"/>
              <a:t>data/</a:t>
            </a:r>
            <a:r>
              <a:rPr dirty="0" err="1"/>
              <a:t>RichardsMeshGen_input</a:t>
            </a:r>
            <a:endParaRPr dirty="0"/>
          </a:p>
          <a:p>
            <a:endParaRPr dirty="0"/>
          </a:p>
          <a:p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4 </a:t>
            </a:r>
            <a:r>
              <a:rPr dirty="0" err="1"/>
              <a:t>esempi</a:t>
            </a:r>
            <a:r>
              <a:rPr dirty="0"/>
              <a:t> di file </a:t>
            </a:r>
            <a:r>
              <a:rPr i="1" dirty="0"/>
              <a:t>.csv </a:t>
            </a:r>
            <a:r>
              <a:rPr dirty="0"/>
              <a:t>e </a:t>
            </a:r>
            <a:r>
              <a:rPr dirty="0" err="1"/>
              <a:t>delle</a:t>
            </a:r>
            <a:r>
              <a:rPr dirty="0"/>
              <a:t> figure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rappresentano</a:t>
            </a:r>
            <a:r>
              <a:rPr dirty="0"/>
              <a:t> I 4 tipi di </a:t>
            </a:r>
            <a:r>
              <a:rPr dirty="0" err="1"/>
              <a:t>suolo</a:t>
            </a:r>
            <a:r>
              <a:rPr dirty="0"/>
              <a:t> </a:t>
            </a:r>
            <a:r>
              <a:rPr dirty="0" err="1"/>
              <a:t>presi</a:t>
            </a:r>
            <a:r>
              <a:rPr dirty="0"/>
              <a:t> in </a:t>
            </a:r>
            <a:r>
              <a:rPr dirty="0" err="1"/>
              <a:t>esame</a:t>
            </a:r>
            <a:r>
              <a:rPr dirty="0"/>
              <a:t>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endParaRPr dirty="0"/>
          </a:p>
          <a:p>
            <a:pPr algn="ctr"/>
            <a:r>
              <a:rPr dirty="0"/>
              <a:t>data/</a:t>
            </a:r>
            <a:r>
              <a:rPr dirty="0" err="1"/>
              <a:t>Grid_NetCDF</a:t>
            </a:r>
            <a:endParaRPr dirty="0"/>
          </a:p>
          <a:p>
            <a:pPr algn="ctr"/>
            <a:endParaRPr dirty="0"/>
          </a:p>
          <a:p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trovare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4 file </a:t>
            </a:r>
            <a:r>
              <a:rPr i="1" dirty="0"/>
              <a:t>.</a:t>
            </a:r>
            <a:r>
              <a:rPr i="1" dirty="0" err="1"/>
              <a:t>nc</a:t>
            </a:r>
            <a:r>
              <a:rPr i="1" dirty="0"/>
              <a:t> </a:t>
            </a:r>
            <a:r>
              <a:rPr dirty="0" err="1"/>
              <a:t>ottenuti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Preparato il file input.csv e` sufficiente eseguire il notebook RichardsMeshGen.ipynb.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pic>
        <p:nvPicPr>
          <p:cNvPr id="28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rcRect b="10600"/>
          <a:stretch>
            <a:fillRect/>
          </a:stretch>
        </p:blipFill>
        <p:spPr>
          <a:xfrm>
            <a:off x="237565" y="1965175"/>
            <a:ext cx="5553329" cy="262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 flipV="1">
            <a:off x="4571998" y="2729408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>
            <a:off x="4563038" y="3545182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5504329" y="4405774"/>
            <a:ext cx="663393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13" y="1607928"/>
            <a:ext cx="8878273" cy="447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867039" y="1488678"/>
            <a:ext cx="7569201" cy="111738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2865"/>
            <a:ext cx="279822" cy="269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6" name="L’equazione di Richards 1D"/>
          <p:cNvSpPr txBox="1"/>
          <p:nvPr/>
        </p:nvSpPr>
        <p:spPr>
          <a:xfrm>
            <a:off x="71437" y="26789"/>
            <a:ext cx="914400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>
            <a:spAutoFit/>
          </a:bodyPr>
          <a:lstStyle>
            <a:lvl1pPr defTabSz="455414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35300" algn="l"/>
              </a:tabLst>
              <a:defRPr sz="14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L’equazione</a:t>
            </a:r>
            <a:r>
              <a:rPr dirty="0"/>
              <a:t> di Richards 1D</a:t>
            </a:r>
          </a:p>
        </p:txBody>
      </p:sp>
      <p:sp>
        <p:nvSpPr>
          <p:cNvPr id="147" name="Rectangle"/>
          <p:cNvSpPr/>
          <p:nvPr/>
        </p:nvSpPr>
        <p:spPr>
          <a:xfrm>
            <a:off x="863335" y="3557616"/>
            <a:ext cx="51943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8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85" y="3627357"/>
            <a:ext cx="44450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"/>
          <p:cNvSpPr/>
          <p:nvPr/>
        </p:nvSpPr>
        <p:spPr>
          <a:xfrm>
            <a:off x="850635" y="2688127"/>
            <a:ext cx="75692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922" y="2672590"/>
            <a:ext cx="6231927" cy="73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03" y="1558418"/>
            <a:ext cx="5435601" cy="977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52122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E88A-C9C1-4C70-9A60-5635C9A2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10" y="2713981"/>
            <a:ext cx="5714579" cy="1858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521" y="1758942"/>
            <a:ext cx="5418411" cy="1164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521" y="4358620"/>
            <a:ext cx="5961660" cy="104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Box 7"/>
          <p:cNvSpPr txBox="1"/>
          <p:nvPr/>
        </p:nvSpPr>
        <p:spPr>
          <a:xfrm>
            <a:off x="1801521" y="5762833"/>
            <a:ext cx="7871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timeDelta DEVE ESSERE MINORE O UGUALE A tTimestep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53" y="3603809"/>
            <a:ext cx="8775522" cy="243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92" y="3719457"/>
            <a:ext cx="8539993" cy="243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11" y="3617119"/>
            <a:ext cx="6093057" cy="14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909" y="4898847"/>
            <a:ext cx="5177182" cy="1361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02" y="983809"/>
            <a:ext cx="5771512" cy="374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900CF55B-76F6-42E9-BE00-A6F8F0E2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3469023" y="3609863"/>
            <a:ext cx="1739597" cy="2705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53" y="1187777"/>
            <a:ext cx="5822578" cy="192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83" y="3240784"/>
            <a:ext cx="7410453" cy="207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Postprocessing</a:t>
            </a:r>
            <a:endParaRPr dirty="0"/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17855-1A78-4371-91A6-2DFEE5C1016A}"/>
              </a:ext>
            </a:extLst>
          </p:cNvPr>
          <p:cNvSpPr txBox="1"/>
          <p:nvPr/>
        </p:nvSpPr>
        <p:spPr>
          <a:xfrm>
            <a:off x="115330" y="1779373"/>
            <a:ext cx="87650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 la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visualizzazione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degli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output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simulazioni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disponibili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due notebooks: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2_Richards1DOutput</a:t>
            </a:r>
            <a:r>
              <a:rPr lang="en-US" b="1" dirty="0"/>
              <a:t>.ipynb</a:t>
            </a:r>
            <a:r>
              <a:rPr lang="en-US" dirty="0"/>
              <a:t>: </a:t>
            </a:r>
            <a:r>
              <a:rPr lang="en-US" dirty="0" err="1"/>
              <a:t>questo</a:t>
            </a:r>
            <a:r>
              <a:rPr lang="en-US" dirty="0"/>
              <a:t> notebook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graficare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, 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d’acqua</a:t>
            </a:r>
            <a:r>
              <a:rPr lang="en-US" dirty="0"/>
              <a:t>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velocita</a:t>
            </a:r>
            <a:r>
              <a:rPr lang="en-US" dirty="0"/>
              <a:t>` per un timestep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prefissato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3_Richards1DOutput._animation.ipynb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questo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notebook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consente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di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graficar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profilo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e del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contenuto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d’acqua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con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un’animazione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/>
              <a:t>Per la </a:t>
            </a:r>
            <a:r>
              <a:rPr dirty="0" err="1"/>
              <a:t>lettura</a:t>
            </a:r>
            <a:r>
              <a:rPr dirty="0"/>
              <a:t> di un file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NetCDF</a:t>
            </a:r>
            <a:r>
              <a:rPr dirty="0"/>
              <a:t> (.</a:t>
            </a:r>
            <a:r>
              <a:rPr dirty="0" err="1"/>
              <a:t>nc</a:t>
            </a:r>
            <a:r>
              <a:rPr dirty="0"/>
              <a:t>) </a:t>
            </a:r>
            <a:r>
              <a:rPr dirty="0" err="1"/>
              <a:t>guardare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 err="1"/>
              <a:t>How_to_Read_NetCDF.ipynb</a:t>
            </a:r>
            <a:endParaRPr b="1" dirty="0"/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  <p:extLst>
      <p:ext uri="{BB962C8B-B14F-4D97-AF65-F5344CB8AC3E}">
        <p14:creationId xmlns:p14="http://schemas.microsoft.com/office/powerpoint/2010/main" val="21556336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rPr dirty="0"/>
              <a:t>I </a:t>
            </a:r>
            <a:r>
              <a:rPr dirty="0" err="1"/>
              <a:t>NetCDF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file </a:t>
            </a:r>
            <a:r>
              <a:rPr dirty="0" err="1"/>
              <a:t>autoesplicativi</a:t>
            </a:r>
            <a:r>
              <a:rPr dirty="0"/>
              <a:t>: e` possible </a:t>
            </a:r>
            <a:r>
              <a:rPr dirty="0" err="1"/>
              <a:t>aggiungere</a:t>
            </a:r>
            <a:r>
              <a:rPr dirty="0"/>
              <a:t> una </a:t>
            </a:r>
            <a:r>
              <a:rPr dirty="0" err="1"/>
              <a:t>descrizione</a:t>
            </a:r>
            <a:r>
              <a:rPr dirty="0"/>
              <a:t> del </a:t>
            </a:r>
            <a:r>
              <a:rPr dirty="0" err="1"/>
              <a:t>contenuto</a:t>
            </a:r>
            <a:r>
              <a:rPr dirty="0"/>
              <a:t> del file </a:t>
            </a:r>
            <a:r>
              <a:rPr dirty="0" err="1"/>
              <a:t>piu</a:t>
            </a:r>
            <a:r>
              <a:rPr dirty="0"/>
              <a:t>` o </a:t>
            </a:r>
            <a:r>
              <a:rPr dirty="0" err="1"/>
              <a:t>meno</a:t>
            </a:r>
            <a:r>
              <a:rPr dirty="0"/>
              <a:t> </a:t>
            </a:r>
            <a:r>
              <a:rPr dirty="0" err="1"/>
              <a:t>dettagliata</a:t>
            </a:r>
            <a:r>
              <a:rPr dirty="0"/>
              <a:t>. Il </a:t>
            </a:r>
            <a:r>
              <a:rPr dirty="0" err="1"/>
              <a:t>consiglio</a:t>
            </a:r>
            <a:r>
              <a:rPr dirty="0"/>
              <a:t> e` di </a:t>
            </a:r>
            <a:r>
              <a:rPr dirty="0" err="1"/>
              <a:t>investire</a:t>
            </a:r>
            <a:r>
              <a:rPr dirty="0"/>
              <a:t> del tempo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scrivere</a:t>
            </a:r>
            <a:r>
              <a:rPr dirty="0"/>
              <a:t> un comment al file in modo da </a:t>
            </a:r>
            <a:r>
              <a:rPr dirty="0" err="1"/>
              <a:t>poter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sapere</a:t>
            </a:r>
            <a:r>
              <a:rPr dirty="0"/>
              <a:t>, </a:t>
            </a:r>
            <a:r>
              <a:rPr dirty="0" err="1"/>
              <a:t>anche</a:t>
            </a:r>
            <a:r>
              <a:rPr dirty="0"/>
              <a:t> a </a:t>
            </a:r>
            <a:r>
              <a:rPr dirty="0" err="1"/>
              <a:t>distanza</a:t>
            </a:r>
            <a:r>
              <a:rPr dirty="0"/>
              <a:t> di tempo,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di input </a:t>
            </a:r>
            <a:r>
              <a:rPr dirty="0" err="1"/>
              <a:t>utilizzati</a:t>
            </a:r>
            <a:r>
              <a:rPr dirty="0"/>
              <a:t> per la </a:t>
            </a:r>
            <a:r>
              <a:rPr dirty="0" err="1"/>
              <a:t>simulazione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e` possible </a:t>
            </a:r>
            <a:r>
              <a:rPr dirty="0" err="1"/>
              <a:t>farlo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</a:t>
            </a:r>
            <a:r>
              <a:rPr lang="en-US" dirty="0" err="1"/>
              <a:t>b</a:t>
            </a:r>
            <a:r>
              <a:rPr dirty="0"/>
              <a:t>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/>
              <a:t>check_ponding_depth_and_cumulative_infiltration_for_simulations_with_impervious_bottom_BC</a:t>
            </a:r>
            <a:r>
              <a:rPr lang="en-US" b="1" dirty="0"/>
              <a:t>.ipynb</a:t>
            </a:r>
            <a:r>
              <a:rPr b="1"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</a:t>
            </a:r>
            <a:r>
              <a:rPr dirty="0" err="1"/>
              <a:t>su</a:t>
            </a:r>
            <a:r>
              <a:rPr lang="en-US" dirty="0" err="1"/>
              <a:t>l</a:t>
            </a:r>
            <a:r>
              <a:rPr dirty="0"/>
              <a:t>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2514</Words>
  <Application>Microsoft Office PowerPoint</Application>
  <PresentationFormat>On-screen Show (4:3)</PresentationFormat>
  <Paragraphs>315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Tubini, Niccolò</cp:lastModifiedBy>
  <cp:revision>37</cp:revision>
  <dcterms:modified xsi:type="dcterms:W3CDTF">2018-09-27T06:53:03Z</dcterms:modified>
</cp:coreProperties>
</file>