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5" r:id="rId2"/>
    <p:sldId id="290" r:id="rId3"/>
    <p:sldId id="327" r:id="rId4"/>
    <p:sldId id="328" r:id="rId5"/>
    <p:sldId id="329" r:id="rId6"/>
    <p:sldId id="330" r:id="rId7"/>
    <p:sldId id="331" r:id="rId8"/>
    <p:sldId id="346" r:id="rId9"/>
    <p:sldId id="332" r:id="rId10"/>
    <p:sldId id="360" r:id="rId11"/>
    <p:sldId id="348" r:id="rId12"/>
    <p:sldId id="356" r:id="rId13"/>
    <p:sldId id="333" r:id="rId14"/>
    <p:sldId id="361" r:id="rId15"/>
    <p:sldId id="334" r:id="rId16"/>
    <p:sldId id="335" r:id="rId17"/>
    <p:sldId id="336" r:id="rId18"/>
    <p:sldId id="359" r:id="rId19"/>
    <p:sldId id="337" r:id="rId20"/>
    <p:sldId id="338" r:id="rId21"/>
    <p:sldId id="339" r:id="rId22"/>
    <p:sldId id="340" r:id="rId23"/>
    <p:sldId id="357" r:id="rId24"/>
    <p:sldId id="358" r:id="rId25"/>
    <p:sldId id="341" r:id="rId26"/>
    <p:sldId id="342" r:id="rId27"/>
    <p:sldId id="273" r:id="rId2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F51"/>
    <a:srgbClr val="799DFC"/>
    <a:srgbClr val="E556DD"/>
    <a:srgbClr val="257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43" autoAdjust="0"/>
  </p:normalViewPr>
  <p:slideViewPr>
    <p:cSldViewPr snapToGrid="0" snapToObjects="1">
      <p:cViewPr varScale="1">
        <p:scale>
          <a:sx n="57" d="100"/>
          <a:sy n="57" d="100"/>
        </p:scale>
        <p:origin x="1482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C6883-54F1-064A-A731-D2789FFABA37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6F93B-8158-D748-8071-03BD8A0AA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86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76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01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-26789" y="276820"/>
            <a:ext cx="9170789" cy="6179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defTabSz="455398">
              <a:lnSpc>
                <a:spcPts val="2320"/>
              </a:lnSpc>
              <a:tabLst>
                <a:tab pos="357175" algn="l"/>
                <a:tab pos="714350" algn="l"/>
                <a:tab pos="1062595" algn="l"/>
                <a:tab pos="1419770" algn="l"/>
                <a:tab pos="1794803" algn="l"/>
                <a:tab pos="2134119" algn="l"/>
                <a:tab pos="2491294" algn="l"/>
                <a:tab pos="2848469" algn="l"/>
                <a:tab pos="3196714" algn="l"/>
                <a:tab pos="3553889" algn="l"/>
                <a:tab pos="3911064" algn="l"/>
                <a:tab pos="4250380" algn="l"/>
              </a:tabLst>
              <a:defRPr sz="28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6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453" y="6500813"/>
            <a:ext cx="785813" cy="276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/>
          <p:nvPr/>
        </p:nvSpPr>
        <p:spPr>
          <a:xfrm>
            <a:off x="80367" y="6509742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xfrm>
            <a:off x="8775518" y="6102866"/>
            <a:ext cx="279821" cy="258962"/>
          </a:xfrm>
          <a:prstGeom prst="rect">
            <a:avLst/>
          </a:prstGeom>
          <a:solidFill>
            <a:srgbClr val="FFFFFF"/>
          </a:solidFill>
        </p:spPr>
        <p:txBody>
          <a:bodyPr lIns="26788" tIns="26788" rIns="26788" bIns="26788" anchor="ctr"/>
          <a:lstStyle>
            <a:lvl1pPr algn="r" defTabSz="455398">
              <a:lnSpc>
                <a:spcPts val="1687"/>
              </a:lnSpc>
              <a:tabLst>
                <a:tab pos="910796" algn="l"/>
                <a:tab pos="1830521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9804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6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56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1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6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618D5-3DB9-B146-87ED-A3BCB7C64B91}" type="datetimeFigureOut">
              <a:rPr lang="it-IT" smtClean="0"/>
              <a:t>01/05/2018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F331-9459-2D40-AAC0-3186A0B695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767953" y="128579"/>
            <a:ext cx="7608094" cy="105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/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Richards’ </a:t>
            </a:r>
            <a:r>
              <a:rPr lang="it-IT" sz="3200" dirty="0" err="1"/>
              <a:t>equation</a:t>
            </a:r>
            <a:r>
              <a:rPr lang="it-IT" sz="3200" dirty="0"/>
              <a:t>:</a:t>
            </a:r>
          </a:p>
          <a:p>
            <a:pPr algn="ctr" defTabSz="455398">
              <a:tabLst>
                <a:tab pos="250022" algn="l"/>
                <a:tab pos="500045" algn="l"/>
                <a:tab pos="758996" algn="l"/>
                <a:tab pos="1009019" algn="l"/>
                <a:tab pos="1259041" algn="l"/>
                <a:tab pos="1517993" algn="l"/>
                <a:tab pos="1768015" algn="l"/>
                <a:tab pos="2018038" algn="l"/>
                <a:tab pos="2276989" algn="l"/>
                <a:tab pos="2527012" algn="l"/>
                <a:tab pos="2777034" algn="l"/>
                <a:tab pos="3035986" algn="l"/>
              </a:tabLst>
              <a:defRPr sz="4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lang="it-IT" sz="3200" dirty="0"/>
              <a:t>The 1D case</a:t>
            </a:r>
          </a:p>
        </p:txBody>
      </p:sp>
      <p:sp>
        <p:nvSpPr>
          <p:cNvPr id="6" name="Shape 154"/>
          <p:cNvSpPr/>
          <p:nvPr/>
        </p:nvSpPr>
        <p:spPr>
          <a:xfrm>
            <a:off x="1771154" y="5857119"/>
            <a:ext cx="559751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ctr"/>
            <a:r>
              <a:rPr lang="it-IT" dirty="0"/>
              <a:t>N. Tubini &amp; R. </a:t>
            </a:r>
            <a:r>
              <a:rPr lang="it-IT" dirty="0" err="1"/>
              <a:t>Rigon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23" y="1488141"/>
            <a:ext cx="5425779" cy="4368977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1502219" y="1308848"/>
            <a:ext cx="430887" cy="466904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0789133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r>
              <a:rPr lang="en-GB" sz="2000" dirty="0"/>
              <a:t>DOMAIN GEOMETRY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0831D-965A-459F-A6F5-FAC21C99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9" y="2639834"/>
            <a:ext cx="7727225" cy="13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69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2" y="2187387"/>
            <a:ext cx="7145813" cy="1632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/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000" dirty="0"/>
                  <a:t>TOLERANCE FOT THE NESTED NEWTON ALGORITHM(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−3</m:t>
                        </m:r>
                      </m:sup>
                    </m:sSup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 smtClean="0">
                            <a:latin typeface="Cambria Math"/>
                          </a:rPr>
                          <m:t>~</m:t>
                        </m:r>
                        <m:r>
                          <a:rPr lang="it-IT" sz="20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−14</m:t>
                        </m:r>
                      </m:sup>
                    </m:sSup>
                  </m:oMath>
                </a14:m>
                <a:r>
                  <a:rPr lang="it-IT" sz="2000" dirty="0"/>
                  <a:t>)</a:t>
                </a:r>
              </a:p>
            </p:txBody>
          </p:sp>
        </mc:Choice>
        <mc:Fallback xmlns="">
          <p:sp>
            <p:nvSpPr>
              <p:cNvPr id="6" name="CasellaDiTesto 8">
                <a:extLst>
                  <a:ext uri="{FF2B5EF4-FFF2-40B4-BE49-F238E27FC236}">
                    <a16:creationId xmlns:a16="http://schemas.microsoft.com/office/drawing/2014/main" id="{ECD73DD0-9242-47EF-8130-A3E29886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74047"/>
                <a:ext cx="7778037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110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533400" y="1160930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‘’0’’ </a:t>
            </a:r>
            <a:r>
              <a:rPr lang="it-IT" sz="2000" dirty="0">
                <a:sym typeface="Wingdings" panose="05000000000000000000" pitchFamily="2" charset="2"/>
              </a:rPr>
              <a:t> JUST ONE </a:t>
            </a:r>
            <a:r>
              <a:rPr lang="it-IT" sz="2000" dirty="0"/>
              <a:t>ITERATION</a:t>
            </a:r>
          </a:p>
          <a:p>
            <a:endParaRPr lang="it-IT" sz="2000" dirty="0"/>
          </a:p>
          <a:p>
            <a:r>
              <a:rPr lang="it-IT" sz="2000" dirty="0"/>
              <a:t>‘’</a:t>
            </a:r>
            <a:r>
              <a:rPr lang="it-IT" sz="2000" dirty="0" err="1"/>
              <a:t>solver.nestedNewton</a:t>
            </a:r>
            <a:r>
              <a:rPr lang="it-IT" sz="2000" dirty="0"/>
              <a:t>’’ ‘’1’’ </a:t>
            </a:r>
            <a:r>
              <a:rPr lang="it-IT" sz="2000" dirty="0">
                <a:sym typeface="Wingdings" panose="05000000000000000000" pitchFamily="2" charset="2"/>
              </a:rPr>
              <a:t> NESTED</a:t>
            </a:r>
            <a:r>
              <a:rPr lang="it-IT" sz="2000" dirty="0"/>
              <a:t> ITERATION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322729" y="2617694"/>
            <a:ext cx="844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IT MAY HAPPEN THAT THE CHOOSEN TOLERANCE IS NEVER REACHED.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IN THIS CASE THE CODE RUNS A CERTAIN NUMBER OF ITERATIONS AFTER THAT THE SOLUTION FOUND IS TAKEN AS THE SOLUTION OF THE CURRENT TIME STEP, DOES NOT MATTER HOW BIG IS THE ERROR.</a:t>
            </a:r>
          </a:p>
        </p:txBody>
      </p:sp>
    </p:spTree>
    <p:extLst>
      <p:ext uri="{BB962C8B-B14F-4D97-AF65-F5344CB8AC3E}">
        <p14:creationId xmlns:p14="http://schemas.microsoft.com/office/powerpoint/2010/main" val="12418235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cxnSp>
        <p:nvCxnSpPr>
          <p:cNvPr id="5" name="Connettore 2 4"/>
          <p:cNvCxnSpPr/>
          <p:nvPr/>
        </p:nvCxnSpPr>
        <p:spPr>
          <a:xfrm flipV="1">
            <a:off x="2667000" y="4229100"/>
            <a:ext cx="0" cy="40389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457200" y="46329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Solver.tTimestep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expressed</a:t>
            </a:r>
            <a:r>
              <a:rPr lang="it-IT" sz="2000" dirty="0"/>
              <a:t> in </a:t>
            </a:r>
            <a:r>
              <a:rPr lang="it-IT" sz="2000" dirty="0" err="1"/>
              <a:t>seconds</a:t>
            </a:r>
            <a:r>
              <a:rPr lang="it-IT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F5CE9-A415-4AC2-B6F0-A22B0F88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29" y="2174564"/>
            <a:ext cx="6395351" cy="127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740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B0E35-6D97-483B-8FAE-237DC882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15" y="2225011"/>
            <a:ext cx="8270019" cy="12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2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533400" y="1739152"/>
            <a:ext cx="8229600" cy="77544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TOP BOUNDARY CONDITION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7" y="3209365"/>
            <a:ext cx="8920264" cy="2649072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6854822" y="2126875"/>
            <a:ext cx="0" cy="14522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36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57199" y="14970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BOTTOM BOUNDARY CONDITION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" y="3245222"/>
            <a:ext cx="9085778" cy="2850775"/>
          </a:xfrm>
          <a:prstGeom prst="rect">
            <a:avLst/>
          </a:prstGeom>
        </p:spPr>
      </p:pic>
      <p:cxnSp>
        <p:nvCxnSpPr>
          <p:cNvPr id="7" name="Connettore 2 6"/>
          <p:cNvCxnSpPr/>
          <p:nvPr/>
        </p:nvCxnSpPr>
        <p:spPr>
          <a:xfrm>
            <a:off x="7010400" y="2348753"/>
            <a:ext cx="0" cy="133725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882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INITIAL CONDITION OF THE WATER PRESSURE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89" y="3530944"/>
            <a:ext cx="8631411" cy="81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38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533400" y="1697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FILE PATH FOR THE SOURCE/SINK TERM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273688" y="2460796"/>
            <a:ext cx="0" cy="10459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0" y="3544629"/>
            <a:ext cx="8447200" cy="80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354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PATH OF THE OUTPUT FOLDER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4314825" y="2115671"/>
            <a:ext cx="0" cy="9114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92" y="3219420"/>
            <a:ext cx="5369595" cy="8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9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components 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15A022A-1C08-4427-9C70-3A9ACF98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9" y="1573240"/>
            <a:ext cx="8891741" cy="37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01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connect 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FD50FC-F50D-49CC-A9D6-AB10A46F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0" y="1109643"/>
            <a:ext cx="5368954" cy="51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8148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INITIAL CONDITION</a:t>
            </a:r>
            <a:endParaRPr lang="en-GB" sz="20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535869"/>
            <a:ext cx="2940423" cy="461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0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INITIAL CONDITION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FIRST LINE REFERS TO THE DEEPEST LAYER.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THE DEPTH OF THE DEEPEST LAYER IS ALWAYS SMALLER THAN  </a:t>
            </a:r>
            <a:r>
              <a:rPr lang="it-IT" sz="2000" i="1" dirty="0" err="1">
                <a:solidFill>
                  <a:srgbClr val="0070C0"/>
                </a:solidFill>
              </a:rPr>
              <a:t>spaceBottom</a:t>
            </a:r>
            <a:endParaRPr lang="it-IT" sz="2000" i="1" dirty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THIS DEPTH IS ALWAYS GRATER THAN </a:t>
            </a:r>
            <a:r>
              <a:rPr lang="it-IT" sz="2000" i="1" dirty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621314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SOURCE/SINK TERM</a:t>
            </a:r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337" y="1389597"/>
            <a:ext cx="2221651" cy="49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789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SOURCE/SINK TERM</a:t>
            </a:r>
            <a:endParaRPr lang="en-GB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28600" y="1905000"/>
            <a:ext cx="7315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FIRST LINE REFERS TO THE DEEPEST LAYER.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THE DEPTH OF THE DEEPEST LAYER IS ALWAYS SMALLER THAN  </a:t>
            </a:r>
            <a:r>
              <a:rPr lang="it-IT" sz="2000" i="1" dirty="0" err="1">
                <a:solidFill>
                  <a:srgbClr val="0070C0"/>
                </a:solidFill>
              </a:rPr>
              <a:t>spaceBottom</a:t>
            </a:r>
            <a:endParaRPr lang="it-IT" sz="2000" i="1" dirty="0">
              <a:solidFill>
                <a:srgbClr val="0070C0"/>
              </a:solidFill>
            </a:endParaRPr>
          </a:p>
          <a:p>
            <a:pPr algn="just"/>
            <a:endParaRPr lang="it-IT" sz="2400" i="1" dirty="0">
              <a:solidFill>
                <a:srgbClr val="0070C0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1976651" y="42672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THE LAST LINE REFERS TO THE UPPERMOST LAYER.  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THIS DEPTH IS ALWAYS GRATER THAN </a:t>
            </a:r>
            <a:r>
              <a:rPr lang="it-IT" sz="2000" i="1" dirty="0">
                <a:solidFill>
                  <a:srgbClr val="0070C0"/>
                </a:solidFill>
              </a:rPr>
              <a:t>0m</a:t>
            </a:r>
          </a:p>
          <a:p>
            <a:pPr algn="just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8838179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  <a:br>
              <a:rPr lang="it-IT" sz="2000" dirty="0"/>
            </a:br>
            <a:r>
              <a:rPr lang="it-IT" sz="2000" dirty="0"/>
              <a:t>THE TOP BOUNDARY CONDITION</a:t>
            </a:r>
            <a:endParaRPr lang="en-GB" sz="2000" dirty="0"/>
          </a:p>
        </p:txBody>
      </p:sp>
      <p:pic>
        <p:nvPicPr>
          <p:cNvPr id="15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4495800" cy="4720590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970490" y="2203551"/>
            <a:ext cx="304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RAINFALL HEIGHT [mm]</a:t>
            </a:r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451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INPUT FILE FOR</a:t>
            </a:r>
          </a:p>
          <a:p>
            <a:pPr algn="ctr"/>
            <a:r>
              <a:rPr lang="it-IT" sz="2000" dirty="0"/>
              <a:t>THE BOTTOM BOUNDARY CONDITION</a:t>
            </a:r>
            <a:endParaRPr lang="en-GB" sz="2000" dirty="0"/>
          </a:p>
        </p:txBody>
      </p:sp>
      <p:sp>
        <p:nvSpPr>
          <p:cNvPr id="17" name="Rettangolo 16"/>
          <p:cNvSpPr/>
          <p:nvPr/>
        </p:nvSpPr>
        <p:spPr>
          <a:xfrm>
            <a:off x="5791200" y="1828800"/>
            <a:ext cx="3124200" cy="121920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886499" y="1990161"/>
            <a:ext cx="3041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WATER PRESSURE AT THE BOTTOM OF THE DOMAIN  [m]</a:t>
            </a:r>
          </a:p>
          <a:p>
            <a:endParaRPr lang="it-IT" sz="2000" dirty="0"/>
          </a:p>
        </p:txBody>
      </p:sp>
      <p:cxnSp>
        <p:nvCxnSpPr>
          <p:cNvPr id="19" name="Connettore 2 18"/>
          <p:cNvCxnSpPr/>
          <p:nvPr/>
        </p:nvCxnSpPr>
        <p:spPr>
          <a:xfrm flipH="1">
            <a:off x="5257800" y="2403901"/>
            <a:ext cx="5334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egnaposto contenut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4257833" cy="4025261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3276600" y="3048000"/>
            <a:ext cx="1981200" cy="308449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31431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image.pn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6094" y="2091222"/>
            <a:ext cx="3071813" cy="2955727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/>
              <a:t>Thank you for your attention !</a:t>
            </a:r>
          </a:p>
        </p:txBody>
      </p:sp>
      <p:sp>
        <p:nvSpPr>
          <p:cNvPr id="393" name="Shape 393"/>
          <p:cNvSpPr/>
          <p:nvPr/>
        </p:nvSpPr>
        <p:spPr>
          <a:xfrm rot="16199996">
            <a:off x="1625204" y="3642598"/>
            <a:ext cx="2473524" cy="2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/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6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5860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DATE FORMAT:  </a:t>
            </a:r>
            <a:r>
              <a:rPr lang="it-IT" sz="2000" dirty="0" err="1"/>
              <a:t>yyyy</a:t>
            </a:r>
            <a:r>
              <a:rPr lang="it-IT" sz="2000" dirty="0"/>
              <a:t>-MM-</a:t>
            </a:r>
            <a:r>
              <a:rPr lang="it-IT" sz="2000" dirty="0" err="1"/>
              <a:t>dd</a:t>
            </a:r>
            <a:r>
              <a:rPr lang="it-IT" sz="2000" dirty="0"/>
              <a:t> </a:t>
            </a:r>
            <a:r>
              <a:rPr lang="it-IT" sz="2000" dirty="0" err="1"/>
              <a:t>HH:mm</a:t>
            </a:r>
            <a:endParaRPr lang="it-IT" sz="20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0"/>
          <a:stretch/>
        </p:blipFill>
        <p:spPr>
          <a:xfrm>
            <a:off x="237565" y="1965176"/>
            <a:ext cx="5553329" cy="2625298"/>
          </a:xfrm>
          <a:prstGeom prst="rect">
            <a:avLst/>
          </a:prstGeom>
          <a:ln>
            <a:noFill/>
          </a:ln>
        </p:spPr>
      </p:pic>
      <p:sp>
        <p:nvSpPr>
          <p:cNvPr id="6" name="CasellaDiTesto 5"/>
          <p:cNvSpPr txBox="1"/>
          <p:nvPr/>
        </p:nvSpPr>
        <p:spPr>
          <a:xfrm>
            <a:off x="6104965" y="24985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START DATE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104965" y="333677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END DATE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104965" y="4174976"/>
            <a:ext cx="335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TIME STEP </a:t>
            </a:r>
          </a:p>
          <a:p>
            <a:r>
              <a:rPr lang="it-IT" sz="2400" dirty="0"/>
              <a:t>     </a:t>
            </a:r>
            <a:r>
              <a:rPr lang="it-IT" sz="2400" dirty="0" err="1"/>
              <a:t>expressed</a:t>
            </a:r>
            <a:r>
              <a:rPr lang="it-IT" sz="2400" dirty="0"/>
              <a:t> in minutes</a:t>
            </a:r>
          </a:p>
        </p:txBody>
      </p:sp>
      <p:cxnSp>
        <p:nvCxnSpPr>
          <p:cNvPr id="12" name="Connettore 2 11"/>
          <p:cNvCxnSpPr>
            <a:stCxn id="6" idx="1"/>
          </p:cNvCxnSpPr>
          <p:nvPr/>
        </p:nvCxnSpPr>
        <p:spPr>
          <a:xfrm flipH="1">
            <a:off x="4571999" y="2729409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4563038" y="3545182"/>
            <a:ext cx="1532966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H="1">
            <a:off x="5504329" y="4405774"/>
            <a:ext cx="66339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7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SOIL PARAMETERS</a:t>
            </a:r>
          </a:p>
          <a:p>
            <a:pPr algn="ctr"/>
            <a:endParaRPr lang="it-IT" sz="2000" dirty="0"/>
          </a:p>
          <a:p>
            <a:pPr algn="ctr"/>
            <a:endParaRPr lang="en-GB" sz="20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5" y="1757082"/>
            <a:ext cx="8250648" cy="338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2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it-IT" sz="2000" dirty="0"/>
              <a:t> PARAMETERS OF SWRC MODEL </a:t>
            </a:r>
            <a:r>
              <a:rPr lang="en-GB" sz="2000" dirty="0"/>
              <a:t>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" y="1387273"/>
            <a:ext cx="8692823" cy="418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78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components</a:t>
            </a:r>
          </a:p>
          <a:p>
            <a:pPr algn="ctr"/>
            <a:r>
              <a:rPr lang="it-IT" sz="2000" dirty="0"/>
              <a:t>SWRC MODEL</a:t>
            </a:r>
            <a:r>
              <a:rPr lang="en-GB" sz="2000" dirty="0"/>
              <a:t>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90" y="2097741"/>
            <a:ext cx="7645977" cy="2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88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229022" y="1364422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TOP  </a:t>
            </a:r>
            <a:r>
              <a:rPr lang="it-IT" sz="2000" dirty="0">
                <a:sym typeface="Wingdings" panose="05000000000000000000" pitchFamily="2" charset="2"/>
              </a:rPr>
              <a:t> AT THE SOIL SURFACE</a:t>
            </a:r>
            <a:endParaRPr lang="it-IT" sz="2000" dirty="0"/>
          </a:p>
          <a:p>
            <a:pPr lvl="0" algn="ctr"/>
            <a:endParaRPr lang="en-GB" sz="2000" dirty="0">
              <a:solidFill>
                <a:prstClr val="black"/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177502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519953" y="4356853"/>
            <a:ext cx="7691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RAINFALL HEIGTH  HAS TO BE EXPRESSED IN [mm]</a:t>
            </a:r>
          </a:p>
          <a:p>
            <a:endParaRPr lang="it-IT" sz="2000" i="1" dirty="0"/>
          </a:p>
          <a:p>
            <a:r>
              <a:rPr lang="it-IT" sz="2000" dirty="0"/>
              <a:t>IN CASE OF NEUMANN BOUNDARY CONDITION THE CODE HANDLES WITH THE COMPUTATION ON THE WATER FLUX STARTING FROM THE KNOWLEDGE OF THE RAINFALL HEIGHT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3B4CA-27E6-469A-86A9-F61F2A4A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0" y="2482598"/>
            <a:ext cx="8127288" cy="9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945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08712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</a:t>
            </a:r>
          </a:p>
          <a:p>
            <a:pPr algn="ctr"/>
            <a:r>
              <a:rPr lang="en-GB" sz="2000" dirty="0"/>
              <a:t>BOUNDARY CONDITION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694161" y="1727246"/>
            <a:ext cx="6190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BOTTOM  </a:t>
            </a:r>
            <a:r>
              <a:rPr lang="it-IT" sz="2000" dirty="0">
                <a:sym typeface="Wingdings" panose="05000000000000000000" pitchFamily="2" charset="2"/>
              </a:rPr>
              <a:t> AT THE BOTTOM OF THE SOIL COLUMN</a:t>
            </a:r>
            <a:endParaRPr lang="it-IT" sz="2000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2819400" y="2133600"/>
            <a:ext cx="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781840" y="5284522"/>
            <a:ext cx="7580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THE BOTTOM BOUNDARY CONDITION HAS TO BE EXPRESSED IN [m].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3" y="2882896"/>
            <a:ext cx="7456854" cy="213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462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0" y="-8930"/>
            <a:ext cx="756344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pPr algn="just"/>
            <a:r>
              <a:rPr lang="en-US" dirty="0"/>
              <a:t>Solving Richards’ equation with OMS console</a:t>
            </a:r>
          </a:p>
        </p:txBody>
      </p:sp>
      <p:sp>
        <p:nvSpPr>
          <p:cNvPr id="14" name="Shape 154"/>
          <p:cNvSpPr/>
          <p:nvPr/>
        </p:nvSpPr>
        <p:spPr>
          <a:xfrm>
            <a:off x="1049289" y="6508869"/>
            <a:ext cx="2354957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>
            <a:spAutoFit/>
          </a:bodyPr>
          <a:lstStyle>
            <a:lvl1pPr algn="l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8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it-IT" dirty="0"/>
              <a:t> &amp;  N. Tubini</a:t>
            </a:r>
            <a:endParaRPr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726641" y="524867"/>
            <a:ext cx="5726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.sim file: parameters </a:t>
            </a:r>
          </a:p>
          <a:p>
            <a:pPr algn="ctr"/>
            <a:r>
              <a:rPr lang="en-GB" sz="2000" dirty="0"/>
              <a:t>DOMAIN GEOMETRY</a:t>
            </a:r>
          </a:p>
        </p:txBody>
      </p:sp>
      <p:cxnSp>
        <p:nvCxnSpPr>
          <p:cNvPr id="6" name="Connettore 2 5"/>
          <p:cNvCxnSpPr/>
          <p:nvPr/>
        </p:nvCxnSpPr>
        <p:spPr>
          <a:xfrm flipV="1">
            <a:off x="3442379" y="3124200"/>
            <a:ext cx="1" cy="111610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/>
          <p:cNvSpPr txBox="1"/>
          <p:nvPr/>
        </p:nvSpPr>
        <p:spPr>
          <a:xfrm>
            <a:off x="1349188" y="4240306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SOIL COLUMN DEPTH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" y="2028951"/>
            <a:ext cx="6941977" cy="10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91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774</Words>
  <Application>Microsoft Office PowerPoint</Application>
  <PresentationFormat>On-screen Show (4:3)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Lucida Bright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Marialaura Bancheri</dc:creator>
  <cp:lastModifiedBy>Tubini, Niccolò</cp:lastModifiedBy>
  <cp:revision>157</cp:revision>
  <dcterms:created xsi:type="dcterms:W3CDTF">2017-02-16T12:50:32Z</dcterms:created>
  <dcterms:modified xsi:type="dcterms:W3CDTF">2018-05-01T08:05:21Z</dcterms:modified>
</cp:coreProperties>
</file>