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85" r:id="rId2"/>
    <p:sldId id="290" r:id="rId3"/>
    <p:sldId id="327" r:id="rId4"/>
    <p:sldId id="328" r:id="rId5"/>
    <p:sldId id="329" r:id="rId6"/>
    <p:sldId id="330" r:id="rId7"/>
    <p:sldId id="331" r:id="rId8"/>
    <p:sldId id="346" r:id="rId9"/>
    <p:sldId id="332" r:id="rId10"/>
    <p:sldId id="333" r:id="rId11"/>
    <p:sldId id="348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34" r:id="rId20"/>
    <p:sldId id="335" r:id="rId21"/>
    <p:sldId id="336" r:id="rId22"/>
    <p:sldId id="359" r:id="rId23"/>
    <p:sldId id="337" r:id="rId24"/>
    <p:sldId id="338" r:id="rId25"/>
    <p:sldId id="339" r:id="rId26"/>
    <p:sldId id="340" r:id="rId27"/>
    <p:sldId id="357" r:id="rId28"/>
    <p:sldId id="358" r:id="rId29"/>
    <p:sldId id="341" r:id="rId30"/>
    <p:sldId id="342" r:id="rId31"/>
    <p:sldId id="343" r:id="rId32"/>
    <p:sldId id="345" r:id="rId33"/>
    <p:sldId id="273" r:id="rId3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F51"/>
    <a:srgbClr val="799DFC"/>
    <a:srgbClr val="E556DD"/>
    <a:srgbClr val="257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3" d="100"/>
          <a:sy n="53" d="100"/>
        </p:scale>
        <p:origin x="-185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6883-54F1-064A-A731-D2789FFABA37}" type="datetimeFigureOut">
              <a:rPr lang="it-IT" smtClean="0"/>
              <a:t>14/11/2017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6F93B-8158-D748-8071-03BD8A0AA7F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8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14/11/2017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14/11/2017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76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14/11/2017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0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-26789" y="276820"/>
            <a:ext cx="9170789" cy="61793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 defTabSz="455398">
              <a:lnSpc>
                <a:spcPts val="2320"/>
              </a:lnSpc>
              <a:tabLst>
                <a:tab pos="357175" algn="l"/>
                <a:tab pos="714350" algn="l"/>
                <a:tab pos="1062595" algn="l"/>
                <a:tab pos="1419770" algn="l"/>
                <a:tab pos="1794803" algn="l"/>
                <a:tab pos="2134119" algn="l"/>
                <a:tab pos="2491294" algn="l"/>
                <a:tab pos="2848469" algn="l"/>
                <a:tab pos="3196714" algn="l"/>
                <a:tab pos="3553889" algn="l"/>
                <a:tab pos="3911064" algn="l"/>
                <a:tab pos="4250380" algn="l"/>
              </a:tabLst>
              <a:defRPr sz="28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26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453" y="6500813"/>
            <a:ext cx="785813" cy="27682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80367" y="6509742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R. Rigon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8775518" y="6102866"/>
            <a:ext cx="279821" cy="258962"/>
          </a:xfrm>
          <a:prstGeom prst="rect">
            <a:avLst/>
          </a:prstGeom>
          <a:solidFill>
            <a:srgbClr val="FFFFFF"/>
          </a:solidFill>
        </p:spPr>
        <p:txBody>
          <a:bodyPr lIns="26788" tIns="26788" rIns="26788" bIns="26788" anchor="ctr"/>
          <a:lstStyle>
            <a:lvl1pPr algn="r" defTabSz="455398">
              <a:lnSpc>
                <a:spcPts val="1687"/>
              </a:lnSpc>
              <a:tabLst>
                <a:tab pos="910796" algn="l"/>
                <a:tab pos="1830521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89804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14/11/2017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6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14/11/2017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59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14/11/2017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6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14/11/2017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14/11/2017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1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14/11/2017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6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14/11/2017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14/11/2017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18D5-3DB9-B146-87ED-A3BCB7C64B91}" type="datetimeFigureOut">
              <a:rPr lang="it-IT" smtClean="0"/>
              <a:t>14/11/2017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5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767953" y="128579"/>
            <a:ext cx="7608094" cy="105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/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 smtClean="0"/>
              <a:t>Richards’ </a:t>
            </a:r>
            <a:r>
              <a:rPr lang="it-IT" sz="3200" dirty="0" err="1" smtClean="0"/>
              <a:t>equation</a:t>
            </a:r>
            <a:r>
              <a:rPr lang="it-IT" sz="3200" dirty="0" smtClean="0"/>
              <a:t>:</a:t>
            </a:r>
          </a:p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 smtClean="0"/>
              <a:t>The 1D case</a:t>
            </a:r>
          </a:p>
        </p:txBody>
      </p:sp>
      <p:sp>
        <p:nvSpPr>
          <p:cNvPr id="6" name="Shape 154"/>
          <p:cNvSpPr/>
          <p:nvPr/>
        </p:nvSpPr>
        <p:spPr>
          <a:xfrm>
            <a:off x="1771154" y="5857119"/>
            <a:ext cx="559751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ctr"/>
            <a:r>
              <a:rPr lang="it-IT" dirty="0" smtClean="0"/>
              <a:t>N. Tubini &amp; </a:t>
            </a:r>
            <a:r>
              <a:rPr lang="it-IT" dirty="0"/>
              <a:t>R. </a:t>
            </a:r>
            <a:r>
              <a:rPr lang="it-IT" dirty="0" err="1"/>
              <a:t>Rigon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23" y="1488141"/>
            <a:ext cx="5425779" cy="4368977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502219" y="1308848"/>
            <a:ext cx="430887" cy="46690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https://nrcca.cals.cornell.edu/soil/CA2/CA0211.1.php</a:t>
            </a:r>
          </a:p>
        </p:txBody>
      </p:sp>
    </p:spTree>
    <p:extLst>
      <p:ext uri="{BB962C8B-B14F-4D97-AF65-F5344CB8AC3E}">
        <p14:creationId xmlns:p14="http://schemas.microsoft.com/office/powerpoint/2010/main" val="107891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cxnSp>
        <p:nvCxnSpPr>
          <p:cNvPr id="5" name="Connettore 2 4"/>
          <p:cNvCxnSpPr/>
          <p:nvPr/>
        </p:nvCxnSpPr>
        <p:spPr>
          <a:xfrm flipV="1">
            <a:off x="2667000" y="4229100"/>
            <a:ext cx="0" cy="40389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457200" y="46329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 smtClean="0"/>
              <a:t>Solver.tTimestep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expressed</a:t>
            </a:r>
            <a:r>
              <a:rPr lang="it-IT" sz="2000" dirty="0" smtClean="0"/>
              <a:t> in </a:t>
            </a:r>
            <a:r>
              <a:rPr lang="it-IT" sz="2000" dirty="0" err="1" smtClean="0"/>
              <a:t>seconds</a:t>
            </a:r>
            <a:r>
              <a:rPr lang="it-IT" sz="2000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09600" y="1174047"/>
                <a:ext cx="77780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smtClean="0"/>
                  <a:t>TOLERANCE FOT THE NESTED NEWTON ALGORITHM(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it-IT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sz="2000" i="1" smtClean="0">
                            <a:latin typeface="Cambria Math"/>
                          </a:rPr>
                          <m:t>~</m:t>
                        </m:r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−14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74047"/>
                <a:ext cx="7778037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89" y="2776548"/>
            <a:ext cx="6963354" cy="13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74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92" y="2187387"/>
            <a:ext cx="7145813" cy="16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10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7" y="1667442"/>
            <a:ext cx="7817392" cy="1983230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‘’0’’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JUST ONE ITERATION</a:t>
            </a: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228605" y="4642853"/>
                <a:ext cx="50605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 smtClean="0"/>
                  <a:t>TOLERANCE IS SET TO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it-IT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−11</m:t>
                        </m:r>
                      </m:sup>
                    </m:sSup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5" y="4642853"/>
                <a:ext cx="5060578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325" t="-7692" b="-2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/>
          <p:cNvSpPr/>
          <p:nvPr/>
        </p:nvSpPr>
        <p:spPr>
          <a:xfrm>
            <a:off x="5277444" y="3340185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6844691" y="3739946"/>
            <a:ext cx="0" cy="53918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228607" y="4687664"/>
            <a:ext cx="4558553" cy="39976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" name="Connettore 2 15"/>
          <p:cNvCxnSpPr/>
          <p:nvPr/>
        </p:nvCxnSpPr>
        <p:spPr>
          <a:xfrm>
            <a:off x="4787160" y="4887544"/>
            <a:ext cx="502023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5277444" y="4279130"/>
            <a:ext cx="37410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AT THE ITERATION                    </a:t>
            </a:r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4 </a:t>
            </a:r>
            <a:r>
              <a:rPr lang="it-IT" sz="2000" dirty="0" smtClean="0"/>
              <a:t>THE ERRORE IS SMALLER THAN THE TOLERANCE HENCE THE CODE FORWARDS TO THE NEXT TIME STEP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71155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7" y="1667442"/>
            <a:ext cx="7817392" cy="1983230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‘’0’’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JUST ONE SIMULATION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266236" y="4679578"/>
            <a:ext cx="8218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WITH JUST ONE SIMULATION THE CODE IS FASTER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09489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‘’0’’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JUST ONE ITERATION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00071" y="2366684"/>
            <a:ext cx="8218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IF WITH JUST ONE ITERATION THE ERROR IS NEVER SMALLER THAN THE TOLERANCE, YOU SHOULD TRY TO USE THE NESTED ITERATION </a:t>
            </a:r>
          </a:p>
          <a:p>
            <a:pPr algn="ctr"/>
            <a:r>
              <a:rPr lang="it-IT" sz="2000" dirty="0" smtClean="0"/>
              <a:t>(NESTED NEWTON)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806205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NESTED ITERATION</a:t>
            </a:r>
            <a:endParaRPr lang="it-IT" sz="20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648200" y="1688370"/>
            <a:ext cx="37410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0 </a:t>
            </a:r>
            <a:r>
              <a:rPr lang="it-IT" sz="2000" dirty="0" smtClean="0"/>
              <a:t>IS NOT SMALLER THAN THE TOLERANCE, HENCE THE NESTED ITERATION STARTS </a:t>
            </a:r>
            <a:r>
              <a:rPr lang="it-IT" sz="2000" i="1" dirty="0" smtClean="0"/>
              <a:t>Inner  </a:t>
            </a:r>
            <a:r>
              <a:rPr lang="it-IT" sz="2000" i="1" dirty="0" err="1"/>
              <a:t>iterarion</a:t>
            </a:r>
            <a:r>
              <a:rPr lang="it-IT" sz="2000" i="1" dirty="0"/>
              <a:t> 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5" y="2986620"/>
            <a:ext cx="8282281" cy="3355584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4847139" y="3304314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6341091" y="2796988"/>
            <a:ext cx="0" cy="50732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61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NESTED I</a:t>
            </a:r>
            <a:r>
              <a:rPr lang="it-IT" sz="2000" dirty="0" smtClean="0"/>
              <a:t>TERATION </a:t>
            </a:r>
            <a:endParaRPr lang="it-IT" sz="20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781723" y="5183042"/>
            <a:ext cx="4981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 smtClean="0"/>
              <a:t>Inner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6 </a:t>
            </a:r>
            <a:r>
              <a:rPr lang="it-IT" sz="2000" dirty="0" smtClean="0"/>
              <a:t> IS SMALLER THAN TOLERANCE, HENCE THE CODE FORWARDS WITH THE MAIN ITERATION </a:t>
            </a:r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1 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1" y="1626522"/>
            <a:ext cx="8282281" cy="3355584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319865" y="4287903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8109079" y="4598390"/>
            <a:ext cx="0" cy="6011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05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NESTED ITERATION</a:t>
            </a:r>
            <a:endParaRPr lang="it-IT" sz="20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069977" y="5332784"/>
            <a:ext cx="4243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3 </a:t>
            </a:r>
            <a:r>
              <a:rPr lang="it-IT" sz="2000" dirty="0" smtClean="0"/>
              <a:t> IS SMALLER THAN THE TOLERANCE, HENCE THE CODE FORWARDS WITH THE NEXT TIME STEP</a:t>
            </a:r>
            <a:endParaRPr lang="it-IT" sz="2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43" y="1597818"/>
            <a:ext cx="8741953" cy="3448102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301934" y="4323761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6465437" y="4687664"/>
            <a:ext cx="0" cy="6011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067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’</a:t>
            </a:r>
            <a:r>
              <a:rPr lang="it-IT" sz="2000" dirty="0" err="1"/>
              <a:t>solver.nestedNewton</a:t>
            </a:r>
            <a:r>
              <a:rPr lang="it-IT" sz="2000" dirty="0"/>
              <a:t>’’ </a:t>
            </a:r>
            <a:r>
              <a:rPr lang="it-IT" sz="2000" dirty="0" smtClean="0"/>
              <a:t>‘’0’’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 smtClean="0">
                <a:sym typeface="Wingdings" panose="05000000000000000000" pitchFamily="2" charset="2"/>
              </a:rPr>
              <a:t>JUST ONE </a:t>
            </a:r>
            <a:r>
              <a:rPr lang="it-IT" sz="2000" dirty="0" smtClean="0"/>
              <a:t>ITERATION</a:t>
            </a:r>
          </a:p>
          <a:p>
            <a:endParaRPr lang="it-IT" sz="2000" dirty="0" smtClean="0"/>
          </a:p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NESTED</a:t>
            </a:r>
            <a:r>
              <a:rPr lang="it-IT" sz="2000" dirty="0" smtClean="0"/>
              <a:t> ITERATION </a:t>
            </a:r>
            <a:endParaRPr lang="it-IT" sz="20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2729" y="2617694"/>
            <a:ext cx="8440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IT MAY HAPPEN THAT THE CHOOSEN TOLERANCE IS NEVER REACHED.</a:t>
            </a:r>
          </a:p>
          <a:p>
            <a:pPr algn="just"/>
            <a:endParaRPr lang="it-IT" sz="2000" dirty="0" smtClean="0"/>
          </a:p>
          <a:p>
            <a:pPr algn="just"/>
            <a:r>
              <a:rPr lang="it-IT" sz="2000" dirty="0" smtClean="0"/>
              <a:t>IN THIS CASE THE CODE RUNS A CERTAIN NUMBER OF ITERATIONS AFTER THAT THE SOLUTION FOUND IS TAKEN AS THE SOLUTION OF THE CURRENT TIME STEP, DOES NOT MATTER HOW BIG IS THE ERROR.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41823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533400" y="1739152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FILE PATH FOR THE TOP BOUNDARY CONDITION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7" y="3209365"/>
            <a:ext cx="8920264" cy="2649072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6854822" y="2126875"/>
            <a:ext cx="0" cy="14522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3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components </a:t>
            </a:r>
            <a:endParaRPr lang="en-GB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071"/>
            <a:ext cx="9138901" cy="37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90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199" y="14970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FILE PATH FOR THE BOTTOM BOUNDARY CONDITION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" y="3245222"/>
            <a:ext cx="9085778" cy="2850775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7010400" y="2348753"/>
            <a:ext cx="0" cy="133725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88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533400" y="1697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FILE PATH FOR THE INITIAL CONDITION OF THE WATER PRESSURE</a:t>
            </a:r>
            <a:endParaRPr lang="it-IT" sz="2000" dirty="0"/>
          </a:p>
        </p:txBody>
      </p:sp>
      <p:cxnSp>
        <p:nvCxnSpPr>
          <p:cNvPr id="7" name="Connettore 2 6"/>
          <p:cNvCxnSpPr/>
          <p:nvPr/>
        </p:nvCxnSpPr>
        <p:spPr>
          <a:xfrm>
            <a:off x="7273688" y="2460796"/>
            <a:ext cx="0" cy="104593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9" y="3530944"/>
            <a:ext cx="8631411" cy="8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23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533400" y="1697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FILE PATH FOR THE </a:t>
            </a:r>
            <a:r>
              <a:rPr lang="it-IT" sz="2000" dirty="0" smtClean="0"/>
              <a:t>SOURCE/SINK TERM</a:t>
            </a:r>
            <a:endParaRPr lang="it-IT" sz="2000" dirty="0"/>
          </a:p>
        </p:txBody>
      </p:sp>
      <p:cxnSp>
        <p:nvCxnSpPr>
          <p:cNvPr id="7" name="Connettore 2 6"/>
          <p:cNvCxnSpPr/>
          <p:nvPr/>
        </p:nvCxnSpPr>
        <p:spPr>
          <a:xfrm>
            <a:off x="7273688" y="2460796"/>
            <a:ext cx="0" cy="104593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0" y="3544629"/>
            <a:ext cx="8447200" cy="80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354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57200" y="1371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PATH OF THE OUTPUT FOLDER</a:t>
            </a:r>
            <a:endParaRPr lang="it-IT" sz="2000" dirty="0"/>
          </a:p>
        </p:txBody>
      </p:sp>
      <p:cxnSp>
        <p:nvCxnSpPr>
          <p:cNvPr id="7" name="Connettore 2 6"/>
          <p:cNvCxnSpPr/>
          <p:nvPr/>
        </p:nvCxnSpPr>
        <p:spPr>
          <a:xfrm>
            <a:off x="4314825" y="2115671"/>
            <a:ext cx="0" cy="9114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92" y="3219420"/>
            <a:ext cx="5369595" cy="81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connect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56" y="1344706"/>
            <a:ext cx="7103126" cy="42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81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</a:t>
            </a:r>
            <a:r>
              <a:rPr lang="it-IT" sz="2000" dirty="0" smtClean="0"/>
              <a:t>FOR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THE INITIAL CONDITION</a:t>
            </a:r>
            <a:endParaRPr lang="en-GB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87" y="1535869"/>
            <a:ext cx="2940423" cy="461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7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</a:t>
            </a:r>
            <a:r>
              <a:rPr lang="it-IT" sz="2000" dirty="0" smtClean="0"/>
              <a:t>FOR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THE INITIAL CONDITION</a:t>
            </a:r>
            <a:endParaRPr lang="en-GB" sz="2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8600" y="1905000"/>
            <a:ext cx="7315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THE FIRST LINE REFERS TO THE DEEPEST LAYER.</a:t>
            </a:r>
          </a:p>
          <a:p>
            <a:pPr algn="just"/>
            <a:endParaRPr lang="it-IT" sz="2000" dirty="0" smtClean="0"/>
          </a:p>
          <a:p>
            <a:pPr algn="just"/>
            <a:r>
              <a:rPr lang="it-IT" sz="2000" dirty="0" smtClean="0"/>
              <a:t>THE DEPTH OF THE DEEPEST LAYER IS ALWAYS SMALLER THAN  </a:t>
            </a:r>
            <a:r>
              <a:rPr lang="it-IT" sz="2000" i="1" dirty="0" err="1" smtClean="0">
                <a:solidFill>
                  <a:srgbClr val="0070C0"/>
                </a:solidFill>
              </a:rPr>
              <a:t>spaceBottom</a:t>
            </a:r>
            <a:endParaRPr lang="it-IT" sz="2000" i="1" dirty="0" smtClean="0">
              <a:solidFill>
                <a:srgbClr val="0070C0"/>
              </a:solidFill>
            </a:endParaRPr>
          </a:p>
          <a:p>
            <a:pPr algn="just"/>
            <a:endParaRPr lang="it-IT" sz="2400" i="1" dirty="0">
              <a:solidFill>
                <a:srgbClr val="0070C0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976651" y="426720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THE LAST LINE REFERS TO THE UPPERMOST LAYER.  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 smtClean="0"/>
              <a:t>THIS DEPTH IS ALWAYS GRATER THAN </a:t>
            </a:r>
            <a:r>
              <a:rPr lang="it-IT" sz="2000" i="1" dirty="0" smtClean="0">
                <a:solidFill>
                  <a:srgbClr val="0070C0"/>
                </a:solidFill>
              </a:rPr>
              <a:t>0m</a:t>
            </a:r>
          </a:p>
          <a:p>
            <a:pPr algn="just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06213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</a:t>
            </a:r>
            <a:r>
              <a:rPr lang="it-IT" sz="2000" dirty="0" smtClean="0"/>
              <a:t>FOR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THE SOURCE/SINK TERM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37" y="1389597"/>
            <a:ext cx="2221651" cy="492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47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</a:t>
            </a:r>
            <a:r>
              <a:rPr lang="it-IT" sz="2000" dirty="0" smtClean="0"/>
              <a:t>FOR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THE SOURCE/SINK TERM</a:t>
            </a:r>
            <a:endParaRPr lang="en-GB" sz="2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8600" y="1905000"/>
            <a:ext cx="7315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THE FIRST LINE REFERS TO THE DEEPEST LAYER.</a:t>
            </a:r>
          </a:p>
          <a:p>
            <a:pPr algn="just"/>
            <a:endParaRPr lang="it-IT" sz="2000" dirty="0" smtClean="0"/>
          </a:p>
          <a:p>
            <a:pPr algn="just"/>
            <a:r>
              <a:rPr lang="it-IT" sz="2000" dirty="0" smtClean="0"/>
              <a:t>THE DEPTH OF THE DEEPEST LAYER IS ALWAYS SMALLER THAN  </a:t>
            </a:r>
            <a:r>
              <a:rPr lang="it-IT" sz="2000" i="1" dirty="0" err="1" smtClean="0">
                <a:solidFill>
                  <a:srgbClr val="0070C0"/>
                </a:solidFill>
              </a:rPr>
              <a:t>spaceBottom</a:t>
            </a:r>
            <a:endParaRPr lang="it-IT" sz="2000" i="1" dirty="0" smtClean="0">
              <a:solidFill>
                <a:srgbClr val="0070C0"/>
              </a:solidFill>
            </a:endParaRPr>
          </a:p>
          <a:p>
            <a:pPr algn="just"/>
            <a:endParaRPr lang="it-IT" sz="2400" i="1" dirty="0">
              <a:solidFill>
                <a:srgbClr val="0070C0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976651" y="426720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THE LAST LINE REFERS TO THE UPPERMOST LAYER.  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 smtClean="0"/>
              <a:t>THIS DEPTH IS ALWAYS GRATER THAN </a:t>
            </a:r>
            <a:r>
              <a:rPr lang="it-IT" sz="2000" i="1" dirty="0" smtClean="0">
                <a:solidFill>
                  <a:srgbClr val="0070C0"/>
                </a:solidFill>
              </a:rPr>
              <a:t>0m</a:t>
            </a:r>
          </a:p>
          <a:p>
            <a:pPr algn="just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6883817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</a:t>
            </a:r>
            <a:r>
              <a:rPr lang="it-IT" sz="2000" dirty="0" smtClean="0"/>
              <a:t>FOR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THE TOP BOUNDARY CONDITION</a:t>
            </a:r>
            <a:endParaRPr lang="en-GB" sz="2000" dirty="0"/>
          </a:p>
        </p:txBody>
      </p:sp>
      <p:pic>
        <p:nvPicPr>
          <p:cNvPr id="15" name="Segnaposto contenut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4495800" cy="4720590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276600" y="3048000"/>
            <a:ext cx="1981200" cy="30844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16"/>
          <p:cNvSpPr/>
          <p:nvPr/>
        </p:nvSpPr>
        <p:spPr>
          <a:xfrm>
            <a:off x="5791200" y="1828800"/>
            <a:ext cx="31242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970490" y="2203551"/>
            <a:ext cx="3041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RAINFALL HEIGHT [mm]</a:t>
            </a:r>
            <a:endParaRPr lang="it-IT" sz="2000" dirty="0"/>
          </a:p>
        </p:txBody>
      </p:sp>
      <p:cxnSp>
        <p:nvCxnSpPr>
          <p:cNvPr id="19" name="Connettore 2 18"/>
          <p:cNvCxnSpPr/>
          <p:nvPr/>
        </p:nvCxnSpPr>
        <p:spPr>
          <a:xfrm flipH="1">
            <a:off x="5257800" y="2403901"/>
            <a:ext cx="5334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745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</a:t>
            </a:r>
            <a:r>
              <a:rPr lang="en-GB" sz="2000" dirty="0" smtClean="0"/>
              <a:t>file</a:t>
            </a:r>
            <a:endParaRPr lang="en-GB" sz="2000" dirty="0"/>
          </a:p>
          <a:p>
            <a:pPr algn="ctr"/>
            <a:endParaRPr lang="it-IT" sz="2000" dirty="0" smtClean="0"/>
          </a:p>
          <a:p>
            <a:pPr algn="ctr"/>
            <a:r>
              <a:rPr lang="it-IT" sz="2000" dirty="0" smtClean="0"/>
              <a:t>DATE FORMAT:  </a:t>
            </a:r>
            <a:r>
              <a:rPr lang="it-IT" sz="2000" dirty="0" err="1"/>
              <a:t>yyyy</a:t>
            </a:r>
            <a:r>
              <a:rPr lang="it-IT" sz="2000" dirty="0"/>
              <a:t>-MM-</a:t>
            </a:r>
            <a:r>
              <a:rPr lang="it-IT" sz="2000" dirty="0" err="1"/>
              <a:t>dd</a:t>
            </a:r>
            <a:r>
              <a:rPr lang="it-IT" sz="2000" dirty="0"/>
              <a:t> </a:t>
            </a:r>
            <a:r>
              <a:rPr lang="it-IT" sz="2000" dirty="0" err="1"/>
              <a:t>HH:mm</a:t>
            </a:r>
            <a:endParaRPr lang="it-IT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0"/>
          <a:stretch/>
        </p:blipFill>
        <p:spPr>
          <a:xfrm>
            <a:off x="237565" y="1965176"/>
            <a:ext cx="5553329" cy="2625298"/>
          </a:xfrm>
          <a:prstGeom prst="rect">
            <a:avLst/>
          </a:prstGeom>
          <a:ln>
            <a:noFill/>
          </a:ln>
        </p:spPr>
      </p:pic>
      <p:sp>
        <p:nvSpPr>
          <p:cNvPr id="6" name="CasellaDiTesto 5"/>
          <p:cNvSpPr txBox="1"/>
          <p:nvPr/>
        </p:nvSpPr>
        <p:spPr>
          <a:xfrm>
            <a:off x="6104965" y="24985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START DATE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104965" y="33367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END DATE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04965" y="4174976"/>
            <a:ext cx="335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TIME STEP </a:t>
            </a:r>
          </a:p>
          <a:p>
            <a:r>
              <a:rPr lang="it-IT" sz="2400" dirty="0"/>
              <a:t> </a:t>
            </a:r>
            <a:r>
              <a:rPr lang="it-IT" sz="2400" dirty="0" smtClean="0"/>
              <a:t>    </a:t>
            </a:r>
            <a:r>
              <a:rPr lang="it-IT" sz="2400" dirty="0" err="1" smtClean="0"/>
              <a:t>expressed</a:t>
            </a:r>
            <a:r>
              <a:rPr lang="it-IT" sz="2400" dirty="0" smtClean="0"/>
              <a:t> in minutes</a:t>
            </a:r>
            <a:endParaRPr lang="it-IT" sz="2400" dirty="0"/>
          </a:p>
        </p:txBody>
      </p:sp>
      <p:cxnSp>
        <p:nvCxnSpPr>
          <p:cNvPr id="12" name="Connettore 2 11"/>
          <p:cNvCxnSpPr>
            <a:stCxn id="6" idx="1"/>
          </p:cNvCxnSpPr>
          <p:nvPr/>
        </p:nvCxnSpPr>
        <p:spPr>
          <a:xfrm flipH="1">
            <a:off x="4571999" y="2729409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4563038" y="3545182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5504329" y="4405774"/>
            <a:ext cx="66339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0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</a:t>
            </a:r>
            <a:r>
              <a:rPr lang="it-IT" sz="2000" dirty="0" smtClean="0"/>
              <a:t>FOR</a:t>
            </a:r>
          </a:p>
          <a:p>
            <a:pPr algn="ctr"/>
            <a:r>
              <a:rPr lang="it-IT" sz="2000" dirty="0" smtClean="0"/>
              <a:t>THE BOTTOM BOUNDARY CONDITION</a:t>
            </a:r>
            <a:endParaRPr lang="en-GB" sz="2000" dirty="0"/>
          </a:p>
        </p:txBody>
      </p:sp>
      <p:sp>
        <p:nvSpPr>
          <p:cNvPr id="17" name="Rettangolo 16"/>
          <p:cNvSpPr/>
          <p:nvPr/>
        </p:nvSpPr>
        <p:spPr>
          <a:xfrm>
            <a:off x="5791200" y="1828800"/>
            <a:ext cx="31242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886499" y="1990161"/>
            <a:ext cx="304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WATER PRESSURE AT THE BOTTOM OF THE DOMAIN  [m]</a:t>
            </a:r>
            <a:endParaRPr lang="it-IT" sz="2000" dirty="0"/>
          </a:p>
          <a:p>
            <a:endParaRPr lang="it-IT" sz="2000" dirty="0"/>
          </a:p>
        </p:txBody>
      </p:sp>
      <p:cxnSp>
        <p:nvCxnSpPr>
          <p:cNvPr id="19" name="Connettore 2 18"/>
          <p:cNvCxnSpPr/>
          <p:nvPr/>
        </p:nvCxnSpPr>
        <p:spPr>
          <a:xfrm flipH="1">
            <a:off x="5257800" y="2403901"/>
            <a:ext cx="5334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egnaposto contenut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4257833" cy="4025261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276600" y="3048000"/>
            <a:ext cx="1981200" cy="30844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3143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0" y="3396165"/>
            <a:ext cx="5130380" cy="2185831"/>
          </a:xfrm>
          <a:prstGeom prst="rect">
            <a:avLst/>
          </a:prstGeom>
        </p:spPr>
      </p:pic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WATER PRESSURE OUTPUT FILE</a:t>
            </a:r>
            <a:endParaRPr lang="en-GB" sz="2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84188" y="1111626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TIME AT WHICH THE SOLUTION IS COMPUTED</a:t>
            </a:r>
            <a:endParaRPr lang="it-IT" sz="2000" dirty="0"/>
          </a:p>
        </p:txBody>
      </p:sp>
      <p:sp>
        <p:nvSpPr>
          <p:cNvPr id="12" name="Rettangolo 11"/>
          <p:cNvSpPr/>
          <p:nvPr/>
        </p:nvSpPr>
        <p:spPr>
          <a:xfrm>
            <a:off x="398069" y="3135729"/>
            <a:ext cx="3537419" cy="5698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331788" y="1111626"/>
            <a:ext cx="41910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1703388" y="2407026"/>
            <a:ext cx="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439264" y="5979458"/>
            <a:ext cx="240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DEPTH [m]</a:t>
            </a:r>
            <a:endParaRPr lang="it-IT" sz="20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4665270" y="5997406"/>
            <a:ext cx="290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WATER PRESSURE [m]</a:t>
            </a:r>
            <a:endParaRPr lang="it-IT" sz="2000" dirty="0"/>
          </a:p>
        </p:txBody>
      </p:sp>
      <p:sp>
        <p:nvSpPr>
          <p:cNvPr id="23" name="Rettangolo 22"/>
          <p:cNvSpPr/>
          <p:nvPr/>
        </p:nvSpPr>
        <p:spPr>
          <a:xfrm>
            <a:off x="3930181" y="5912226"/>
            <a:ext cx="3537419" cy="56989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1981200" y="3778626"/>
            <a:ext cx="4419600" cy="180337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5867400" y="5581996"/>
            <a:ext cx="0" cy="297063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342659" y="5861130"/>
            <a:ext cx="1710258" cy="5698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26"/>
          <p:cNvSpPr/>
          <p:nvPr/>
        </p:nvSpPr>
        <p:spPr>
          <a:xfrm>
            <a:off x="376516" y="3778626"/>
            <a:ext cx="1616497" cy="180337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1371600" y="5560814"/>
            <a:ext cx="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50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5" y="3140210"/>
            <a:ext cx="4746844" cy="2216426"/>
          </a:xfrm>
          <a:prstGeom prst="rect">
            <a:avLst/>
          </a:prstGeom>
        </p:spPr>
      </p:pic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WATER CONTENT OUTPUT FILE</a:t>
            </a:r>
            <a:endParaRPr lang="en-GB" sz="2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039987" y="103991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TIME AT WHICH THE SOLUTION IS COMPUTED</a:t>
            </a:r>
            <a:endParaRPr lang="it-IT" sz="2000" dirty="0"/>
          </a:p>
        </p:txBody>
      </p:sp>
      <p:sp>
        <p:nvSpPr>
          <p:cNvPr id="12" name="Rettangolo 11"/>
          <p:cNvSpPr/>
          <p:nvPr/>
        </p:nvSpPr>
        <p:spPr>
          <a:xfrm>
            <a:off x="321968" y="2868710"/>
            <a:ext cx="3537419" cy="5698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887587" y="1039910"/>
            <a:ext cx="41910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2259187" y="2335310"/>
            <a:ext cx="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439264" y="5943600"/>
            <a:ext cx="240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DEPTH [m]</a:t>
            </a:r>
            <a:endParaRPr lang="it-IT" sz="20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4352361" y="5907761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smtClean="0"/>
              <a:t>WATER CONTENT </a:t>
            </a:r>
            <a:r>
              <a:rPr lang="it-IT" sz="2000" dirty="0" smtClean="0"/>
              <a:t>[-]</a:t>
            </a:r>
            <a:endParaRPr lang="it-IT" sz="2000" dirty="0"/>
          </a:p>
        </p:txBody>
      </p:sp>
      <p:sp>
        <p:nvSpPr>
          <p:cNvPr id="23" name="Rettangolo 22"/>
          <p:cNvSpPr/>
          <p:nvPr/>
        </p:nvSpPr>
        <p:spPr>
          <a:xfrm>
            <a:off x="3930181" y="5786723"/>
            <a:ext cx="3537419" cy="56989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1981200" y="3510319"/>
            <a:ext cx="4419600" cy="1868507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5867400" y="5426350"/>
            <a:ext cx="0" cy="309277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360587" y="5807343"/>
            <a:ext cx="1578639" cy="5698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1371600" y="5417382"/>
            <a:ext cx="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04800" y="3510320"/>
            <a:ext cx="1616497" cy="183534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66550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094" y="2091222"/>
            <a:ext cx="3071813" cy="2955727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Shape 3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smtClean="0"/>
              <a:t>Thank </a:t>
            </a:r>
            <a:r>
              <a:rPr dirty="0"/>
              <a:t>you for your attention !</a:t>
            </a:r>
          </a:p>
        </p:txBody>
      </p:sp>
      <p:sp>
        <p:nvSpPr>
          <p:cNvPr id="393" name="Shape 393"/>
          <p:cNvSpPr/>
          <p:nvPr/>
        </p:nvSpPr>
        <p:spPr>
          <a:xfrm rot="16199996">
            <a:off x="1625204" y="3642598"/>
            <a:ext cx="2473524" cy="2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/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0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G.Ulrici - 2000 ?</a:t>
            </a:r>
          </a:p>
        </p:txBody>
      </p:sp>
      <p:sp>
        <p:nvSpPr>
          <p:cNvPr id="6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586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  <a:p>
            <a:pPr algn="ctr"/>
            <a:endParaRPr lang="it-IT" sz="2000" dirty="0" smtClean="0"/>
          </a:p>
          <a:p>
            <a:pPr algn="ctr"/>
            <a:r>
              <a:rPr lang="it-IT" sz="2000" dirty="0" smtClean="0"/>
              <a:t>SOIL PARAMETERS</a:t>
            </a:r>
          </a:p>
          <a:p>
            <a:pPr algn="ctr"/>
            <a:endParaRPr lang="it-IT" sz="2000" dirty="0"/>
          </a:p>
          <a:p>
            <a:pPr algn="ctr"/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45" y="1757082"/>
            <a:ext cx="8250648" cy="338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426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</a:t>
            </a:r>
          </a:p>
          <a:p>
            <a:pPr algn="ctr"/>
            <a:r>
              <a:rPr lang="it-IT" sz="2000" dirty="0" smtClean="0"/>
              <a:t> PARAMETERS OF SWRC MODEL 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1" y="1387273"/>
            <a:ext cx="8692823" cy="418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87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components</a:t>
            </a:r>
          </a:p>
          <a:p>
            <a:pPr algn="ctr"/>
            <a:r>
              <a:rPr lang="it-IT" sz="2000" dirty="0" smtClean="0"/>
              <a:t>SWRC MODEL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90" y="2097741"/>
            <a:ext cx="7645977" cy="23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68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</a:t>
            </a:r>
          </a:p>
          <a:p>
            <a:pPr algn="ctr"/>
            <a:r>
              <a:rPr lang="en-GB" sz="2000" dirty="0" smtClean="0"/>
              <a:t>BOUNDARY CONDITION </a:t>
            </a:r>
            <a:endParaRPr lang="en-GB" sz="2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29022" y="1364422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TOP 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 smtClean="0">
                <a:sym typeface="Wingdings" panose="05000000000000000000" pitchFamily="2" charset="2"/>
              </a:rPr>
              <a:t>AT THE SOIL SURFACE</a:t>
            </a:r>
            <a:endParaRPr lang="it-IT" sz="2000" dirty="0"/>
          </a:p>
          <a:p>
            <a:pPr lvl="0" algn="ctr"/>
            <a:endParaRPr lang="en-GB" sz="2000" dirty="0">
              <a:solidFill>
                <a:prstClr val="black"/>
              </a:solidFill>
            </a:endParaRPr>
          </a:p>
        </p:txBody>
      </p:sp>
      <p:cxnSp>
        <p:nvCxnSpPr>
          <p:cNvPr id="8" name="Connettore 2 7"/>
          <p:cNvCxnSpPr/>
          <p:nvPr/>
        </p:nvCxnSpPr>
        <p:spPr>
          <a:xfrm>
            <a:off x="2819400" y="177502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519953" y="4356853"/>
            <a:ext cx="76917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RAINFALL HEIGTH  HAS TO BE EXPRESSED IN [mm]</a:t>
            </a:r>
          </a:p>
          <a:p>
            <a:endParaRPr lang="it-IT" sz="2000" i="1" dirty="0"/>
          </a:p>
          <a:p>
            <a:r>
              <a:rPr lang="it-IT" sz="2000" dirty="0" smtClean="0"/>
              <a:t>IN CASE OF NEUMANN BOUNDARY CONDITION THE CODE HANDLES WITH THE COMPUTATION ON THE WATER FLUX STARTING FROM THE KNOWLEDGE OF THE RAINFALL HEIGHT</a:t>
            </a:r>
            <a:endParaRPr lang="it-IT" sz="2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7" y="2689411"/>
            <a:ext cx="8654566" cy="138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94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</a:t>
            </a:r>
          </a:p>
          <a:p>
            <a:pPr algn="ctr"/>
            <a:r>
              <a:rPr lang="en-GB" sz="2000" dirty="0" smtClean="0"/>
              <a:t>BOUNDARY CONDITION </a:t>
            </a:r>
            <a:endParaRPr lang="en-GB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94161" y="1727246"/>
            <a:ext cx="619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BOTTOM  </a:t>
            </a:r>
            <a:r>
              <a:rPr lang="it-IT" sz="2000" dirty="0" smtClean="0">
                <a:sym typeface="Wingdings" panose="05000000000000000000" pitchFamily="2" charset="2"/>
              </a:rPr>
              <a:t> AT THE BOTTOM OF THE SOIL COLUMN</a:t>
            </a:r>
            <a:endParaRPr lang="it-IT" sz="2000" dirty="0"/>
          </a:p>
        </p:txBody>
      </p:sp>
      <p:cxnSp>
        <p:nvCxnSpPr>
          <p:cNvPr id="8" name="Connettore 2 7"/>
          <p:cNvCxnSpPr/>
          <p:nvPr/>
        </p:nvCxnSpPr>
        <p:spPr>
          <a:xfrm>
            <a:off x="2819400" y="213360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781840" y="5284522"/>
            <a:ext cx="758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THE BOTTOM BOUNDARY CONDITION HAS TO BE EXPRESSED IN [m].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3" y="2882896"/>
            <a:ext cx="7456854" cy="213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46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26641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</a:p>
          <a:p>
            <a:pPr algn="ctr"/>
            <a:r>
              <a:rPr lang="en-GB" sz="2000" dirty="0" smtClean="0"/>
              <a:t>DOMAIN GEOMETRY</a:t>
            </a:r>
            <a:endParaRPr lang="en-GB" sz="2000" dirty="0"/>
          </a:p>
        </p:txBody>
      </p:sp>
      <p:cxnSp>
        <p:nvCxnSpPr>
          <p:cNvPr id="6" name="Connettore 2 5"/>
          <p:cNvCxnSpPr/>
          <p:nvPr/>
        </p:nvCxnSpPr>
        <p:spPr>
          <a:xfrm flipV="1">
            <a:off x="3442379" y="3124200"/>
            <a:ext cx="1" cy="111610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1349188" y="4240306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SOIL COLUMN DEPTH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9" y="2028951"/>
            <a:ext cx="6941977" cy="10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39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3436</TotalTime>
  <Words>1060</Words>
  <Application>Microsoft Office PowerPoint</Application>
  <PresentationFormat>Presentazione su schermo (4:3)</PresentationFormat>
  <Paragraphs>169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4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Marialaura Bancheri</dc:creator>
  <cp:lastModifiedBy>Nico</cp:lastModifiedBy>
  <cp:revision>150</cp:revision>
  <dcterms:created xsi:type="dcterms:W3CDTF">2017-02-16T12:50:32Z</dcterms:created>
  <dcterms:modified xsi:type="dcterms:W3CDTF">2017-11-14T11:23:38Z</dcterms:modified>
</cp:coreProperties>
</file>