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85" r:id="rId2"/>
    <p:sldId id="290" r:id="rId3"/>
    <p:sldId id="327" r:id="rId4"/>
    <p:sldId id="328" r:id="rId5"/>
    <p:sldId id="329" r:id="rId6"/>
    <p:sldId id="330" r:id="rId7"/>
    <p:sldId id="331" r:id="rId8"/>
    <p:sldId id="346" r:id="rId9"/>
    <p:sldId id="332" r:id="rId10"/>
    <p:sldId id="348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33" r:id="rId19"/>
    <p:sldId id="361" r:id="rId20"/>
    <p:sldId id="334" r:id="rId21"/>
    <p:sldId id="335" r:id="rId22"/>
    <p:sldId id="336" r:id="rId23"/>
    <p:sldId id="359" r:id="rId24"/>
    <p:sldId id="337" r:id="rId25"/>
    <p:sldId id="338" r:id="rId26"/>
    <p:sldId id="339" r:id="rId27"/>
    <p:sldId id="340" r:id="rId28"/>
    <p:sldId id="357" r:id="rId29"/>
    <p:sldId id="358" r:id="rId30"/>
    <p:sldId id="341" r:id="rId31"/>
    <p:sldId id="342" r:id="rId32"/>
    <p:sldId id="343" r:id="rId33"/>
    <p:sldId id="345" r:id="rId34"/>
    <p:sldId id="362" r:id="rId35"/>
    <p:sldId id="363" r:id="rId36"/>
    <p:sldId id="273" r:id="rId3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F51"/>
    <a:srgbClr val="799DFC"/>
    <a:srgbClr val="E556DD"/>
    <a:srgbClr val="257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43" autoAdjust="0"/>
  </p:normalViewPr>
  <p:slideViewPr>
    <p:cSldViewPr snapToGrid="0" snapToObjects="1">
      <p:cViewPr varScale="1">
        <p:scale>
          <a:sx n="32" d="100"/>
          <a:sy n="32" d="100"/>
        </p:scale>
        <p:origin x="1389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6883-54F1-064A-A731-D2789FFABA37}" type="datetimeFigureOut">
              <a:rPr lang="it-IT" smtClean="0"/>
              <a:t>09/05/2018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6F93B-8158-D748-8071-03BD8A0AA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8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09/05/2018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09/05/2018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7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09/05/2018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26789" y="276820"/>
            <a:ext cx="9170789" cy="61793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defTabSz="455398">
              <a:lnSpc>
                <a:spcPts val="2320"/>
              </a:lnSpc>
              <a:tabLst>
                <a:tab pos="357175" algn="l"/>
                <a:tab pos="714350" algn="l"/>
                <a:tab pos="1062595" algn="l"/>
                <a:tab pos="1419770" algn="l"/>
                <a:tab pos="1794803" algn="l"/>
                <a:tab pos="2134119" algn="l"/>
                <a:tab pos="2491294" algn="l"/>
                <a:tab pos="2848469" algn="l"/>
                <a:tab pos="3196714" algn="l"/>
                <a:tab pos="3553889" algn="l"/>
                <a:tab pos="3911064" algn="l"/>
                <a:tab pos="4250380" algn="l"/>
              </a:tabLst>
              <a:defRPr sz="28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6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3"/>
            <a:ext cx="785813" cy="27682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80367" y="6509742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8775518" y="6102866"/>
            <a:ext cx="279821" cy="258962"/>
          </a:xfrm>
          <a:prstGeom prst="rect">
            <a:avLst/>
          </a:prstGeom>
          <a:solidFill>
            <a:srgbClr val="FFFFFF"/>
          </a:solidFill>
        </p:spPr>
        <p:txBody>
          <a:bodyPr lIns="26788" tIns="26788" rIns="26788" bIns="26788" anchor="ctr"/>
          <a:lstStyle>
            <a:lvl1pPr algn="r" defTabSz="455398">
              <a:lnSpc>
                <a:spcPts val="1687"/>
              </a:lnSpc>
              <a:tabLst>
                <a:tab pos="910796" algn="l"/>
                <a:tab pos="1830521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9804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09/05/2018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09/05/2018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09/05/2018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6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09/05/2018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09/05/2018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09/05/2018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09/05/2018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09/05/2018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18D5-3DB9-B146-87ED-A3BCB7C64B91}" type="datetimeFigureOut">
              <a:rPr lang="it-IT" smtClean="0"/>
              <a:t>09/05/2018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767953" y="128579"/>
            <a:ext cx="7608094" cy="105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/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/>
              <a:t>Richards’ </a:t>
            </a:r>
            <a:r>
              <a:rPr lang="it-IT" sz="3200" dirty="0" err="1"/>
              <a:t>equation</a:t>
            </a:r>
            <a:r>
              <a:rPr lang="it-IT" sz="3200" dirty="0"/>
              <a:t>:</a:t>
            </a:r>
          </a:p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/>
              <a:t>The 1D case</a:t>
            </a:r>
          </a:p>
        </p:txBody>
      </p:sp>
      <p:sp>
        <p:nvSpPr>
          <p:cNvPr id="6" name="Shape 154"/>
          <p:cNvSpPr/>
          <p:nvPr/>
        </p:nvSpPr>
        <p:spPr>
          <a:xfrm>
            <a:off x="1771154" y="5857119"/>
            <a:ext cx="559751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ctr"/>
            <a:r>
              <a:rPr lang="it-IT" dirty="0"/>
              <a:t>N. Tubini &amp; R. </a:t>
            </a:r>
            <a:r>
              <a:rPr lang="it-IT" dirty="0" err="1"/>
              <a:t>Rigon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23" y="1488141"/>
            <a:ext cx="5425779" cy="436897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502219" y="1308848"/>
            <a:ext cx="430887" cy="46690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0789133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2" y="2187387"/>
            <a:ext cx="7145813" cy="16321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8">
                <a:extLst>
                  <a:ext uri="{FF2B5EF4-FFF2-40B4-BE49-F238E27FC236}">
                    <a16:creationId xmlns:a16="http://schemas.microsoft.com/office/drawing/2014/main" id="{ECD73DD0-9242-47EF-8130-A3E2988602D0}"/>
                  </a:ext>
                </a:extLst>
              </p:cNvPr>
              <p:cNvSpPr txBox="1"/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/>
                  <a:t>TOLERANCE FOT THE NESTED NEWTON ALGORITHM(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smtClean="0">
                            <a:latin typeface="Cambria Math"/>
                          </a:rPr>
                          <m:t>~</m:t>
                        </m:r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it-IT" sz="2000" dirty="0"/>
                  <a:t>)</a:t>
                </a:r>
              </a:p>
            </p:txBody>
          </p:sp>
        </mc:Choice>
        <mc:Fallback xmlns="">
          <p:sp>
            <p:nvSpPr>
              <p:cNvPr id="6" name="CasellaDiTesto 8">
                <a:extLst>
                  <a:ext uri="{FF2B5EF4-FFF2-40B4-BE49-F238E27FC236}">
                    <a16:creationId xmlns:a16="http://schemas.microsoft.com/office/drawing/2014/main" id="{ECD73DD0-9242-47EF-8130-A3E29886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1103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" y="1667442"/>
            <a:ext cx="7817392" cy="1983230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‘’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‘’0’’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/>
              <a:t>JUST ONE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228605" y="4642853"/>
                <a:ext cx="5060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TOLERANCE IS SET TO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−11</m:t>
                        </m:r>
                      </m:sup>
                    </m:sSup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5" y="4642853"/>
                <a:ext cx="5060578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325" t="-7692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/>
          <p:cNvSpPr/>
          <p:nvPr/>
        </p:nvSpPr>
        <p:spPr>
          <a:xfrm>
            <a:off x="5277444" y="3340185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844691" y="3739946"/>
            <a:ext cx="0" cy="5391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228607" y="4687664"/>
            <a:ext cx="4558553" cy="3997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4787160" y="4887544"/>
            <a:ext cx="502023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5277444" y="4279130"/>
            <a:ext cx="37410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AT THE ITERATION                    </a:t>
            </a:r>
            <a:r>
              <a:rPr lang="it-IT" sz="2000" i="1" dirty="0"/>
              <a:t>Outer  </a:t>
            </a:r>
            <a:r>
              <a:rPr lang="it-IT" sz="2000" i="1" dirty="0" err="1"/>
              <a:t>iterarion</a:t>
            </a:r>
            <a:r>
              <a:rPr lang="it-IT" sz="2000" i="1" dirty="0"/>
              <a:t> 4 </a:t>
            </a:r>
            <a:r>
              <a:rPr lang="it-IT" sz="2000" dirty="0"/>
              <a:t>THE ERRORE IS SMALLER THAN THE TOLERANCE HENCE THE CODE FORWARDS TO THE NEXT TIME STEP</a:t>
            </a:r>
          </a:p>
        </p:txBody>
      </p:sp>
    </p:spTree>
    <p:extLst>
      <p:ext uri="{BB962C8B-B14F-4D97-AF65-F5344CB8AC3E}">
        <p14:creationId xmlns:p14="http://schemas.microsoft.com/office/powerpoint/2010/main" val="29711550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" y="1667442"/>
            <a:ext cx="7817392" cy="1983230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‘’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‘’0’’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/>
              <a:t>JUST ONE SIMULATION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66236" y="4679578"/>
            <a:ext cx="821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WITH JUST ONE SIMULATION THE CODE IS FASTER</a:t>
            </a:r>
          </a:p>
        </p:txBody>
      </p:sp>
    </p:spTree>
    <p:extLst>
      <p:ext uri="{BB962C8B-B14F-4D97-AF65-F5344CB8AC3E}">
        <p14:creationId xmlns:p14="http://schemas.microsoft.com/office/powerpoint/2010/main" val="140948947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‘’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‘’0’’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/>
              <a:t>JUST ONE ITERATION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800071" y="2366684"/>
            <a:ext cx="8218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IF WITH JUST ONE ITERATION THE ERROR IS NEVER SMALLER THAN THE TOLERANCE, YOU SHOULD TRY TO USE THE NESTED ITERATION </a:t>
            </a:r>
          </a:p>
          <a:p>
            <a:pPr algn="ctr"/>
            <a:r>
              <a:rPr lang="it-IT" sz="2000" dirty="0"/>
              <a:t>(NESTED NEWTON)</a:t>
            </a:r>
          </a:p>
        </p:txBody>
      </p:sp>
    </p:spTree>
    <p:extLst>
      <p:ext uri="{BB962C8B-B14F-4D97-AF65-F5344CB8AC3E}">
        <p14:creationId xmlns:p14="http://schemas.microsoft.com/office/powerpoint/2010/main" val="38062052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‘’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‘’1’’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/>
              <a:t>NESTED ITERATION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4648200" y="1688370"/>
            <a:ext cx="3741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/>
              <a:t>Outer  </a:t>
            </a:r>
            <a:r>
              <a:rPr lang="it-IT" sz="2000" i="1" dirty="0" err="1"/>
              <a:t>iterarion</a:t>
            </a:r>
            <a:r>
              <a:rPr lang="it-IT" sz="2000" i="1" dirty="0"/>
              <a:t> 0 </a:t>
            </a:r>
            <a:r>
              <a:rPr lang="it-IT" sz="2000" dirty="0"/>
              <a:t>IS NOT SMALLER THAN THE TOLERANCE, HENCE THE NESTED ITERATION STARTS </a:t>
            </a:r>
            <a:r>
              <a:rPr lang="it-IT" sz="2000" i="1" dirty="0"/>
              <a:t>Inner  </a:t>
            </a:r>
            <a:r>
              <a:rPr lang="it-IT" sz="2000" i="1" dirty="0" err="1"/>
              <a:t>iterarion</a:t>
            </a:r>
            <a:r>
              <a:rPr lang="it-IT" sz="2000" i="1" dirty="0"/>
              <a:t> 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" y="2986620"/>
            <a:ext cx="8282281" cy="335558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4847139" y="3304314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6341091" y="2796988"/>
            <a:ext cx="0" cy="5073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612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‘’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‘’1’’ </a:t>
            </a:r>
            <a:r>
              <a:rPr lang="it-IT" sz="2000" dirty="0">
                <a:sym typeface="Wingdings" panose="05000000000000000000" pitchFamily="2" charset="2"/>
              </a:rPr>
              <a:t> NESTED I</a:t>
            </a:r>
            <a:r>
              <a:rPr lang="it-IT" sz="2000" dirty="0"/>
              <a:t>TERATION 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3781723" y="5183042"/>
            <a:ext cx="4981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/>
              <a:t>Inner  </a:t>
            </a:r>
            <a:r>
              <a:rPr lang="it-IT" sz="2000" i="1" dirty="0" err="1"/>
              <a:t>iterarion</a:t>
            </a:r>
            <a:r>
              <a:rPr lang="it-IT" sz="2000" i="1" dirty="0"/>
              <a:t> 6 </a:t>
            </a:r>
            <a:r>
              <a:rPr lang="it-IT" sz="2000" dirty="0"/>
              <a:t> IS SMALLER THAN TOLERANCE, HENCE THE CODE FORWARDS WITH THE MAIN ITERATION </a:t>
            </a:r>
            <a:r>
              <a:rPr lang="it-IT" sz="2000" i="1" dirty="0"/>
              <a:t>Outer  </a:t>
            </a:r>
            <a:r>
              <a:rPr lang="it-IT" sz="2000" i="1" dirty="0" err="1"/>
              <a:t>iterarion</a:t>
            </a:r>
            <a:r>
              <a:rPr lang="it-IT" sz="2000" i="1" dirty="0"/>
              <a:t> 1 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1" y="1626522"/>
            <a:ext cx="8282281" cy="335558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19865" y="4287903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8109079" y="4598390"/>
            <a:ext cx="0" cy="6011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05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‘’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‘’1’’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/>
              <a:t>NESTED ITERATION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4069977" y="5332784"/>
            <a:ext cx="4243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/>
              <a:t>Outer  </a:t>
            </a:r>
            <a:r>
              <a:rPr lang="it-IT" sz="2000" i="1" dirty="0" err="1"/>
              <a:t>iterarion</a:t>
            </a:r>
            <a:r>
              <a:rPr lang="it-IT" sz="2000" i="1" dirty="0"/>
              <a:t> 3 </a:t>
            </a:r>
            <a:r>
              <a:rPr lang="it-IT" sz="2000" dirty="0"/>
              <a:t> IS SMALLER THAN THE TOLERANCE, HENCE THE CODE FORWARDS WITH THE NEXT TIME STEP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43" y="1597818"/>
            <a:ext cx="8741953" cy="3448102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01934" y="4323761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465437" y="4687664"/>
            <a:ext cx="0" cy="6011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679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‘’0’’ </a:t>
            </a:r>
            <a:r>
              <a:rPr lang="it-IT" sz="2000" dirty="0">
                <a:sym typeface="Wingdings" panose="05000000000000000000" pitchFamily="2" charset="2"/>
              </a:rPr>
              <a:t> JUST ONE </a:t>
            </a:r>
            <a:r>
              <a:rPr lang="it-IT" sz="2000" dirty="0"/>
              <a:t>ITERATION</a:t>
            </a:r>
          </a:p>
          <a:p>
            <a:endParaRPr lang="it-IT" sz="2000" dirty="0"/>
          </a:p>
          <a:p>
            <a:r>
              <a:rPr lang="it-IT" sz="2000" dirty="0"/>
              <a:t>‘’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‘’1’’ </a:t>
            </a:r>
            <a:r>
              <a:rPr lang="it-IT" sz="2000" dirty="0">
                <a:sym typeface="Wingdings" panose="05000000000000000000" pitchFamily="2" charset="2"/>
              </a:rPr>
              <a:t> NESTED</a:t>
            </a:r>
            <a:r>
              <a:rPr lang="it-IT" sz="2000" dirty="0"/>
              <a:t> ITERATION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322729" y="2617694"/>
            <a:ext cx="8440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IT MAY HAPPEN THAT THE CHOOSEN TOLERANCE IS NEVER REACHED.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IN THIS CASE THE CODE RUNS A CERTAIN NUMBER OF ITERATIONS AFTER THAT THE SOLUTION FOUND IS TAKEN AS THE SOLUTION OF THE CURRENT TIME STEP, DOES NOT MATTER HOW BIG IS THE ERROR.</a:t>
            </a:r>
          </a:p>
        </p:txBody>
      </p:sp>
    </p:spTree>
    <p:extLst>
      <p:ext uri="{BB962C8B-B14F-4D97-AF65-F5344CB8AC3E}">
        <p14:creationId xmlns:p14="http://schemas.microsoft.com/office/powerpoint/2010/main" val="12418235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cxnSp>
        <p:nvCxnSpPr>
          <p:cNvPr id="5" name="Connettore 2 4"/>
          <p:cNvCxnSpPr/>
          <p:nvPr/>
        </p:nvCxnSpPr>
        <p:spPr>
          <a:xfrm flipV="1">
            <a:off x="2667000" y="4229100"/>
            <a:ext cx="0" cy="40389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457200" y="46329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Solver.tTimestep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expressed</a:t>
            </a:r>
            <a:r>
              <a:rPr lang="it-IT" sz="2000" dirty="0"/>
              <a:t> in </a:t>
            </a:r>
            <a:r>
              <a:rPr lang="it-IT" sz="2000" dirty="0" err="1"/>
              <a:t>seconds</a:t>
            </a:r>
            <a:r>
              <a:rPr lang="it-IT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F5CE9-A415-4AC2-B6F0-A22B0F88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29" y="2174564"/>
            <a:ext cx="6395351" cy="127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740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B0E35-6D97-483B-8FAE-237DC882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15" y="2225011"/>
            <a:ext cx="8270019" cy="12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2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components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071"/>
            <a:ext cx="9138901" cy="37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001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533400" y="1739152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TOP BOUNDARY CONDITION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7" y="3209365"/>
            <a:ext cx="8920264" cy="2649072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6854822" y="2126875"/>
            <a:ext cx="0" cy="1452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61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14970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BOTTOM BOUNDARY CONDITION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" y="3245222"/>
            <a:ext cx="9085778" cy="2850775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7010400" y="2348753"/>
            <a:ext cx="0" cy="133725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882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3400" y="1697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INITIAL CONDITION OF THE WATER PRESSURE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7273688" y="2460796"/>
            <a:ext cx="0" cy="10459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9" y="3530944"/>
            <a:ext cx="8631411" cy="8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2385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3400" y="1697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SOURCE/SINK TERM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7273688" y="2460796"/>
            <a:ext cx="0" cy="10459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0" y="3544629"/>
            <a:ext cx="8447200" cy="8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3545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PATH OF THE OUTPUT FOLDER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4314825" y="2115671"/>
            <a:ext cx="0" cy="9114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92" y="3219420"/>
            <a:ext cx="5369595" cy="8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9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connect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56" y="1344706"/>
            <a:ext cx="7103126" cy="42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148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  <a:br>
              <a:rPr lang="it-IT" sz="2000" dirty="0"/>
            </a:br>
            <a:r>
              <a:rPr lang="it-IT" sz="2000" dirty="0"/>
              <a:t>THE INITIAL CONDITION</a:t>
            </a:r>
            <a:endParaRPr lang="en-GB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7" y="1535869"/>
            <a:ext cx="2940423" cy="461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70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  <a:br>
              <a:rPr lang="it-IT" sz="2000" dirty="0"/>
            </a:br>
            <a:r>
              <a:rPr lang="it-IT" sz="2000" dirty="0"/>
              <a:t>THE INITIAL CONDITION</a:t>
            </a:r>
            <a:endParaRPr lang="en-GB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8600" y="1905000"/>
            <a:ext cx="7315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THE FIRST LINE REFERS TO THE DEEPEST LAYER.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THE DEPTH OF THE DEEPEST LAYER IS ALWAYS SMALLER THAN  </a:t>
            </a:r>
            <a:r>
              <a:rPr lang="it-IT" sz="2000" i="1" dirty="0" err="1">
                <a:solidFill>
                  <a:srgbClr val="0070C0"/>
                </a:solidFill>
              </a:rPr>
              <a:t>spaceBottom</a:t>
            </a:r>
            <a:endParaRPr lang="it-IT" sz="2000" i="1" dirty="0">
              <a:solidFill>
                <a:srgbClr val="0070C0"/>
              </a:solidFill>
            </a:endParaRPr>
          </a:p>
          <a:p>
            <a:pPr algn="just"/>
            <a:endParaRPr lang="it-IT" sz="2400" i="1" dirty="0">
              <a:solidFill>
                <a:srgbClr val="0070C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976651" y="42672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THE LAST LINE REFERS TO THE UPPERMOST LAYER.  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THIS DEPTH IS ALWAYS GRATER THAN </a:t>
            </a:r>
            <a:r>
              <a:rPr lang="it-IT" sz="2000" i="1" dirty="0">
                <a:solidFill>
                  <a:srgbClr val="0070C0"/>
                </a:solidFill>
              </a:rPr>
              <a:t>0m</a:t>
            </a:r>
          </a:p>
          <a:p>
            <a:pPr algn="just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621314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  <a:br>
              <a:rPr lang="it-IT" sz="2000" dirty="0"/>
            </a:br>
            <a:r>
              <a:rPr lang="it-IT" sz="2000" dirty="0"/>
              <a:t>THE SOURCE/SINK TERM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37" y="1389597"/>
            <a:ext cx="2221651" cy="49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789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  <a:br>
              <a:rPr lang="it-IT" sz="2000" dirty="0"/>
            </a:br>
            <a:r>
              <a:rPr lang="it-IT" sz="2000" dirty="0"/>
              <a:t>THE SOURCE/SINK TERM</a:t>
            </a:r>
            <a:endParaRPr lang="en-GB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8600" y="1905000"/>
            <a:ext cx="7315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THE FIRST LINE REFERS TO THE DEEPEST LAYER.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THE DEPTH OF THE DEEPEST LAYER IS ALWAYS SMALLER THAN  </a:t>
            </a:r>
            <a:r>
              <a:rPr lang="it-IT" sz="2000" i="1" dirty="0" err="1">
                <a:solidFill>
                  <a:srgbClr val="0070C0"/>
                </a:solidFill>
              </a:rPr>
              <a:t>spaceBottom</a:t>
            </a:r>
            <a:endParaRPr lang="it-IT" sz="2000" i="1" dirty="0">
              <a:solidFill>
                <a:srgbClr val="0070C0"/>
              </a:solidFill>
            </a:endParaRPr>
          </a:p>
          <a:p>
            <a:pPr algn="just"/>
            <a:endParaRPr lang="it-IT" sz="2400" i="1" dirty="0">
              <a:solidFill>
                <a:srgbClr val="0070C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976651" y="42672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THE LAST LINE REFERS TO THE UPPERMOST LAYER.  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THIS DEPTH IS ALWAYS GRATER THAN </a:t>
            </a:r>
            <a:r>
              <a:rPr lang="it-IT" sz="2000" i="1" dirty="0">
                <a:solidFill>
                  <a:srgbClr val="0070C0"/>
                </a:solidFill>
              </a:rPr>
              <a:t>0m</a:t>
            </a:r>
          </a:p>
          <a:p>
            <a:pPr algn="just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6883817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</a:t>
            </a:r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DATE FORMAT:  </a:t>
            </a:r>
            <a:r>
              <a:rPr lang="it-IT" sz="2000" dirty="0" err="1"/>
              <a:t>yyyy</a:t>
            </a:r>
            <a:r>
              <a:rPr lang="it-IT" sz="2000" dirty="0"/>
              <a:t>-MM-</a:t>
            </a:r>
            <a:r>
              <a:rPr lang="it-IT" sz="2000" dirty="0" err="1"/>
              <a:t>dd</a:t>
            </a:r>
            <a:r>
              <a:rPr lang="it-IT" sz="2000" dirty="0"/>
              <a:t> </a:t>
            </a:r>
            <a:r>
              <a:rPr lang="it-IT" sz="2000" dirty="0" err="1"/>
              <a:t>HH:mm</a:t>
            </a:r>
            <a:endParaRPr lang="it-IT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>
          <a:xfrm>
            <a:off x="237565" y="1965176"/>
            <a:ext cx="5553329" cy="2625298"/>
          </a:xfrm>
          <a:prstGeom prst="rect">
            <a:avLst/>
          </a:prstGeom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6104965" y="24985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START DATE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104965" y="33367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END DATE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04965" y="4174976"/>
            <a:ext cx="335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TIME STEP </a:t>
            </a:r>
          </a:p>
          <a:p>
            <a:r>
              <a:rPr lang="it-IT" sz="2400" dirty="0"/>
              <a:t>     </a:t>
            </a:r>
            <a:r>
              <a:rPr lang="it-IT" sz="2400" dirty="0" err="1"/>
              <a:t>expressed</a:t>
            </a:r>
            <a:r>
              <a:rPr lang="it-IT" sz="2400" dirty="0"/>
              <a:t> in minutes</a:t>
            </a:r>
          </a:p>
        </p:txBody>
      </p:sp>
      <p:cxnSp>
        <p:nvCxnSpPr>
          <p:cNvPr id="12" name="Connettore 2 11"/>
          <p:cNvCxnSpPr>
            <a:stCxn id="6" idx="1"/>
          </p:cNvCxnSpPr>
          <p:nvPr/>
        </p:nvCxnSpPr>
        <p:spPr>
          <a:xfrm flipH="1">
            <a:off x="4571999" y="2729409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4563038" y="3545182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5504329" y="4405774"/>
            <a:ext cx="66339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071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  <a:br>
              <a:rPr lang="it-IT" sz="2000" dirty="0"/>
            </a:br>
            <a:r>
              <a:rPr lang="it-IT" sz="2000" dirty="0"/>
              <a:t>THE TOP BOUNDARY CONDITION</a:t>
            </a:r>
            <a:endParaRPr lang="en-GB" sz="2000" dirty="0"/>
          </a:p>
        </p:txBody>
      </p:sp>
      <p:pic>
        <p:nvPicPr>
          <p:cNvPr id="15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4495800" cy="4720590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970490" y="2203551"/>
            <a:ext cx="304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RAINFALL HEIGHT [mm]</a:t>
            </a:r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4510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</a:p>
          <a:p>
            <a:pPr algn="ctr"/>
            <a:r>
              <a:rPr lang="it-IT" sz="2000" dirty="0"/>
              <a:t>THE BOTTOM BOUNDARY CONDITION</a:t>
            </a:r>
            <a:endParaRPr lang="en-GB" sz="2000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886499" y="1990161"/>
            <a:ext cx="304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WATER PRESSURE AT THE BOTTOM OF THE DOMAIN  [m]</a:t>
            </a:r>
          </a:p>
          <a:p>
            <a:endParaRPr lang="it-IT" sz="2000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4257833" cy="4025261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314313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0" y="3396165"/>
            <a:ext cx="5130380" cy="2185831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WATER PRESSURE OUTPUT FILE</a:t>
            </a:r>
            <a:endParaRPr lang="en-GB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84188" y="1111626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TIME AT WHICH THE SOLUTION IS COMPUTED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398069" y="3135729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331788" y="1111626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1703388" y="2407026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79458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DEPTH [m]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665270" y="5997406"/>
            <a:ext cx="290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WATER PRESSURE [m]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3930181" y="5912226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778626"/>
            <a:ext cx="4419600" cy="180337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581996"/>
            <a:ext cx="0" cy="29706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342659" y="5861130"/>
            <a:ext cx="1710258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376516" y="3778626"/>
            <a:ext cx="1616497" cy="18033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560814"/>
            <a:ext cx="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5088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5" y="3140210"/>
            <a:ext cx="4746844" cy="2216426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WATER CONTENT OUTPUT FILE</a:t>
            </a:r>
            <a:endParaRPr lang="en-GB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039987" y="103991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TIME AT WHICH THE SOLUTION IS COMPUTED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321968" y="2868710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887587" y="1039910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2259187" y="2335310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43600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DEPTH [m]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352361" y="5907761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WATER CONTENT </a:t>
            </a:r>
            <a:r>
              <a:rPr lang="it-IT" sz="2000" dirty="0"/>
              <a:t>[-]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3930181" y="5786723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510319"/>
            <a:ext cx="4419600" cy="186850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426350"/>
            <a:ext cx="0" cy="309277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360587" y="5807343"/>
            <a:ext cx="1578639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417382"/>
            <a:ext cx="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04800" y="3510320"/>
            <a:ext cx="1616497" cy="18353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665504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FC6C0D-75D0-4F3A-826B-6122034C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5" y="3093688"/>
            <a:ext cx="6306182" cy="2298254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WATER FLUX OUTPUT FILE</a:t>
            </a:r>
            <a:endParaRPr lang="en-GB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039987" y="103991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TIME AT WHICH THE SOLUTION IS COMPUTED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321968" y="2868710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887587" y="1039910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2259187" y="2335310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43600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DEPTH [m]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352361" y="5871614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WATER FLUX [m/s]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3930181" y="5786723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510319"/>
            <a:ext cx="4419600" cy="186850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426350"/>
            <a:ext cx="0" cy="309277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360587" y="5807343"/>
            <a:ext cx="1578639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417382"/>
            <a:ext cx="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04800" y="3510320"/>
            <a:ext cx="1616497" cy="18353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52516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HYDRAULIC PARAMETRIZATION</a:t>
            </a:r>
          </a:p>
          <a:p>
            <a:pPr algn="ctr"/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4D081-E821-44CA-A5FA-EAFE93DC2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8" y="3143904"/>
            <a:ext cx="8901367" cy="1656198"/>
          </a:xfrm>
          <a:prstGeom prst="rect">
            <a:avLst/>
          </a:prstGeom>
        </p:spPr>
      </p:pic>
      <p:sp>
        <p:nvSpPr>
          <p:cNvPr id="31" name="CasellaDiTesto 10">
            <a:extLst>
              <a:ext uri="{FF2B5EF4-FFF2-40B4-BE49-F238E27FC236}">
                <a16:creationId xmlns:a16="http://schemas.microsoft.com/office/drawing/2014/main" id="{2BC3C105-B91D-4CB7-9C15-8D98D809FFDB}"/>
              </a:ext>
            </a:extLst>
          </p:cNvPr>
          <p:cNvSpPr txBox="1"/>
          <p:nvPr/>
        </p:nvSpPr>
        <p:spPr>
          <a:xfrm>
            <a:off x="1039987" y="103991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SWRC MODEL</a:t>
            </a:r>
          </a:p>
        </p:txBody>
      </p:sp>
      <p:sp>
        <p:nvSpPr>
          <p:cNvPr id="32" name="Rettangolo 11">
            <a:extLst>
              <a:ext uri="{FF2B5EF4-FFF2-40B4-BE49-F238E27FC236}">
                <a16:creationId xmlns:a16="http://schemas.microsoft.com/office/drawing/2014/main" id="{EEC8D9E7-A97D-417F-B1E7-99B2280076E3}"/>
              </a:ext>
            </a:extLst>
          </p:cNvPr>
          <p:cNvSpPr/>
          <p:nvPr/>
        </p:nvSpPr>
        <p:spPr>
          <a:xfrm>
            <a:off x="113741" y="2832496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" name="Rettangolo 12">
            <a:extLst>
              <a:ext uri="{FF2B5EF4-FFF2-40B4-BE49-F238E27FC236}">
                <a16:creationId xmlns:a16="http://schemas.microsoft.com/office/drawing/2014/main" id="{CA120679-4F81-49CE-8FC3-D027B16EB76D}"/>
              </a:ext>
            </a:extLst>
          </p:cNvPr>
          <p:cNvSpPr/>
          <p:nvPr/>
        </p:nvSpPr>
        <p:spPr>
          <a:xfrm>
            <a:off x="887587" y="1039910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4" name="Connettore 2 19">
            <a:extLst>
              <a:ext uri="{FF2B5EF4-FFF2-40B4-BE49-F238E27FC236}">
                <a16:creationId xmlns:a16="http://schemas.microsoft.com/office/drawing/2014/main" id="{1F72B98C-50C6-416C-AE49-E36D1A465756}"/>
              </a:ext>
            </a:extLst>
          </p:cNvPr>
          <p:cNvCxnSpPr>
            <a:cxnSpLocks/>
          </p:cNvCxnSpPr>
          <p:nvPr/>
        </p:nvCxnSpPr>
        <p:spPr>
          <a:xfrm>
            <a:off x="2259187" y="2390115"/>
            <a:ext cx="0" cy="40089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10">
            <a:extLst>
              <a:ext uri="{FF2B5EF4-FFF2-40B4-BE49-F238E27FC236}">
                <a16:creationId xmlns:a16="http://schemas.microsoft.com/office/drawing/2014/main" id="{5288B630-46F3-4A14-9D24-5DAA34433F31}"/>
              </a:ext>
            </a:extLst>
          </p:cNvPr>
          <p:cNvSpPr txBox="1"/>
          <p:nvPr/>
        </p:nvSpPr>
        <p:spPr>
          <a:xfrm>
            <a:off x="332307" y="5062813"/>
            <a:ext cx="67837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Se:          saturation degree as a function of Psi</a:t>
            </a:r>
          </a:p>
          <a:p>
            <a:pPr algn="just"/>
            <a:r>
              <a:rPr lang="it-IT" sz="2000" dirty="0"/>
              <a:t>Theta:    water content as a function of Psi</a:t>
            </a:r>
          </a:p>
          <a:p>
            <a:pPr algn="just"/>
            <a:r>
              <a:rPr lang="it-IT" sz="2000" dirty="0"/>
              <a:t>dTheta:  derivative of Theta with respect to Psi</a:t>
            </a:r>
          </a:p>
          <a:p>
            <a:pPr algn="just"/>
            <a:r>
              <a:rPr lang="it-IT" sz="2000" dirty="0"/>
              <a:t>K:            hydraulic conductivity as a function o Psi</a:t>
            </a:r>
          </a:p>
          <a:p>
            <a:pPr algn="just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6465009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4" y="2091222"/>
            <a:ext cx="3071813" cy="2955727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/>
              <a:t>Thank you for your attention !</a:t>
            </a:r>
          </a:p>
        </p:txBody>
      </p:sp>
      <p:sp>
        <p:nvSpPr>
          <p:cNvPr id="393" name="Shape 393"/>
          <p:cNvSpPr/>
          <p:nvPr/>
        </p:nvSpPr>
        <p:spPr>
          <a:xfrm rot="16199996">
            <a:off x="1625204" y="3642598"/>
            <a:ext cx="2473524" cy="2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/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6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5860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SOIL PARAMETERS</a:t>
            </a:r>
          </a:p>
          <a:p>
            <a:pPr algn="ctr"/>
            <a:endParaRPr lang="it-IT" sz="2000" dirty="0"/>
          </a:p>
          <a:p>
            <a:pPr algn="ctr"/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5" y="1757082"/>
            <a:ext cx="8250648" cy="33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26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  <a:p>
            <a:pPr algn="ctr"/>
            <a:r>
              <a:rPr lang="it-IT" sz="2000" dirty="0"/>
              <a:t> PARAMETERS OF SWRC MODEL </a:t>
            </a:r>
            <a:r>
              <a:rPr lang="en-GB" sz="2000" dirty="0"/>
              <a:t>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1" y="1387273"/>
            <a:ext cx="8692823" cy="41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878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components</a:t>
            </a:r>
          </a:p>
          <a:p>
            <a:pPr algn="ctr"/>
            <a:r>
              <a:rPr lang="it-IT" sz="2000" dirty="0"/>
              <a:t>SWRC MODEL</a:t>
            </a:r>
            <a:r>
              <a:rPr lang="en-GB" sz="2000" dirty="0"/>
              <a:t>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90" y="2097741"/>
            <a:ext cx="7645977" cy="23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88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  <a:p>
            <a:pPr algn="ctr"/>
            <a:r>
              <a:rPr lang="en-GB" sz="2000" dirty="0"/>
              <a:t>BOUNDARY CONDITION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229022" y="1364422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TOP  </a:t>
            </a:r>
            <a:r>
              <a:rPr lang="it-IT" sz="2000" dirty="0">
                <a:sym typeface="Wingdings" panose="05000000000000000000" pitchFamily="2" charset="2"/>
              </a:rPr>
              <a:t> AT THE SOIL SURFACE</a:t>
            </a:r>
            <a:endParaRPr lang="it-IT" sz="2000" dirty="0"/>
          </a:p>
          <a:p>
            <a:pPr lvl="0" algn="ctr"/>
            <a:endParaRPr lang="en-GB" sz="2000" dirty="0">
              <a:solidFill>
                <a:prstClr val="black"/>
              </a:solidFill>
            </a:endParaRPr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177502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519953" y="4356853"/>
            <a:ext cx="7691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RAINFALL HEIGTH  HAS TO BE EXPRESSED IN [mm]</a:t>
            </a:r>
          </a:p>
          <a:p>
            <a:endParaRPr lang="it-IT" sz="2000" i="1" dirty="0"/>
          </a:p>
          <a:p>
            <a:r>
              <a:rPr lang="it-IT" sz="2000" dirty="0"/>
              <a:t>IN CASE OF NEUMANN BOUNDARY CONDITION THE CODE HANDLES WITH THE COMPUTATION ON THE WATER FLUX STARTING FROM THE KNOWLEDGE OF THE RAINFALL HEIGHT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7" y="2689411"/>
            <a:ext cx="8654566" cy="13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945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  <a:p>
            <a:pPr algn="ctr"/>
            <a:r>
              <a:rPr lang="en-GB" sz="2000" dirty="0"/>
              <a:t>BOUNDARY CONDITION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694161" y="1727246"/>
            <a:ext cx="619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BOTTOM  </a:t>
            </a:r>
            <a:r>
              <a:rPr lang="it-IT" sz="2000" dirty="0">
                <a:sym typeface="Wingdings" panose="05000000000000000000" pitchFamily="2" charset="2"/>
              </a:rPr>
              <a:t> AT THE BOTTOM OF THE SOIL COLUMN</a:t>
            </a:r>
            <a:endParaRPr lang="it-IT" sz="2000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213360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781840" y="5284522"/>
            <a:ext cx="758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BOTTOM BOUNDARY CONDITION HAS TO BE EXPRESSED IN [m].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3" y="2882896"/>
            <a:ext cx="7456854" cy="21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462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26641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  <a:p>
            <a:pPr algn="ctr"/>
            <a:r>
              <a:rPr lang="en-GB" sz="2000" dirty="0"/>
              <a:t>DOMAIN GEOMETRY</a:t>
            </a:r>
          </a:p>
        </p:txBody>
      </p:sp>
      <p:cxnSp>
        <p:nvCxnSpPr>
          <p:cNvPr id="6" name="Connettore 2 5"/>
          <p:cNvCxnSpPr/>
          <p:nvPr/>
        </p:nvCxnSpPr>
        <p:spPr>
          <a:xfrm flipV="1">
            <a:off x="3442379" y="3124200"/>
            <a:ext cx="1" cy="111610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1349188" y="4240306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SOIL COLUMN DEPTH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9" y="2028951"/>
            <a:ext cx="6941977" cy="10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391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1189</Words>
  <Application>Microsoft Office PowerPoint</Application>
  <PresentationFormat>On-screen Show (4:3)</PresentationFormat>
  <Paragraphs>186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Lucida Bright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Marialaura Bancheri</dc:creator>
  <cp:lastModifiedBy>Tubini, Niccolò</cp:lastModifiedBy>
  <cp:revision>157</cp:revision>
  <dcterms:created xsi:type="dcterms:W3CDTF">2017-02-16T12:50:32Z</dcterms:created>
  <dcterms:modified xsi:type="dcterms:W3CDTF">2018-05-09T10:47:54Z</dcterms:modified>
</cp:coreProperties>
</file>