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85" r:id="rId2"/>
    <p:sldId id="364" r:id="rId3"/>
    <p:sldId id="366" r:id="rId4"/>
    <p:sldId id="365" r:id="rId5"/>
    <p:sldId id="290" r:id="rId6"/>
    <p:sldId id="377" r:id="rId7"/>
    <p:sldId id="367" r:id="rId8"/>
    <p:sldId id="368" r:id="rId9"/>
    <p:sldId id="369" r:id="rId10"/>
    <p:sldId id="379" r:id="rId11"/>
    <p:sldId id="370" r:id="rId12"/>
    <p:sldId id="371" r:id="rId13"/>
    <p:sldId id="372" r:id="rId14"/>
    <p:sldId id="373" r:id="rId15"/>
    <p:sldId id="375" r:id="rId16"/>
    <p:sldId id="382" r:id="rId17"/>
    <p:sldId id="376" r:id="rId18"/>
    <p:sldId id="392" r:id="rId19"/>
    <p:sldId id="380" r:id="rId20"/>
    <p:sldId id="381" r:id="rId21"/>
    <p:sldId id="327" r:id="rId22"/>
    <p:sldId id="328" r:id="rId23"/>
    <p:sldId id="383" r:id="rId24"/>
    <p:sldId id="384" r:id="rId25"/>
    <p:sldId id="331" r:id="rId26"/>
    <p:sldId id="346" r:id="rId27"/>
    <p:sldId id="385" r:id="rId28"/>
    <p:sldId id="348" r:id="rId29"/>
    <p:sldId id="361" r:id="rId30"/>
    <p:sldId id="334" r:id="rId31"/>
    <p:sldId id="335" r:id="rId32"/>
    <p:sldId id="337" r:id="rId33"/>
    <p:sldId id="338" r:id="rId34"/>
    <p:sldId id="386" r:id="rId35"/>
    <p:sldId id="387" r:id="rId36"/>
    <p:sldId id="393" r:id="rId37"/>
    <p:sldId id="394" r:id="rId38"/>
    <p:sldId id="388" r:id="rId39"/>
    <p:sldId id="390" r:id="rId40"/>
    <p:sldId id="389" r:id="rId41"/>
    <p:sldId id="391" r:id="rId42"/>
    <p:sldId id="273" r:id="rId4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3" autoAdjust="0"/>
  </p:normalViewPr>
  <p:slideViewPr>
    <p:cSldViewPr snapToGrid="0" snapToObjects="1">
      <p:cViewPr varScale="1">
        <p:scale>
          <a:sx n="57" d="100"/>
          <a:sy n="57" d="100"/>
        </p:scale>
        <p:origin x="76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5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2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6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0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8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9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2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7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6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0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22/05/2018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Richards’ </a:t>
            </a:r>
            <a:r>
              <a:rPr lang="it-IT" sz="3200" dirty="0" err="1"/>
              <a:t>equation</a:t>
            </a:r>
            <a:r>
              <a:rPr lang="it-IT" sz="3200" dirty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/>
              <a:t>N. Tubini &amp; 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AD70-2807-4471-A1E3-6C47C2C84BFA}"/>
              </a:ext>
            </a:extLst>
          </p:cNvPr>
          <p:cNvSpPr txBox="1"/>
          <p:nvPr/>
        </p:nvSpPr>
        <p:spPr>
          <a:xfrm>
            <a:off x="707472" y="2555400"/>
            <a:ext cx="742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 come ci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arriva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0619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213322-20B9-4CBB-9852-C59E4BB9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8" y="2332140"/>
            <a:ext cx="8716160" cy="1546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@In: input.csv</a:t>
            </a:r>
          </a:p>
        </p:txBody>
      </p:sp>
    </p:spTree>
    <p:extLst>
      <p:ext uri="{BB962C8B-B14F-4D97-AF65-F5344CB8AC3E}">
        <p14:creationId xmlns:p14="http://schemas.microsoft.com/office/powerpoint/2010/main" val="38032954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L: </a:t>
            </a:r>
            <a:r>
              <a:rPr lang="en-US" sz="2000" dirty="0" err="1"/>
              <a:t>identifica</a:t>
            </a:r>
            <a:r>
              <a:rPr lang="en-US" sz="2000" dirty="0"/>
              <a:t> un layer. La prima e ultima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layer (L). La prima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identifica</a:t>
            </a:r>
            <a:r>
              <a:rPr lang="en-US" sz="2000" dirty="0"/>
              <a:t> la </a:t>
            </a:r>
            <a:r>
              <a:rPr lang="en-US" sz="2000" dirty="0" err="1"/>
              <a:t>superficie</a:t>
            </a:r>
            <a:r>
              <a:rPr lang="en-US" sz="2000" dirty="0"/>
              <a:t>, </a:t>
            </a:r>
            <a:r>
              <a:rPr lang="en-US" sz="2000" dirty="0" err="1"/>
              <a:t>l’ultima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. Per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profondita</a:t>
            </a:r>
            <a:r>
              <a:rPr lang="en-US" sz="2000" dirty="0"/>
              <a:t>` non e`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fornire</a:t>
            </a:r>
            <a:r>
              <a:rPr lang="en-US" sz="2000" dirty="0"/>
              <a:t> una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 per la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ad </a:t>
            </a:r>
            <a:r>
              <a:rPr lang="en-US" sz="2000" dirty="0" err="1"/>
              <a:t>eccezione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prima e ultima </a:t>
            </a:r>
            <a:r>
              <a:rPr lang="en-US" sz="2000" dirty="0" err="1"/>
              <a:t>riga</a:t>
            </a:r>
            <a:r>
              <a:rPr lang="en-US" sz="2000" dirty="0"/>
              <a:t>. In </a:t>
            </a:r>
            <a:r>
              <a:rPr lang="en-US" sz="2000" dirty="0" err="1"/>
              <a:t>particolare</a:t>
            </a:r>
            <a:r>
              <a:rPr lang="en-US" sz="2000" dirty="0"/>
              <a:t>, </a:t>
            </a:r>
            <a:r>
              <a:rPr lang="en-US" sz="2000" dirty="0" err="1"/>
              <a:t>nella</a:t>
            </a:r>
            <a:r>
              <a:rPr lang="en-US" sz="2000" dirty="0"/>
              <a:t> prima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positivi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 se </a:t>
            </a:r>
            <a:r>
              <a:rPr lang="en-US" sz="2000" dirty="0" err="1"/>
              <a:t>si</a:t>
            </a:r>
            <a:r>
              <a:rPr lang="en-US" sz="2000" dirty="0"/>
              <a:t> ha ‘water ponding’ </a:t>
            </a:r>
            <a:r>
              <a:rPr lang="en-US" sz="2000" dirty="0" err="1"/>
              <a:t>altrimenti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negativi</a:t>
            </a:r>
            <a:r>
              <a:rPr lang="en-US" sz="2000" dirty="0"/>
              <a:t> per </a:t>
            </a:r>
            <a:r>
              <a:rPr lang="en-US" sz="2000" dirty="0" err="1"/>
              <a:t>suolo</a:t>
            </a:r>
            <a:r>
              <a:rPr lang="en-US" sz="2000" dirty="0"/>
              <a:t> </a:t>
            </a:r>
            <a:r>
              <a:rPr lang="en-US" sz="2000" dirty="0" err="1"/>
              <a:t>insaturo</a:t>
            </a:r>
            <a:r>
              <a:rPr lang="en-US" sz="2000" dirty="0"/>
              <a:t>. </a:t>
            </a:r>
            <a:r>
              <a:rPr lang="en-US" sz="2000" dirty="0" err="1"/>
              <a:t>Nell’ultima</a:t>
            </a:r>
            <a:r>
              <a:rPr lang="en-US" sz="2000" dirty="0"/>
              <a:t> </a:t>
            </a:r>
            <a:r>
              <a:rPr lang="en-US" sz="2000" dirty="0" err="1"/>
              <a:t>riga</a:t>
            </a:r>
            <a:r>
              <a:rPr lang="en-US" sz="2000" dirty="0"/>
              <a:t>, la </a:t>
            </a:r>
            <a:r>
              <a:rPr lang="en-US" sz="2000" dirty="0" err="1"/>
              <a:t>suzione</a:t>
            </a:r>
            <a:r>
              <a:rPr lang="en-US" sz="2000" dirty="0"/>
              <a:t> e` </a:t>
            </a:r>
            <a:r>
              <a:rPr lang="en-US" sz="2000" dirty="0" err="1"/>
              <a:t>determinata</a:t>
            </a:r>
            <a:r>
              <a:rPr lang="en-US" sz="2000" dirty="0"/>
              <a:t> </a:t>
            </a:r>
            <a:r>
              <a:rPr lang="en-US" sz="2000" dirty="0" err="1"/>
              <a:t>ipotizzando</a:t>
            </a:r>
            <a:r>
              <a:rPr lang="en-US" sz="2000" dirty="0"/>
              <a:t> una </a:t>
            </a:r>
            <a:r>
              <a:rPr lang="en-US" sz="2000" dirty="0" err="1"/>
              <a:t>posizione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falda</a:t>
            </a:r>
            <a:r>
              <a:rPr lang="en-US" sz="2000" dirty="0"/>
              <a:t>: 0m se la </a:t>
            </a:r>
            <a:r>
              <a:rPr lang="en-US" sz="2000" dirty="0" err="1"/>
              <a:t>profondita</a:t>
            </a:r>
            <a:r>
              <a:rPr lang="en-US" sz="2000" dirty="0"/>
              <a:t>`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falda</a:t>
            </a:r>
            <a:r>
              <a:rPr lang="en-US" sz="2000" dirty="0"/>
              <a:t> coincide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M: </a:t>
            </a:r>
            <a:r>
              <a:rPr lang="en-US" sz="2000" dirty="0" err="1"/>
              <a:t>identifica</a:t>
            </a:r>
            <a:r>
              <a:rPr lang="en-US" sz="2000" dirty="0"/>
              <a:t> un punto di </a:t>
            </a:r>
            <a:r>
              <a:rPr lang="en-US" sz="2000" dirty="0" err="1"/>
              <a:t>misura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punto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apparternere</a:t>
            </a:r>
            <a:r>
              <a:rPr lang="en-US" sz="2000" dirty="0"/>
              <a:t> al </a:t>
            </a:r>
            <a:r>
              <a:rPr lang="en-US" sz="2000" dirty="0" err="1"/>
              <a:t>dominio</a:t>
            </a:r>
            <a:r>
              <a:rPr lang="en-US" sz="2000" dirty="0"/>
              <a:t> di </a:t>
            </a:r>
            <a:r>
              <a:rPr lang="en-US" sz="2000" dirty="0" err="1"/>
              <a:t>calcolo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</a:t>
            </a:r>
            <a:r>
              <a:rPr lang="en-US" sz="2000" dirty="0" err="1"/>
              <a:t>perche</a:t>
            </a:r>
            <a:r>
              <a:rPr lang="en-US" sz="2000" dirty="0"/>
              <a:t>` lo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vuole</a:t>
            </a:r>
            <a:r>
              <a:rPr lang="en-US" sz="2000" dirty="0"/>
              <a:t> </a:t>
            </a:r>
            <a:r>
              <a:rPr lang="en-US" sz="2000" dirty="0" err="1"/>
              <a:t>utilizzare</a:t>
            </a:r>
            <a:r>
              <a:rPr lang="en-US" sz="2000" dirty="0"/>
              <a:t> per </a:t>
            </a:r>
            <a:r>
              <a:rPr lang="en-US" sz="2000" dirty="0" err="1"/>
              <a:t>ricostruire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profile </a:t>
            </a:r>
            <a:r>
              <a:rPr lang="en-US" sz="2000" dirty="0" err="1"/>
              <a:t>iniziale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, </a:t>
            </a:r>
            <a:r>
              <a:rPr lang="en-US" sz="2000" dirty="0" err="1"/>
              <a:t>sia</a:t>
            </a:r>
            <a:r>
              <a:rPr lang="en-US" sz="2000" dirty="0"/>
              <a:t> per </a:t>
            </a:r>
            <a:r>
              <a:rPr lang="en-US" sz="2000" dirty="0" err="1"/>
              <a:t>validare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calcolata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93558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eta: </a:t>
            </a:r>
          </a:p>
          <a:p>
            <a:endParaRPr lang="en-US" sz="2000" dirty="0"/>
          </a:p>
          <a:p>
            <a:r>
              <a:rPr lang="en-US" sz="2000" dirty="0"/>
              <a:t>e` la </a:t>
            </a:r>
            <a:r>
              <a:rPr lang="en-US" sz="2000" dirty="0" err="1"/>
              <a:t>coordinata</a:t>
            </a:r>
            <a:r>
              <a:rPr lang="en-US" sz="2000" dirty="0"/>
              <a:t> </a:t>
            </a:r>
            <a:r>
              <a:rPr lang="en-US" sz="2000" dirty="0" err="1"/>
              <a:t>verticale</a:t>
            </a:r>
            <a:r>
              <a:rPr lang="en-US" sz="2000" dirty="0"/>
              <a:t> </a:t>
            </a:r>
            <a:r>
              <a:rPr lang="en-US" sz="2000" dirty="0" err="1"/>
              <a:t>positiva</a:t>
            </a:r>
            <a:r>
              <a:rPr lang="en-US" sz="2000" dirty="0"/>
              <a:t> verso </a:t>
            </a:r>
            <a:r>
              <a:rPr lang="en-US" sz="2000" dirty="0" err="1"/>
              <a:t>l’alto</a:t>
            </a:r>
            <a:r>
              <a:rPr lang="en-US" sz="2000" dirty="0"/>
              <a:t> con </a:t>
            </a:r>
            <a:r>
              <a:rPr lang="en-US" sz="2000" dirty="0" err="1"/>
              <a:t>origine</a:t>
            </a:r>
            <a:r>
              <a:rPr lang="en-US" sz="2000" dirty="0"/>
              <a:t> </a:t>
            </a:r>
            <a:r>
              <a:rPr lang="en-US" sz="2000" dirty="0" err="1"/>
              <a:t>fissata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F92FE-C89F-4DE4-B58F-1FA3D788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70" y="2619914"/>
            <a:ext cx="3223780" cy="36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089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psi: 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dirty="0" err="1"/>
              <a:t>questa</a:t>
            </a:r>
            <a:r>
              <a:rPr lang="en-US" sz="2000" dirty="0"/>
              <a:t> Colonna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inserire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la </a:t>
            </a:r>
            <a:r>
              <a:rPr lang="en-US" sz="2000" dirty="0" err="1"/>
              <a:t>suzione</a:t>
            </a:r>
            <a:r>
              <a:rPr lang="en-US" sz="2000" dirty="0"/>
              <a:t>. Tale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assegnato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prima e ultima </a:t>
            </a:r>
            <a:r>
              <a:rPr lang="en-US" sz="2000" dirty="0" err="1"/>
              <a:t>riga</a:t>
            </a:r>
            <a:r>
              <a:rPr lang="en-US" sz="2000" dirty="0"/>
              <a:t> (</a:t>
            </a:r>
            <a:r>
              <a:rPr lang="en-US" sz="2000" dirty="0" err="1"/>
              <a:t>entrambe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L),  e ad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riga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M.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righe</a:t>
            </a:r>
            <a:r>
              <a:rPr lang="en-US" sz="2000" dirty="0"/>
              <a:t> per le </a:t>
            </a:r>
            <a:r>
              <a:rPr lang="en-US" sz="2000" dirty="0" err="1"/>
              <a:t>quali</a:t>
            </a:r>
            <a:r>
              <a:rPr lang="en-US" sz="2000" dirty="0"/>
              <a:t> non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assegna</a:t>
            </a:r>
            <a:r>
              <a:rPr lang="en-US" sz="2000" dirty="0"/>
              <a:t> un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mette</a:t>
            </a:r>
            <a:r>
              <a:rPr lang="en-US" sz="2000" dirty="0"/>
              <a:t> -999.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7609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/>
              <p:nvPr/>
            </p:nvSpPr>
            <p:spPr>
              <a:xfrm>
                <a:off x="704675" y="1507921"/>
                <a:ext cx="773464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par1SWRC:</a:t>
                </a:r>
              </a:p>
              <a:p>
                <a:r>
                  <a:rPr lang="en-US" sz="2000" dirty="0" err="1"/>
                  <a:t>nel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caso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modello</a:t>
                </a:r>
                <a:r>
                  <a:rPr lang="en-US" sz="2000" dirty="0"/>
                  <a:t> di Van </a:t>
                </a:r>
                <a:r>
                  <a:rPr lang="en-US" sz="2000" dirty="0" err="1"/>
                  <a:t>Genuchten</a:t>
                </a:r>
                <a:r>
                  <a:rPr lang="en-US" sz="2000" dirty="0"/>
                  <a:t> 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parametron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000" dirty="0"/>
                  <a:t>, Brooks and Corey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Kosugi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mediana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della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distribuzione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pori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par2SWRC:</a:t>
                </a:r>
              </a:p>
              <a:p>
                <a:r>
                  <a:rPr lang="en-US" sz="2000" dirty="0" err="1"/>
                  <a:t>nel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caso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modello</a:t>
                </a:r>
                <a:r>
                  <a:rPr lang="en-US" sz="2000" dirty="0"/>
                  <a:t> di Van </a:t>
                </a:r>
                <a:r>
                  <a:rPr lang="en-US" sz="2000" dirty="0" err="1"/>
                  <a:t>Genuchten</a:t>
                </a:r>
                <a:r>
                  <a:rPr lang="en-US" sz="2000" dirty="0"/>
                  <a:t> 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parametron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/>
                  <a:t>, Brooks and Corey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Kosugi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deviazione</a:t>
                </a:r>
                <a:r>
                  <a:rPr lang="en-US" sz="2000" dirty="0"/>
                  <a:t> standard </a:t>
                </a:r>
                <a:r>
                  <a:rPr lang="en-US" sz="2000" dirty="0" err="1"/>
                  <a:t>della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distribuzione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pori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1507921"/>
                <a:ext cx="7734649" cy="3170099"/>
              </a:xfrm>
              <a:prstGeom prst="rect">
                <a:avLst/>
              </a:prstGeom>
              <a:blipFill>
                <a:blip r:embed="rId3"/>
                <a:stretch>
                  <a:fillRect l="-868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359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thetaS</a:t>
            </a:r>
            <a:r>
              <a:rPr lang="en-US" sz="2000" dirty="0"/>
              <a:t>: </a:t>
            </a:r>
          </a:p>
          <a:p>
            <a:r>
              <a:rPr lang="en-US" sz="2000" dirty="0"/>
              <a:t>e`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adimensionale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saturazione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thetaR</a:t>
            </a:r>
            <a:r>
              <a:rPr lang="en-US" sz="2000" dirty="0"/>
              <a:t>: </a:t>
            </a:r>
          </a:p>
          <a:p>
            <a:r>
              <a:rPr lang="en-US" sz="2000" dirty="0"/>
              <a:t>e`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adimensionale</a:t>
            </a:r>
            <a:r>
              <a:rPr lang="en-US" sz="2000" dirty="0"/>
              <a:t> </a:t>
            </a:r>
            <a:r>
              <a:rPr lang="en-US" sz="2000" dirty="0" err="1"/>
              <a:t>residuo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Ks: </a:t>
            </a:r>
          </a:p>
          <a:p>
            <a:r>
              <a:rPr lang="en-US" sz="2000" dirty="0"/>
              <a:t>e` la </a:t>
            </a:r>
            <a:r>
              <a:rPr lang="en-US" sz="2000" dirty="0" err="1"/>
              <a:t>conducibilita</a:t>
            </a:r>
            <a:r>
              <a:rPr lang="en-US" sz="2000" dirty="0"/>
              <a:t>` </a:t>
            </a:r>
            <a:r>
              <a:rPr lang="en-US" sz="2000" dirty="0" err="1"/>
              <a:t>idraulica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saturazione</a:t>
            </a:r>
            <a:r>
              <a:rPr lang="en-US" sz="2000" dirty="0"/>
              <a:t> </a:t>
            </a:r>
            <a:r>
              <a:rPr lang="en-US" sz="2000" dirty="0" err="1"/>
              <a:t>espressa</a:t>
            </a:r>
            <a:r>
              <a:rPr lang="en-US" sz="2000" dirty="0"/>
              <a:t> in m/s.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531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/>
              <p:nvPr/>
            </p:nvSpPr>
            <p:spPr>
              <a:xfrm>
                <a:off x="704675" y="1507921"/>
                <a:ext cx="773464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alphaSpecificStorage: 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dell’acquifero</a:t>
                </a:r>
                <a:r>
                  <a:rPr lang="en-US" sz="2000" dirty="0"/>
                  <a:t> espresso in 1/Pa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betaSpecificStorage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1/Pa ( 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1/Pa 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et: 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1507921"/>
                <a:ext cx="7734649" cy="4093428"/>
              </a:xfrm>
              <a:prstGeom prst="rect">
                <a:avLst/>
              </a:prstGeom>
              <a:blipFill>
                <a:blip r:embed="rId3"/>
                <a:stretch>
                  <a:fillRect l="-868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973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Esempio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7B3FD-0BC4-40D9-965E-E9661304B170}"/>
              </a:ext>
            </a:extLst>
          </p:cNvPr>
          <p:cNvSpPr txBox="1"/>
          <p:nvPr/>
        </p:nvSpPr>
        <p:spPr>
          <a:xfrm>
            <a:off x="478172" y="1157681"/>
            <a:ext cx="8196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Nella </a:t>
            </a:r>
            <a:r>
              <a:rPr lang="en-US" dirty="0" err="1"/>
              <a:t>cartella</a:t>
            </a:r>
            <a:endParaRPr lang="en-US" dirty="0"/>
          </a:p>
          <a:p>
            <a:r>
              <a:rPr lang="en-US" dirty="0"/>
              <a:t> </a:t>
            </a:r>
          </a:p>
          <a:p>
            <a:pPr algn="ctr"/>
            <a:r>
              <a:rPr lang="en-US" dirty="0"/>
              <a:t>data/</a:t>
            </a:r>
            <a:r>
              <a:rPr lang="en-US" dirty="0" err="1"/>
              <a:t>RichardsMeshGen_input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4 </a:t>
            </a:r>
            <a:r>
              <a:rPr lang="en-US" dirty="0" err="1"/>
              <a:t>esempi</a:t>
            </a:r>
            <a:r>
              <a:rPr lang="en-US" dirty="0"/>
              <a:t> di file </a:t>
            </a:r>
            <a:r>
              <a:rPr lang="en-US" i="1" dirty="0"/>
              <a:t>.csv </a:t>
            </a:r>
            <a:r>
              <a:rPr lang="en-US" dirty="0"/>
              <a:t>e </a:t>
            </a:r>
            <a:r>
              <a:rPr lang="en-US" dirty="0" err="1"/>
              <a:t>delle</a:t>
            </a:r>
            <a:r>
              <a:rPr lang="en-US" dirty="0"/>
              <a:t> figure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I 4 tipi di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presi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Nella </a:t>
            </a:r>
            <a:r>
              <a:rPr lang="en-US" dirty="0" err="1"/>
              <a:t>cartella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data/</a:t>
            </a:r>
            <a:r>
              <a:rPr lang="en-US" dirty="0" err="1"/>
              <a:t>Grid_NetCDF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trovare</a:t>
            </a:r>
            <a:r>
              <a:rPr lang="en-US" dirty="0"/>
              <a:t> i 4 file </a:t>
            </a:r>
            <a:r>
              <a:rPr lang="en-US" i="1" dirty="0"/>
              <a:t>.</a:t>
            </a:r>
            <a:r>
              <a:rPr lang="en-US" i="1" dirty="0" err="1"/>
              <a:t>nc</a:t>
            </a:r>
            <a:r>
              <a:rPr lang="en-US" i="1" dirty="0"/>
              <a:t> </a:t>
            </a:r>
            <a:r>
              <a:rPr lang="en-US" dirty="0" err="1"/>
              <a:t>ottenuti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notebook </a:t>
            </a:r>
            <a:r>
              <a:rPr lang="en-US" dirty="0" err="1"/>
              <a:t>RichardsMeshGen.ipynb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270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Notebook </a:t>
            </a:r>
            <a:r>
              <a:rPr lang="en-US" sz="2800" dirty="0" err="1"/>
              <a:t>RichardsMeshGen.ipynb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Preparato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file input.csv e` </a:t>
            </a:r>
            <a:r>
              <a:rPr lang="en-US" sz="2000" dirty="0" err="1"/>
              <a:t>sufficiente</a:t>
            </a:r>
            <a:r>
              <a:rPr lang="en-US" sz="2000" dirty="0"/>
              <a:t>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RichardsMeshGen.ipynb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6D0A-2E6A-463A-B96A-9190966BEC04}"/>
              </a:ext>
            </a:extLst>
          </p:cNvPr>
          <p:cNvSpPr txBox="1"/>
          <p:nvPr/>
        </p:nvSpPr>
        <p:spPr>
          <a:xfrm>
            <a:off x="612395" y="3003259"/>
            <a:ext cx="791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la </a:t>
            </a:r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e` possible </a:t>
            </a:r>
            <a:r>
              <a:rPr lang="en-US" dirty="0" err="1"/>
              <a:t>scegliere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idrostatico</a:t>
            </a:r>
            <a:r>
              <a:rPr lang="en-US" dirty="0"/>
              <a:t> </a:t>
            </a:r>
            <a:r>
              <a:rPr lang="en-US" dirty="0" err="1"/>
              <a:t>calcolato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 </a:t>
            </a:r>
            <a:r>
              <a:rPr lang="en-US" dirty="0" err="1"/>
              <a:t>dell’ultimo</a:t>
            </a:r>
            <a:r>
              <a:rPr lang="en-US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Interpolazione</a:t>
            </a:r>
            <a:r>
              <a:rPr lang="en-US" dirty="0"/>
              <a:t> </a:t>
            </a:r>
            <a:r>
              <a:rPr lang="en-US" dirty="0" err="1"/>
              <a:t>lineare</a:t>
            </a:r>
            <a:r>
              <a:rPr lang="en-US" dirty="0"/>
              <a:t> a </a:t>
            </a:r>
            <a:r>
              <a:rPr lang="en-US" dirty="0" err="1"/>
              <a:t>tratti</a:t>
            </a:r>
            <a:r>
              <a:rPr lang="en-US" dirty="0"/>
              <a:t> (da </a:t>
            </a:r>
            <a:r>
              <a:rPr lang="en-US" dirty="0" err="1"/>
              <a:t>preferire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di </a:t>
            </a:r>
            <a:r>
              <a:rPr lang="en-US" dirty="0" err="1"/>
              <a:t>misura</a:t>
            </a:r>
            <a:r>
              <a:rPr lang="en-US" dirty="0"/>
              <a:t>, Type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costante</a:t>
            </a:r>
            <a:r>
              <a:rPr lang="en-US" dirty="0"/>
              <a:t> con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 </a:t>
            </a:r>
            <a:r>
              <a:rPr lang="en-US" dirty="0" err="1"/>
              <a:t>dell’ultimo</a:t>
            </a:r>
            <a:r>
              <a:rPr lang="en-US" dirty="0"/>
              <a:t>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06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806F-63C1-44AF-82F5-3956A88CC3F5}"/>
              </a:ext>
            </a:extLst>
          </p:cNvPr>
          <p:cNvSpPr txBox="1"/>
          <p:nvPr/>
        </p:nvSpPr>
        <p:spPr>
          <a:xfrm>
            <a:off x="645953" y="764196"/>
            <a:ext cx="75634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Per </a:t>
            </a:r>
            <a:r>
              <a:rPr lang="en-US" sz="2400" dirty="0" err="1"/>
              <a:t>studiare</a:t>
            </a:r>
            <a:r>
              <a:rPr lang="en-US" sz="2400" dirty="0"/>
              <a:t> </a:t>
            </a:r>
            <a:r>
              <a:rPr lang="en-US" sz="2400" dirty="0" err="1"/>
              <a:t>l’infiltrazione</a:t>
            </a:r>
            <a:r>
              <a:rPr lang="en-US" sz="2400" dirty="0"/>
              <a:t> </a:t>
            </a:r>
            <a:r>
              <a:rPr lang="en-US" sz="2400" dirty="0" err="1"/>
              <a:t>dell’acqua</a:t>
            </a:r>
            <a:r>
              <a:rPr lang="en-US" sz="2400" dirty="0"/>
              <a:t> </a:t>
            </a:r>
            <a:r>
              <a:rPr lang="en-US" sz="2400" dirty="0" err="1"/>
              <a:t>nei</a:t>
            </a:r>
            <a:r>
              <a:rPr lang="en-US" sz="2400" dirty="0"/>
              <a:t> </a:t>
            </a:r>
            <a:r>
              <a:rPr lang="en-US" sz="2400" dirty="0" err="1"/>
              <a:t>suoli</a:t>
            </a:r>
            <a:r>
              <a:rPr lang="en-US" sz="2400" dirty="0"/>
              <a:t> </a:t>
            </a:r>
            <a:r>
              <a:rPr lang="en-US" sz="2400" dirty="0" err="1"/>
              <a:t>occorre</a:t>
            </a:r>
            <a:r>
              <a:rPr lang="en-US" sz="2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modello</a:t>
            </a:r>
            <a:r>
              <a:rPr lang="en-US" sz="2400" dirty="0"/>
              <a:t> </a:t>
            </a:r>
            <a:r>
              <a:rPr lang="en-US" sz="2400" dirty="0" err="1"/>
              <a:t>matematico</a:t>
            </a:r>
            <a:r>
              <a:rPr lang="en-US" sz="2400" dirty="0"/>
              <a:t>: </a:t>
            </a:r>
            <a:r>
              <a:rPr lang="en-US" sz="2400" dirty="0" err="1"/>
              <a:t>equazioni</a:t>
            </a:r>
            <a:r>
              <a:rPr lang="en-US" sz="2400" dirty="0"/>
              <a:t> di Richards +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metodo</a:t>
            </a:r>
            <a:r>
              <a:rPr lang="en-US" sz="2400" dirty="0"/>
              <a:t> </a:t>
            </a:r>
            <a:r>
              <a:rPr lang="en-US" sz="2400" dirty="0" err="1"/>
              <a:t>numerico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consenta</a:t>
            </a:r>
            <a:r>
              <a:rPr lang="en-US" sz="2400" dirty="0"/>
              <a:t> di </a:t>
            </a:r>
            <a:r>
              <a:rPr lang="en-US" sz="2400" dirty="0" err="1"/>
              <a:t>trovare</a:t>
            </a:r>
            <a:r>
              <a:rPr lang="en-US" sz="2400" dirty="0"/>
              <a:t> una </a:t>
            </a:r>
            <a:r>
              <a:rPr lang="en-US" sz="2400" dirty="0" err="1"/>
              <a:t>soluzione</a:t>
            </a:r>
            <a:r>
              <a:rPr lang="en-US" sz="2400" dirty="0"/>
              <a:t> </a:t>
            </a:r>
            <a:r>
              <a:rPr lang="en-US" sz="2400" dirty="0" err="1"/>
              <a:t>approssimata</a:t>
            </a:r>
            <a:r>
              <a:rPr lang="en-US" sz="2400" dirty="0"/>
              <a:t> </a:t>
            </a:r>
            <a:r>
              <a:rPr lang="en-US" sz="2400" dirty="0" err="1"/>
              <a:t>dell’equazione</a:t>
            </a:r>
            <a:r>
              <a:rPr lang="en-US" sz="2400" dirty="0"/>
              <a:t> di Richards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</a:t>
            </a:r>
            <a:r>
              <a:rPr lang="en-US" sz="2400" dirty="0" err="1"/>
              <a:t>poter</a:t>
            </a:r>
            <a:r>
              <a:rPr lang="en-US" sz="2400" dirty="0"/>
              <a:t> </a:t>
            </a:r>
            <a:r>
              <a:rPr lang="en-US" sz="2400" dirty="0" err="1"/>
              <a:t>applicare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modello</a:t>
            </a:r>
            <a:r>
              <a:rPr lang="en-US" sz="2400" dirty="0"/>
              <a:t> </a:t>
            </a:r>
            <a:r>
              <a:rPr lang="en-US" sz="2400" dirty="0" err="1"/>
              <a:t>numerico</a:t>
            </a:r>
            <a:r>
              <a:rPr lang="en-US" sz="2400" dirty="0"/>
              <a:t>  e` </a:t>
            </a:r>
            <a:r>
              <a:rPr lang="en-US" sz="2400" dirty="0" err="1"/>
              <a:t>necessario</a:t>
            </a:r>
            <a:r>
              <a:rPr lang="en-US" sz="2400" dirty="0"/>
              <a:t> </a:t>
            </a:r>
            <a:r>
              <a:rPr lang="en-US" sz="2400" dirty="0" err="1"/>
              <a:t>definire</a:t>
            </a:r>
            <a:r>
              <a:rPr lang="en-US" sz="2400" dirty="0"/>
              <a:t> una </a:t>
            </a:r>
            <a:r>
              <a:rPr lang="en-US" sz="2400" dirty="0" err="1"/>
              <a:t>griglia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quale </a:t>
            </a:r>
            <a:r>
              <a:rPr lang="en-US" sz="2400" dirty="0" err="1"/>
              <a:t>calcolare</a:t>
            </a:r>
            <a:r>
              <a:rPr lang="en-US" sz="2400" dirty="0"/>
              <a:t> la </a:t>
            </a:r>
            <a:r>
              <a:rPr lang="en-US" sz="2400" dirty="0" err="1"/>
              <a:t>soluzione</a:t>
            </a:r>
            <a:r>
              <a:rPr lang="en-US" sz="2400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178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@Out: grid.nc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70A27-FC24-42C6-97DE-1962A91EA469}"/>
              </a:ext>
            </a:extLst>
          </p:cNvPr>
          <p:cNvSpPr txBox="1"/>
          <p:nvPr/>
        </p:nvSpPr>
        <p:spPr>
          <a:xfrm>
            <a:off x="503339" y="1493240"/>
            <a:ext cx="82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file di output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salvato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NetCDF</a:t>
            </a:r>
            <a:r>
              <a:rPr lang="en-US" dirty="0"/>
              <a:t> (.</a:t>
            </a:r>
            <a:r>
              <a:rPr lang="en-US" dirty="0" err="1"/>
              <a:t>nc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969BA-D6B6-4F5B-8E8D-D195B87A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9" y="2446698"/>
            <a:ext cx="8071679" cy="23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1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START DATE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TIME STEP </a:t>
            </a:r>
          </a:p>
          <a:p>
            <a:r>
              <a:rPr lang="it-IT" sz="2400" dirty="0"/>
              <a:t>     delle serie</a:t>
            </a:r>
          </a:p>
          <a:p>
            <a:r>
              <a:rPr lang="it-IT" sz="2400" dirty="0"/>
              <a:t>     temporali</a:t>
            </a:r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089BBCA1-4277-4626-A20D-FC5EEC6E22B6}"/>
              </a:ext>
            </a:extLst>
          </p:cNvPr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COMPONENTS: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190F5-21B3-4FAA-B2A3-C3DF5B4C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607928"/>
            <a:ext cx="8878272" cy="44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85BB-60C9-48FC-922B-66AD64C6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5" y="2516606"/>
            <a:ext cx="8551527" cy="9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0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940BB-6402-44D9-A9EA-020DC133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39" y="2454136"/>
            <a:ext cx="6182921" cy="19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36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19953" y="4356853"/>
            <a:ext cx="769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HEIGTH  HAS TO BE EXPRESSED IN [mm]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4E445-F7FC-4BFB-B91C-4D3140FE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5" y="2855059"/>
            <a:ext cx="8234769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BOTTOM  </a:t>
            </a:r>
            <a:r>
              <a:rPr lang="it-IT" sz="2000" dirty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BOTTOM BOUNDARY CONDITION HAS TO BE EXPRESSED IN [m].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45AFB-9B35-4FDC-92DF-C0227686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2" y="2632656"/>
            <a:ext cx="8293775" cy="15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569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4383833"/>
            <a:ext cx="7145813" cy="1632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TOLLERANZA PER L’ALGORITMO NESTED NEWTON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218C8B-D981-4EFA-8D80-3FC2356E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4" y="1739100"/>
            <a:ext cx="8413312" cy="966394"/>
          </a:xfrm>
          <a:prstGeom prst="rect">
            <a:avLst/>
          </a:prstGeom>
        </p:spPr>
      </p:pic>
      <p:sp>
        <p:nvSpPr>
          <p:cNvPr id="8" name="CasellaDiTesto 8">
            <a:extLst>
              <a:ext uri="{FF2B5EF4-FFF2-40B4-BE49-F238E27FC236}">
                <a16:creationId xmlns:a16="http://schemas.microsoft.com/office/drawing/2014/main" id="{1B455BD1-8939-4747-A828-1D98A619951F}"/>
              </a:ext>
            </a:extLst>
          </p:cNvPr>
          <p:cNvSpPr txBox="1"/>
          <p:nvPr/>
        </p:nvSpPr>
        <p:spPr>
          <a:xfrm>
            <a:off x="762000" y="3824551"/>
            <a:ext cx="777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CONSIGLIATO USARE SEMPRE L’ALGORITMO NESTED NEWTON</a:t>
            </a:r>
          </a:p>
        </p:txBody>
      </p:sp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8FA68-50C5-46B2-AF7E-8E2BCC5C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21" y="1758942"/>
            <a:ext cx="5418410" cy="1164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36A75-EB69-41FC-9EF9-18C96AA59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21" y="4358620"/>
            <a:ext cx="5961659" cy="1042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8EA27-64E2-4959-ACE7-3274814E6564}"/>
              </a:ext>
            </a:extLst>
          </p:cNvPr>
          <p:cNvSpPr txBox="1"/>
          <p:nvPr/>
        </p:nvSpPr>
        <p:spPr>
          <a:xfrm>
            <a:off x="1801521" y="5762833"/>
            <a:ext cx="787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timeDelta</a:t>
            </a:r>
            <a:r>
              <a:rPr lang="en-US" dirty="0"/>
              <a:t> DEVE ESSERE MINORE O UGUALE A </a:t>
            </a:r>
            <a:r>
              <a:rPr lang="en-US" dirty="0" err="1"/>
              <a:t>tTimestep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32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F1A74E73-8BBE-4B5D-9423-BBBDDEED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1031845" y="3053594"/>
            <a:ext cx="2097248" cy="3261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C806F-63C1-44AF-82F5-3956A88CC3F5}"/>
              </a:ext>
            </a:extLst>
          </p:cNvPr>
          <p:cNvSpPr txBox="1"/>
          <p:nvPr/>
        </p:nvSpPr>
        <p:spPr>
          <a:xfrm>
            <a:off x="645953" y="764196"/>
            <a:ext cx="7205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 </a:t>
            </a:r>
            <a:r>
              <a:rPr lang="en-US" sz="2000" dirty="0" err="1"/>
              <a:t>studiare</a:t>
            </a:r>
            <a:r>
              <a:rPr lang="en-US" sz="2000" dirty="0"/>
              <a:t> </a:t>
            </a:r>
            <a:r>
              <a:rPr lang="en-US" sz="2000" dirty="0" err="1"/>
              <a:t>l’infiltrazione</a:t>
            </a:r>
            <a:r>
              <a:rPr lang="en-US" sz="2000" dirty="0"/>
              <a:t> </a:t>
            </a:r>
            <a:r>
              <a:rPr lang="en-US" sz="2000" dirty="0" err="1"/>
              <a:t>dell’acqua</a:t>
            </a:r>
            <a:r>
              <a:rPr lang="en-US" sz="2000" dirty="0"/>
              <a:t> </a:t>
            </a:r>
            <a:r>
              <a:rPr lang="en-US" sz="2000" dirty="0" err="1"/>
              <a:t>nei</a:t>
            </a:r>
            <a:r>
              <a:rPr lang="en-US" sz="2000" dirty="0"/>
              <a:t>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occorre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matematico</a:t>
            </a:r>
            <a:r>
              <a:rPr lang="en-US" sz="2000" dirty="0"/>
              <a:t>: </a:t>
            </a:r>
            <a:r>
              <a:rPr lang="en-US" sz="2000" dirty="0" err="1"/>
              <a:t>equazioni</a:t>
            </a:r>
            <a:r>
              <a:rPr lang="en-US" sz="2000" dirty="0"/>
              <a:t> di Richards +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numerico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consenta</a:t>
            </a:r>
            <a:r>
              <a:rPr lang="en-US" sz="2000" dirty="0"/>
              <a:t> di </a:t>
            </a:r>
            <a:r>
              <a:rPr lang="en-US" sz="2000" dirty="0" err="1"/>
              <a:t>trovare</a:t>
            </a:r>
            <a:r>
              <a:rPr lang="en-US" sz="2000" dirty="0"/>
              <a:t> una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approssimata</a:t>
            </a:r>
            <a:r>
              <a:rPr lang="en-US" sz="2000" dirty="0"/>
              <a:t> </a:t>
            </a:r>
            <a:r>
              <a:rPr lang="en-US" sz="2000" dirty="0" err="1"/>
              <a:t>dell’equazione</a:t>
            </a:r>
            <a:r>
              <a:rPr lang="en-US" sz="2000" dirty="0"/>
              <a:t> di Richards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applicare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numerico</a:t>
            </a:r>
            <a:r>
              <a:rPr lang="en-US" sz="2000" dirty="0"/>
              <a:t>  e`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definire</a:t>
            </a:r>
            <a:r>
              <a:rPr lang="en-US" sz="2000" dirty="0"/>
              <a:t> una </a:t>
            </a:r>
            <a:r>
              <a:rPr lang="en-US" sz="2000" dirty="0" err="1"/>
              <a:t>griglia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quale </a:t>
            </a:r>
            <a:r>
              <a:rPr lang="en-US" sz="2000" dirty="0" err="1"/>
              <a:t>calcolare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.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8AC15-EFDA-4A8F-AFBF-7D406C4CF2A0}"/>
              </a:ext>
            </a:extLst>
          </p:cNvPr>
          <p:cNvCxnSpPr>
            <a:cxnSpLocks/>
          </p:cNvCxnSpPr>
          <p:nvPr/>
        </p:nvCxnSpPr>
        <p:spPr>
          <a:xfrm flipV="1">
            <a:off x="3246539" y="4613944"/>
            <a:ext cx="15351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88D1CAF9-46B2-41C1-9E10-735008EF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90" y="2888431"/>
            <a:ext cx="3275245" cy="3527527"/>
          </a:xfrm>
          <a:prstGeom prst="rect">
            <a:avLst/>
          </a:prstGeom>
        </p:spPr>
      </p:pic>
      <p:pic>
        <p:nvPicPr>
          <p:cNvPr id="8" name="Picture 7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D95AD-2D4A-4F36-ABE6-63091D9B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1049289" y="3053594"/>
            <a:ext cx="2097248" cy="32619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29F71-60CA-4516-AD65-B8AD7F87D546}"/>
              </a:ext>
            </a:extLst>
          </p:cNvPr>
          <p:cNvCxnSpPr>
            <a:cxnSpLocks/>
          </p:cNvCxnSpPr>
          <p:nvPr/>
        </p:nvCxnSpPr>
        <p:spPr>
          <a:xfrm flipV="1">
            <a:off x="3263983" y="4613944"/>
            <a:ext cx="15351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C5EE3688-656C-472D-BED4-5BFE6649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34" y="2888431"/>
            <a:ext cx="3275245" cy="3527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9121FD-6CA3-43E8-943C-045737354DB0}"/>
              </a:ext>
            </a:extLst>
          </p:cNvPr>
          <p:cNvSpPr txBox="1"/>
          <p:nvPr/>
        </p:nvSpPr>
        <p:spPr>
          <a:xfrm>
            <a:off x="176169" y="645952"/>
            <a:ext cx="369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FORSE????????</a:t>
            </a:r>
          </a:p>
        </p:txBody>
      </p:sp>
    </p:spTree>
    <p:extLst>
      <p:ext uri="{BB962C8B-B14F-4D97-AF65-F5344CB8AC3E}">
        <p14:creationId xmlns:p14="http://schemas.microsoft.com/office/powerpoint/2010/main" val="24023230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TOP BOUNDARY CONDITION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F16866-7E98-4FF6-A0ED-2CB68177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4" y="3603809"/>
            <a:ext cx="8775520" cy="24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BOTTOM BOUNDARY CONDITION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57B072-9149-42C4-A7AD-971AA7C6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3719457"/>
            <a:ext cx="8539991" cy="24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PATH OF THE OUTPUT FOLDER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1F7C633-072A-4937-8FC9-EE57E291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12" y="3617119"/>
            <a:ext cx="6093056" cy="1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0926E-B582-4CC4-B5D6-FE505145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10" y="4898847"/>
            <a:ext cx="5177181" cy="1361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393CD8-05A4-4884-A94C-FD11F9D6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03" y="983809"/>
            <a:ext cx="5771510" cy="3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41361-AEE9-4981-9EF0-8AC1DBC3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3" y="1187778"/>
            <a:ext cx="5822578" cy="1928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B37E0-D826-4739-AB06-9BA04052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3" y="3240785"/>
            <a:ext cx="7410452" cy="20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29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How to read a </a:t>
            </a:r>
            <a:r>
              <a:rPr lang="en-US" dirty="0" err="1"/>
              <a:t>NetCDF</a:t>
            </a:r>
            <a:r>
              <a:rPr lang="en-US" dirty="0"/>
              <a:t>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6C75F-1314-440B-A67A-6249076B9FF6}"/>
              </a:ext>
            </a:extLst>
          </p:cNvPr>
          <p:cNvSpPr txBox="1"/>
          <p:nvPr/>
        </p:nvSpPr>
        <p:spPr>
          <a:xfrm>
            <a:off x="131975" y="2009610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 la </a:t>
            </a:r>
            <a:r>
              <a:rPr lang="en-US" sz="2000" dirty="0" err="1"/>
              <a:t>lettura</a:t>
            </a:r>
            <a:r>
              <a:rPr lang="en-US" sz="2000" dirty="0"/>
              <a:t> di un file </a:t>
            </a:r>
            <a:r>
              <a:rPr lang="en-US" sz="2000" dirty="0" err="1"/>
              <a:t>formato</a:t>
            </a:r>
            <a:r>
              <a:rPr lang="en-US" sz="2000" dirty="0"/>
              <a:t> </a:t>
            </a:r>
            <a:r>
              <a:rPr lang="en-US" sz="2000" dirty="0" err="1"/>
              <a:t>NetCDF</a:t>
            </a:r>
            <a:r>
              <a:rPr lang="en-US" sz="2000" dirty="0"/>
              <a:t> (.</a:t>
            </a:r>
            <a:r>
              <a:rPr lang="en-US" sz="2000" dirty="0" err="1"/>
              <a:t>nc</a:t>
            </a:r>
            <a:r>
              <a:rPr lang="en-US" sz="2000" dirty="0"/>
              <a:t>) </a:t>
            </a:r>
            <a:r>
              <a:rPr lang="en-US" sz="2000" dirty="0" err="1"/>
              <a:t>guardare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How_to_Read_NetCDF.ipynb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6A2EA-18DE-4895-A397-63D58D2BA7DC}"/>
              </a:ext>
            </a:extLst>
          </p:cNvPr>
          <p:cNvSpPr txBox="1"/>
          <p:nvPr/>
        </p:nvSpPr>
        <p:spPr>
          <a:xfrm>
            <a:off x="133373" y="4494152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Ricordarsi</a:t>
            </a:r>
            <a:r>
              <a:rPr lang="en-US" sz="2000" dirty="0"/>
              <a:t> di </a:t>
            </a:r>
            <a:r>
              <a:rPr lang="en-US" sz="2000" dirty="0" err="1"/>
              <a:t>chiudere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file in </a:t>
            </a:r>
            <a:r>
              <a:rPr lang="en-US" sz="2000" dirty="0" err="1"/>
              <a:t>lettura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comando</a:t>
            </a:r>
            <a:endParaRPr lang="en-US" sz="2000" dirty="0"/>
          </a:p>
          <a:p>
            <a:pPr algn="ctr"/>
            <a:r>
              <a:rPr lang="en-US" sz="2000" dirty="0" err="1"/>
              <a:t>ncfile.close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365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Check_ponding_depth_and_cumulative_infiltration.ipybn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BC51-67FC-4494-832F-2EE5F92BE613}"/>
              </a:ext>
            </a:extLst>
          </p:cNvPr>
          <p:cNvSpPr txBox="1"/>
          <p:nvPr/>
        </p:nvSpPr>
        <p:spPr>
          <a:xfrm>
            <a:off x="84841" y="340201"/>
            <a:ext cx="88800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E` possible </a:t>
            </a:r>
            <a:r>
              <a:rPr lang="en-US" sz="2000" dirty="0" err="1"/>
              <a:t>confrontare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numerica</a:t>
            </a:r>
            <a:r>
              <a:rPr lang="en-US" sz="2000" dirty="0"/>
              <a:t> </a:t>
            </a:r>
            <a:r>
              <a:rPr lang="en-US" sz="2000" dirty="0" err="1"/>
              <a:t>ottenuta</a:t>
            </a:r>
            <a:r>
              <a:rPr lang="en-US" sz="2000" dirty="0"/>
              <a:t> con la </a:t>
            </a:r>
            <a:r>
              <a:rPr lang="en-US" sz="2000" dirty="0" err="1"/>
              <a:t>componente</a:t>
            </a:r>
            <a:r>
              <a:rPr lang="en-US" sz="2000" dirty="0"/>
              <a:t> OMS Richards1D con una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analitica</a:t>
            </a:r>
            <a:r>
              <a:rPr lang="en-US" sz="2000" dirty="0"/>
              <a:t> per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in cui al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assegna</a:t>
            </a:r>
            <a:r>
              <a:rPr lang="en-US" sz="2000" dirty="0"/>
              <a:t> una </a:t>
            </a:r>
            <a:r>
              <a:rPr lang="en-US" sz="2000" dirty="0" err="1"/>
              <a:t>condizione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i="1" dirty="0"/>
              <a:t>impervious bottom</a:t>
            </a:r>
            <a:r>
              <a:rPr lang="en-US" sz="2000" dirty="0"/>
              <a:t> e la </a:t>
            </a:r>
            <a:r>
              <a:rPr lang="en-US" sz="2000" dirty="0" err="1"/>
              <a:t>precipitazione</a:t>
            </a:r>
            <a:r>
              <a:rPr lang="en-US" sz="2000" dirty="0"/>
              <a:t> e` tale da </a:t>
            </a:r>
            <a:r>
              <a:rPr lang="en-US" sz="2000" dirty="0" err="1"/>
              <a:t>saturare</a:t>
            </a:r>
            <a:r>
              <a:rPr lang="en-US" sz="2000" dirty="0"/>
              <a:t> </a:t>
            </a:r>
            <a:r>
              <a:rPr lang="en-US" sz="2000" dirty="0" err="1"/>
              <a:t>l’intera</a:t>
            </a:r>
            <a:r>
              <a:rPr lang="en-US" sz="2000" dirty="0"/>
              <a:t> Colonna di </a:t>
            </a:r>
            <a:r>
              <a:rPr lang="en-US" sz="2000" dirty="0" err="1"/>
              <a:t>suolo</a:t>
            </a:r>
            <a:r>
              <a:rPr lang="en-US" sz="2000" dirty="0"/>
              <a:t> al punto da </a:t>
            </a:r>
            <a:r>
              <a:rPr lang="en-US" sz="2000" dirty="0" err="1"/>
              <a:t>determinare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di </a:t>
            </a:r>
            <a:r>
              <a:rPr lang="en-US" sz="2000" dirty="0" err="1"/>
              <a:t>acqua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infatti</a:t>
            </a:r>
            <a:r>
              <a:rPr lang="en-US" sz="2000" dirty="0"/>
              <a:t> e` possible </a:t>
            </a:r>
            <a:r>
              <a:rPr lang="en-US" sz="2000" dirty="0" err="1"/>
              <a:t>calcolare</a:t>
            </a:r>
            <a:r>
              <a:rPr lang="en-US" sz="2000" dirty="0"/>
              <a:t> </a:t>
            </a:r>
            <a:r>
              <a:rPr lang="en-US" sz="2000" dirty="0" err="1"/>
              <a:t>analiticamente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facendo</a:t>
            </a:r>
            <a:r>
              <a:rPr lang="en-US" sz="2000" dirty="0"/>
              <a:t> un semplice </a:t>
            </a:r>
            <a:r>
              <a:rPr lang="en-US" sz="2000" dirty="0" err="1"/>
              <a:t>bilancio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di volume. Dalla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e`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calcolare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infiltrabile</a:t>
            </a:r>
            <a:r>
              <a:rPr lang="en-US" sz="2000" dirty="0"/>
              <a:t> come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accumula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sara</a:t>
            </a:r>
            <a:r>
              <a:rPr lang="en-US" sz="2000" dirty="0"/>
              <a:t>` </a:t>
            </a:r>
            <a:r>
              <a:rPr lang="en-US" sz="2000" dirty="0" err="1"/>
              <a:t>pari</a:t>
            </a:r>
            <a:r>
              <a:rPr lang="en-US" sz="2000" dirty="0"/>
              <a:t> a: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Nel </a:t>
            </a:r>
            <a:r>
              <a:rPr lang="en-US" sz="2000" dirty="0" err="1"/>
              <a:t>caso</a:t>
            </a:r>
            <a:r>
              <a:rPr lang="en-US" sz="2000" dirty="0"/>
              <a:t> 1D </a:t>
            </a:r>
            <a:r>
              <a:rPr lang="en-US" sz="2000" dirty="0" err="1"/>
              <a:t>anziche</a:t>
            </a:r>
            <a:r>
              <a:rPr lang="en-US" sz="2000" dirty="0"/>
              <a:t>` </a:t>
            </a:r>
            <a:r>
              <a:rPr lang="en-US" sz="2000" dirty="0" err="1"/>
              <a:t>lavorare</a:t>
            </a:r>
            <a:r>
              <a:rPr lang="en-US" sz="2000" dirty="0"/>
              <a:t> con </a:t>
            </a:r>
            <a:r>
              <a:rPr lang="en-US" sz="2000" dirty="0" err="1"/>
              <a:t>i</a:t>
            </a:r>
            <a:r>
              <a:rPr lang="en-US" sz="2000" dirty="0"/>
              <a:t> volume </a:t>
            </a:r>
            <a:r>
              <a:rPr lang="en-US" sz="2000" dirty="0" err="1"/>
              <a:t>risulta</a:t>
            </a:r>
            <a:r>
              <a:rPr lang="en-US" sz="2000" dirty="0"/>
              <a:t> </a:t>
            </a:r>
            <a:r>
              <a:rPr lang="en-US" sz="2000" dirty="0" err="1"/>
              <a:t>piu</a:t>
            </a:r>
            <a:r>
              <a:rPr lang="en-US" sz="2000" dirty="0"/>
              <a:t>` semplice </a:t>
            </a:r>
            <a:r>
              <a:rPr lang="en-US" sz="2000" dirty="0" err="1"/>
              <a:t>lavorare</a:t>
            </a:r>
            <a:r>
              <a:rPr lang="en-US" sz="2000" dirty="0"/>
              <a:t> con le </a:t>
            </a:r>
            <a:r>
              <a:rPr lang="en-US" sz="2000" dirty="0" err="1"/>
              <a:t>altezze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altro</a:t>
            </a:r>
            <a:r>
              <a:rPr lang="en-US" sz="2000" dirty="0"/>
              <a:t> non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volume per </a:t>
            </a:r>
            <a:r>
              <a:rPr lang="en-US" sz="2000" dirty="0" err="1"/>
              <a:t>unita</a:t>
            </a:r>
            <a:r>
              <a:rPr lang="en-US" sz="2000" dirty="0"/>
              <a:t>` di area.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A9ADE2C-912D-4B27-BEE0-19A3310E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15" y="4584601"/>
            <a:ext cx="3917552" cy="576932"/>
          </a:xfrm>
          <a:prstGeom prst="rect">
            <a:avLst/>
          </a:prstGeom>
        </p:spPr>
      </p:pic>
      <p:pic>
        <p:nvPicPr>
          <p:cNvPr id="15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3CEE85C-C325-4B5E-A681-A6F48A57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21" y="3198401"/>
            <a:ext cx="5072721" cy="6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69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Check_ponding_depth_and_cumulative_infiltration.ipybn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BC51-67FC-4494-832F-2EE5F92BE613}"/>
              </a:ext>
            </a:extLst>
          </p:cNvPr>
          <p:cNvSpPr txBox="1"/>
          <p:nvPr/>
        </p:nvSpPr>
        <p:spPr>
          <a:xfrm>
            <a:off x="131975" y="2408871"/>
            <a:ext cx="888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Il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cosi</a:t>
            </a:r>
            <a:r>
              <a:rPr lang="en-US" sz="2000" dirty="0"/>
              <a:t>` </a:t>
            </a:r>
            <a:r>
              <a:rPr lang="en-US" sz="2000" dirty="0" err="1"/>
              <a:t>calcolato</a:t>
            </a:r>
            <a:r>
              <a:rPr lang="en-US" sz="2000" dirty="0"/>
              <a:t> </a:t>
            </a:r>
            <a:r>
              <a:rPr lang="en-US" sz="2000" dirty="0" err="1"/>
              <a:t>puo</a:t>
            </a:r>
            <a:r>
              <a:rPr lang="en-US" sz="2000" dirty="0"/>
              <a:t>`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confrontato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ottenuto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simulazione</a:t>
            </a:r>
            <a:r>
              <a:rPr lang="en-US" sz="2000" dirty="0"/>
              <a:t> e </a:t>
            </a:r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valutare</a:t>
            </a:r>
            <a:r>
              <a:rPr lang="en-US" sz="2000" dirty="0"/>
              <a:t> </a:t>
            </a:r>
            <a:r>
              <a:rPr lang="en-US" sz="2000" dirty="0" err="1"/>
              <a:t>l’errore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numerica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03675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NetCDF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file </a:t>
            </a:r>
            <a:r>
              <a:rPr lang="en-US" sz="2000" dirty="0" err="1"/>
              <a:t>autoesplicativi</a:t>
            </a:r>
            <a:r>
              <a:rPr lang="en-US" sz="2000" dirty="0"/>
              <a:t>: e` possible </a:t>
            </a:r>
            <a:r>
              <a:rPr lang="en-US" sz="2000" dirty="0" err="1"/>
              <a:t>aggiungere</a:t>
            </a:r>
            <a:r>
              <a:rPr lang="en-US" sz="2000" dirty="0"/>
              <a:t> una </a:t>
            </a:r>
            <a:r>
              <a:rPr lang="en-US" sz="2000" dirty="0" err="1"/>
              <a:t>descrizione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del file </a:t>
            </a:r>
            <a:r>
              <a:rPr lang="en-US" sz="2000" dirty="0" err="1"/>
              <a:t>piu</a:t>
            </a:r>
            <a:r>
              <a:rPr lang="en-US" sz="2000" dirty="0"/>
              <a:t>`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. Il </a:t>
            </a:r>
            <a:r>
              <a:rPr lang="en-US" sz="2000" dirty="0" err="1"/>
              <a:t>consiglio</a:t>
            </a:r>
            <a:r>
              <a:rPr lang="en-US" sz="2000" dirty="0"/>
              <a:t> e` di </a:t>
            </a:r>
            <a:r>
              <a:rPr lang="en-US" sz="2000" dirty="0" err="1"/>
              <a:t>investire</a:t>
            </a:r>
            <a:r>
              <a:rPr lang="en-US" sz="2000" dirty="0"/>
              <a:t> del tempo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scrivere</a:t>
            </a:r>
            <a:r>
              <a:rPr lang="en-US" sz="2000" dirty="0"/>
              <a:t> un comment al file in modo da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sapere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a </a:t>
            </a:r>
            <a:r>
              <a:rPr lang="en-US" sz="2000" dirty="0" err="1"/>
              <a:t>distanza</a:t>
            </a:r>
            <a:r>
              <a:rPr lang="en-US" sz="2000" dirty="0"/>
              <a:t> di tempo,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input </a:t>
            </a:r>
            <a:r>
              <a:rPr lang="en-US" sz="2000" dirty="0" err="1"/>
              <a:t>utilizzati</a:t>
            </a:r>
            <a:r>
              <a:rPr lang="en-US" sz="2000" dirty="0"/>
              <a:t> per la </a:t>
            </a:r>
            <a:r>
              <a:rPr lang="en-US" sz="2000" dirty="0" err="1"/>
              <a:t>simulazione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e` possible </a:t>
            </a:r>
            <a:r>
              <a:rPr lang="en-US" sz="2000" dirty="0" err="1"/>
              <a:t>farlo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RichardsMeshGen.ipybn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09FB1-27AC-4544-AFB2-86C9B6D1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95"/>
          <a:stretch/>
        </p:blipFill>
        <p:spPr>
          <a:xfrm>
            <a:off x="893212" y="2340442"/>
            <a:ext cx="8071679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27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NetCDF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file </a:t>
            </a:r>
            <a:r>
              <a:rPr lang="en-US" sz="2000" dirty="0" err="1"/>
              <a:t>autoesplicativi</a:t>
            </a:r>
            <a:r>
              <a:rPr lang="en-US" sz="2000" dirty="0"/>
              <a:t>: e` possible </a:t>
            </a:r>
            <a:r>
              <a:rPr lang="en-US" sz="2000" dirty="0" err="1"/>
              <a:t>aggiungere</a:t>
            </a:r>
            <a:r>
              <a:rPr lang="en-US" sz="2000" dirty="0"/>
              <a:t> una </a:t>
            </a:r>
            <a:r>
              <a:rPr lang="en-US" sz="2000" dirty="0" err="1"/>
              <a:t>descrizione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del file </a:t>
            </a:r>
            <a:r>
              <a:rPr lang="en-US" sz="2000" dirty="0" err="1"/>
              <a:t>piu</a:t>
            </a:r>
            <a:r>
              <a:rPr lang="en-US" sz="2000" dirty="0"/>
              <a:t>`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. Il </a:t>
            </a:r>
            <a:r>
              <a:rPr lang="en-US" sz="2000" dirty="0" err="1"/>
              <a:t>consiglio</a:t>
            </a:r>
            <a:r>
              <a:rPr lang="en-US" sz="2000" dirty="0"/>
              <a:t> e` di </a:t>
            </a:r>
            <a:r>
              <a:rPr lang="en-US" sz="2000" dirty="0" err="1"/>
              <a:t>investire</a:t>
            </a:r>
            <a:r>
              <a:rPr lang="en-US" sz="2000" dirty="0"/>
              <a:t> del tempo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scrivere</a:t>
            </a:r>
            <a:r>
              <a:rPr lang="en-US" sz="2000" dirty="0"/>
              <a:t> un comment al file in modo da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sapere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a </a:t>
            </a:r>
            <a:r>
              <a:rPr lang="en-US" sz="2000" dirty="0" err="1"/>
              <a:t>distanza</a:t>
            </a:r>
            <a:r>
              <a:rPr lang="en-US" sz="2000" dirty="0"/>
              <a:t> di tempo,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input </a:t>
            </a:r>
            <a:r>
              <a:rPr lang="en-US" sz="2000" dirty="0" err="1"/>
              <a:t>utilizzati</a:t>
            </a:r>
            <a:r>
              <a:rPr lang="en-US" sz="2000" dirty="0"/>
              <a:t> per la </a:t>
            </a:r>
            <a:r>
              <a:rPr lang="en-US" sz="2000" dirty="0" err="1"/>
              <a:t>simulazione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e` possible </a:t>
            </a:r>
            <a:r>
              <a:rPr lang="en-US" sz="2000" dirty="0" err="1"/>
              <a:t>farlo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con la </a:t>
            </a:r>
            <a:r>
              <a:rPr lang="en-US" sz="2000" dirty="0" err="1"/>
              <a:t>simulazione</a:t>
            </a:r>
            <a:r>
              <a:rPr lang="en-US" sz="2000" dirty="0"/>
              <a:t> OMS: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087A-0C57-4A71-B239-80AD70221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50"/>
          <a:stretch/>
        </p:blipFill>
        <p:spPr>
          <a:xfrm>
            <a:off x="1708712" y="2181137"/>
            <a:ext cx="6093056" cy="586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0EC7D-6B81-4858-99CE-0E606CC497DB}"/>
              </a:ext>
            </a:extLst>
          </p:cNvPr>
          <p:cNvSpPr txBox="1"/>
          <p:nvPr/>
        </p:nvSpPr>
        <p:spPr>
          <a:xfrm>
            <a:off x="245630" y="3604920"/>
            <a:ext cx="888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Esempio</a:t>
            </a:r>
            <a:r>
              <a:rPr lang="en-US" sz="20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D19D6-F10A-4744-A2DA-9B30E16F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" y="4019637"/>
            <a:ext cx="8738796" cy="22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6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4ED737-9BC0-4E7F-892D-91BAFB28EBDF}"/>
              </a:ext>
            </a:extLst>
          </p:cNvPr>
          <p:cNvSpPr/>
          <p:nvPr/>
        </p:nvSpPr>
        <p:spPr>
          <a:xfrm>
            <a:off x="201336" y="564957"/>
            <a:ext cx="2952924" cy="162563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pPr algn="ctr"/>
            <a:r>
              <a:rPr lang="en-US" sz="2000" u="sng" dirty="0" err="1"/>
              <a:t>RichardsMeshGen.ipynb</a:t>
            </a:r>
            <a:endParaRPr lang="en-US" sz="2000" u="sng" dirty="0"/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@In:				@Out: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inputFile.csv		grid.nc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4FAC67-D49D-45BD-A916-F8A7FEFA2A4A}"/>
              </a:ext>
            </a:extLst>
          </p:cNvPr>
          <p:cNvGrpSpPr/>
          <p:nvPr/>
        </p:nvGrpSpPr>
        <p:grpSpPr>
          <a:xfrm>
            <a:off x="3322040" y="1652735"/>
            <a:ext cx="2751593" cy="3072044"/>
            <a:chOff x="4435750" y="709239"/>
            <a:chExt cx="3030453" cy="37201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6958CF-2D4D-4E7D-82D6-DC6480079671}"/>
                </a:ext>
              </a:extLst>
            </p:cNvPr>
            <p:cNvSpPr/>
            <p:nvPr/>
          </p:nvSpPr>
          <p:spPr>
            <a:xfrm>
              <a:off x="4435751" y="709239"/>
              <a:ext cx="3030452" cy="3720148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t" anchorCtr="0"/>
            <a:lstStyle/>
            <a:p>
              <a:pPr algn="ctr"/>
              <a:r>
                <a:rPr lang="en-US" sz="2000" u="sng" dirty="0"/>
                <a:t>Richards1D.sim</a:t>
              </a:r>
            </a:p>
            <a:p>
              <a:pPr algn="ctr"/>
              <a:endParaRPr lang="en-US" dirty="0"/>
            </a:p>
            <a:p>
              <a:pPr algn="ctr">
                <a:lnSpc>
                  <a:spcPct val="150000"/>
                </a:lnSpc>
              </a:pPr>
              <a:endParaRPr lang="en-US" dirty="0"/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46B5B2-72BE-4384-9318-448CA0879AE7}"/>
                </a:ext>
              </a:extLst>
            </p:cNvPr>
            <p:cNvSpPr txBox="1"/>
            <p:nvPr/>
          </p:nvSpPr>
          <p:spPr>
            <a:xfrm>
              <a:off x="4435750" y="1564461"/>
              <a:ext cx="3030452" cy="261058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parameters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simulation.nc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AF8CDF-806B-4851-82BC-00A4F39A24A5}"/>
              </a:ext>
            </a:extLst>
          </p:cNvPr>
          <p:cNvGrpSpPr/>
          <p:nvPr/>
        </p:nvGrpSpPr>
        <p:grpSpPr>
          <a:xfrm>
            <a:off x="6213831" y="4365930"/>
            <a:ext cx="2699228" cy="1886081"/>
            <a:chOff x="285226" y="3241346"/>
            <a:chExt cx="2952924" cy="258532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4E25E62-0588-4D17-AA6B-73BB7DF2D1F2}"/>
                </a:ext>
              </a:extLst>
            </p:cNvPr>
            <p:cNvSpPr/>
            <p:nvPr/>
          </p:nvSpPr>
          <p:spPr>
            <a:xfrm>
              <a:off x="285226" y="3241346"/>
              <a:ext cx="2952924" cy="2585323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t" anchorCtr="0"/>
            <a:lstStyle/>
            <a:p>
              <a:pPr algn="ctr"/>
              <a:r>
                <a:rPr lang="en-US" sz="2000" u="sng" dirty="0"/>
                <a:t>Visualization Process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693C1-1A5B-4448-97EB-51E390C37475}"/>
                </a:ext>
              </a:extLst>
            </p:cNvPr>
            <p:cNvSpPr txBox="1"/>
            <p:nvPr/>
          </p:nvSpPr>
          <p:spPr>
            <a:xfrm>
              <a:off x="468775" y="3960498"/>
              <a:ext cx="1970894" cy="133882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simulation.nc    inputFile.csv  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6BB60B-19A2-4D68-AA34-515DF2E03CA4}"/>
              </a:ext>
            </a:extLst>
          </p:cNvPr>
          <p:cNvCxnSpPr>
            <a:cxnSpLocks/>
          </p:cNvCxnSpPr>
          <p:nvPr/>
        </p:nvCxnSpPr>
        <p:spPr>
          <a:xfrm>
            <a:off x="3270022" y="896686"/>
            <a:ext cx="1293590" cy="646888"/>
          </a:xfrm>
          <a:prstGeom prst="bentConnector3">
            <a:avLst>
              <a:gd name="adj1" fmla="val 1005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E8C56C-7E1C-4A07-BD5B-93E6731500BC}"/>
              </a:ext>
            </a:extLst>
          </p:cNvPr>
          <p:cNvCxnSpPr>
            <a:cxnSpLocks/>
          </p:cNvCxnSpPr>
          <p:nvPr/>
        </p:nvCxnSpPr>
        <p:spPr>
          <a:xfrm>
            <a:off x="4572000" y="4823464"/>
            <a:ext cx="1641831" cy="649594"/>
          </a:xfrm>
          <a:prstGeom prst="bentConnector3">
            <a:avLst>
              <a:gd name="adj1" fmla="val -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9978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fare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confronti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dinamica</a:t>
            </a:r>
            <a:r>
              <a:rPr lang="en-US" sz="2000" dirty="0"/>
              <a:t> </a:t>
            </a:r>
            <a:r>
              <a:rPr lang="en-US" sz="2000" dirty="0" err="1"/>
              <a:t>dell’infiltrazione</a:t>
            </a:r>
            <a:r>
              <a:rPr lang="en-US" sz="2000" dirty="0"/>
              <a:t> in due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scegliere</a:t>
            </a:r>
            <a:r>
              <a:rPr lang="en-US" sz="2000" dirty="0"/>
              <a:t>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loro</a:t>
            </a:r>
            <a:r>
              <a:rPr lang="en-US" sz="2000" dirty="0"/>
              <a:t> </a:t>
            </a:r>
            <a:r>
              <a:rPr lang="en-US" sz="2000" dirty="0" err="1"/>
              <a:t>abbastanza</a:t>
            </a:r>
            <a:r>
              <a:rPr lang="en-US" sz="2000" dirty="0"/>
              <a:t> </a:t>
            </a:r>
            <a:r>
              <a:rPr lang="en-US" sz="2000" dirty="0" err="1"/>
              <a:t>diversi</a:t>
            </a:r>
            <a:r>
              <a:rPr lang="en-US" sz="2000" dirty="0"/>
              <a:t> (es. </a:t>
            </a:r>
            <a:r>
              <a:rPr lang="en-US" sz="2000" dirty="0" err="1"/>
              <a:t>sabbia-argilla</a:t>
            </a:r>
            <a:r>
              <a:rPr lang="en-US" sz="2000" dirty="0"/>
              <a:t> </a:t>
            </a:r>
            <a:r>
              <a:rPr lang="en-US" sz="2000" dirty="0" err="1"/>
              <a:t>sabbia</a:t>
            </a:r>
            <a:r>
              <a:rPr lang="en-US" sz="2000" dirty="0"/>
              <a:t>-limo) e </a:t>
            </a:r>
            <a:r>
              <a:rPr lang="en-US" sz="2000" dirty="0" err="1"/>
              <a:t>mantenere</a:t>
            </a:r>
            <a:r>
              <a:rPr lang="en-US" sz="2000" dirty="0"/>
              <a:t> </a:t>
            </a:r>
            <a:r>
              <a:rPr lang="en-US" sz="2000" dirty="0" err="1"/>
              <a:t>condizioni</a:t>
            </a:r>
            <a:r>
              <a:rPr lang="en-US" sz="2000" dirty="0"/>
              <a:t> </a:t>
            </a:r>
            <a:r>
              <a:rPr lang="en-US" sz="2000" dirty="0" err="1"/>
              <a:t>iniziali</a:t>
            </a:r>
            <a:r>
              <a:rPr lang="en-US" sz="2000" dirty="0"/>
              <a:t>, al </a:t>
            </a:r>
            <a:r>
              <a:rPr lang="en-US" sz="2000" dirty="0" err="1"/>
              <a:t>contorno</a:t>
            </a:r>
            <a:r>
              <a:rPr lang="en-US" sz="2000" dirty="0"/>
              <a:t>  </a:t>
            </a:r>
            <a:r>
              <a:rPr lang="en-US" sz="2000" dirty="0" err="1"/>
              <a:t>uguali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 prime volte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ietogrammi</a:t>
            </a:r>
            <a:r>
              <a:rPr lang="en-US" sz="2000" dirty="0"/>
              <a:t> </a:t>
            </a:r>
            <a:r>
              <a:rPr lang="en-US" sz="2000" dirty="0" err="1"/>
              <a:t>sintetici</a:t>
            </a:r>
            <a:r>
              <a:rPr lang="en-US" sz="2000" dirty="0"/>
              <a:t> </a:t>
            </a:r>
            <a:r>
              <a:rPr lang="en-US" sz="2000" dirty="0" err="1"/>
              <a:t>possibilmente</a:t>
            </a:r>
            <a:r>
              <a:rPr lang="en-US" sz="2000" dirty="0"/>
              <a:t> a </a:t>
            </a:r>
            <a:r>
              <a:rPr lang="en-US" sz="2000" dirty="0" err="1"/>
              <a:t>gradino</a:t>
            </a:r>
            <a:r>
              <a:rPr lang="en-US" sz="2000" dirty="0"/>
              <a:t> in modo da </a:t>
            </a:r>
            <a:r>
              <a:rPr lang="en-US" sz="2000" dirty="0" err="1"/>
              <a:t>individuare</a:t>
            </a:r>
            <a:r>
              <a:rPr lang="en-US" sz="2000" dirty="0"/>
              <a:t> </a:t>
            </a:r>
            <a:r>
              <a:rPr lang="en-US" sz="2000" dirty="0" err="1"/>
              <a:t>correttamente</a:t>
            </a:r>
            <a:r>
              <a:rPr lang="en-US" sz="2000" dirty="0"/>
              <a:t> </a:t>
            </a:r>
            <a:r>
              <a:rPr lang="en-US" sz="2000" dirty="0" err="1"/>
              <a:t>l’inizio</a:t>
            </a:r>
            <a:r>
              <a:rPr lang="en-US" sz="2000" dirty="0"/>
              <a:t> e la fine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precipitazione</a:t>
            </a:r>
            <a:r>
              <a:rPr lang="en-US" sz="2000" dirty="0"/>
              <a:t>. Nella </a:t>
            </a:r>
            <a:r>
              <a:rPr lang="en-US" sz="2000" dirty="0" err="1"/>
              <a:t>definizione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ietogrammi</a:t>
            </a:r>
            <a:r>
              <a:rPr lang="en-US" sz="2000" dirty="0"/>
              <a:t> </a:t>
            </a:r>
            <a:r>
              <a:rPr lang="en-US" sz="2000" dirty="0" err="1"/>
              <a:t>confrontare</a:t>
            </a:r>
            <a:r>
              <a:rPr lang="en-US" sz="2000" dirty="0"/>
              <a:t> </a:t>
            </a:r>
            <a:r>
              <a:rPr lang="en-US" sz="2000" dirty="0" err="1"/>
              <a:t>l’intensita</a:t>
            </a:r>
            <a:r>
              <a:rPr lang="en-US" sz="2000" dirty="0"/>
              <a:t>` di </a:t>
            </a:r>
            <a:r>
              <a:rPr lang="en-US" sz="2000" dirty="0" err="1"/>
              <a:t>precipitazione</a:t>
            </a:r>
            <a:r>
              <a:rPr lang="en-US" sz="2000" dirty="0"/>
              <a:t> con la </a:t>
            </a:r>
            <a:r>
              <a:rPr lang="en-US" sz="2000" dirty="0" err="1"/>
              <a:t>conducibilita</a:t>
            </a:r>
            <a:r>
              <a:rPr lang="en-US" sz="2000" dirty="0"/>
              <a:t>` </a:t>
            </a:r>
            <a:r>
              <a:rPr lang="en-US" sz="2000" dirty="0" err="1"/>
              <a:t>idraulica</a:t>
            </a:r>
            <a:r>
              <a:rPr lang="en-US" sz="2000" dirty="0"/>
              <a:t> a </a:t>
            </a:r>
            <a:r>
              <a:rPr lang="en-US" sz="2000" dirty="0" err="1"/>
              <a:t>saturazione</a:t>
            </a:r>
            <a:r>
              <a:rPr lang="en-US" sz="2000" dirty="0"/>
              <a:t> e </a:t>
            </a:r>
            <a:r>
              <a:rPr lang="en-US" sz="2000" dirty="0" err="1"/>
              <a:t>l’altezza</a:t>
            </a:r>
            <a:r>
              <a:rPr lang="en-US" sz="2000" dirty="0"/>
              <a:t> di </a:t>
            </a:r>
            <a:r>
              <a:rPr lang="en-US" sz="2000" dirty="0" err="1"/>
              <a:t>precipitazione</a:t>
            </a:r>
            <a:r>
              <a:rPr lang="en-US" sz="2000" dirty="0"/>
              <a:t> cumulate con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disponibile</a:t>
            </a:r>
            <a:r>
              <a:rPr lang="en-US" sz="2000" dirty="0"/>
              <a:t> </a:t>
            </a:r>
            <a:r>
              <a:rPr lang="en-US" sz="2000" dirty="0" err="1"/>
              <a:t>all’infiltrazione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lo </a:t>
            </a:r>
            <a:r>
              <a:rPr lang="en-US" sz="2000" dirty="0" err="1"/>
              <a:t>stesso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, a </a:t>
            </a:r>
            <a:r>
              <a:rPr lang="en-US" sz="2000" dirty="0" err="1"/>
              <a:t>parita</a:t>
            </a:r>
            <a:r>
              <a:rPr lang="en-US" sz="2000" dirty="0"/>
              <a:t>` di </a:t>
            </a:r>
            <a:r>
              <a:rPr lang="en-US" sz="2000" dirty="0" err="1"/>
              <a:t>condizioni</a:t>
            </a:r>
            <a:r>
              <a:rPr lang="en-US" sz="2000" dirty="0"/>
              <a:t> </a:t>
            </a:r>
            <a:r>
              <a:rPr lang="en-US" sz="2000" dirty="0" err="1"/>
              <a:t>iniziali</a:t>
            </a:r>
            <a:r>
              <a:rPr lang="en-US" sz="2000" dirty="0"/>
              <a:t> </a:t>
            </a:r>
            <a:r>
              <a:rPr lang="en-US" sz="2000" dirty="0" err="1"/>
              <a:t>variare</a:t>
            </a:r>
            <a:r>
              <a:rPr lang="en-US" sz="2000" dirty="0"/>
              <a:t> una ad una le </a:t>
            </a:r>
            <a:r>
              <a:rPr lang="en-US" sz="2000" dirty="0" err="1"/>
              <a:t>condizioni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Considerare</a:t>
            </a:r>
            <a:r>
              <a:rPr lang="en-US" sz="2000" dirty="0"/>
              <a:t> un </a:t>
            </a:r>
            <a:r>
              <a:rPr lang="en-US" sz="2000" dirty="0" err="1"/>
              <a:t>suolo</a:t>
            </a:r>
            <a:r>
              <a:rPr lang="en-US" sz="2000" dirty="0"/>
              <a:t> con due layer </a:t>
            </a:r>
            <a:r>
              <a:rPr lang="en-US" sz="2000" dirty="0" err="1"/>
              <a:t>diversi</a:t>
            </a:r>
            <a:r>
              <a:rPr lang="en-US" sz="2000" dirty="0"/>
              <a:t> e a </a:t>
            </a:r>
            <a:r>
              <a:rPr lang="en-US" sz="2000" dirty="0" err="1"/>
              <a:t>parita</a:t>
            </a:r>
            <a:r>
              <a:rPr lang="en-US" sz="2000" dirty="0"/>
              <a:t>` di </a:t>
            </a:r>
            <a:r>
              <a:rPr lang="en-US" sz="2000" dirty="0" err="1"/>
              <a:t>tutte</a:t>
            </a:r>
            <a:r>
              <a:rPr lang="en-US" sz="2000" dirty="0"/>
              <a:t> le alter </a:t>
            </a:r>
            <a:r>
              <a:rPr lang="en-US" sz="2000" dirty="0" err="1"/>
              <a:t>condizioni</a:t>
            </a:r>
            <a:r>
              <a:rPr lang="en-US" sz="2000" dirty="0"/>
              <a:t> fare un </a:t>
            </a:r>
            <a:r>
              <a:rPr lang="en-US" sz="2000" dirty="0" err="1"/>
              <a:t>confronto</a:t>
            </a:r>
            <a:r>
              <a:rPr lang="en-US" sz="2000" dirty="0"/>
              <a:t> con un </a:t>
            </a:r>
            <a:r>
              <a:rPr lang="en-US" sz="2000" dirty="0" err="1"/>
              <a:t>suolo</a:t>
            </a:r>
            <a:r>
              <a:rPr lang="en-US" sz="2000" dirty="0"/>
              <a:t> con </a:t>
            </a:r>
            <a:r>
              <a:rPr lang="en-US" sz="2000" dirty="0" err="1"/>
              <a:t>i</a:t>
            </a:r>
            <a:r>
              <a:rPr lang="en-US" sz="2000" dirty="0"/>
              <a:t> layer ‘</a:t>
            </a:r>
            <a:r>
              <a:rPr lang="en-US" sz="2000" dirty="0" err="1"/>
              <a:t>invertiti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di un </a:t>
            </a:r>
            <a:r>
              <a:rPr lang="en-US" sz="2000" dirty="0" err="1"/>
              <a:t>suolo</a:t>
            </a:r>
            <a:r>
              <a:rPr lang="en-US" sz="2000" dirty="0"/>
              <a:t> con </a:t>
            </a:r>
            <a:r>
              <a:rPr lang="en-US" sz="2000" dirty="0" err="1"/>
              <a:t>condizione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 al </a:t>
            </a:r>
            <a:r>
              <a:rPr lang="en-US" sz="2000" dirty="0" err="1"/>
              <a:t>fondo</a:t>
            </a:r>
            <a:r>
              <a:rPr lang="en-US" sz="2000" dirty="0"/>
              <a:t> ‘Impervious’ e una </a:t>
            </a:r>
            <a:r>
              <a:rPr lang="en-US" sz="2000" dirty="0" err="1"/>
              <a:t>precipitazione</a:t>
            </a:r>
            <a:r>
              <a:rPr lang="en-US" sz="2000" dirty="0"/>
              <a:t> tale da </a:t>
            </a:r>
            <a:r>
              <a:rPr lang="en-US" sz="2000" dirty="0" err="1"/>
              <a:t>saturarlo</a:t>
            </a:r>
            <a:r>
              <a:rPr lang="en-US" sz="2000" dirty="0"/>
              <a:t> </a:t>
            </a:r>
            <a:r>
              <a:rPr lang="en-US" sz="2000" dirty="0" err="1"/>
              <a:t>completamente</a:t>
            </a:r>
            <a:r>
              <a:rPr lang="en-US" sz="2000" dirty="0"/>
              <a:t>. </a:t>
            </a:r>
            <a:r>
              <a:rPr lang="en-US" sz="2000" dirty="0" err="1"/>
              <a:t>Utilizzando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check_ponding_depth_and_cumulative_infiltration_for_simulations_with_impervious_bottom_BC </a:t>
            </a:r>
            <a:r>
              <a:rPr lang="en-US" sz="2000" dirty="0" err="1"/>
              <a:t>confrontare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di </a:t>
            </a:r>
            <a:r>
              <a:rPr lang="en-US" sz="2000" dirty="0" err="1"/>
              <a:t>acqua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calcolato</a:t>
            </a:r>
            <a:r>
              <a:rPr lang="en-US" sz="2000" dirty="0"/>
              <a:t> </a:t>
            </a:r>
            <a:r>
              <a:rPr lang="en-US" sz="2000" dirty="0" err="1"/>
              <a:t>facendo</a:t>
            </a:r>
            <a:r>
              <a:rPr lang="en-US" sz="2000" dirty="0"/>
              <a:t> un </a:t>
            </a:r>
            <a:r>
              <a:rPr lang="en-US" sz="2000" dirty="0" err="1"/>
              <a:t>bilancio</a:t>
            </a:r>
            <a:r>
              <a:rPr lang="en-US" sz="2000" dirty="0"/>
              <a:t> sui volume e </a:t>
            </a:r>
            <a:r>
              <a:rPr lang="en-US" sz="2000" dirty="0" err="1"/>
              <a:t>quello</a:t>
            </a:r>
            <a:r>
              <a:rPr lang="en-US" sz="2000" dirty="0"/>
              <a:t> </a:t>
            </a:r>
            <a:r>
              <a:rPr lang="en-US" sz="2000" dirty="0" err="1"/>
              <a:t>ottenuto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simulazione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48911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1707608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storativita</a:t>
            </a:r>
            <a:r>
              <a:rPr lang="en-US" sz="2000" dirty="0"/>
              <a:t>`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trovare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pagina</a:t>
            </a:r>
            <a:r>
              <a:rPr lang="en-US" sz="2000" dirty="0"/>
              <a:t> web</a:t>
            </a:r>
          </a:p>
          <a:p>
            <a:pPr algn="ctr"/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http://www.aqtesolv.com/aquifer-tests/aquifer_properties.htm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09780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Thank 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5D1A5-9363-459C-B564-BAD0042CE2D4}"/>
              </a:ext>
            </a:extLst>
          </p:cNvPr>
          <p:cNvSpPr txBox="1"/>
          <p:nvPr/>
        </p:nvSpPr>
        <p:spPr>
          <a:xfrm>
            <a:off x="4242829" y="778309"/>
            <a:ext cx="468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 la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 devo: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Individuare</a:t>
            </a:r>
            <a:r>
              <a:rPr lang="en-US" sz="2000" dirty="0"/>
              <a:t> strati </a:t>
            </a:r>
            <a:r>
              <a:rPr lang="en-US" sz="2000" dirty="0" err="1"/>
              <a:t>omogenei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Definire</a:t>
            </a:r>
            <a:r>
              <a:rPr lang="en-US" sz="2000" dirty="0"/>
              <a:t> la </a:t>
            </a:r>
            <a:r>
              <a:rPr lang="en-US" sz="2000" dirty="0" err="1"/>
              <a:t>loro</a:t>
            </a:r>
            <a:r>
              <a:rPr lang="en-US" sz="2000" dirty="0"/>
              <a:t> </a:t>
            </a:r>
            <a:r>
              <a:rPr lang="en-US" sz="2000" dirty="0" err="1"/>
              <a:t>profondita</a:t>
            </a:r>
            <a:r>
              <a:rPr lang="en-US" sz="2000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Determinare</a:t>
            </a:r>
            <a:r>
              <a:rPr lang="en-US" sz="2000" dirty="0"/>
              <a:t>/</a:t>
            </a:r>
            <a:r>
              <a:rPr lang="en-US" sz="2000" dirty="0" err="1"/>
              <a:t>ipotizzare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Ipotizzare</a:t>
            </a:r>
            <a:r>
              <a:rPr lang="en-US" sz="2000" dirty="0"/>
              <a:t> una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</a:t>
            </a:r>
            <a:r>
              <a:rPr lang="el-GR" sz="2000" dirty="0"/>
              <a:t>ψ</a:t>
            </a:r>
            <a:r>
              <a:rPr lang="en-US" sz="2000" dirty="0"/>
              <a:t> o, se possible,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misure</a:t>
            </a:r>
            <a:r>
              <a:rPr lang="en-US" sz="2000" dirty="0"/>
              <a:t> di campo.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3674868A-8469-4D61-8008-4173A0D19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486562" y="778309"/>
            <a:ext cx="3486421" cy="5422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E6C6EE-3B7D-42F7-9C36-12BD861CE5FA}"/>
              </a:ext>
            </a:extLst>
          </p:cNvPr>
          <p:cNvCxnSpPr>
            <a:cxnSpLocks/>
          </p:cNvCxnSpPr>
          <p:nvPr/>
        </p:nvCxnSpPr>
        <p:spPr>
          <a:xfrm>
            <a:off x="6553646" y="3209738"/>
            <a:ext cx="0" cy="92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D9313-258E-46C0-9946-DD53AC5F7E20}"/>
              </a:ext>
            </a:extLst>
          </p:cNvPr>
          <p:cNvSpPr txBox="1"/>
          <p:nvPr/>
        </p:nvSpPr>
        <p:spPr>
          <a:xfrm>
            <a:off x="4540589" y="4199639"/>
            <a:ext cx="4085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Tutte</a:t>
            </a:r>
            <a:r>
              <a:rPr lang="en-US" sz="2000" dirty="0"/>
              <a:t> </a:t>
            </a:r>
            <a:r>
              <a:rPr lang="en-US" sz="2000" dirty="0" err="1"/>
              <a:t>queste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in un file 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AD70-2807-4471-A1E3-6C47C2C84BFA}"/>
              </a:ext>
            </a:extLst>
          </p:cNvPr>
          <p:cNvSpPr txBox="1"/>
          <p:nvPr/>
        </p:nvSpPr>
        <p:spPr>
          <a:xfrm>
            <a:off x="707472" y="2555400"/>
            <a:ext cx="742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Il </a:t>
            </a:r>
            <a:r>
              <a:rPr lang="en-US" sz="2400" dirty="0" err="1"/>
              <a:t>risultato</a:t>
            </a:r>
            <a:r>
              <a:rPr lang="en-US" sz="2400" dirty="0"/>
              <a:t> e`</a:t>
            </a:r>
          </a:p>
        </p:txBody>
      </p:sp>
    </p:spTree>
    <p:extLst>
      <p:ext uri="{BB962C8B-B14F-4D97-AF65-F5344CB8AC3E}">
        <p14:creationId xmlns:p14="http://schemas.microsoft.com/office/powerpoint/2010/main" val="26235857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Griglia</a:t>
            </a:r>
            <a:r>
              <a:rPr lang="en-US" sz="2000" dirty="0"/>
              <a:t> di </a:t>
            </a:r>
            <a:r>
              <a:rPr lang="en-US" sz="2000" dirty="0" err="1"/>
              <a:t>calcolo</a:t>
            </a:r>
            <a:endParaRPr lang="en-US" sz="1400" dirty="0"/>
          </a:p>
        </p:txBody>
      </p:sp>
      <p:pic>
        <p:nvPicPr>
          <p:cNvPr id="7" name="Picture 6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A68163B4-187C-4746-884A-A5C40BA1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481" y="837503"/>
            <a:ext cx="4530055" cy="55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17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Parametri</a:t>
            </a:r>
            <a:r>
              <a:rPr lang="en-US" sz="2000" dirty="0"/>
              <a:t> del </a:t>
            </a:r>
            <a:r>
              <a:rPr lang="en-US" sz="2000" dirty="0" err="1"/>
              <a:t>suolo</a:t>
            </a:r>
            <a:endParaRPr lang="en-US" sz="1400" dirty="0"/>
          </a:p>
        </p:txBody>
      </p:sp>
      <p:pic>
        <p:nvPicPr>
          <p:cNvPr id="3" name="Picture 2" descr="A picture containing text, black&#10;&#10;Description generated with high confidence">
            <a:extLst>
              <a:ext uri="{FF2B5EF4-FFF2-40B4-BE49-F238E27FC236}">
                <a16:creationId xmlns:a16="http://schemas.microsoft.com/office/drawing/2014/main" id="{3DCA1AAA-36C6-48FD-9C2D-DA4F0992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49" y="774815"/>
            <a:ext cx="4429254" cy="56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8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</a:t>
            </a:r>
            <a:r>
              <a:rPr lang="el-GR" sz="2000" dirty="0"/>
              <a:t>ψ</a:t>
            </a:r>
            <a:endParaRPr lang="en-US" sz="1400" dirty="0"/>
          </a:p>
        </p:txBody>
      </p:sp>
      <p:pic>
        <p:nvPicPr>
          <p:cNvPr id="4" name="Picture 3" descr="A picture containing indoor, photo&#10;&#10;Description generated with high confidence">
            <a:extLst>
              <a:ext uri="{FF2B5EF4-FFF2-40B4-BE49-F238E27FC236}">
                <a16:creationId xmlns:a16="http://schemas.microsoft.com/office/drawing/2014/main" id="{9BE4CA42-7416-4EAD-A9B6-BE8B58EBB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"/>
          <a:stretch/>
        </p:blipFill>
        <p:spPr>
          <a:xfrm>
            <a:off x="4593457" y="841067"/>
            <a:ext cx="4434375" cy="55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18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2139</Words>
  <Application>Microsoft Office PowerPoint</Application>
  <PresentationFormat>On-screen Show (4:3)</PresentationFormat>
  <Paragraphs>272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Tubini, Niccolò</cp:lastModifiedBy>
  <cp:revision>221</cp:revision>
  <dcterms:created xsi:type="dcterms:W3CDTF">2017-02-16T12:50:32Z</dcterms:created>
  <dcterms:modified xsi:type="dcterms:W3CDTF">2018-05-22T15:59:26Z</dcterms:modified>
</cp:coreProperties>
</file>