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306" r:id="rId2"/>
    <p:sldId id="307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2" r:id="rId14"/>
    <p:sldId id="301" r:id="rId15"/>
    <p:sldId id="305" r:id="rId16"/>
    <p:sldId id="266" r:id="rId17"/>
    <p:sldId id="267" r:id="rId18"/>
    <p:sldId id="268" r:id="rId19"/>
    <p:sldId id="269" r:id="rId20"/>
    <p:sldId id="298" r:id="rId21"/>
    <p:sldId id="310" r:id="rId22"/>
    <p:sldId id="311" r:id="rId23"/>
    <p:sldId id="312" r:id="rId24"/>
    <p:sldId id="313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309" r:id="rId34"/>
    <p:sldId id="279" r:id="rId35"/>
    <p:sldId id="308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303" r:id="rId47"/>
    <p:sldId id="290" r:id="rId48"/>
    <p:sldId id="291" r:id="rId49"/>
    <p:sldId id="292" r:id="rId50"/>
    <p:sldId id="293" r:id="rId51"/>
    <p:sldId id="294" r:id="rId52"/>
    <p:sldId id="295" r:id="rId53"/>
    <p:sldId id="299" r:id="rId54"/>
    <p:sldId id="296" r:id="rId55"/>
    <p:sldId id="300" r:id="rId56"/>
    <p:sldId id="297" r:id="rId5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hydrology.blogspot.com/2018/12/material-for-winter-school-on-geoframe.html" TargetMode="External"/><Relationship Id="rId2" Type="http://schemas.openxmlformats.org/officeDocument/2006/relationships/hyperlink" Target="https://alm.engr.colostate.edu/cb/wiki/17107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owworkinghard.altervista.org/installation-and-troubleshoot-of-docke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qtesolv.com/aquifer-tests/aquifer_properties.htm" TargetMode="Externa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mpkjg/" TargetMode="Externa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3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Richards’ equation:</a:t>
            </a:r>
            <a:endParaRPr sz="480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t>The 1D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1321068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9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Parametri del suolo</a:t>
            </a:r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0" y="765659"/>
            <a:ext cx="4429255" cy="56308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BE97B437-CA65-4AC3-8E5B-646051E5DD29}"/>
              </a:ext>
            </a:extLst>
          </p:cNvPr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97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traight Arrow Connector 16"/>
          <p:cNvSpPr/>
          <p:nvPr/>
        </p:nvSpPr>
        <p:spPr>
          <a:xfrm flipV="1">
            <a:off x="386732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00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Condizione iniziale per ψ</a:t>
            </a:r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424"/>
          <a:stretch>
            <a:fillRect/>
          </a:stretch>
        </p:blipFill>
        <p:spPr>
          <a:xfrm>
            <a:off x="4593456" y="841066"/>
            <a:ext cx="4434376" cy="5580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05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Ma come ci si arriva?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3A8BA-12EC-4DA7-B700-1CB5852AB677}"/>
              </a:ext>
            </a:extLst>
          </p:cNvPr>
          <p:cNvSpPr txBox="1"/>
          <p:nvPr/>
        </p:nvSpPr>
        <p:spPr>
          <a:xfrm>
            <a:off x="247135" y="1013254"/>
            <a:ext cx="861677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parametrizzazione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SWRC e`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preparato</a:t>
            </a:r>
            <a:r>
              <a:rPr lang="en-US" dirty="0"/>
              <a:t> un notebook </a:t>
            </a:r>
            <a:r>
              <a:rPr lang="en-US" dirty="0" err="1"/>
              <a:t>specifico</a:t>
            </a:r>
            <a:r>
              <a:rPr lang="en-US" dirty="0"/>
              <a:t>.</a:t>
            </a:r>
            <a:endParaRPr lang="en-US" noProof="1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noProof="1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noProof="1"/>
              <a:t>SWRC: Van Genuchten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noProof="1"/>
              <a:t> RichardsMeshGen_VanGenuchten_SWRC.ipynb</a:t>
            </a:r>
          </a:p>
          <a:p>
            <a:pPr marR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Brooks and Corey</a:t>
            </a:r>
          </a:p>
          <a:p>
            <a:pPr algn="ctr"/>
            <a:r>
              <a:rPr lang="en-US" noProof="1"/>
              <a:t> RichardsMeshGen_BrooksCorey_SWRC.ipynb</a:t>
            </a:r>
          </a:p>
          <a:p>
            <a:pPr algn="ctr"/>
            <a:endParaRPr lang="en-US" noProof="1"/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Kosugi</a:t>
            </a:r>
          </a:p>
          <a:p>
            <a:pPr algn="ctr"/>
            <a:r>
              <a:rPr lang="en-US" noProof="1"/>
              <a:t> RichardsMeshGen_Kosugi_SWRC.ipynb</a:t>
            </a:r>
          </a:p>
          <a:p>
            <a:pPr algn="ctr"/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SWRC: Romano</a:t>
            </a:r>
          </a:p>
          <a:p>
            <a:pPr algn="ctr"/>
            <a:r>
              <a:rPr lang="en-US" noProof="1"/>
              <a:t> RichardsMeshGen_Romano_SWRC.ipynb</a:t>
            </a:r>
          </a:p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361790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3E0CEB-79DF-4505-8439-5AD2B6D2C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" y="304037"/>
            <a:ext cx="7440930" cy="60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6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0174D-5A37-484A-AE17-AA2976DA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2014358"/>
            <a:ext cx="7443216" cy="27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814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0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0" name="TextBox 10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@In: input.csv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F943B-ADD2-49EA-BC63-BC7380C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1378"/>
            <a:ext cx="9144000" cy="157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46DAF-A121-46E3-877C-D19B8C9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3159"/>
            <a:ext cx="9144000" cy="114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19637E-E34D-440A-AC76-F74C3AA9D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5"/>
          <a:stretch/>
        </p:blipFill>
        <p:spPr>
          <a:xfrm>
            <a:off x="170355" y="942358"/>
            <a:ext cx="8607696" cy="1579337"/>
          </a:xfrm>
          <a:prstGeom prst="rect">
            <a:avLst/>
          </a:prstGeom>
        </p:spPr>
      </p:pic>
      <p:sp>
        <p:nvSpPr>
          <p:cNvPr id="21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15" name="TextBox 10"/>
          <p:cNvSpPr txBox="1"/>
          <p:nvPr/>
        </p:nvSpPr>
        <p:spPr>
          <a:xfrm>
            <a:off x="1333849" y="298727"/>
            <a:ext cx="64763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1"/>
              <p:cNvSpPr txBox="1"/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L: </a:t>
                </a:r>
                <a:r>
                  <a:rPr b="1" dirty="0" err="1"/>
                  <a:t>identifica</a:t>
                </a:r>
                <a:r>
                  <a:rPr b="1" dirty="0"/>
                  <a:t> un layer.</a:t>
                </a:r>
                <a:r>
                  <a:rPr dirty="0"/>
                  <a:t> La prima e ultima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devono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sempre</a:t>
                </a:r>
                <a:r>
                  <a:rPr dirty="0"/>
                  <a:t> </a:t>
                </a:r>
                <a:r>
                  <a:rPr dirty="0" err="1"/>
                  <a:t>dei</a:t>
                </a:r>
                <a:r>
                  <a:rPr dirty="0"/>
                  <a:t> layer (L). La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identifica</a:t>
                </a:r>
                <a:r>
                  <a:rPr dirty="0"/>
                  <a:t> la </a:t>
                </a:r>
                <a:r>
                  <a:rPr dirty="0" err="1"/>
                  <a:t>superficie</a:t>
                </a:r>
                <a:r>
                  <a:rPr dirty="0"/>
                  <a:t>, </a:t>
                </a:r>
                <a:r>
                  <a:rPr dirty="0" err="1"/>
                  <a:t>l’ultima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 Per </a:t>
                </a:r>
                <a:r>
                  <a:rPr dirty="0" err="1"/>
                  <a:t>questa</a:t>
                </a:r>
                <a:r>
                  <a:rPr dirty="0"/>
                  <a:t> </a:t>
                </a:r>
                <a:r>
                  <a:rPr dirty="0" err="1"/>
                  <a:t>profondita</a:t>
                </a:r>
                <a:r>
                  <a:rPr dirty="0"/>
                  <a:t>` non è </a:t>
                </a:r>
                <a:r>
                  <a:rPr dirty="0" err="1"/>
                  <a:t>necessario</a:t>
                </a:r>
                <a:r>
                  <a:rPr dirty="0"/>
                  <a:t> </a:t>
                </a:r>
                <a:r>
                  <a:rPr dirty="0" err="1"/>
                  <a:t>fornire</a:t>
                </a:r>
                <a:r>
                  <a:rPr dirty="0"/>
                  <a:t> una </a:t>
                </a:r>
                <a:r>
                  <a:rPr dirty="0" err="1"/>
                  <a:t>valore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per la </a:t>
                </a:r>
                <a:r>
                  <a:rPr dirty="0" err="1"/>
                  <a:t>condizione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ad </a:t>
                </a:r>
                <a:r>
                  <a:rPr dirty="0" err="1"/>
                  <a:t>eccezione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prima e ultima </a:t>
                </a:r>
                <a:r>
                  <a:rPr dirty="0" err="1"/>
                  <a:t>riga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</a:t>
                </a:r>
                <a:r>
                  <a:rPr dirty="0" err="1"/>
                  <a:t>nella</a:t>
                </a:r>
                <a:r>
                  <a:rPr dirty="0"/>
                  <a:t> prima </a:t>
                </a:r>
                <a:r>
                  <a:rPr dirty="0" err="1"/>
                  <a:t>riga</a:t>
                </a:r>
                <a:r>
                  <a:rPr dirty="0"/>
                  <a:t>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hanno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positivi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 se </a:t>
                </a:r>
                <a:r>
                  <a:rPr dirty="0" err="1"/>
                  <a:t>si</a:t>
                </a:r>
                <a:r>
                  <a:rPr dirty="0"/>
                  <a:t> ha ‘water ponding’ </a:t>
                </a:r>
                <a:r>
                  <a:rPr dirty="0" err="1"/>
                  <a:t>altrimenti</a:t>
                </a:r>
                <a:r>
                  <a:rPr dirty="0"/>
                  <a:t> </a:t>
                </a:r>
                <a:r>
                  <a:rPr dirty="0" err="1"/>
                  <a:t>valori</a:t>
                </a:r>
                <a:r>
                  <a:rPr dirty="0"/>
                  <a:t> </a:t>
                </a:r>
                <a:r>
                  <a:rPr dirty="0" err="1"/>
                  <a:t>negativi</a:t>
                </a:r>
                <a:r>
                  <a:rPr dirty="0"/>
                  <a:t> per </a:t>
                </a:r>
                <a:r>
                  <a:rPr dirty="0" err="1"/>
                  <a:t>suolo</a:t>
                </a:r>
                <a:r>
                  <a:rPr dirty="0"/>
                  <a:t> </a:t>
                </a:r>
                <a:r>
                  <a:rPr dirty="0" err="1"/>
                  <a:t>insaturo</a:t>
                </a:r>
                <a:r>
                  <a:rPr dirty="0"/>
                  <a:t>. </a:t>
                </a:r>
                <a:r>
                  <a:rPr dirty="0" err="1"/>
                  <a:t>Nell’ultima</a:t>
                </a:r>
                <a:r>
                  <a:rPr dirty="0"/>
                  <a:t> </a:t>
                </a:r>
                <a:r>
                  <a:rPr dirty="0" err="1"/>
                  <a:t>riga</a:t>
                </a:r>
                <a:r>
                  <a:rPr dirty="0"/>
                  <a:t>, la </a:t>
                </a:r>
                <a:r>
                  <a:rPr dirty="0" err="1"/>
                  <a:t>suzione</a:t>
                </a:r>
                <a:r>
                  <a:rPr dirty="0"/>
                  <a:t> e` </a:t>
                </a:r>
                <a:r>
                  <a:rPr dirty="0" err="1"/>
                  <a:t>determinata</a:t>
                </a:r>
                <a:r>
                  <a:rPr dirty="0"/>
                  <a:t> </a:t>
                </a:r>
                <a:r>
                  <a:rPr dirty="0" err="1"/>
                  <a:t>ipotizzando</a:t>
                </a:r>
                <a:r>
                  <a:rPr dirty="0"/>
                  <a:t> una </a:t>
                </a:r>
                <a:r>
                  <a:rPr dirty="0" err="1"/>
                  <a:t>posizione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: 0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 se la </a:t>
                </a:r>
                <a:r>
                  <a:rPr dirty="0" err="1"/>
                  <a:t>profondità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falda</a:t>
                </a:r>
                <a:r>
                  <a:rPr dirty="0"/>
                  <a:t> coincide con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fondo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colonna</a:t>
                </a:r>
                <a:r>
                  <a:rPr dirty="0"/>
                  <a:t> di </a:t>
                </a:r>
                <a:r>
                  <a:rPr dirty="0" err="1"/>
                  <a:t>suolo</a:t>
                </a:r>
                <a:r>
                  <a:rPr dirty="0"/>
                  <a:t>.</a:t>
                </a:r>
              </a:p>
              <a:p>
                <a:pPr marL="342900" indent="-342900">
                  <a:buSzPct val="100000"/>
                  <a:buFont typeface="Arial"/>
                  <a:buChar char="•"/>
                  <a:defRPr sz="2000"/>
                </a:pPr>
                <a:r>
                  <a:rPr b="1" dirty="0"/>
                  <a:t>M: </a:t>
                </a:r>
                <a:r>
                  <a:rPr b="1" dirty="0" err="1"/>
                  <a:t>identifica</a:t>
                </a:r>
                <a:r>
                  <a:rPr dirty="0"/>
                  <a:t> un punto di </a:t>
                </a:r>
                <a:r>
                  <a:rPr dirty="0" err="1"/>
                  <a:t>misura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. </a:t>
                </a:r>
                <a:r>
                  <a:rPr dirty="0" err="1"/>
                  <a:t>Questo</a:t>
                </a:r>
                <a:r>
                  <a:rPr dirty="0"/>
                  <a:t> punto </a:t>
                </a:r>
                <a:r>
                  <a:rPr dirty="0" err="1"/>
                  <a:t>deve</a:t>
                </a:r>
                <a:r>
                  <a:rPr dirty="0"/>
                  <a:t> </a:t>
                </a:r>
                <a:r>
                  <a:rPr dirty="0" err="1"/>
                  <a:t>appartenere</a:t>
                </a:r>
                <a:r>
                  <a:rPr dirty="0"/>
                  <a:t> al </a:t>
                </a:r>
                <a:r>
                  <a:rPr dirty="0" err="1"/>
                  <a:t>dominio</a:t>
                </a:r>
                <a:r>
                  <a:rPr dirty="0"/>
                  <a:t> di </a:t>
                </a:r>
                <a:r>
                  <a:rPr dirty="0" err="1"/>
                  <a:t>calcolo</a:t>
                </a:r>
                <a:r>
                  <a:rPr dirty="0"/>
                  <a:t> </a:t>
                </a:r>
                <a:r>
                  <a:rPr dirty="0" err="1"/>
                  <a:t>sia</a:t>
                </a:r>
                <a:r>
                  <a:rPr dirty="0"/>
                  <a:t> </a:t>
                </a:r>
                <a:r>
                  <a:rPr dirty="0" err="1"/>
                  <a:t>perche</a:t>
                </a:r>
                <a:r>
                  <a:rPr dirty="0"/>
                  <a:t>` lo </a:t>
                </a:r>
                <a:r>
                  <a:rPr dirty="0" err="1"/>
                  <a:t>si</a:t>
                </a:r>
                <a:r>
                  <a:rPr dirty="0"/>
                  <a:t> </a:t>
                </a:r>
                <a:r>
                  <a:rPr dirty="0" err="1"/>
                  <a:t>vuole</a:t>
                </a:r>
                <a:r>
                  <a:rPr dirty="0"/>
                  <a:t> </a:t>
                </a:r>
                <a:r>
                  <a:rPr dirty="0" err="1"/>
                  <a:t>utilizzare</a:t>
                </a:r>
                <a:r>
                  <a:rPr dirty="0"/>
                  <a:t> per </a:t>
                </a:r>
                <a:r>
                  <a:rPr dirty="0" err="1"/>
                  <a:t>ricostruire</a:t>
                </a:r>
                <a:r>
                  <a:rPr dirty="0"/>
                  <a:t> </a:t>
                </a:r>
                <a:r>
                  <a:rPr dirty="0" err="1"/>
                  <a:t>il</a:t>
                </a:r>
                <a:r>
                  <a:rPr dirty="0"/>
                  <a:t> </a:t>
                </a:r>
                <a:r>
                  <a:rPr dirty="0" err="1"/>
                  <a:t>profilo</a:t>
                </a:r>
                <a:r>
                  <a:rPr dirty="0"/>
                  <a:t> </a:t>
                </a:r>
                <a:r>
                  <a:rPr dirty="0" err="1"/>
                  <a:t>iniziale</a:t>
                </a:r>
                <a:r>
                  <a:rPr dirty="0"/>
                  <a:t> </a:t>
                </a:r>
                <a:r>
                  <a:rPr dirty="0" err="1"/>
                  <a:t>della</a:t>
                </a:r>
                <a:r>
                  <a:rPr dirty="0"/>
                  <a:t> </a:t>
                </a:r>
                <a:r>
                  <a:rPr dirty="0" err="1"/>
                  <a:t>suzione</a:t>
                </a:r>
                <a:r>
                  <a:rPr dirty="0"/>
                  <a:t>, </a:t>
                </a:r>
                <a:r>
                  <a:rPr dirty="0" err="1"/>
                  <a:t>sia</a:t>
                </a:r>
                <a:r>
                  <a:rPr dirty="0"/>
                  <a:t> per </a:t>
                </a:r>
                <a:r>
                  <a:rPr dirty="0" err="1"/>
                  <a:t>validare</a:t>
                </a:r>
                <a:r>
                  <a:rPr dirty="0"/>
                  <a:t> la </a:t>
                </a:r>
                <a:r>
                  <a:rPr dirty="0" err="1"/>
                  <a:t>soluzione</a:t>
                </a:r>
                <a:r>
                  <a:rPr dirty="0"/>
                  <a:t> </a:t>
                </a:r>
                <a:r>
                  <a:rPr dirty="0" err="1"/>
                  <a:t>calcolata</a:t>
                </a:r>
                <a:r>
                  <a:rPr dirty="0"/>
                  <a:t>. </a:t>
                </a:r>
              </a:p>
            </p:txBody>
          </p:sp>
        </mc:Choice>
        <mc:Fallback xmlns="">
          <p:sp>
            <p:nvSpPr>
              <p:cNvPr id="2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" y="2521695"/>
                <a:ext cx="8607696" cy="3444241"/>
              </a:xfrm>
              <a:prstGeom prst="rect">
                <a:avLst/>
              </a:prstGeom>
              <a:blipFill>
                <a:blip r:embed="rId3"/>
                <a:stretch>
                  <a:fillRect l="-1204" t="-1062" r="-1841" b="-31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Rectangle"/>
          <p:cNvSpPr/>
          <p:nvPr/>
        </p:nvSpPr>
        <p:spPr>
          <a:xfrm>
            <a:off x="927100" y="901224"/>
            <a:ext cx="8082955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20E40-4A84-4EC9-A795-7B120560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0"/>
          <a:stretch/>
        </p:blipFill>
        <p:spPr>
          <a:xfrm>
            <a:off x="322733" y="888512"/>
            <a:ext cx="8876110" cy="1579337"/>
          </a:xfrm>
          <a:prstGeom prst="rect">
            <a:avLst/>
          </a:prstGeom>
        </p:spPr>
      </p:pic>
      <p:sp>
        <p:nvSpPr>
          <p:cNvPr id="220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22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pic>
        <p:nvPicPr>
          <p:cNvPr id="2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6069" y="2619913"/>
            <a:ext cx="3223781" cy="369699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Rectangle"/>
          <p:cNvSpPr/>
          <p:nvPr/>
        </p:nvSpPr>
        <p:spPr>
          <a:xfrm>
            <a:off x="1392570" y="888512"/>
            <a:ext cx="7617483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1"/>
              <p:cNvSpPr txBox="1"/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b="1" dirty="0"/>
                  <a:t>eta:</a:t>
                </a:r>
                <a:r>
                  <a:rPr dirty="0"/>
                  <a:t> </a:t>
                </a:r>
              </a:p>
              <a:p>
                <a:pPr>
                  <a:defRPr sz="2000"/>
                </a:pPr>
                <a:endParaRPr dirty="0"/>
              </a:p>
              <a:p>
                <a:pPr>
                  <a:defRPr sz="2000"/>
                </a:pPr>
                <a:r>
                  <a:rPr dirty="0"/>
                  <a:t>e` la </a:t>
                </a:r>
                <a:r>
                  <a:rPr dirty="0" err="1"/>
                  <a:t>coordinata</a:t>
                </a:r>
                <a:r>
                  <a:rPr dirty="0"/>
                  <a:t> </a:t>
                </a:r>
                <a:r>
                  <a:rPr dirty="0" err="1"/>
                  <a:t>verticale</a:t>
                </a:r>
                <a:r>
                  <a:rPr dirty="0"/>
                  <a:t> </a:t>
                </a:r>
                <a:r>
                  <a:rPr dirty="0" err="1"/>
                  <a:t>positiva</a:t>
                </a:r>
                <a:r>
                  <a:rPr dirty="0"/>
                  <a:t> verso </a:t>
                </a:r>
                <a:r>
                  <a:rPr dirty="0" err="1"/>
                  <a:t>l’alto</a:t>
                </a:r>
                <a:r>
                  <a:rPr dirty="0"/>
                  <a:t> con </a:t>
                </a:r>
                <a:r>
                  <a:rPr dirty="0" err="1"/>
                  <a:t>origine</a:t>
                </a:r>
                <a:r>
                  <a:rPr dirty="0"/>
                  <a:t> </a:t>
                </a:r>
                <a:r>
                  <a:rPr dirty="0" err="1"/>
                  <a:t>fissata</a:t>
                </a:r>
                <a:r>
                  <a:rPr dirty="0"/>
                  <a:t> </a:t>
                </a:r>
                <a:r>
                  <a:rPr dirty="0" err="1"/>
                  <a:t>alla</a:t>
                </a:r>
                <a:r>
                  <a:rPr dirty="0"/>
                  <a:t> </a:t>
                </a:r>
                <a:r>
                  <a:rPr dirty="0" err="1"/>
                  <a:t>superficie</a:t>
                </a:r>
                <a:r>
                  <a:rPr dirty="0"/>
                  <a:t>.</a:t>
                </a:r>
                <a:r>
                  <a:rPr lang="en-US" dirty="0"/>
                  <a:t> </a:t>
                </a:r>
                <a:r>
                  <a:rPr lang="en-US" dirty="0" err="1"/>
                  <a:t>Unita</a:t>
                </a:r>
                <a:r>
                  <a:rPr lang="en-US" dirty="0"/>
                  <a:t>` di </a:t>
                </a:r>
                <a:r>
                  <a:rPr lang="en-US" dirty="0" err="1"/>
                  <a:t>misura</a:t>
                </a:r>
                <a:r>
                  <a:rPr lang="en-US" dirty="0"/>
                  <a:t> [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  <a:endParaRPr dirty="0"/>
              </a:p>
              <a:p>
                <a:pPr>
                  <a:defRPr sz="2000"/>
                </a:pPr>
                <a:r>
                  <a:rPr dirty="0"/>
                  <a:t> </a:t>
                </a:r>
              </a:p>
            </p:txBody>
          </p:sp>
        </mc:Choice>
        <mc:Fallback xmlns="">
          <p:sp>
            <p:nvSpPr>
              <p:cNvPr id="22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52" y="870461"/>
                <a:ext cx="7389815" cy="1615441"/>
              </a:xfrm>
              <a:prstGeom prst="rect">
                <a:avLst/>
              </a:prstGeom>
              <a:blipFill>
                <a:blip r:embed="rId4"/>
                <a:stretch>
                  <a:fillRect l="-1485" t="-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83675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N</a:t>
            </a:r>
            <a:r>
              <a:rPr b="1" dirty="0"/>
              <a:t>:</a:t>
            </a:r>
            <a:r>
              <a:rPr dirty="0"/>
              <a:t>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volume di </a:t>
            </a:r>
            <a:r>
              <a:rPr lang="en-US" dirty="0" err="1"/>
              <a:t>controllo</a:t>
            </a:r>
            <a:r>
              <a:rPr lang="en-US" dirty="0"/>
              <a:t> in cui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discretizzato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layer. Maggiore e`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`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dirty="0"/>
              <a:t> ma </a:t>
            </a: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computazionale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. </a:t>
            </a:r>
          </a:p>
          <a:p>
            <a:pPr>
              <a:defRPr sz="2000"/>
            </a:pPr>
            <a:r>
              <a:rPr lang="en-US" dirty="0"/>
              <a:t>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di </a:t>
            </a:r>
            <a:r>
              <a:rPr lang="en-US" dirty="0" err="1"/>
              <a:t>volui</a:t>
            </a:r>
            <a:r>
              <a:rPr lang="en-US" dirty="0"/>
              <a:t>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laddove</a:t>
            </a:r>
            <a:r>
              <a:rPr lang="en-US" dirty="0"/>
              <a:t>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aspetta</a:t>
            </a:r>
            <a:r>
              <a:rPr lang="en-US" dirty="0"/>
              <a:t> ci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maggiori</a:t>
            </a:r>
            <a:r>
              <a:rPr lang="en-US" dirty="0"/>
              <a:t> (es. In </a:t>
            </a:r>
            <a:r>
              <a:rPr lang="en-US" dirty="0" err="1"/>
              <a:t>prossimita</a:t>
            </a:r>
            <a:r>
              <a:rPr lang="en-US" dirty="0"/>
              <a:t>`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superficie</a:t>
            </a:r>
            <a:r>
              <a:rPr lang="en-US" dirty="0"/>
              <a:t>).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1732774" y="1047519"/>
            <a:ext cx="634158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F4F67CE-63E3-4CD1-B60F-E09EE008C7C1}"/>
              </a:ext>
            </a:extLst>
          </p:cNvPr>
          <p:cNvSpPr/>
          <p:nvPr/>
        </p:nvSpPr>
        <p:spPr>
          <a:xfrm>
            <a:off x="1053343" y="995930"/>
            <a:ext cx="32037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C24EBF-D931-4BE4-B685-C77E2B7A6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"/>
          <a:stretch/>
        </p:blipFill>
        <p:spPr>
          <a:xfrm>
            <a:off x="463375" y="1199373"/>
            <a:ext cx="8566294" cy="1579337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FCA85D98-D2AF-46B7-BB52-F63B2C0B493F}"/>
              </a:ext>
            </a:extLst>
          </p:cNvPr>
          <p:cNvSpPr/>
          <p:nvPr/>
        </p:nvSpPr>
        <p:spPr>
          <a:xfrm>
            <a:off x="1213531" y="1084711"/>
            <a:ext cx="409324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01B3AEF4-5C24-43E4-8B69-B625B9B12C5A}"/>
              </a:ext>
            </a:extLst>
          </p:cNvPr>
          <p:cNvSpPr/>
          <p:nvPr/>
        </p:nvSpPr>
        <p:spPr>
          <a:xfrm>
            <a:off x="1981912" y="924855"/>
            <a:ext cx="7162088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5E323-1B65-4752-A04B-E4B26C7E12FC}"/>
              </a:ext>
            </a:extLst>
          </p:cNvPr>
          <p:cNvSpPr txBox="1"/>
          <p:nvPr/>
        </p:nvSpPr>
        <p:spPr>
          <a:xfrm>
            <a:off x="713064" y="578840"/>
            <a:ext cx="77178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						Prerequisites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18122-BC16-4A4D-9EA2-97A600695669}"/>
              </a:ext>
            </a:extLst>
          </p:cNvPr>
          <p:cNvSpPr txBox="1"/>
          <p:nvPr/>
        </p:nvSpPr>
        <p:spPr>
          <a:xfrm>
            <a:off x="713064" y="1803633"/>
            <a:ext cx="8028265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install the OMS console</a:t>
            </a:r>
          </a:p>
          <a:p>
            <a:r>
              <a:rPr lang="en-US" sz="2000" dirty="0">
                <a:hlinkClick r:id="rId2"/>
              </a:rPr>
              <a:t>https://alm.engr.colostate.edu/cb/wiki/17107</a:t>
            </a:r>
            <a:endParaRPr lang="en-US" sz="2000" dirty="0"/>
          </a:p>
          <a:p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use OMS within Docker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2000" dirty="0">
                <a:hlinkClick r:id="rId3"/>
              </a:rPr>
              <a:t>http://abouthydrology.blogspot.com/2018/12/material-for-winter-school-on-geoframe.html</a:t>
            </a:r>
            <a:endParaRPr lang="en-US" sz="2000" dirty="0"/>
          </a:p>
          <a:p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2000" dirty="0">
                <a:hlinkClick r:id="rId4"/>
              </a:rPr>
              <a:t>https://growworkinghard.altervista.org/installation-and-troubleshoot-of-docker/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106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FE6B94-568C-4713-8014-D5C7F5C27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218984" y="1147784"/>
            <a:ext cx="8823475" cy="1579337"/>
          </a:xfrm>
          <a:prstGeom prst="rect">
            <a:avLst/>
          </a:prstGeom>
        </p:spPr>
      </p:pic>
      <p:sp>
        <p:nvSpPr>
          <p:cNvPr id="22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2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463375" y="2727121"/>
            <a:ext cx="773464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b="1" dirty="0"/>
              <a:t>psi: 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Colonna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inserire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condizione</a:t>
            </a:r>
            <a:r>
              <a:rPr dirty="0"/>
              <a:t> </a:t>
            </a:r>
            <a:r>
              <a:rPr dirty="0" err="1"/>
              <a:t>iniziale</a:t>
            </a:r>
            <a:r>
              <a:rPr dirty="0"/>
              <a:t> per la </a:t>
            </a:r>
            <a:r>
              <a:rPr dirty="0" err="1"/>
              <a:t>suzione</a:t>
            </a:r>
            <a:r>
              <a:rPr dirty="0"/>
              <a:t>. Tale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assegnato</a:t>
            </a:r>
            <a:r>
              <a:rPr dirty="0"/>
              <a:t> </a:t>
            </a:r>
            <a:r>
              <a:rPr dirty="0" err="1"/>
              <a:t>alla</a:t>
            </a:r>
            <a:r>
              <a:rPr dirty="0"/>
              <a:t> prima e ultima </a:t>
            </a:r>
            <a:r>
              <a:rPr dirty="0" err="1"/>
              <a:t>riga</a:t>
            </a:r>
            <a:r>
              <a:rPr dirty="0"/>
              <a:t> (</a:t>
            </a:r>
            <a:r>
              <a:rPr dirty="0" err="1"/>
              <a:t>entrambe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L),  e ad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tipo</a:t>
            </a:r>
            <a:r>
              <a:rPr dirty="0"/>
              <a:t> M. </a:t>
            </a: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righe</a:t>
            </a:r>
            <a:r>
              <a:rPr dirty="0"/>
              <a:t> per le </a:t>
            </a:r>
            <a:r>
              <a:rPr dirty="0" err="1"/>
              <a:t>quali</a:t>
            </a:r>
            <a:r>
              <a:rPr dirty="0"/>
              <a:t> non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assegna</a:t>
            </a:r>
            <a:r>
              <a:rPr dirty="0"/>
              <a:t> un </a:t>
            </a:r>
            <a:r>
              <a:rPr dirty="0" err="1"/>
              <a:t>valore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mette</a:t>
            </a:r>
            <a:r>
              <a:rPr dirty="0"/>
              <a:t> -999.</a:t>
            </a:r>
          </a:p>
          <a:p>
            <a:pPr>
              <a:defRPr sz="2000"/>
            </a:pPr>
            <a:r>
              <a:rPr dirty="0"/>
              <a:t> </a:t>
            </a:r>
          </a:p>
        </p:txBody>
      </p:sp>
      <p:sp>
        <p:nvSpPr>
          <p:cNvPr id="234" name="Rectangle"/>
          <p:cNvSpPr/>
          <p:nvPr/>
        </p:nvSpPr>
        <p:spPr>
          <a:xfrm>
            <a:off x="945976" y="995930"/>
            <a:ext cx="753691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5352ED71-E1CA-477B-8713-A658BB47D7F2}"/>
              </a:ext>
            </a:extLst>
          </p:cNvPr>
          <p:cNvSpPr/>
          <p:nvPr/>
        </p:nvSpPr>
        <p:spPr>
          <a:xfrm>
            <a:off x="2251857" y="921835"/>
            <a:ext cx="6790602" cy="2076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3917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Van </a:t>
            </a:r>
            <a:r>
              <a:rPr lang="en-US" b="1" dirty="0" err="1"/>
              <a:t>Genuchten</a:t>
            </a:r>
            <a:r>
              <a:rPr lang="en-US" b="1" dirty="0"/>
              <a:t>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n </a:t>
            </a:r>
            <a:r>
              <a:rPr lang="en-US" sz="1600" dirty="0"/>
              <a:t>(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alpha </a:t>
            </a:r>
            <a:r>
              <a:rPr lang="en-US" sz="1600" dirty="0"/>
              <a:t>(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11B7256-BF06-4619-AFC1-DDEEF703C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3868445"/>
            <a:ext cx="4604663" cy="11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0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Brooks Corey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n </a:t>
            </a:r>
            <a:r>
              <a:rPr lang="en-US" sz="1600" dirty="0"/>
              <a:t>(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 err="1"/>
              <a:t>psiD</a:t>
            </a:r>
            <a:r>
              <a:rPr lang="en-US" sz="2000" dirty="0"/>
              <a:t> </a:t>
            </a:r>
            <a:r>
              <a:rPr lang="en-US" sz="1600" dirty="0"/>
              <a:t>(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5EAF3-5DFC-46EC-B118-96E5DADF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02" y="3950917"/>
            <a:ext cx="5309996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29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727121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 err="1"/>
              <a:t>Kosugi</a:t>
            </a:r>
            <a:r>
              <a:rPr lang="en-US" b="1" dirty="0"/>
              <a:t>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r </a:t>
            </a:r>
            <a:r>
              <a:rPr lang="en-US" sz="1600" i="1" dirty="0"/>
              <a:t>(</a:t>
            </a:r>
            <a:r>
              <a:rPr lang="en-US" sz="1600" dirty="0" err="1"/>
              <a:t>mediana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[m])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sigma </a:t>
            </a:r>
            <a:r>
              <a:rPr lang="en-US" sz="1600" dirty="0"/>
              <a:t>(</a:t>
            </a:r>
            <a:r>
              <a:rPr lang="en-US" sz="1600" dirty="0" err="1"/>
              <a:t>deviazione</a:t>
            </a:r>
            <a:r>
              <a:rPr lang="en-US" sz="1600" dirty="0"/>
              <a:t> standard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[m])</a:t>
            </a: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E7DA9829-63E3-4325-BFF2-5D127057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89" y="4302970"/>
            <a:ext cx="5777022" cy="11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63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00755-4CE4-4045-827A-1DD98ADC2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160263" y="895374"/>
            <a:ext cx="8823475" cy="1579337"/>
          </a:xfrm>
          <a:prstGeom prst="rect">
            <a:avLst/>
          </a:prstGeom>
        </p:spPr>
      </p:pic>
      <p:sp>
        <p:nvSpPr>
          <p:cNvPr id="236" name="Shape 154 1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37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38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43" name="Rectangle 1"/>
          <p:cNvSpPr/>
          <p:nvPr/>
        </p:nvSpPr>
        <p:spPr>
          <a:xfrm>
            <a:off x="927100" y="901224"/>
            <a:ext cx="3483950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4" name="Rectangle 2"/>
          <p:cNvSpPr/>
          <p:nvPr/>
        </p:nvSpPr>
        <p:spPr>
          <a:xfrm>
            <a:off x="5690111" y="860760"/>
            <a:ext cx="3457824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E2B7F993-225F-46ED-96F0-DB25A7CEA967}"/>
              </a:ext>
            </a:extLst>
          </p:cNvPr>
          <p:cNvSpPr txBox="1"/>
          <p:nvPr/>
        </p:nvSpPr>
        <p:spPr>
          <a:xfrm>
            <a:off x="463375" y="2520407"/>
            <a:ext cx="7734649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lang="en-US" b="1" dirty="0"/>
              <a:t>Romano header: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w </a:t>
            </a:r>
            <a:r>
              <a:rPr lang="en-US" sz="1600" i="1" dirty="0"/>
              <a:t>(</a:t>
            </a:r>
            <a:r>
              <a:rPr lang="en-US" sz="1600" dirty="0"/>
              <a:t>weighting factor, </a:t>
            </a:r>
            <a:r>
              <a:rPr lang="en-US" sz="1600" dirty="0" err="1"/>
              <a:t>compreso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0-1 [-])</a:t>
            </a:r>
            <a:endParaRPr lang="en-US" sz="1600" i="1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i="1" dirty="0"/>
              <a:t>sigma1 </a:t>
            </a:r>
            <a:r>
              <a:rPr lang="en-US" sz="1600" dirty="0"/>
              <a:t>(</a:t>
            </a:r>
            <a:r>
              <a:rPr lang="en-US" sz="1600" dirty="0" err="1"/>
              <a:t>deviazione</a:t>
            </a:r>
            <a:r>
              <a:rPr lang="en-US" sz="1600" dirty="0"/>
              <a:t> standard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distribuzione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</a:t>
            </a:r>
            <a:r>
              <a:rPr lang="en-US" sz="1600" dirty="0" err="1"/>
              <a:t>associabile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tessitura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sigma2 </a:t>
            </a:r>
            <a:r>
              <a:rPr lang="it-IT" sz="1600" dirty="0"/>
              <a:t>(deviazione standard della distribuzione dei pori associabile alla struttura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h1 </a:t>
            </a:r>
            <a:r>
              <a:rPr lang="it-IT" sz="1600" dirty="0"/>
              <a:t>(valore della mediana della suzione associabile alla tessitura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r>
              <a:rPr lang="it-IT" sz="2000" i="1" dirty="0"/>
              <a:t>h2 </a:t>
            </a:r>
            <a:r>
              <a:rPr lang="it-IT" sz="1600" dirty="0"/>
              <a:t>(valore della mediana della suzione associabile alla struttura [m])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2000"/>
            </a:pP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sz="1600" dirty="0"/>
          </a:p>
          <a:p>
            <a:pPr>
              <a:defRPr sz="2000"/>
            </a:pP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EAA9047-B0A1-493E-A8B1-4BB1E05FC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40" y="4514850"/>
            <a:ext cx="4300020" cy="18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147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FFAB7-BE23-4FCD-B1D0-025FD7704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98"/>
          <a:stretch/>
        </p:blipFill>
        <p:spPr>
          <a:xfrm>
            <a:off x="320526" y="875802"/>
            <a:ext cx="8485724" cy="1579337"/>
          </a:xfrm>
          <a:prstGeom prst="rect">
            <a:avLst/>
          </a:prstGeom>
        </p:spPr>
      </p:pic>
      <p:sp>
        <p:nvSpPr>
          <p:cNvPr id="246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4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48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1"/>
              <p:cNvSpPr txBox="1"/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defRPr sz="2000"/>
                </a:pPr>
                <a:r>
                  <a:rPr lang="it-IT" b="1" dirty="0"/>
                  <a:t>thetaS: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 err="1"/>
                  <a:t>thetaR</a:t>
                </a:r>
                <a:r>
                  <a:rPr lang="it-IT" b="1" dirty="0"/>
                  <a:t>:</a:t>
                </a:r>
                <a:r>
                  <a:rPr lang="it-IT" dirty="0"/>
                  <a:t> </a:t>
                </a:r>
              </a:p>
              <a:p>
                <a:pPr>
                  <a:defRPr sz="2000"/>
                </a:pPr>
                <a:r>
                  <a:rPr lang="it-IT" dirty="0"/>
                  <a:t>e` </a:t>
                </a:r>
                <a:r>
                  <a:rPr lang="it-IT" dirty="0" err="1"/>
                  <a:t>il</a:t>
                </a:r>
                <a:r>
                  <a:rPr lang="it-IT" dirty="0"/>
                  <a:t> </a:t>
                </a:r>
                <a:r>
                  <a:rPr lang="it-IT" dirty="0" err="1"/>
                  <a:t>contenuto</a:t>
                </a:r>
                <a:r>
                  <a:rPr lang="it-IT" dirty="0"/>
                  <a:t> </a:t>
                </a:r>
                <a:r>
                  <a:rPr lang="it-IT" dirty="0" err="1"/>
                  <a:t>d’acqua</a:t>
                </a:r>
                <a:r>
                  <a:rPr lang="it-IT" dirty="0"/>
                  <a:t> </a:t>
                </a:r>
                <a:r>
                  <a:rPr lang="it-IT" dirty="0" err="1"/>
                  <a:t>adimensionale</a:t>
                </a:r>
                <a:r>
                  <a:rPr lang="it-IT" dirty="0"/>
                  <a:t> </a:t>
                </a:r>
                <a:r>
                  <a:rPr lang="it-IT" dirty="0" err="1"/>
                  <a:t>residuo</a:t>
                </a:r>
                <a:r>
                  <a:rPr lang="it-IT" dirty="0"/>
                  <a:t> [-].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b="1" dirty="0"/>
                  <a:t>Ks: </a:t>
                </a:r>
              </a:p>
              <a:p>
                <a:pPr>
                  <a:defRPr sz="2000"/>
                </a:pPr>
                <a:r>
                  <a:rPr lang="it-IT" dirty="0"/>
                  <a:t>e` la </a:t>
                </a:r>
                <a:r>
                  <a:rPr lang="it-IT" dirty="0" err="1"/>
                  <a:t>conducibilita</a:t>
                </a:r>
                <a:r>
                  <a:rPr lang="it-IT" dirty="0"/>
                  <a:t>` </a:t>
                </a:r>
                <a:r>
                  <a:rPr lang="it-IT" dirty="0" err="1"/>
                  <a:t>idraulica</a:t>
                </a:r>
                <a:r>
                  <a:rPr lang="it-IT" dirty="0"/>
                  <a:t> </a:t>
                </a:r>
                <a:r>
                  <a:rPr lang="it-IT" dirty="0" err="1"/>
                  <a:t>alla</a:t>
                </a:r>
                <a:r>
                  <a:rPr lang="it-IT" dirty="0"/>
                  <a:t> </a:t>
                </a:r>
                <a:r>
                  <a:rPr lang="it-IT" dirty="0" err="1"/>
                  <a:t>saturazione</a:t>
                </a:r>
                <a:r>
                  <a:rPr lang="it-IT" dirty="0"/>
                  <a:t> </a:t>
                </a:r>
                <a:r>
                  <a:rPr lang="it-IT" dirty="0" err="1"/>
                  <a:t>espressa</a:t>
                </a:r>
                <a:r>
                  <a:rPr lang="it-IT" dirty="0"/>
                  <a:t> in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].</a:t>
                </a:r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endParaRPr lang="it-IT" dirty="0"/>
              </a:p>
              <a:p>
                <a:pPr>
                  <a:defRPr sz="2000"/>
                </a:pPr>
                <a:r>
                  <a:rPr lang="it-IT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4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2701721"/>
                <a:ext cx="7734649" cy="3477875"/>
              </a:xfrm>
              <a:prstGeom prst="rect">
                <a:avLst/>
              </a:prstGeom>
              <a:blipFill>
                <a:blip r:embed="rId3"/>
                <a:stretch>
                  <a:fillRect l="-1420" t="-87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"/>
          <p:cNvSpPr/>
          <p:nvPr/>
        </p:nvSpPr>
        <p:spPr>
          <a:xfrm>
            <a:off x="1112108" y="901224"/>
            <a:ext cx="1359242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2" name="Rectangle"/>
          <p:cNvSpPr/>
          <p:nvPr/>
        </p:nvSpPr>
        <p:spPr>
          <a:xfrm>
            <a:off x="4572000" y="792954"/>
            <a:ext cx="4418320" cy="15539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ACFBB-71B0-4257-B71B-EF006336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292"/>
            <a:ext cx="9144000" cy="1579337"/>
          </a:xfrm>
          <a:prstGeom prst="rect">
            <a:avLst/>
          </a:prstGeom>
        </p:spPr>
      </p:pic>
      <p:sp>
        <p:nvSpPr>
          <p:cNvPr id="25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5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56" name="TextBox 10"/>
          <p:cNvSpPr txBox="1"/>
          <p:nvPr/>
        </p:nvSpPr>
        <p:spPr>
          <a:xfrm>
            <a:off x="1392571" y="328310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@In: input.csv</a:t>
            </a:r>
          </a:p>
        </p:txBody>
      </p:sp>
      <p:sp>
        <p:nvSpPr>
          <p:cNvPr id="261" name="Rectangle"/>
          <p:cNvSpPr/>
          <p:nvPr/>
        </p:nvSpPr>
        <p:spPr>
          <a:xfrm>
            <a:off x="741405" y="888524"/>
            <a:ext cx="4761471" cy="15539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/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Calibri"/>
                  </a:rPr>
                  <a:t>alphaSpecificStorage</a:t>
                </a:r>
                <a:r>
                  <a:rPr lang="en-US" sz="2000" b="1" dirty="0"/>
                  <a:t>: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dell’aquifero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/>
              </a:p>
              <a:p>
                <a:r>
                  <a:rPr lang="en-US" sz="2000" b="1" dirty="0" err="1"/>
                  <a:t>betaSpecificStorage</a:t>
                </a:r>
                <a:r>
                  <a:rPr lang="en-US" sz="2000" b="1" dirty="0"/>
                  <a:t>:</a:t>
                </a:r>
              </a:p>
              <a:p>
                <a:r>
                  <a:rPr lang="en-US" sz="2000" dirty="0"/>
                  <a:t>e` la </a:t>
                </a:r>
                <a:r>
                  <a:rPr lang="en-US" sz="2000" dirty="0" err="1"/>
                  <a:t>comprimibilita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dell’acqua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espressa</a:t>
                </a:r>
                <a:r>
                  <a:rPr lang="en-US" sz="2000" dirty="0"/>
                  <a:t> in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(la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puo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assumere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costante</a:t>
                </a:r>
                <a:r>
                  <a:rPr lang="en-US" sz="2000" dirty="0"/>
                  <a:t> e </a:t>
                </a:r>
                <a:r>
                  <a:rPr lang="en-US" sz="2000" dirty="0" err="1"/>
                  <a:t>pari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4.4 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et:</a:t>
                </a:r>
              </a:p>
              <a:p>
                <a:r>
                  <a:rPr lang="en-US" sz="2000" dirty="0"/>
                  <a:t>e` </a:t>
                </a:r>
                <a:r>
                  <a:rPr lang="en-US" sz="2000" dirty="0" err="1"/>
                  <a:t>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termine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sorgente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utilizzato</a:t>
                </a:r>
                <a:r>
                  <a:rPr lang="en-US" sz="2000" dirty="0"/>
                  <a:t> per </a:t>
                </a:r>
                <a:r>
                  <a:rPr lang="en-US" sz="2000" dirty="0" err="1"/>
                  <a:t>simulare</a:t>
                </a:r>
                <a:r>
                  <a:rPr lang="en-US" sz="2000" dirty="0"/>
                  <a:t> in prima </a:t>
                </a:r>
                <a:r>
                  <a:rPr lang="en-US" sz="2000" dirty="0" err="1"/>
                  <a:t>approssimazione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l’evapotraspirazione</a:t>
                </a:r>
                <a:r>
                  <a:rPr lang="en-US" sz="2000" dirty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] (</a:t>
                </a:r>
                <a:r>
                  <a:rPr lang="en-US" sz="2000" dirty="0" err="1"/>
                  <a:t>deve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essere</a:t>
                </a:r>
                <a:r>
                  <a:rPr lang="en-US" sz="2000" dirty="0"/>
                  <a:t> una </a:t>
                </a:r>
                <a:r>
                  <a:rPr lang="en-US" sz="2000" dirty="0" err="1"/>
                  <a:t>quantita</a:t>
                </a:r>
                <a:r>
                  <a:rPr lang="en-US" sz="2000" dirty="0"/>
                  <a:t>` </a:t>
                </a:r>
                <a:r>
                  <a:rPr lang="en-US" sz="2000" dirty="0" err="1"/>
                  <a:t>positiva</a:t>
                </a:r>
                <a:r>
                  <a:rPr lang="en-US" sz="2000" dirty="0"/>
                  <a:t>).</a:t>
                </a: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293088-2E92-497D-BD50-58CDD97E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7" y="2673531"/>
                <a:ext cx="7806932" cy="4001093"/>
              </a:xfrm>
              <a:prstGeom prst="rect">
                <a:avLst/>
              </a:prstGeom>
              <a:blipFill>
                <a:blip r:embed="rId3"/>
                <a:stretch>
                  <a:fillRect l="-1405" t="-9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65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Esempio</a:t>
            </a:r>
          </a:p>
        </p:txBody>
      </p:sp>
      <p:sp>
        <p:nvSpPr>
          <p:cNvPr id="266" name="TextBox 4"/>
          <p:cNvSpPr txBox="1"/>
          <p:nvPr/>
        </p:nvSpPr>
        <p:spPr>
          <a:xfrm>
            <a:off x="478172" y="1157680"/>
            <a:ext cx="8196044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r>
              <a:rPr dirty="0"/>
              <a:t> </a:t>
            </a:r>
          </a:p>
          <a:p>
            <a:pPr algn="ctr"/>
            <a:r>
              <a:rPr dirty="0"/>
              <a:t>data/</a:t>
            </a:r>
            <a:r>
              <a:rPr dirty="0" err="1"/>
              <a:t>RichardsMeshGen_input</a:t>
            </a:r>
            <a:endParaRPr dirty="0"/>
          </a:p>
          <a:p>
            <a:endParaRPr dirty="0"/>
          </a:p>
          <a:p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presenti</a:t>
            </a:r>
            <a:r>
              <a:rPr dirty="0"/>
              <a:t> 4 </a:t>
            </a:r>
            <a:r>
              <a:rPr dirty="0" err="1"/>
              <a:t>esempi</a:t>
            </a:r>
            <a:r>
              <a:rPr dirty="0"/>
              <a:t> di file </a:t>
            </a:r>
            <a:r>
              <a:rPr i="1" dirty="0"/>
              <a:t>.csv </a:t>
            </a:r>
            <a:r>
              <a:rPr dirty="0"/>
              <a:t>e </a:t>
            </a:r>
            <a:r>
              <a:rPr dirty="0" err="1"/>
              <a:t>delle</a:t>
            </a:r>
            <a:r>
              <a:rPr dirty="0"/>
              <a:t> figure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rappresentano</a:t>
            </a:r>
            <a:r>
              <a:rPr dirty="0"/>
              <a:t> I 4 tipi di </a:t>
            </a:r>
            <a:r>
              <a:rPr dirty="0" err="1"/>
              <a:t>suolo</a:t>
            </a:r>
            <a:r>
              <a:rPr dirty="0"/>
              <a:t> </a:t>
            </a:r>
            <a:r>
              <a:rPr dirty="0" err="1"/>
              <a:t>presi</a:t>
            </a:r>
            <a:r>
              <a:rPr dirty="0"/>
              <a:t> in </a:t>
            </a:r>
            <a:r>
              <a:rPr dirty="0" err="1"/>
              <a:t>esame</a:t>
            </a:r>
            <a:r>
              <a:rPr dirty="0"/>
              <a:t>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Nella </a:t>
            </a:r>
            <a:r>
              <a:rPr dirty="0" err="1"/>
              <a:t>cartella</a:t>
            </a:r>
            <a:endParaRPr dirty="0"/>
          </a:p>
          <a:p>
            <a:endParaRPr dirty="0"/>
          </a:p>
          <a:p>
            <a:pPr algn="ctr"/>
            <a:r>
              <a:rPr dirty="0"/>
              <a:t>data/</a:t>
            </a:r>
            <a:r>
              <a:rPr dirty="0" err="1"/>
              <a:t>Grid_NetCDF</a:t>
            </a:r>
            <a:endParaRPr dirty="0"/>
          </a:p>
          <a:p>
            <a:pPr algn="ctr"/>
            <a:endParaRPr dirty="0"/>
          </a:p>
          <a:p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trovare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4 file </a:t>
            </a:r>
            <a:r>
              <a:rPr i="1" dirty="0"/>
              <a:t>.</a:t>
            </a:r>
            <a:r>
              <a:rPr i="1" dirty="0" err="1"/>
              <a:t>nc</a:t>
            </a:r>
            <a:r>
              <a:rPr i="1" dirty="0"/>
              <a:t> </a:t>
            </a:r>
            <a:r>
              <a:rPr dirty="0" err="1"/>
              <a:t>ottenuti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6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0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Notebook RichardsMeshGen.ipynb</a:t>
            </a:r>
          </a:p>
        </p:txBody>
      </p:sp>
      <p:sp>
        <p:nvSpPr>
          <p:cNvPr id="271" name="TextBox 1"/>
          <p:cNvSpPr txBox="1"/>
          <p:nvPr/>
        </p:nvSpPr>
        <p:spPr>
          <a:xfrm>
            <a:off x="704675" y="1507921"/>
            <a:ext cx="7734649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 err="1"/>
              <a:t>Preparato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file input.csv e` </a:t>
            </a:r>
            <a:r>
              <a:rPr dirty="0" err="1"/>
              <a:t>sufficiente</a:t>
            </a:r>
            <a:r>
              <a:rPr dirty="0"/>
              <a:t> </a:t>
            </a:r>
            <a:r>
              <a:rPr dirty="0" err="1"/>
              <a:t>eseguire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RichardsMeshGen.ipynb</a:t>
            </a:r>
            <a:r>
              <a:rPr dirty="0"/>
              <a:t>.</a:t>
            </a:r>
          </a:p>
        </p:txBody>
      </p:sp>
      <p:sp>
        <p:nvSpPr>
          <p:cNvPr id="272" name="TextBox 2"/>
          <p:cNvSpPr txBox="1"/>
          <p:nvPr/>
        </p:nvSpPr>
        <p:spPr>
          <a:xfrm>
            <a:off x="612394" y="3003258"/>
            <a:ext cx="7919209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Per la definizione della condizione iniziale e` possible scegliere tra: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idrostatico calcolato a partire dal valore della suzione dell’ultimo layer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Interpolazione lineare a tratti (da preferire quando sono stati definiti dei punti di misura, Type 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Profilo costante con valore pari alla suzione dell’ultimo layer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27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392571" y="385894"/>
            <a:ext cx="6476303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/>
            </a:lvl1pPr>
          </a:lstStyle>
          <a:p>
            <a:r>
              <a:t>@Out: grid.nc </a:t>
            </a:r>
          </a:p>
        </p:txBody>
      </p:sp>
      <p:sp>
        <p:nvSpPr>
          <p:cNvPr id="277" name="TextBox 3"/>
          <p:cNvSpPr txBox="1"/>
          <p:nvPr/>
        </p:nvSpPr>
        <p:spPr>
          <a:xfrm>
            <a:off x="503339" y="1493239"/>
            <a:ext cx="82128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Il file di output viene salvato in formato NetCDF (.nc)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E4F47F-A572-4DA9-AFAC-93028D3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52662"/>
            <a:ext cx="8734425" cy="235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A6477-424E-4E8F-9A5B-9C37B153B62D}"/>
              </a:ext>
            </a:extLst>
          </p:cNvPr>
          <p:cNvSpPr txBox="1"/>
          <p:nvPr/>
        </p:nvSpPr>
        <p:spPr>
          <a:xfrm>
            <a:off x="428368" y="4802659"/>
            <a:ext cx="79742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Le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stringhe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outputFileName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outputTitle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outputInstitution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outputSummary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outputDate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definite all’ </a:t>
            </a:r>
            <a:r>
              <a:rPr kumimoji="0" lang="en-US" sz="1800" b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inizio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del notebook.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867039" y="1488678"/>
            <a:ext cx="7569201" cy="111738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2865"/>
            <a:ext cx="279822" cy="2694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46" name="L’equazione di Richards 1D"/>
          <p:cNvSpPr txBox="1"/>
          <p:nvPr/>
        </p:nvSpPr>
        <p:spPr>
          <a:xfrm>
            <a:off x="71437" y="26789"/>
            <a:ext cx="914400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>
            <a:spAutoFit/>
          </a:bodyPr>
          <a:lstStyle>
            <a:lvl1pPr defTabSz="455414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19300" algn="l"/>
                <a:tab pos="2273300" algn="l"/>
                <a:tab pos="2527300" algn="l"/>
                <a:tab pos="2781300" algn="l"/>
                <a:tab pos="3035300" algn="l"/>
              </a:tabLst>
              <a:defRPr sz="14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L’equazione</a:t>
            </a:r>
            <a:r>
              <a:rPr dirty="0"/>
              <a:t> di Richards 1D</a:t>
            </a:r>
          </a:p>
        </p:txBody>
      </p:sp>
      <p:sp>
        <p:nvSpPr>
          <p:cNvPr id="147" name="Rectangle"/>
          <p:cNvSpPr/>
          <p:nvPr/>
        </p:nvSpPr>
        <p:spPr>
          <a:xfrm>
            <a:off x="863335" y="3557616"/>
            <a:ext cx="51943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8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485" y="3627357"/>
            <a:ext cx="44450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ctangle"/>
          <p:cNvSpPr/>
          <p:nvPr/>
        </p:nvSpPr>
        <p:spPr>
          <a:xfrm>
            <a:off x="850635" y="2688127"/>
            <a:ext cx="7569201" cy="787422"/>
          </a:xfrm>
          <a:prstGeom prst="rect">
            <a:avLst/>
          </a:prstGeom>
          <a:solidFill>
            <a:srgbClr val="FFFC41"/>
          </a:solidFill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647700">
              <a:lnSpc>
                <a:spcPts val="3300"/>
              </a:lnSpc>
              <a:tabLst>
                <a:tab pos="508000" algn="l"/>
                <a:tab pos="1016000" algn="l"/>
                <a:tab pos="1511300" algn="l"/>
                <a:tab pos="2019300" algn="l"/>
                <a:tab pos="2552700" algn="l"/>
                <a:tab pos="3035300" algn="l"/>
                <a:tab pos="3543300" algn="l"/>
                <a:tab pos="4051300" algn="l"/>
                <a:tab pos="4546600" algn="l"/>
                <a:tab pos="5054600" algn="l"/>
                <a:tab pos="5562600" algn="l"/>
                <a:tab pos="60452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1922" y="2672590"/>
            <a:ext cx="6231927" cy="736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03" y="1558418"/>
            <a:ext cx="5435601" cy="977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552122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DE26FC5E-D064-4150-9925-36330B5A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5" y="2165681"/>
            <a:ext cx="5367734" cy="2294273"/>
          </a:xfrm>
          <a:prstGeom prst="rect">
            <a:avLst/>
          </a:prstGeom>
        </p:spPr>
      </p:pic>
      <p:sp>
        <p:nvSpPr>
          <p:cNvPr id="28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82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DATE FORMAT:  yyyy-MM-dd HH:mm</a:t>
            </a:r>
          </a:p>
        </p:txBody>
      </p:sp>
      <p:sp>
        <p:nvSpPr>
          <p:cNvPr id="284" name="CasellaDiTesto 5"/>
          <p:cNvSpPr txBox="1"/>
          <p:nvPr/>
        </p:nvSpPr>
        <p:spPr>
          <a:xfrm>
            <a:off x="6104964" y="2498575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START DATE</a:t>
            </a:r>
          </a:p>
        </p:txBody>
      </p:sp>
      <p:sp>
        <p:nvSpPr>
          <p:cNvPr id="285" name="CasellaDiTesto 6"/>
          <p:cNvSpPr txBox="1"/>
          <p:nvPr/>
        </p:nvSpPr>
        <p:spPr>
          <a:xfrm>
            <a:off x="6104964" y="3336776"/>
            <a:ext cx="243840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END DATE</a:t>
            </a:r>
          </a:p>
        </p:txBody>
      </p:sp>
      <p:sp>
        <p:nvSpPr>
          <p:cNvPr id="286" name="CasellaDiTesto 7"/>
          <p:cNvSpPr txBox="1"/>
          <p:nvPr/>
        </p:nvSpPr>
        <p:spPr>
          <a:xfrm>
            <a:off x="6104964" y="4174976"/>
            <a:ext cx="3352799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TIME STEP </a:t>
            </a:r>
          </a:p>
          <a:p>
            <a:pPr>
              <a:defRPr sz="2400"/>
            </a:pPr>
            <a:r>
              <a:t>     delle serie</a:t>
            </a:r>
          </a:p>
          <a:p>
            <a:pPr>
              <a:defRPr sz="2400"/>
            </a:pPr>
            <a:r>
              <a:t>     temporali</a:t>
            </a:r>
          </a:p>
        </p:txBody>
      </p:sp>
      <p:sp>
        <p:nvSpPr>
          <p:cNvPr id="287" name="Connettore 2 11"/>
          <p:cNvSpPr/>
          <p:nvPr/>
        </p:nvSpPr>
        <p:spPr>
          <a:xfrm flipH="1">
            <a:off x="4571995" y="2729408"/>
            <a:ext cx="1532970" cy="1378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Connettore 2 14"/>
          <p:cNvSpPr/>
          <p:nvPr/>
        </p:nvSpPr>
        <p:spPr>
          <a:xfrm flipH="1" flipV="1">
            <a:off x="4563037" y="3545183"/>
            <a:ext cx="1532968" cy="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Connettore 2 15"/>
          <p:cNvSpPr/>
          <p:nvPr/>
        </p:nvSpPr>
        <p:spPr>
          <a:xfrm flipH="1">
            <a:off x="4634752" y="4405775"/>
            <a:ext cx="1532969" cy="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3" name="CasellaDiTesto 1"/>
          <p:cNvSpPr txBox="1"/>
          <p:nvPr/>
        </p:nvSpPr>
        <p:spPr>
          <a:xfrm>
            <a:off x="1708711" y="524866"/>
            <a:ext cx="572657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</a:t>
            </a:r>
          </a:p>
          <a:p>
            <a:pPr algn="ctr">
              <a:defRPr sz="2000"/>
            </a:pPr>
            <a:endParaRPr/>
          </a:p>
          <a:p>
            <a:pPr algn="ctr">
              <a:defRPr sz="2000"/>
            </a:pPr>
            <a:r>
              <a:t>COMPONENTS: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FC5CDD-B4B4-4E5D-AA84-DA55FF8B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" y="2153819"/>
            <a:ext cx="8842720" cy="31535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29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9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2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34" y="2516606"/>
            <a:ext cx="8551528" cy="91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64CBBB5E-BE9B-4220-A464-4BAC2957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03" y="1279135"/>
            <a:ext cx="5212389" cy="1803562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4CC8397C-A9AB-4327-8939-C9A7CA24DFE4}"/>
              </a:ext>
            </a:extLst>
          </p:cNvPr>
          <p:cNvSpPr txBox="1"/>
          <p:nvPr/>
        </p:nvSpPr>
        <p:spPr>
          <a:xfrm>
            <a:off x="704672" y="3440725"/>
            <a:ext cx="77346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en-US" dirty="0"/>
              <a:t>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di Van </a:t>
            </a:r>
            <a:r>
              <a:rPr lang="en-US" dirty="0" err="1"/>
              <a:t>Genuchten</a:t>
            </a:r>
            <a:r>
              <a:rPr lang="en-US" dirty="0"/>
              <a:t> e Brooks Corey </a:t>
            </a:r>
            <a:r>
              <a:rPr lang="it-IT" dirty="0"/>
              <a:t>è possibile considerare anche l’effetto che la temperatura ha sulla suzione. In questo caso i modelli da considerare sono rispettivamente </a:t>
            </a:r>
            <a:r>
              <a:rPr lang="it-IT" i="1" dirty="0"/>
              <a:t>Van Genuchten Bachmann </a:t>
            </a:r>
            <a:r>
              <a:rPr lang="it-IT" dirty="0"/>
              <a:t>e </a:t>
            </a:r>
            <a:r>
              <a:rPr lang="it-IT" i="1" dirty="0"/>
              <a:t>Brooks Corey Bachmann</a:t>
            </a:r>
            <a:r>
              <a:rPr lang="it-I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95258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4CC8397C-A9AB-4327-8939-C9A7CA24DFE4}"/>
              </a:ext>
            </a:extLst>
          </p:cNvPr>
          <p:cNvSpPr txBox="1"/>
          <p:nvPr/>
        </p:nvSpPr>
        <p:spPr>
          <a:xfrm>
            <a:off x="796951" y="5455432"/>
            <a:ext cx="773464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quantit</a:t>
            </a:r>
            <a:r>
              <a:rPr lang="it-IT" dirty="0"/>
              <a:t>à sono relative al modello di Bachmann, in generale non sono da modificare. </a:t>
            </a:r>
            <a:endParaRPr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3E08C0-962F-4EF7-BC64-DB2F101D7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53"/>
          <a:stretch/>
        </p:blipFill>
        <p:spPr>
          <a:xfrm>
            <a:off x="96743" y="1535187"/>
            <a:ext cx="8962453" cy="511727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D3C586-5203-41F4-9755-EB8480FBD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1"/>
          <a:stretch/>
        </p:blipFill>
        <p:spPr>
          <a:xfrm>
            <a:off x="96743" y="4416804"/>
            <a:ext cx="8962453" cy="899021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11E0E6C6-A314-4E4E-BF36-AD0EDA65B1B0}"/>
              </a:ext>
            </a:extLst>
          </p:cNvPr>
          <p:cNvSpPr txBox="1"/>
          <p:nvPr/>
        </p:nvSpPr>
        <p:spPr>
          <a:xfrm>
            <a:off x="704674" y="2096549"/>
            <a:ext cx="773464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Sia il contenuto d’acqua che la conducibilità idraulica presentano una dipendenza dalla temperatura. </a:t>
            </a:r>
            <a:r>
              <a:rPr lang="en-US" dirty="0"/>
              <a:t>“</a:t>
            </a:r>
            <a:r>
              <a:rPr lang="en-US" i="1" dirty="0" err="1"/>
              <a:t>solver.T</a:t>
            </a:r>
            <a:r>
              <a:rPr lang="en-US" dirty="0"/>
              <a:t>”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definire</a:t>
            </a:r>
            <a:r>
              <a:rPr lang="en-US" dirty="0"/>
              <a:t> la temperature del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it-IT" dirty="0"/>
              <a:t>è assunta essere uniforme e costante.</a:t>
            </a:r>
          </a:p>
          <a:p>
            <a:r>
              <a:rPr lang="it-IT" dirty="0"/>
              <a:t>Per tener conto dell’effetto della temperatura scegliere le parametrizzazioni di Bachmann per </a:t>
            </a:r>
            <a:r>
              <a:rPr lang="en-US" dirty="0"/>
              <a:t>“</a:t>
            </a:r>
            <a:r>
              <a:rPr lang="en-US" i="1" dirty="0" err="1"/>
              <a:t>solver.soilHydraulicModel</a:t>
            </a:r>
            <a:r>
              <a:rPr lang="en-US" dirty="0"/>
              <a:t>” </a:t>
            </a:r>
            <a:r>
              <a:rPr lang="it-IT" dirty="0"/>
              <a:t>e Ronan1998 per </a:t>
            </a:r>
            <a:r>
              <a:rPr lang="en-US" dirty="0"/>
              <a:t>“</a:t>
            </a:r>
            <a:r>
              <a:rPr lang="en-US" i="1" dirty="0" err="1"/>
              <a:t>solver.typeUHCTemperatureModel</a:t>
            </a:r>
            <a:r>
              <a:rPr lang="en-US" dirty="0"/>
              <a:t>” 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2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3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37B9C-EE77-4D5E-A90C-365E5E46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0" y="2200056"/>
            <a:ext cx="6296412" cy="1287306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0EB6ABC6-D5CB-4C8F-831D-59E571E7D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7" y="4984623"/>
            <a:ext cx="7666011" cy="106132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72907832-2B93-489E-AE74-FC4458358EDE}"/>
              </a:ext>
            </a:extLst>
          </p:cNvPr>
          <p:cNvSpPr txBox="1"/>
          <p:nvPr/>
        </p:nvSpPr>
        <p:spPr>
          <a:xfrm>
            <a:off x="553671" y="1113997"/>
            <a:ext cx="773464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Per la conducibilità idraulica i modelli disponibili sono quelli ottenuti dalla combinazione della teoria di Mualem e i modelli delle curve di ritenzione idrica (SWRC)</a:t>
            </a:r>
            <a:endParaRPr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26CC06E-FD21-4258-8176-2B5D52FB9806}"/>
              </a:ext>
            </a:extLst>
          </p:cNvPr>
          <p:cNvSpPr txBox="1"/>
          <p:nvPr/>
        </p:nvSpPr>
        <p:spPr>
          <a:xfrm>
            <a:off x="585543" y="3667665"/>
            <a:ext cx="773464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lang="it-IT" dirty="0"/>
              <a:t>La conducibilità idraulica dipende dalla viscosità dell’acqua che a sua volta dipende dalla temperatura. Si può tener conto di questa dipendenza scegliendo il modello di </a:t>
            </a:r>
            <a:r>
              <a:rPr lang="it-IT" i="1" dirty="0"/>
              <a:t>Ronan1998</a:t>
            </a:r>
            <a:r>
              <a:rPr lang="it-IT" dirty="0"/>
              <a:t>, altrimenti</a:t>
            </a:r>
            <a:r>
              <a:rPr lang="it-IT" i="1" dirty="0"/>
              <a:t> notemperature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1072054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08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sellaDiTesto 3"/>
              <p:cNvSpPr txBox="1"/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RAINFALL HEIGTH 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dirty="0"/>
                  <a:t>]</a:t>
                </a:r>
              </a:p>
            </p:txBody>
          </p:sp>
        </mc:Choice>
        <mc:Fallback xmlns="">
          <p:sp>
            <p:nvSpPr>
              <p:cNvPr id="30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" y="4356853"/>
                <a:ext cx="7691720" cy="396241"/>
              </a:xfrm>
              <a:prstGeom prst="rect">
                <a:avLst/>
              </a:prstGeom>
              <a:blipFill>
                <a:blip r:embed="rId2"/>
                <a:stretch>
                  <a:fillRect l="-1426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614" y="2855059"/>
            <a:ext cx="8234770" cy="102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1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14" name="CasellaDiTesto 1"/>
          <p:cNvSpPr txBox="1"/>
          <p:nvPr/>
        </p:nvSpPr>
        <p:spPr>
          <a:xfrm>
            <a:off x="1708711" y="524866"/>
            <a:ext cx="572657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.sim file: parameters</a:t>
            </a:r>
          </a:p>
          <a:p>
            <a:pPr algn="ctr">
              <a:defRPr sz="2000"/>
            </a:pPr>
            <a:r>
              <a:t>BOUNDARY CONDITION </a:t>
            </a:r>
          </a:p>
        </p:txBody>
      </p:sp>
      <p:sp>
        <p:nvSpPr>
          <p:cNvPr id="315" name="CasellaDiTesto 5"/>
          <p:cNvSpPr txBox="1"/>
          <p:nvPr/>
        </p:nvSpPr>
        <p:spPr>
          <a:xfrm>
            <a:off x="1694160" y="1727245"/>
            <a:ext cx="61901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BOTTOM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AT THE BOTTOM OF THE SOIL COLUMN</a:t>
            </a:r>
          </a:p>
        </p:txBody>
      </p:sp>
      <p:sp>
        <p:nvSpPr>
          <p:cNvPr id="316" name="Connettore 2 7"/>
          <p:cNvSpPr/>
          <p:nvPr/>
        </p:nvSpPr>
        <p:spPr>
          <a:xfrm>
            <a:off x="2819400" y="2133600"/>
            <a:ext cx="0" cy="68580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asellaDiTesto 3"/>
              <p:cNvSpPr txBox="1"/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000"/>
                </a:lvl1pPr>
              </a:lstStyle>
              <a:p>
                <a:r>
                  <a:rPr dirty="0"/>
                  <a:t>THE BOTTOM BOUNDARY CONDITION HAS TO BE EXPRESSED IN [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dirty="0"/>
                  <a:t>].</a:t>
                </a:r>
              </a:p>
            </p:txBody>
          </p:sp>
        </mc:Choice>
        <mc:Fallback xmlns="">
          <p:sp>
            <p:nvSpPr>
              <p:cNvPr id="31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0" y="5284522"/>
                <a:ext cx="7580318" cy="396241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5191854-DC6F-4683-A098-CF3A4BB6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0" y="2922611"/>
            <a:ext cx="7422546" cy="21865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2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</a:t>
            </a:r>
          </a:p>
        </p:txBody>
      </p:sp>
      <p:pic>
        <p:nvPicPr>
          <p:cNvPr id="3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11" y="2632655"/>
            <a:ext cx="8293777" cy="1592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2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2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28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092" y="4383833"/>
            <a:ext cx="7145813" cy="1632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1" name="CasellaDiTesto 8"/>
          <p:cNvGrpSpPr/>
          <p:nvPr/>
        </p:nvGrpSpPr>
        <p:grpSpPr>
          <a:xfrm>
            <a:off x="609600" y="1174047"/>
            <a:ext cx="7778037" cy="400111"/>
            <a:chOff x="0" y="0"/>
            <a:chExt cx="7778036" cy="400110"/>
          </a:xfrm>
        </p:grpSpPr>
        <p:sp>
          <p:nvSpPr>
            <p:cNvPr id="329" name="Rectangle"/>
            <p:cNvSpPr/>
            <p:nvPr/>
          </p:nvSpPr>
          <p:spPr>
            <a:xfrm>
              <a:off x="0" y="-1"/>
              <a:ext cx="7778037" cy="40011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Text"/>
            <p:cNvSpPr txBox="1"/>
            <p:nvPr/>
          </p:nvSpPr>
          <p:spPr>
            <a:xfrm>
              <a:off x="0" y="-1"/>
              <a:ext cx="77780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344" y="1739100"/>
            <a:ext cx="8413313" cy="966395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asellaDiTesto 8"/>
          <p:cNvSpPr txBox="1"/>
          <p:nvPr/>
        </p:nvSpPr>
        <p:spPr>
          <a:xfrm>
            <a:off x="762000" y="3824551"/>
            <a:ext cx="777803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CONSIGLIATO USARE SEMPRE L’ALGORITMO NESTED NEWTON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5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"/>
          <p:cNvSpPr txBox="1"/>
          <p:nvPr/>
        </p:nvSpPr>
        <p:spPr>
          <a:xfrm>
            <a:off x="645953" y="764195"/>
            <a:ext cx="7563444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Per studiare l’infiltrazione dell’acqua nei suoli occorre: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/>
              <a:buChar char="•"/>
              <a:defRPr sz="24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4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pic>
        <p:nvPicPr>
          <p:cNvPr id="5" name="Picture 7" descr="Picture 7">
            <a:extLst>
              <a:ext uri="{FF2B5EF4-FFF2-40B4-BE49-F238E27FC236}">
                <a16:creationId xmlns:a16="http://schemas.microsoft.com/office/drawing/2014/main" id="{900CF55B-76F6-42E9-BE00-A6F8F0E2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3469023" y="3609863"/>
            <a:ext cx="1739597" cy="2705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3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37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pic>
        <p:nvPicPr>
          <p:cNvPr id="3" name="Picture 2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7A2CB29D-9FA4-4F48-A0A2-9E56F97F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9" y="2441256"/>
            <a:ext cx="6264980" cy="17926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4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44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45" name="Titolo 1"/>
          <p:cNvSpPr txBox="1"/>
          <p:nvPr/>
        </p:nvSpPr>
        <p:spPr>
          <a:xfrm>
            <a:off x="533400" y="1739151"/>
            <a:ext cx="8229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FILE PATH FOR THE TOP BOUNDARY CONDITION</a:t>
            </a:r>
          </a:p>
        </p:txBody>
      </p:sp>
      <p:sp>
        <p:nvSpPr>
          <p:cNvPr id="346" name="Connettore 2 6"/>
          <p:cNvSpPr/>
          <p:nvPr/>
        </p:nvSpPr>
        <p:spPr>
          <a:xfrm>
            <a:off x="6854821" y="2126875"/>
            <a:ext cx="1" cy="1452283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C112BF-3200-4488-8DDF-E336CC27B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" y="3579158"/>
            <a:ext cx="8961533" cy="1490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82862B-F5E0-451C-A277-AC455CA5F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" y="3597989"/>
            <a:ext cx="9065881" cy="1460853"/>
          </a:xfrm>
          <a:prstGeom prst="rect">
            <a:avLst/>
          </a:prstGeom>
        </p:spPr>
      </p:pic>
      <p:sp>
        <p:nvSpPr>
          <p:cNvPr id="34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2" name="Titolo 1"/>
          <p:cNvSpPr txBox="1"/>
          <p:nvPr/>
        </p:nvSpPr>
        <p:spPr>
          <a:xfrm>
            <a:off x="457198" y="1870454"/>
            <a:ext cx="82296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914400">
              <a:defRPr sz="2000"/>
            </a:lvl1pPr>
          </a:lstStyle>
          <a:p>
            <a:r>
              <a:t>FILE PATH FOR THE BOTTOM BOUNDARY CONDITION</a:t>
            </a:r>
          </a:p>
        </p:txBody>
      </p:sp>
      <p:sp>
        <p:nvSpPr>
          <p:cNvPr id="353" name="Connettore 2 6"/>
          <p:cNvSpPr/>
          <p:nvPr/>
        </p:nvSpPr>
        <p:spPr>
          <a:xfrm>
            <a:off x="7010400" y="2348752"/>
            <a:ext cx="0" cy="133725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5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58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parameters </a:t>
            </a:r>
          </a:p>
        </p:txBody>
      </p:sp>
      <p:sp>
        <p:nvSpPr>
          <p:cNvPr id="359" name="Titolo 1"/>
          <p:cNvSpPr txBox="1"/>
          <p:nvPr/>
        </p:nvSpPr>
        <p:spPr>
          <a:xfrm>
            <a:off x="457200" y="1371600"/>
            <a:ext cx="8229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PATH OF THE OUTPUT FOLDER</a:t>
            </a:r>
          </a:p>
        </p:txBody>
      </p:sp>
      <p:sp>
        <p:nvSpPr>
          <p:cNvPr id="360" name="Connettore 2 6"/>
          <p:cNvSpPr/>
          <p:nvPr/>
        </p:nvSpPr>
        <p:spPr>
          <a:xfrm>
            <a:off x="4314825" y="2115671"/>
            <a:ext cx="0" cy="911465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Picture 4" descr="A picture containing indoor, wall, person&#10;&#10;Description automatically generated">
            <a:extLst>
              <a:ext uri="{FF2B5EF4-FFF2-40B4-BE49-F238E27FC236}">
                <a16:creationId xmlns:a16="http://schemas.microsoft.com/office/drawing/2014/main" id="{9B4A7090-3B5D-459E-A3A5-55BAD0492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3" y="3260485"/>
            <a:ext cx="6780564" cy="1014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6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65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13667E5-FFD7-4EEE-9A85-C258A847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12" y="1116769"/>
            <a:ext cx="5726576" cy="49410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Solving Richards’ equation with OMS console</a:t>
            </a:r>
          </a:p>
        </p:txBody>
      </p:sp>
      <p:sp>
        <p:nvSpPr>
          <p:cNvPr id="37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1" name="CasellaDiTesto 1"/>
          <p:cNvSpPr txBox="1"/>
          <p:nvPr/>
        </p:nvSpPr>
        <p:spPr>
          <a:xfrm>
            <a:off x="1708711" y="524866"/>
            <a:ext cx="572657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.sim file: connect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F59B43-D42C-4F29-868E-8A8413A38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47" y="1360807"/>
            <a:ext cx="6621905" cy="45561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How to read a NetCDF with Jupyter Notebook</a:t>
            </a:r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77" name="TextBox 3"/>
          <p:cNvSpPr txBox="1"/>
          <p:nvPr/>
        </p:nvSpPr>
        <p:spPr>
          <a:xfrm>
            <a:off x="131974" y="2009610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rPr dirty="0"/>
              <a:t>Per la </a:t>
            </a:r>
            <a:r>
              <a:rPr dirty="0" err="1"/>
              <a:t>lettura</a:t>
            </a:r>
            <a:r>
              <a:rPr dirty="0"/>
              <a:t> di un file </a:t>
            </a:r>
            <a:r>
              <a:rPr dirty="0" err="1"/>
              <a:t>formato</a:t>
            </a:r>
            <a:r>
              <a:rPr dirty="0"/>
              <a:t> </a:t>
            </a:r>
            <a:r>
              <a:rPr dirty="0" err="1"/>
              <a:t>NetCDF</a:t>
            </a:r>
            <a:r>
              <a:rPr dirty="0"/>
              <a:t> (.</a:t>
            </a:r>
            <a:r>
              <a:rPr dirty="0" err="1"/>
              <a:t>nc</a:t>
            </a:r>
            <a:r>
              <a:rPr dirty="0"/>
              <a:t>) </a:t>
            </a:r>
            <a:r>
              <a:rPr dirty="0" err="1"/>
              <a:t>guardare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 err="1"/>
              <a:t>How_to_Read_NetCDF.ipynb</a:t>
            </a:r>
            <a:endParaRPr b="1" dirty="0"/>
          </a:p>
        </p:txBody>
      </p:sp>
      <p:sp>
        <p:nvSpPr>
          <p:cNvPr id="378" name="TextBox 5"/>
          <p:cNvSpPr txBox="1"/>
          <p:nvPr/>
        </p:nvSpPr>
        <p:spPr>
          <a:xfrm>
            <a:off x="133372" y="4494152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Ricordarsi di chiudere sempre il file in lettura con il comando</a:t>
            </a:r>
          </a:p>
          <a:p>
            <a:pPr algn="ctr">
              <a:defRPr sz="2000"/>
            </a:pPr>
            <a:r>
              <a:t>ncfile.close()</a:t>
            </a:r>
          </a:p>
        </p:txBody>
      </p:sp>
    </p:spTree>
    <p:extLst>
      <p:ext uri="{BB962C8B-B14F-4D97-AF65-F5344CB8AC3E}">
        <p14:creationId xmlns:p14="http://schemas.microsoft.com/office/powerpoint/2010/main" val="215563364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Postprocessing</a:t>
            </a:r>
            <a:endParaRPr dirty="0"/>
          </a:p>
        </p:txBody>
      </p:sp>
      <p:sp>
        <p:nvSpPr>
          <p:cNvPr id="3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17855-1A78-4371-91A6-2DFEE5C1016A}"/>
              </a:ext>
            </a:extLst>
          </p:cNvPr>
          <p:cNvSpPr txBox="1"/>
          <p:nvPr/>
        </p:nvSpPr>
        <p:spPr>
          <a:xfrm>
            <a:off x="115330" y="1779373"/>
            <a:ext cx="87650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Per la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visualizzazione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degli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output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delle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simulazioni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sono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disponibili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due notebooks: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3_Richards1DOutput</a:t>
            </a:r>
            <a:r>
              <a:rPr lang="en-US" b="1" dirty="0"/>
              <a:t>.ipynb</a:t>
            </a:r>
            <a:r>
              <a:rPr lang="en-US" dirty="0"/>
              <a:t>: </a:t>
            </a:r>
            <a:r>
              <a:rPr lang="en-US" dirty="0" err="1"/>
              <a:t>questo</a:t>
            </a:r>
            <a:r>
              <a:rPr lang="en-US" dirty="0"/>
              <a:t> notebook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graficare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, 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d’acqua</a:t>
            </a:r>
            <a:r>
              <a:rPr lang="en-US" dirty="0"/>
              <a:t> 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velocita</a:t>
            </a:r>
            <a:r>
              <a:rPr lang="en-US" dirty="0"/>
              <a:t>` per un timestep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prefissato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2" name="TextBox 6"/>
          <p:cNvSpPr txBox="1"/>
          <p:nvPr/>
        </p:nvSpPr>
        <p:spPr>
          <a:xfrm>
            <a:off x="84840" y="340201"/>
            <a:ext cx="8880052" cy="588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E` possible confrontare la soluzione numerica ottenuta con la componente OMS Richards1D con una soluzione analitica per il caso in cui al fondo si assegna una condizione al contorno di tipo </a:t>
            </a:r>
            <a:r>
              <a:rPr i="1"/>
              <a:t>impervious bottom</a:t>
            </a:r>
            <a:r>
              <a:t> e la precipitazione e` tale da saturare l’intera Colonna di suolo al punto da determinare l’accumulo di acqua sulla superficie.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In questo caso infatti e` possible calcolare analiticamente l’accumulo d’acqua alla superficie facendo un semplice bilancio tra di volume. Dalla condizione iniziale e` possibile calcolare il volume d’acqua infiltrabile come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Quindi il volume d’acqua che si accumula sulla superficie sara` pari a: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Nel caso 1D anziche` lavorare con i volume risulta piu` semplice lavorare con le altezze che altro non sono che i volume per unita` di area.</a:t>
            </a:r>
          </a:p>
          <a:p>
            <a:pPr>
              <a:defRPr sz="2000"/>
            </a:pPr>
            <a:r>
              <a:t> </a:t>
            </a:r>
          </a:p>
        </p:txBody>
      </p:sp>
      <p:pic>
        <p:nvPicPr>
          <p:cNvPr id="3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2915" y="4584601"/>
            <a:ext cx="3917553" cy="57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1421" y="3198401"/>
            <a:ext cx="5072722" cy="690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 err="1"/>
              <a:t>Check_ponding_depth_and_cumulative_infiltration.ipyn</a:t>
            </a:r>
            <a:r>
              <a:rPr lang="en-US" dirty="0" err="1"/>
              <a:t>b</a:t>
            </a:r>
            <a:endParaRPr dirty="0"/>
          </a:p>
        </p:txBody>
      </p:sp>
      <p:sp>
        <p:nvSpPr>
          <p:cNvPr id="38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88" name="TextBox 6"/>
          <p:cNvSpPr txBox="1"/>
          <p:nvPr/>
        </p:nvSpPr>
        <p:spPr>
          <a:xfrm>
            <a:off x="131974" y="2408870"/>
            <a:ext cx="8880052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Il valore cosi` calcolato puo` essere confrontato con il valore ottenuto dalla simulazione e quindi valutare l’errore della soluzione numerica.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6B6C6-1BE8-4CD4-8ED2-376E7F4D6B01}"/>
              </a:ext>
            </a:extLst>
          </p:cNvPr>
          <p:cNvSpPr txBox="1"/>
          <p:nvPr/>
        </p:nvSpPr>
        <p:spPr>
          <a:xfrm>
            <a:off x="189470" y="3414711"/>
            <a:ext cx="87650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Il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4_Check_ponding_depth_and_cumulative_infiltration</a:t>
            </a:r>
            <a:r>
              <a:rPr lang="en-US" b="1" dirty="0"/>
              <a:t>.ipynb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39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14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31844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Box 1"/>
          <p:cNvSpPr txBox="1"/>
          <p:nvPr/>
        </p:nvSpPr>
        <p:spPr>
          <a:xfrm>
            <a:off x="645953" y="764195"/>
            <a:ext cx="7205479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studiare l’infiltrazione dell’acqua nei suoli occorre: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modello matematico: equazioni di Richards +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Un metodo numerico che consenta di trovare una soluzione approssimata dell’equazione di Richards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Per poter applicare il modello numerico  e` necessario definire una griglia sulla quale calcolare la soluzione.</a:t>
            </a:r>
            <a:br/>
            <a:endParaRPr/>
          </a:p>
        </p:txBody>
      </p:sp>
      <p:sp>
        <p:nvSpPr>
          <p:cNvPr id="142" name="Straight Arrow Connector 8"/>
          <p:cNvSpPr/>
          <p:nvPr/>
        </p:nvSpPr>
        <p:spPr>
          <a:xfrm flipV="1">
            <a:off x="3246539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3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289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1049288" y="3053594"/>
            <a:ext cx="2097249" cy="326192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raight Arrow Connector 9"/>
          <p:cNvSpPr/>
          <p:nvPr/>
        </p:nvSpPr>
        <p:spPr>
          <a:xfrm flipV="1">
            <a:off x="3263982" y="4613943"/>
            <a:ext cx="153518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6734" y="2888431"/>
            <a:ext cx="3275246" cy="3527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1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2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rPr dirty="0"/>
              <a:t>I </a:t>
            </a:r>
            <a:r>
              <a:rPr dirty="0" err="1"/>
              <a:t>NetCDF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file </a:t>
            </a:r>
            <a:r>
              <a:rPr dirty="0" err="1"/>
              <a:t>autoesplicativi</a:t>
            </a:r>
            <a:r>
              <a:rPr dirty="0"/>
              <a:t>: e` possible </a:t>
            </a:r>
            <a:r>
              <a:rPr dirty="0" err="1"/>
              <a:t>aggiungere</a:t>
            </a:r>
            <a:r>
              <a:rPr dirty="0"/>
              <a:t> una </a:t>
            </a:r>
            <a:r>
              <a:rPr dirty="0" err="1"/>
              <a:t>descrizione</a:t>
            </a:r>
            <a:r>
              <a:rPr dirty="0"/>
              <a:t> del </a:t>
            </a:r>
            <a:r>
              <a:rPr dirty="0" err="1"/>
              <a:t>contenuto</a:t>
            </a:r>
            <a:r>
              <a:rPr dirty="0"/>
              <a:t> del file </a:t>
            </a:r>
            <a:r>
              <a:rPr dirty="0" err="1"/>
              <a:t>piu</a:t>
            </a:r>
            <a:r>
              <a:rPr dirty="0"/>
              <a:t>` o </a:t>
            </a:r>
            <a:r>
              <a:rPr dirty="0" err="1"/>
              <a:t>meno</a:t>
            </a:r>
            <a:r>
              <a:rPr dirty="0"/>
              <a:t> </a:t>
            </a:r>
            <a:r>
              <a:rPr dirty="0" err="1"/>
              <a:t>dettagliata</a:t>
            </a:r>
            <a:r>
              <a:rPr dirty="0"/>
              <a:t>. Il </a:t>
            </a:r>
            <a:r>
              <a:rPr dirty="0" err="1"/>
              <a:t>consiglio</a:t>
            </a:r>
            <a:r>
              <a:rPr dirty="0"/>
              <a:t> e` di </a:t>
            </a:r>
            <a:r>
              <a:rPr dirty="0" err="1"/>
              <a:t>investire</a:t>
            </a:r>
            <a:r>
              <a:rPr dirty="0"/>
              <a:t> del tempo </a:t>
            </a:r>
            <a:r>
              <a:rPr dirty="0" err="1"/>
              <a:t>nello</a:t>
            </a:r>
            <a:r>
              <a:rPr dirty="0"/>
              <a:t> </a:t>
            </a:r>
            <a:r>
              <a:rPr dirty="0" err="1"/>
              <a:t>scrivere</a:t>
            </a:r>
            <a:r>
              <a:rPr dirty="0"/>
              <a:t> un comment al file in modo da </a:t>
            </a:r>
            <a:r>
              <a:rPr dirty="0" err="1"/>
              <a:t>poter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sapere</a:t>
            </a:r>
            <a:r>
              <a:rPr dirty="0"/>
              <a:t>, </a:t>
            </a:r>
            <a:r>
              <a:rPr dirty="0" err="1"/>
              <a:t>anche</a:t>
            </a:r>
            <a:r>
              <a:rPr dirty="0"/>
              <a:t> a </a:t>
            </a:r>
            <a:r>
              <a:rPr dirty="0" err="1"/>
              <a:t>distanza</a:t>
            </a:r>
            <a:r>
              <a:rPr dirty="0"/>
              <a:t> di tempo,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di input </a:t>
            </a:r>
            <a:r>
              <a:rPr dirty="0" err="1"/>
              <a:t>utilizzati</a:t>
            </a:r>
            <a:r>
              <a:rPr dirty="0"/>
              <a:t> per la </a:t>
            </a:r>
            <a:r>
              <a:rPr dirty="0" err="1"/>
              <a:t>simulazione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e` possible </a:t>
            </a:r>
            <a:r>
              <a:rPr dirty="0" err="1"/>
              <a:t>farlo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con </a:t>
            </a:r>
            <a:r>
              <a:rPr dirty="0" err="1"/>
              <a:t>il</a:t>
            </a:r>
            <a:r>
              <a:rPr dirty="0"/>
              <a:t> notebook </a:t>
            </a:r>
            <a:r>
              <a:rPr dirty="0" err="1"/>
              <a:t>RichardsMeshGen.ipyn</a:t>
            </a:r>
            <a:r>
              <a:rPr lang="en-US" dirty="0" err="1"/>
              <a:t>b</a:t>
            </a:r>
            <a:r>
              <a:rPr dirty="0"/>
              <a:t>:</a:t>
            </a:r>
          </a:p>
        </p:txBody>
      </p:sp>
      <p:pic>
        <p:nvPicPr>
          <p:cNvPr id="39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t="40495"/>
          <a:stretch>
            <a:fillRect/>
          </a:stretch>
        </p:blipFill>
        <p:spPr>
          <a:xfrm>
            <a:off x="893211" y="2340441"/>
            <a:ext cx="8071680" cy="140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39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397" name="TextBox 2"/>
          <p:cNvSpPr txBox="1"/>
          <p:nvPr/>
        </p:nvSpPr>
        <p:spPr>
          <a:xfrm>
            <a:off x="84840" y="340201"/>
            <a:ext cx="888005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2000"/>
            </a:lvl1pPr>
          </a:lstStyle>
          <a:p>
            <a:r>
              <a:t>I NetCDF sono file autoesplicativi: e` possible aggiungere una descrizione del contenuto del file piu` o meno dettagliata. Il consiglio e` di investire del tempo nello scrivere un comment al file in modo da poter sempre sapere, anche a distanza di tempo, i dati di input utilizzati per la simulazione. Questo e` possible farlo sia con la simulazione OMS:</a:t>
            </a:r>
          </a:p>
        </p:txBody>
      </p:sp>
      <p:pic>
        <p:nvPicPr>
          <p:cNvPr id="3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59649"/>
          <a:stretch>
            <a:fillRect/>
          </a:stretch>
        </p:blipFill>
        <p:spPr>
          <a:xfrm>
            <a:off x="1708711" y="2181137"/>
            <a:ext cx="6093057" cy="586104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TextBox 9"/>
          <p:cNvSpPr txBox="1"/>
          <p:nvPr/>
        </p:nvSpPr>
        <p:spPr>
          <a:xfrm>
            <a:off x="245629" y="3604919"/>
            <a:ext cx="888005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Esempio: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1" y="4019636"/>
            <a:ext cx="8738797" cy="2214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1864200"/>
            <a:ext cx="8880052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/>
              <a:t>Prima di </a:t>
            </a:r>
            <a:r>
              <a:rPr lang="en-US" dirty="0" err="1"/>
              <a:t>controllare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pensa</a:t>
            </a:r>
            <a:r>
              <a:rPr lang="en-US" dirty="0"/>
              <a:t> 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dovrebbe</a:t>
            </a:r>
            <a:r>
              <a:rPr lang="en-US" dirty="0"/>
              <a:t> </a:t>
            </a:r>
            <a:r>
              <a:rPr lang="en-US" dirty="0" err="1"/>
              <a:t>succedere</a:t>
            </a:r>
            <a:r>
              <a:rPr lang="en-US"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en-US" dirty="0" err="1"/>
              <a:t>Nei</a:t>
            </a:r>
            <a:r>
              <a:rPr lang="en-US" dirty="0"/>
              <a:t> plot </a:t>
            </a:r>
            <a:r>
              <a:rPr lang="en-US" dirty="0" err="1"/>
              <a:t>controlla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profilo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suzione</a:t>
            </a:r>
            <a:r>
              <a:rPr lang="en-US" dirty="0"/>
              <a:t>, ma </a:t>
            </a:r>
            <a:r>
              <a:rPr lang="en-US" dirty="0" err="1"/>
              <a:t>ricorda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moto e` </a:t>
            </a:r>
            <a:r>
              <a:rPr lang="en-US" dirty="0" err="1"/>
              <a:t>controllato</a:t>
            </a:r>
            <a:r>
              <a:rPr lang="en-US" dirty="0"/>
              <a:t> dal </a:t>
            </a:r>
            <a:r>
              <a:rPr lang="en-US" dirty="0" err="1"/>
              <a:t>gradiente</a:t>
            </a:r>
            <a:r>
              <a:rPr lang="en-US" dirty="0"/>
              <a:t> del </a:t>
            </a:r>
            <a:r>
              <a:rPr lang="en-US" dirty="0" err="1"/>
              <a:t>carico</a:t>
            </a:r>
            <a:r>
              <a:rPr lang="en-US" dirty="0"/>
              <a:t> </a:t>
            </a:r>
            <a:r>
              <a:rPr lang="en-US" dirty="0" err="1"/>
              <a:t>idraulico</a:t>
            </a:r>
            <a:r>
              <a:rPr lang="en-US" dirty="0"/>
              <a:t> 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lang="it-IT" dirty="0"/>
              <a:t>Per fare dei confronti sulla dinamica dell’infiltrazione in due suoli scegliere suoli tra loro abbastanza diversi (es. sabbia-argilla sabbia-limo) e mantenere condizioni iniziali, al contorno  uguali;</a:t>
            </a:r>
          </a:p>
          <a:p>
            <a:pPr>
              <a:buSzPct val="100000"/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3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4" name="TextBox 2"/>
          <p:cNvSpPr txBox="1"/>
          <p:nvPr/>
        </p:nvSpPr>
        <p:spPr>
          <a:xfrm>
            <a:off x="131974" y="982751"/>
            <a:ext cx="888005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Le prime volte </a:t>
            </a:r>
            <a:r>
              <a:rPr dirty="0" err="1"/>
              <a:t>utilizzare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sintetici</a:t>
            </a:r>
            <a:r>
              <a:rPr dirty="0"/>
              <a:t> </a:t>
            </a:r>
            <a:r>
              <a:rPr dirty="0" err="1"/>
              <a:t>possibilmente</a:t>
            </a:r>
            <a:r>
              <a:rPr dirty="0"/>
              <a:t> a </a:t>
            </a:r>
            <a:r>
              <a:rPr dirty="0" err="1"/>
              <a:t>gradino</a:t>
            </a:r>
            <a:r>
              <a:rPr dirty="0"/>
              <a:t> in modo da </a:t>
            </a:r>
            <a:r>
              <a:rPr dirty="0" err="1"/>
              <a:t>individuare</a:t>
            </a:r>
            <a:r>
              <a:rPr dirty="0"/>
              <a:t> </a:t>
            </a:r>
            <a:r>
              <a:rPr dirty="0" err="1"/>
              <a:t>correttamente</a:t>
            </a:r>
            <a:r>
              <a:rPr dirty="0"/>
              <a:t> </a:t>
            </a:r>
            <a:r>
              <a:rPr dirty="0" err="1"/>
              <a:t>l’inizio</a:t>
            </a:r>
            <a:r>
              <a:rPr dirty="0"/>
              <a:t> e la fine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precipitazione</a:t>
            </a:r>
            <a:r>
              <a:rPr dirty="0"/>
              <a:t>. Nella </a:t>
            </a:r>
            <a:r>
              <a:rPr dirty="0" err="1"/>
              <a:t>definizione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ietogrammi</a:t>
            </a:r>
            <a:r>
              <a:rPr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l’intensita</a:t>
            </a:r>
            <a:r>
              <a:rPr dirty="0"/>
              <a:t>` di </a:t>
            </a:r>
            <a:r>
              <a:rPr dirty="0" err="1"/>
              <a:t>precipitazione</a:t>
            </a:r>
            <a:r>
              <a:rPr dirty="0"/>
              <a:t> con la </a:t>
            </a:r>
            <a:r>
              <a:rPr dirty="0" err="1"/>
              <a:t>conducibilita</a:t>
            </a:r>
            <a:r>
              <a:rPr dirty="0"/>
              <a:t>` </a:t>
            </a:r>
            <a:r>
              <a:rPr dirty="0" err="1"/>
              <a:t>idraulica</a:t>
            </a:r>
            <a:r>
              <a:rPr dirty="0"/>
              <a:t> a </a:t>
            </a:r>
            <a:r>
              <a:rPr dirty="0" err="1"/>
              <a:t>saturazione</a:t>
            </a:r>
            <a:r>
              <a:rPr dirty="0"/>
              <a:t> e </a:t>
            </a:r>
            <a:r>
              <a:rPr dirty="0" err="1"/>
              <a:t>l’altezza</a:t>
            </a:r>
            <a:r>
              <a:rPr dirty="0"/>
              <a:t> di </a:t>
            </a:r>
            <a:r>
              <a:rPr dirty="0" err="1"/>
              <a:t>precipitazione</a:t>
            </a:r>
            <a:r>
              <a:rPr dirty="0"/>
              <a:t> cumulate con </a:t>
            </a:r>
            <a:r>
              <a:rPr dirty="0" err="1"/>
              <a:t>il</a:t>
            </a:r>
            <a:r>
              <a:rPr dirty="0"/>
              <a:t> volume </a:t>
            </a:r>
            <a:r>
              <a:rPr dirty="0" err="1"/>
              <a:t>disponibile</a:t>
            </a:r>
            <a:r>
              <a:rPr dirty="0"/>
              <a:t> </a:t>
            </a:r>
            <a:r>
              <a:rPr dirty="0" err="1"/>
              <a:t>all’infiltrazione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/>
              <a:t>Per lo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di </a:t>
            </a:r>
            <a:r>
              <a:rPr dirty="0" err="1"/>
              <a:t>suolo</a:t>
            </a:r>
            <a:r>
              <a:rPr dirty="0"/>
              <a:t>,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condizioni</a:t>
            </a:r>
            <a:r>
              <a:rPr dirty="0"/>
              <a:t> </a:t>
            </a:r>
            <a:r>
              <a:rPr dirty="0" err="1"/>
              <a:t>iniziali</a:t>
            </a:r>
            <a:r>
              <a:rPr dirty="0"/>
              <a:t> </a:t>
            </a:r>
            <a:r>
              <a:rPr dirty="0" err="1"/>
              <a:t>variare</a:t>
            </a:r>
            <a:r>
              <a:rPr dirty="0"/>
              <a:t> una ad una le </a:t>
            </a:r>
            <a:r>
              <a:rPr dirty="0" err="1"/>
              <a:t>condizioni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;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un </a:t>
            </a:r>
            <a:r>
              <a:rPr dirty="0" err="1"/>
              <a:t>suolo</a:t>
            </a:r>
            <a:r>
              <a:rPr dirty="0"/>
              <a:t> con due layer </a:t>
            </a:r>
            <a:r>
              <a:rPr dirty="0" err="1"/>
              <a:t>diversi</a:t>
            </a:r>
            <a:r>
              <a:rPr dirty="0"/>
              <a:t> e a </a:t>
            </a:r>
            <a:r>
              <a:rPr dirty="0" err="1"/>
              <a:t>parita</a:t>
            </a:r>
            <a:r>
              <a:rPr dirty="0"/>
              <a:t>` di </a:t>
            </a:r>
            <a:r>
              <a:rPr dirty="0" err="1"/>
              <a:t>tutte</a:t>
            </a:r>
            <a:r>
              <a:rPr dirty="0"/>
              <a:t> le </a:t>
            </a:r>
            <a:r>
              <a:rPr dirty="0" err="1"/>
              <a:t>altr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condizioni</a:t>
            </a:r>
            <a:r>
              <a:rPr dirty="0"/>
              <a:t> fare un </a:t>
            </a:r>
            <a:r>
              <a:rPr dirty="0" err="1"/>
              <a:t>confronto</a:t>
            </a:r>
            <a:r>
              <a:rPr dirty="0"/>
              <a:t> con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layer ‘</a:t>
            </a:r>
            <a:r>
              <a:rPr dirty="0" err="1"/>
              <a:t>invertiti</a:t>
            </a:r>
            <a:r>
              <a:rPr dirty="0"/>
              <a:t>’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rPr dirty="0" err="1"/>
              <a:t>Considerare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di un </a:t>
            </a:r>
            <a:r>
              <a:rPr dirty="0" err="1"/>
              <a:t>suolo</a:t>
            </a:r>
            <a:r>
              <a:rPr dirty="0"/>
              <a:t> con </a:t>
            </a:r>
            <a:r>
              <a:rPr dirty="0" err="1"/>
              <a:t>condizione</a:t>
            </a:r>
            <a:r>
              <a:rPr dirty="0"/>
              <a:t> al </a:t>
            </a:r>
            <a:r>
              <a:rPr dirty="0" err="1"/>
              <a:t>contorno</a:t>
            </a:r>
            <a:r>
              <a:rPr dirty="0"/>
              <a:t> al </a:t>
            </a:r>
            <a:r>
              <a:rPr dirty="0" err="1"/>
              <a:t>fondo</a:t>
            </a:r>
            <a:r>
              <a:rPr dirty="0"/>
              <a:t> ‘Impervious’ e una </a:t>
            </a:r>
            <a:r>
              <a:rPr dirty="0" err="1"/>
              <a:t>precipitazione</a:t>
            </a:r>
            <a:r>
              <a:rPr dirty="0"/>
              <a:t> tale da </a:t>
            </a:r>
            <a:r>
              <a:rPr dirty="0" err="1"/>
              <a:t>saturarlo</a:t>
            </a:r>
            <a:r>
              <a:rPr dirty="0"/>
              <a:t> </a:t>
            </a:r>
            <a:r>
              <a:rPr dirty="0" err="1"/>
              <a:t>completamente</a:t>
            </a:r>
            <a:r>
              <a:rPr dirty="0"/>
              <a:t>. </a:t>
            </a:r>
            <a:r>
              <a:rPr dirty="0" err="1"/>
              <a:t>Utilizzando</a:t>
            </a:r>
            <a:r>
              <a:rPr dirty="0"/>
              <a:t> </a:t>
            </a:r>
            <a:r>
              <a:rPr dirty="0" err="1"/>
              <a:t>il</a:t>
            </a:r>
            <a:r>
              <a:rPr dirty="0"/>
              <a:t> notebook </a:t>
            </a:r>
            <a:r>
              <a:rPr b="1" dirty="0"/>
              <a:t>check_ponding_depth_and_cumulative_infiltration_for_simulations_with_impervious_bottom_BC</a:t>
            </a:r>
            <a:r>
              <a:rPr lang="en-US" b="1" dirty="0"/>
              <a:t>.ipynb</a:t>
            </a:r>
            <a:r>
              <a:rPr b="1" dirty="0"/>
              <a:t> </a:t>
            </a:r>
            <a:r>
              <a:rPr dirty="0" err="1"/>
              <a:t>confrontare</a:t>
            </a:r>
            <a:r>
              <a:rPr dirty="0"/>
              <a:t> </a:t>
            </a:r>
            <a:r>
              <a:rPr dirty="0" err="1"/>
              <a:t>l’accumulo</a:t>
            </a:r>
            <a:r>
              <a:rPr dirty="0"/>
              <a:t> di </a:t>
            </a:r>
            <a:r>
              <a:rPr dirty="0" err="1"/>
              <a:t>acqua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superficie</a:t>
            </a:r>
            <a:r>
              <a:rPr dirty="0"/>
              <a:t> </a:t>
            </a:r>
            <a:r>
              <a:rPr dirty="0" err="1"/>
              <a:t>calcolato</a:t>
            </a:r>
            <a:r>
              <a:rPr dirty="0"/>
              <a:t> </a:t>
            </a:r>
            <a:r>
              <a:rPr dirty="0" err="1"/>
              <a:t>facendo</a:t>
            </a:r>
            <a:r>
              <a:rPr dirty="0"/>
              <a:t> un </a:t>
            </a:r>
            <a:r>
              <a:rPr dirty="0" err="1"/>
              <a:t>bilancio</a:t>
            </a:r>
            <a:r>
              <a:rPr dirty="0"/>
              <a:t> </a:t>
            </a:r>
            <a:r>
              <a:rPr dirty="0" err="1"/>
              <a:t>su</a:t>
            </a:r>
            <a:r>
              <a:rPr lang="en-US" dirty="0" err="1"/>
              <a:t>l</a:t>
            </a:r>
            <a:r>
              <a:rPr dirty="0"/>
              <a:t> volume e </a:t>
            </a:r>
            <a:r>
              <a:rPr dirty="0" err="1"/>
              <a:t>quello</a:t>
            </a:r>
            <a:r>
              <a:rPr dirty="0"/>
              <a:t> </a:t>
            </a:r>
            <a:r>
              <a:rPr dirty="0" err="1"/>
              <a:t>ottenuto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simulazione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3093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Qualche suggerimento</a:t>
            </a:r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408" name="TextBox 2"/>
          <p:cNvSpPr txBox="1"/>
          <p:nvPr/>
        </p:nvSpPr>
        <p:spPr>
          <a:xfrm>
            <a:off x="84840" y="1707607"/>
            <a:ext cx="8880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I valori della storativita` si possono trovare alla pagina web</a:t>
            </a:r>
          </a:p>
          <a:p>
            <a:pPr algn="ctr">
              <a:defRPr sz="2000"/>
            </a:pPr>
            <a:r>
              <a:t>	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http://www.aqtesolv.com/aquifer-tests/aquifer_properties.htm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154"/>
          <p:cNvSpPr txBox="1"/>
          <p:nvPr/>
        </p:nvSpPr>
        <p:spPr>
          <a:xfrm>
            <a:off x="-1" y="-8931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Feedback</a:t>
            </a:r>
            <a:endParaRPr dirty="0"/>
          </a:p>
        </p:txBody>
      </p:sp>
      <p:sp>
        <p:nvSpPr>
          <p:cNvPr id="407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FD914-2843-4675-B740-B5BE0C0180BD}"/>
              </a:ext>
            </a:extLst>
          </p:cNvPr>
          <p:cNvSpPr txBox="1"/>
          <p:nvPr/>
        </p:nvSpPr>
        <p:spPr>
          <a:xfrm>
            <a:off x="477795" y="1655805"/>
            <a:ext cx="824607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Suggerimenti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input/output (</a:t>
            </a:r>
            <a:r>
              <a:rPr lang="en-US" dirty="0" err="1"/>
              <a:t>preparazione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troppo</a:t>
            </a:r>
            <a:r>
              <a:rPr lang="en-US" dirty="0"/>
              <a:t> </a:t>
            </a:r>
            <a:r>
              <a:rPr lang="en-US" dirty="0" err="1"/>
              <a:t>laboriosa</a:t>
            </a:r>
            <a:r>
              <a:rPr lang="en-US" dirty="0"/>
              <a:t>,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grafici</a:t>
            </a:r>
            <a:r>
              <a:rPr lang="en-US" dirty="0"/>
              <a:t> </a:t>
            </a:r>
            <a:r>
              <a:rPr lang="en-US" dirty="0" err="1"/>
              <a:t>ecc</a:t>
            </a:r>
            <a:r>
              <a:rPr lang="en-US" dirty="0"/>
              <a:t>..),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difficolta</a:t>
            </a:r>
            <a:r>
              <a:rPr lang="en-US" dirty="0"/>
              <a:t>` </a:t>
            </a:r>
            <a:r>
              <a:rPr lang="en-US" dirty="0" err="1"/>
              <a:t>incontra</a:t>
            </a:r>
            <a:r>
              <a:rPr lang="en-US" dirty="0"/>
              <a:t> </a:t>
            </a:r>
            <a:r>
              <a:rPr lang="en-US" dirty="0" err="1"/>
              <a:t>nell’utilizzo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scriverla</a:t>
            </a:r>
            <a:r>
              <a:rPr lang="en-US" dirty="0"/>
              <a:t> in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OSF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algn="ctr"/>
            <a:r>
              <a:rPr lang="en-US" dirty="0">
                <a:hlinkClick r:id="rId2"/>
              </a:rPr>
              <a:t>https://osf.io/mpkjg/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Grazie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89558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68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69" name="TextBox 10"/>
          <p:cNvSpPr txBox="1"/>
          <p:nvPr/>
        </p:nvSpPr>
        <p:spPr>
          <a:xfrm>
            <a:off x="4242829" y="778308"/>
            <a:ext cx="4684456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Per la colonna di suolo devo: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Individuare strati omogenei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Definire la loro profondità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Determinare/ipotizzare i parametri della SWRC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Ipotizzare una condizione iniziale per ψ o, se possibile, utilizzare delle misure di campo.</a:t>
            </a:r>
          </a:p>
        </p:txBody>
      </p:sp>
      <p:pic>
        <p:nvPicPr>
          <p:cNvPr id="17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486562" y="778308"/>
            <a:ext cx="3486421" cy="542255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sp>
        <p:nvSpPr>
          <p:cNvPr id="172" name="Straight Arrow Connector 15"/>
          <p:cNvSpPr/>
          <p:nvPr/>
        </p:nvSpPr>
        <p:spPr>
          <a:xfrm>
            <a:off x="6553645" y="3209737"/>
            <a:ext cx="1" cy="9260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73" name="TextBox 17"/>
          <p:cNvSpPr txBox="1"/>
          <p:nvPr/>
        </p:nvSpPr>
        <p:spPr>
          <a:xfrm>
            <a:off x="4540589" y="4199638"/>
            <a:ext cx="408543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Tutte queste informazioni devono essere riportate in un file .csv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76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77" name="TextBox 1"/>
          <p:cNvSpPr txBox="1"/>
          <p:nvPr/>
        </p:nvSpPr>
        <p:spPr>
          <a:xfrm>
            <a:off x="707472" y="2555400"/>
            <a:ext cx="742425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r>
              <a:t>Il risultato e`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54"/>
          <p:cNvSpPr txBox="1"/>
          <p:nvPr/>
        </p:nvSpPr>
        <p:spPr>
          <a:xfrm>
            <a:off x="-1" y="-34098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RichardsMeshGen.ipynb</a:t>
            </a:r>
          </a:p>
        </p:txBody>
      </p:sp>
      <p:sp>
        <p:nvSpPr>
          <p:cNvPr id="18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81" name="TextBox 12"/>
          <p:cNvSpPr txBox="1"/>
          <p:nvPr/>
        </p:nvSpPr>
        <p:spPr>
          <a:xfrm rot="16200000">
            <a:off x="-2603114" y="3196216"/>
            <a:ext cx="563088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https://www.google.com/search?q=layered+soil&amp;client=firefox-b-ab&amp;source=lnms&amp;tbm=isch&amp;sa=X&amp;ved=2ahUKEwjI5a_tppbbAhWlB5oKHY1fCrkQ_AUoAXoECAEQAw&amp;biw=1621&amp;bih=768#imgrc=w6lWqpPyx1XApM:</a:t>
            </a:r>
          </a:p>
        </p:txBody>
      </p:sp>
      <p:pic>
        <p:nvPicPr>
          <p:cNvPr id="182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rcRect l="49742" r="1"/>
          <a:stretch>
            <a:fillRect/>
          </a:stretch>
        </p:blipFill>
        <p:spPr>
          <a:xfrm>
            <a:off x="519121" y="973131"/>
            <a:ext cx="3245195" cy="50473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4"/>
          <p:cNvSpPr txBox="1"/>
          <p:nvPr/>
        </p:nvSpPr>
        <p:spPr>
          <a:xfrm>
            <a:off x="1392571" y="385894"/>
            <a:ext cx="647630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r>
              <a:t>Griglia di calcolo</a:t>
            </a:r>
          </a:p>
        </p:txBody>
      </p:sp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9191" y="837503"/>
            <a:ext cx="4530056" cy="5529737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traight Arrow Connector 16">
            <a:extLst>
              <a:ext uri="{FF2B5EF4-FFF2-40B4-BE49-F238E27FC236}">
                <a16:creationId xmlns:a16="http://schemas.microsoft.com/office/drawing/2014/main" id="{DED76EE8-1AFA-4D55-BC26-F0B720EDE86B}"/>
              </a:ext>
            </a:extLst>
          </p:cNvPr>
          <p:cNvSpPr/>
          <p:nvPr/>
        </p:nvSpPr>
        <p:spPr>
          <a:xfrm flipV="1">
            <a:off x="3826135" y="3496809"/>
            <a:ext cx="623125" cy="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2838</Words>
  <Application>Microsoft Office PowerPoint</Application>
  <PresentationFormat>On-screen Show (4:3)</PresentationFormat>
  <Paragraphs>341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Niccolò Tubini</cp:lastModifiedBy>
  <cp:revision>61</cp:revision>
  <dcterms:modified xsi:type="dcterms:W3CDTF">2019-05-23T21:55:32Z</dcterms:modified>
</cp:coreProperties>
</file>