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33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5" r:id="rId30"/>
    <p:sldId id="273" r:id="rId3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95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13/11/2017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Richards’ </a:t>
            </a:r>
            <a:r>
              <a:rPr lang="it-IT" sz="3200" dirty="0" err="1" smtClean="0"/>
              <a:t>equation</a:t>
            </a:r>
            <a:r>
              <a:rPr lang="it-IT" sz="3200" dirty="0" smtClean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 smtClean="0"/>
              <a:t>N. Tubini &amp; </a:t>
            </a:r>
            <a:r>
              <a:rPr lang="it-IT" dirty="0"/>
              <a:t>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Solver.tTimestep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</a:t>
            </a:r>
            <a:r>
              <a:rPr lang="it-IT" sz="2000" dirty="0" err="1" smtClean="0"/>
              <a:t>seconds</a:t>
            </a:r>
            <a:r>
              <a:rPr lang="it-IT" sz="20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smtClean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9" y="2776548"/>
            <a:ext cx="6963354" cy="13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smtClean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AT THE ITERATION                   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4 </a:t>
            </a:r>
            <a:r>
              <a:rPr lang="it-IT" sz="2000" dirty="0" smtClean="0"/>
              <a:t>THE ERRORE IS SMALLER THAN THE TOLERANCE HENCE THE CODE FORWARDS TO THE NEXT TIME STEP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SIMULATION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WITH JUST ONE SIMULATION THE CODE IS FASTER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 smtClean="0"/>
              <a:t>(NESTED NEWTON)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0 </a:t>
            </a:r>
            <a:r>
              <a:rPr lang="it-IT" sz="2000" dirty="0" smtClean="0"/>
              <a:t>IS NOT SMALLER THAN THE TOLERANCE, HENCE THE NESTED ITERATION STARTS </a:t>
            </a:r>
            <a:r>
              <a:rPr lang="it-IT" sz="2000" i="1" dirty="0" smtClean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 I</a:t>
            </a:r>
            <a:r>
              <a:rPr lang="it-IT" sz="2000" dirty="0" smtClean="0"/>
              <a:t>TERATION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Inner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6 </a:t>
            </a:r>
            <a:r>
              <a:rPr lang="it-IT" sz="2000" dirty="0" smtClean="0"/>
              <a:t> IS SMALLER THAN TOLERANCE, HENCE THE CODE FORWARDS WITH THE MAIN ITERATION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3 </a:t>
            </a:r>
            <a:r>
              <a:rPr lang="it-IT" sz="2000" dirty="0" smtClean="0"/>
              <a:t> IS SMALLER THAN THE TOLERANCE, HENCE THE CODE FORWARDS WITH THE NEXT TIME STEP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</a:t>
            </a:r>
            <a:r>
              <a:rPr lang="it-IT" sz="2000" dirty="0" smtClean="0"/>
              <a:t>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JUST ONE </a:t>
            </a:r>
            <a:r>
              <a:rPr lang="it-IT" sz="2000" dirty="0" smtClean="0"/>
              <a:t>ITERATION</a:t>
            </a:r>
          </a:p>
          <a:p>
            <a:endParaRPr lang="it-IT" sz="2000" dirty="0" smtClean="0"/>
          </a:p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</a:t>
            </a:r>
            <a:r>
              <a:rPr lang="it-IT" sz="2000" dirty="0" smtClean="0"/>
              <a:t> ITERATION 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IT MAY HAPPEN THAT THE CHOOSEN TOLERANCE IS NEVER REACHED.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IN THIS CASE THE CODE RUNS A CERTAIN NUMBER OF ITERATIONS AFTER THAT THE SOLUTION FOUND IS TAKEN AS THE SOLUTION OF THE CURRENT TIME STEP, DOES NOT MATTER HOW BIG IS THE ERROR.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TOP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532966"/>
            <a:ext cx="8915414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BOTTOM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INITIAL CONDITION OF THE WATER PRESSURE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PATH OF THE OUTPUT FOLDER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connect 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" y="1649505"/>
            <a:ext cx="750199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535869"/>
            <a:ext cx="2940423" cy="46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FIRST LINE REFERS TO THE DEEPEST LAYER.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THE DEPTH OF THE DEEPEST LAYER IS ALWAYS SMALLER THAN 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THIS DEPTH IS ALWAYS GRATER THAN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HEIGHT [mm]</a:t>
            </a:r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</a:p>
          <a:p>
            <a:pPr algn="ctr"/>
            <a:r>
              <a:rPr lang="it-IT" sz="2000" dirty="0" smtClean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AT THE BOTTOM OF THE DOMAIN  [m]</a:t>
            </a:r>
            <a:endParaRPr lang="it-IT" sz="2000" dirty="0"/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" y="3396165"/>
            <a:ext cx="5130380" cy="2185831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PRESSURE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84188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98069" y="3135729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331788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1703388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80337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79059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76516" y="3778626"/>
            <a:ext cx="1616497" cy="18033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" y="3140210"/>
            <a:ext cx="4746844" cy="2216426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39987" y="103991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21968" y="2868710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2259187" y="2335310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/>
              <a:t>WATER CONTENT </a:t>
            </a:r>
            <a:r>
              <a:rPr lang="it-IT" sz="2000" dirty="0" smtClean="0"/>
              <a:t>[-]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510319"/>
            <a:ext cx="4419600" cy="18685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07343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510320"/>
            <a:ext cx="1616497" cy="1835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</a:t>
            </a:r>
            <a:r>
              <a:rPr lang="en-GB" sz="2000" dirty="0" smtClean="0"/>
              <a:t>file</a:t>
            </a:r>
            <a:endParaRPr lang="en-GB" sz="2000" dirty="0"/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START DATE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TIME STEP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</a:t>
            </a:r>
            <a:r>
              <a:rPr lang="it-IT" sz="2400" dirty="0" err="1" smtClean="0"/>
              <a:t>expressed</a:t>
            </a:r>
            <a:r>
              <a:rPr lang="it-IT" sz="2400" dirty="0" smtClean="0"/>
              <a:t> in minutes</a:t>
            </a:r>
            <a:endParaRPr lang="it-IT" sz="2400" dirty="0"/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smtClean="0"/>
              <a:t>Thank </a:t>
            </a:r>
            <a:r>
              <a:rPr dirty="0"/>
              <a:t>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 smtClean="0"/>
              <a:t> PARAMETERS OF SWRC MODEL 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</a:t>
            </a:r>
          </a:p>
          <a:p>
            <a:pPr algn="ctr"/>
            <a:r>
              <a:rPr lang="it-IT" sz="2000" dirty="0" smtClean="0"/>
              <a:t>SWRC MODEL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 smtClean="0"/>
              <a:t>IN CASE OF NEUMANN BOUNDARY CONDITION THE CODE HANDLES WITH THE COMPUTATION ON THE WATER FLUX STARTING FROM THE KNOWLEDGE OF THE RAINFALL HEIGHT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BOTTOM  </a:t>
            </a:r>
            <a:r>
              <a:rPr lang="it-IT" sz="2000" dirty="0" smtClean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BOTTOM BOUNDARY CONDITION HAS TO BE EXPRESSED IN [m].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</a:p>
          <a:p>
            <a:pPr algn="ctr"/>
            <a:r>
              <a:rPr lang="en-GB" sz="2000" dirty="0" smtClean="0"/>
              <a:t>DOMAIN GEOMETRY</a:t>
            </a:r>
            <a:endParaRPr lang="en-GB" sz="2000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SOIL COLUMN DEPTH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971</Words>
  <Application>Microsoft Office PowerPoint</Application>
  <PresentationFormat>Presentazione su schermo (4:3)</PresentationFormat>
  <Paragraphs>153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Nico</cp:lastModifiedBy>
  <cp:revision>148</cp:revision>
  <dcterms:created xsi:type="dcterms:W3CDTF">2017-02-16T12:50:32Z</dcterms:created>
  <dcterms:modified xsi:type="dcterms:W3CDTF">2017-11-13T16:49:51Z</dcterms:modified>
</cp:coreProperties>
</file>