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302" r:id="rId12"/>
    <p:sldId id="301" r:id="rId13"/>
    <p:sldId id="266" r:id="rId14"/>
    <p:sldId id="267" r:id="rId15"/>
    <p:sldId id="268" r:id="rId16"/>
    <p:sldId id="269" r:id="rId17"/>
    <p:sldId id="298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9" r:id="rId45"/>
    <p:sldId id="296" r:id="rId46"/>
    <p:sldId id="300" r:id="rId47"/>
    <p:sldId id="297" r:id="rId48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iccardo Rigon" initials="RR" lastIdx="5" clrIdx="0"/>
  <p:cmAuthor id="1" name="Tubini, Niccolò" initials="TN" lastIdx="4" clrIdx="1">
    <p:extLst>
      <p:ext uri="{19B8F6BF-5375-455C-9EA6-DF929625EA0E}">
        <p15:presenceInfo xmlns:p15="http://schemas.microsoft.com/office/powerpoint/2012/main" userId="Tubini, Niccolò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145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7" name="Shape 12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Text"/>
          <p:cNvSpPr txBox="1">
            <a:spLocks noGrp="1"/>
          </p:cNvSpPr>
          <p:nvPr>
            <p:ph type="title"/>
          </p:nvPr>
        </p:nvSpPr>
        <p:spPr>
          <a:xfrm>
            <a:off x="6629400" y="274638"/>
            <a:ext cx="2057400" cy="5851526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2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274638"/>
            <a:ext cx="6019800" cy="585152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Generalità">
    <p:bg>
      <p:bgPr>
        <a:gradFill flip="none" rotWithShape="1">
          <a:gsLst>
            <a:gs pos="0">
              <a:srgbClr val="007DD6"/>
            </a:gs>
            <a:gs pos="100000">
              <a:srgbClr val="00407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25"/>
          <p:cNvSpPr/>
          <p:nvPr/>
        </p:nvSpPr>
        <p:spPr>
          <a:xfrm>
            <a:off x="-26790" y="276819"/>
            <a:ext cx="9170791" cy="617934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defTabSz="455397">
              <a:lnSpc>
                <a:spcPts val="2300"/>
              </a:lnSpc>
              <a:tabLst>
                <a:tab pos="355600" algn="l"/>
                <a:tab pos="711200" algn="l"/>
                <a:tab pos="1054100" algn="l"/>
                <a:tab pos="1409700" algn="l"/>
                <a:tab pos="1790700" algn="l"/>
                <a:tab pos="2133600" algn="l"/>
                <a:tab pos="2489200" algn="l"/>
                <a:tab pos="2844800" algn="l"/>
                <a:tab pos="3187700" algn="l"/>
                <a:tab pos="3543300" algn="l"/>
                <a:tab pos="3898900" algn="l"/>
                <a:tab pos="4241800" algn="l"/>
              </a:tabLst>
              <a:defRPr sz="28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111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97453" y="6500812"/>
            <a:ext cx="785814" cy="276821"/>
          </a:xfrm>
          <a:prstGeom prst="rect">
            <a:avLst/>
          </a:prstGeom>
          <a:ln w="12700">
            <a:miter lim="400000"/>
          </a:ln>
        </p:spPr>
      </p:pic>
      <p:sp>
        <p:nvSpPr>
          <p:cNvPr id="112" name="Shape 127"/>
          <p:cNvSpPr txBox="1"/>
          <p:nvPr/>
        </p:nvSpPr>
        <p:spPr>
          <a:xfrm>
            <a:off x="80366" y="6509742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R. Rigon</a:t>
            </a:r>
          </a:p>
        </p:txBody>
      </p:sp>
      <p:sp>
        <p:nvSpPr>
          <p:cNvPr id="11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775517" y="6105526"/>
            <a:ext cx="279822" cy="253642"/>
          </a:xfrm>
          <a:prstGeom prst="rect">
            <a:avLst/>
          </a:prstGeom>
          <a:solidFill>
            <a:srgbClr val="FFFFFF"/>
          </a:solidFill>
        </p:spPr>
        <p:txBody>
          <a:bodyPr wrap="square" lIns="26787" tIns="26787" rIns="26787" bIns="26787"/>
          <a:lstStyle>
            <a:lvl1pPr defTabSz="455397">
              <a:lnSpc>
                <a:spcPts val="1600"/>
              </a:lnSpc>
              <a:tabLst>
                <a:tab pos="901700" algn="l"/>
                <a:tab pos="1828800" algn="l"/>
              </a:tabLst>
              <a:defRPr sz="1400">
                <a:solidFill>
                  <a:srgbClr val="000000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Generalità 0">
    <p:bg>
      <p:bgPr>
        <a:gradFill flip="none" rotWithShape="1">
          <a:gsLst>
            <a:gs pos="0">
              <a:srgbClr val="007DD6"/>
            </a:gs>
            <a:gs pos="100000">
              <a:srgbClr val="00407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775517" y="6105526"/>
            <a:ext cx="279822" cy="253642"/>
          </a:xfrm>
          <a:prstGeom prst="rect">
            <a:avLst/>
          </a:prstGeom>
          <a:solidFill>
            <a:srgbClr val="FFFFFF"/>
          </a:solidFill>
        </p:spPr>
        <p:txBody>
          <a:bodyPr wrap="square" lIns="26787" tIns="26787" rIns="26787" bIns="26787"/>
          <a:lstStyle>
            <a:lvl1pPr defTabSz="455397">
              <a:lnSpc>
                <a:spcPts val="1600"/>
              </a:lnSpc>
              <a:tabLst>
                <a:tab pos="901700" algn="l"/>
                <a:tab pos="1828800" algn="l"/>
              </a:tabLst>
              <a:defRPr sz="1400">
                <a:solidFill>
                  <a:srgbClr val="000000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Segnaposto testo 4"/>
          <p:cNvSpPr>
            <a:spLocks noGrp="1"/>
          </p:cNvSpPr>
          <p:nvPr>
            <p:ph type="body" sz="quarter" idx="13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egnaposto testo 3"/>
          <p:cNvSpPr>
            <a:spLocks noGrp="1"/>
          </p:cNvSpPr>
          <p:nvPr>
            <p:ph type="body" sz="half" idx="13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  <a:endParaRPr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83" name="Segnaposto immagine 2"/>
          <p:cNvSpPr>
            <a:spLocks noGrp="1"/>
          </p:cNvSpPr>
          <p:nvPr>
            <p:ph type="pic" sz="half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8176" y="6404292"/>
            <a:ext cx="258624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qtesolv.com/aquifer-tests/aquifer_properties.htm" TargetMode="Externa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osf.io/mpkjg/" TargetMode="Externa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48"/>
          <p:cNvSpPr txBox="1"/>
          <p:nvPr/>
        </p:nvSpPr>
        <p:spPr>
          <a:xfrm>
            <a:off x="767953" y="128579"/>
            <a:ext cx="7608094" cy="10366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/>
          <a:p>
            <a:pPr algn="ctr" defTabSz="455397">
              <a:tabLst>
                <a:tab pos="241300" algn="l"/>
                <a:tab pos="495300" algn="l"/>
                <a:tab pos="749300" algn="l"/>
                <a:tab pos="1003300" algn="l"/>
                <a:tab pos="1257300" algn="l"/>
                <a:tab pos="1511300" algn="l"/>
                <a:tab pos="1765300" algn="l"/>
                <a:tab pos="2006600" algn="l"/>
                <a:tab pos="2273300" algn="l"/>
                <a:tab pos="2514600" algn="l"/>
                <a:tab pos="2768600" algn="l"/>
                <a:tab pos="3035300" algn="l"/>
              </a:tabLst>
              <a:defRPr sz="32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pPr>
            <a:r>
              <a:t>Richards’ equation:</a:t>
            </a:r>
            <a:endParaRPr sz="4800"/>
          </a:p>
          <a:p>
            <a:pPr algn="ctr" defTabSz="455397">
              <a:tabLst>
                <a:tab pos="241300" algn="l"/>
                <a:tab pos="495300" algn="l"/>
                <a:tab pos="749300" algn="l"/>
                <a:tab pos="1003300" algn="l"/>
                <a:tab pos="1257300" algn="l"/>
                <a:tab pos="1511300" algn="l"/>
                <a:tab pos="1765300" algn="l"/>
                <a:tab pos="2006600" algn="l"/>
                <a:tab pos="2273300" algn="l"/>
                <a:tab pos="2514600" algn="l"/>
                <a:tab pos="2768600" algn="l"/>
                <a:tab pos="3035300" algn="l"/>
              </a:tabLst>
              <a:defRPr sz="32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pPr>
            <a:r>
              <a:t>The 1D case</a:t>
            </a:r>
          </a:p>
        </p:txBody>
      </p:sp>
      <p:sp>
        <p:nvSpPr>
          <p:cNvPr id="130" name="Shape 154"/>
          <p:cNvSpPr txBox="1"/>
          <p:nvPr/>
        </p:nvSpPr>
        <p:spPr>
          <a:xfrm>
            <a:off x="1771153" y="5857118"/>
            <a:ext cx="5597516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algn="ctr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N. Tubini &amp; R. Rigon </a:t>
            </a:r>
          </a:p>
        </p:txBody>
      </p:sp>
      <p:pic>
        <p:nvPicPr>
          <p:cNvPr id="131" name="Immagine 1" descr="Immagin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46523" y="1488141"/>
            <a:ext cx="5425779" cy="4368978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CasellaDiTesto 3"/>
          <p:cNvSpPr txBox="1"/>
          <p:nvPr/>
        </p:nvSpPr>
        <p:spPr>
          <a:xfrm rot="16200000">
            <a:off x="-665936" y="3477002"/>
            <a:ext cx="4669050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1600">
                <a:solidFill>
                  <a:srgbClr val="FFFFFF"/>
                </a:solidFill>
              </a:defRPr>
            </a:lvl1pPr>
          </a:lstStyle>
          <a:p>
            <a:r>
              <a:t>https://nrcca.cals.cornell.edu/soil/CA2/CA0211.1.php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154"/>
          <p:cNvSpPr txBox="1"/>
          <p:nvPr/>
        </p:nvSpPr>
        <p:spPr>
          <a:xfrm>
            <a:off x="-1" y="-34098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RichardsMeshGen.ipynb</a:t>
            </a:r>
          </a:p>
        </p:txBody>
      </p:sp>
      <p:sp>
        <p:nvSpPr>
          <p:cNvPr id="204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205" name="TextBox 1"/>
          <p:cNvSpPr txBox="1"/>
          <p:nvPr/>
        </p:nvSpPr>
        <p:spPr>
          <a:xfrm>
            <a:off x="707472" y="2555400"/>
            <a:ext cx="7424257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400"/>
            </a:lvl1pPr>
          </a:lstStyle>
          <a:p>
            <a:r>
              <a:t>Ma come ci si arriva?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154"/>
          <p:cNvSpPr txBox="1"/>
          <p:nvPr/>
        </p:nvSpPr>
        <p:spPr>
          <a:xfrm>
            <a:off x="-1" y="-34098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RichardsMeshGen.ipynb</a:t>
            </a:r>
          </a:p>
        </p:txBody>
      </p:sp>
      <p:sp>
        <p:nvSpPr>
          <p:cNvPr id="204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23A8BA-12EC-4DA7-B700-1CB5852AB677}"/>
              </a:ext>
            </a:extLst>
          </p:cNvPr>
          <p:cNvSpPr txBox="1"/>
          <p:nvPr/>
        </p:nvSpPr>
        <p:spPr>
          <a:xfrm>
            <a:off x="247135" y="1013254"/>
            <a:ext cx="8616779" cy="34163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Per </a:t>
            </a:r>
            <a:r>
              <a:rPr lang="en-US" dirty="0" err="1"/>
              <a:t>ogni</a:t>
            </a:r>
            <a:r>
              <a:rPr lang="en-US" dirty="0"/>
              <a:t> </a:t>
            </a:r>
            <a:r>
              <a:rPr lang="en-US" dirty="0" err="1"/>
              <a:t>tipo</a:t>
            </a:r>
            <a:r>
              <a:rPr lang="en-US" dirty="0"/>
              <a:t> di </a:t>
            </a:r>
            <a:r>
              <a:rPr lang="en-US" dirty="0" err="1"/>
              <a:t>parametrizzazione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SWRC e per </a:t>
            </a:r>
            <a:r>
              <a:rPr lang="en-US" dirty="0" err="1"/>
              <a:t>ogni</a:t>
            </a:r>
            <a:r>
              <a:rPr lang="en-US" dirty="0"/>
              <a:t> </a:t>
            </a:r>
            <a:r>
              <a:rPr lang="en-US" dirty="0" err="1"/>
              <a:t>tipo</a:t>
            </a:r>
            <a:r>
              <a:rPr lang="en-US" dirty="0"/>
              <a:t> di </a:t>
            </a:r>
            <a:r>
              <a:rPr lang="en-US" dirty="0" err="1"/>
              <a:t>condizione</a:t>
            </a:r>
            <a:r>
              <a:rPr lang="en-US" dirty="0"/>
              <a:t> </a:t>
            </a:r>
            <a:r>
              <a:rPr lang="en-US" dirty="0" err="1"/>
              <a:t>iniziale</a:t>
            </a:r>
            <a:r>
              <a:rPr lang="en-US" dirty="0"/>
              <a:t> per la </a:t>
            </a:r>
            <a:r>
              <a:rPr lang="en-US" dirty="0" err="1"/>
              <a:t>suzione</a:t>
            </a:r>
            <a:r>
              <a:rPr lang="en-US" dirty="0"/>
              <a:t> e` </a:t>
            </a:r>
            <a:r>
              <a:rPr lang="en-US" dirty="0" err="1"/>
              <a:t>stato</a:t>
            </a:r>
            <a:r>
              <a:rPr lang="en-US" dirty="0"/>
              <a:t> </a:t>
            </a:r>
            <a:r>
              <a:rPr lang="en-US" dirty="0" err="1"/>
              <a:t>preparato</a:t>
            </a:r>
            <a:r>
              <a:rPr lang="en-US" dirty="0"/>
              <a:t> un notebook </a:t>
            </a:r>
            <a:r>
              <a:rPr lang="en-US" dirty="0" err="1"/>
              <a:t>specifico</a:t>
            </a:r>
            <a:r>
              <a:rPr lang="en-US" dirty="0"/>
              <a:t>.</a:t>
            </a:r>
            <a:endParaRPr lang="en-US" noProof="1"/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noProof="1"/>
          </a:p>
          <a:p>
            <a:pPr marR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noProof="1"/>
              <a:t>Ad esempio:</a:t>
            </a:r>
          </a:p>
          <a:p>
            <a:pPr marR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noProof="1"/>
          </a:p>
          <a:p>
            <a:pPr marL="285750" marR="0" indent="-285750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noProof="1"/>
              <a:t>SWRC: Van Genuchten e condizione iniziale idrostatica </a:t>
            </a:r>
          </a:p>
          <a:p>
            <a:pPr marR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noProof="1"/>
              <a:t> RichardsMeshGen_psiIC_hydrostatic_VanGenuchten_SWRC.ipynb</a:t>
            </a:r>
          </a:p>
          <a:p>
            <a:pPr marR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noProof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1"/>
              <a:t>SWRC: Brooks and Corey e condizione iniziale costante</a:t>
            </a:r>
          </a:p>
          <a:p>
            <a:pPr algn="ctr"/>
            <a:r>
              <a:rPr lang="en-US" noProof="1"/>
              <a:t> RichardsMeshGen_psiIC_constant_BrooksCorey_SWRC.ipynb</a:t>
            </a:r>
          </a:p>
          <a:p>
            <a:pPr algn="ctr"/>
            <a:endParaRPr lang="en-US" noProof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1"/>
              <a:t>ecc.</a:t>
            </a:r>
          </a:p>
        </p:txBody>
      </p:sp>
    </p:spTree>
    <p:extLst>
      <p:ext uri="{BB962C8B-B14F-4D97-AF65-F5344CB8AC3E}">
        <p14:creationId xmlns:p14="http://schemas.microsoft.com/office/powerpoint/2010/main" val="263617906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154"/>
          <p:cNvSpPr txBox="1"/>
          <p:nvPr/>
        </p:nvSpPr>
        <p:spPr>
          <a:xfrm>
            <a:off x="-1" y="-34098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RichardsMeshGen.ipynb</a:t>
            </a:r>
          </a:p>
        </p:txBody>
      </p:sp>
      <p:sp>
        <p:nvSpPr>
          <p:cNvPr id="204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43D538-091A-42B7-9359-E50901E878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6465"/>
            <a:ext cx="9144000" cy="4345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168655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154"/>
          <p:cNvSpPr txBox="1"/>
          <p:nvPr/>
        </p:nvSpPr>
        <p:spPr>
          <a:xfrm>
            <a:off x="-1" y="-34098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RichardsMeshGen.ipynb</a:t>
            </a:r>
          </a:p>
        </p:txBody>
      </p:sp>
      <p:sp>
        <p:nvSpPr>
          <p:cNvPr id="208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210" name="TextBox 10"/>
          <p:cNvSpPr txBox="1"/>
          <p:nvPr/>
        </p:nvSpPr>
        <p:spPr>
          <a:xfrm>
            <a:off x="1392571" y="385894"/>
            <a:ext cx="6476303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000"/>
            </a:lvl1pPr>
          </a:lstStyle>
          <a:p>
            <a:r>
              <a:t>@In: input.csv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15F943B-ADD2-49EA-BC63-BC7380C8D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21378"/>
            <a:ext cx="9144000" cy="157933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9946DAF-A121-46E3-877C-D19B8C9054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13159"/>
            <a:ext cx="9144000" cy="11430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119637E-E34D-440A-AC76-F74C3AA9DE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865"/>
          <a:stretch/>
        </p:blipFill>
        <p:spPr>
          <a:xfrm>
            <a:off x="170355" y="942358"/>
            <a:ext cx="8607696" cy="1579337"/>
          </a:xfrm>
          <a:prstGeom prst="rect">
            <a:avLst/>
          </a:prstGeom>
        </p:spPr>
      </p:pic>
      <p:sp>
        <p:nvSpPr>
          <p:cNvPr id="213" name="Shape 154"/>
          <p:cNvSpPr txBox="1"/>
          <p:nvPr/>
        </p:nvSpPr>
        <p:spPr>
          <a:xfrm>
            <a:off x="-1" y="-34098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RichardsMeshGen.ipynb</a:t>
            </a:r>
          </a:p>
        </p:txBody>
      </p:sp>
      <p:sp>
        <p:nvSpPr>
          <p:cNvPr id="214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215" name="TextBox 10"/>
          <p:cNvSpPr txBox="1"/>
          <p:nvPr/>
        </p:nvSpPr>
        <p:spPr>
          <a:xfrm>
            <a:off x="1333849" y="298727"/>
            <a:ext cx="6476302" cy="535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800"/>
            </a:lvl1pPr>
          </a:lstStyle>
          <a:p>
            <a:r>
              <a:t>@In: input.csv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TextBox 1"/>
              <p:cNvSpPr txBox="1"/>
              <p:nvPr/>
            </p:nvSpPr>
            <p:spPr>
              <a:xfrm>
                <a:off x="326875" y="2521695"/>
                <a:ext cx="8607696" cy="3444241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lIns="45719" rIns="45719">
                <a:spAutoFit/>
              </a:bodyPr>
              <a:lstStyle/>
              <a:p>
                <a:pPr marL="342900" indent="-342900">
                  <a:buSzPct val="100000"/>
                  <a:buFont typeface="Arial"/>
                  <a:buChar char="•"/>
                  <a:defRPr sz="2000"/>
                </a:pPr>
                <a:r>
                  <a:rPr b="1" dirty="0"/>
                  <a:t>L: </a:t>
                </a:r>
                <a:r>
                  <a:rPr b="1" dirty="0" err="1"/>
                  <a:t>identifica</a:t>
                </a:r>
                <a:r>
                  <a:rPr b="1" dirty="0"/>
                  <a:t> un layer.</a:t>
                </a:r>
                <a:r>
                  <a:rPr dirty="0"/>
                  <a:t> La prima e ultima </a:t>
                </a:r>
                <a:r>
                  <a:rPr dirty="0" err="1"/>
                  <a:t>riga</a:t>
                </a:r>
                <a:r>
                  <a:rPr dirty="0"/>
                  <a:t> </a:t>
                </a:r>
                <a:r>
                  <a:rPr dirty="0" err="1"/>
                  <a:t>devono</a:t>
                </a:r>
                <a:r>
                  <a:rPr dirty="0"/>
                  <a:t> </a:t>
                </a:r>
                <a:r>
                  <a:rPr dirty="0" err="1"/>
                  <a:t>essere</a:t>
                </a:r>
                <a:r>
                  <a:rPr dirty="0"/>
                  <a:t> </a:t>
                </a:r>
                <a:r>
                  <a:rPr dirty="0" err="1"/>
                  <a:t>sempre</a:t>
                </a:r>
                <a:r>
                  <a:rPr dirty="0"/>
                  <a:t> </a:t>
                </a:r>
                <a:r>
                  <a:rPr dirty="0" err="1"/>
                  <a:t>dei</a:t>
                </a:r>
                <a:r>
                  <a:rPr dirty="0"/>
                  <a:t> layer (L). La prima </a:t>
                </a:r>
                <a:r>
                  <a:rPr dirty="0" err="1"/>
                  <a:t>riga</a:t>
                </a:r>
                <a:r>
                  <a:rPr dirty="0"/>
                  <a:t> </a:t>
                </a:r>
                <a:r>
                  <a:rPr dirty="0" err="1"/>
                  <a:t>identifica</a:t>
                </a:r>
                <a:r>
                  <a:rPr dirty="0"/>
                  <a:t> la </a:t>
                </a:r>
                <a:r>
                  <a:rPr dirty="0" err="1"/>
                  <a:t>superficie</a:t>
                </a:r>
                <a:r>
                  <a:rPr dirty="0"/>
                  <a:t>, </a:t>
                </a:r>
                <a:r>
                  <a:rPr dirty="0" err="1"/>
                  <a:t>l’ultima</a:t>
                </a:r>
                <a:r>
                  <a:rPr dirty="0"/>
                  <a:t> </a:t>
                </a:r>
                <a:r>
                  <a:rPr dirty="0" err="1"/>
                  <a:t>il</a:t>
                </a:r>
                <a:r>
                  <a:rPr dirty="0"/>
                  <a:t> </a:t>
                </a:r>
                <a:r>
                  <a:rPr dirty="0" err="1"/>
                  <a:t>fondo</a:t>
                </a:r>
                <a:r>
                  <a:rPr dirty="0"/>
                  <a:t> </a:t>
                </a:r>
                <a:r>
                  <a:rPr dirty="0" err="1"/>
                  <a:t>della</a:t>
                </a:r>
                <a:r>
                  <a:rPr dirty="0"/>
                  <a:t> </a:t>
                </a:r>
                <a:r>
                  <a:rPr dirty="0" err="1"/>
                  <a:t>colonna</a:t>
                </a:r>
                <a:r>
                  <a:rPr dirty="0"/>
                  <a:t> di </a:t>
                </a:r>
                <a:r>
                  <a:rPr dirty="0" err="1"/>
                  <a:t>suolo</a:t>
                </a:r>
                <a:r>
                  <a:rPr dirty="0"/>
                  <a:t>. Per </a:t>
                </a:r>
                <a:r>
                  <a:rPr dirty="0" err="1"/>
                  <a:t>questa</a:t>
                </a:r>
                <a:r>
                  <a:rPr dirty="0"/>
                  <a:t> </a:t>
                </a:r>
                <a:r>
                  <a:rPr dirty="0" err="1"/>
                  <a:t>profondita</a:t>
                </a:r>
                <a:r>
                  <a:rPr dirty="0"/>
                  <a:t>` non è </a:t>
                </a:r>
                <a:r>
                  <a:rPr dirty="0" err="1"/>
                  <a:t>necessario</a:t>
                </a:r>
                <a:r>
                  <a:rPr dirty="0"/>
                  <a:t> </a:t>
                </a:r>
                <a:r>
                  <a:rPr dirty="0" err="1"/>
                  <a:t>fornire</a:t>
                </a:r>
                <a:r>
                  <a:rPr dirty="0"/>
                  <a:t> una </a:t>
                </a:r>
                <a:r>
                  <a:rPr dirty="0" err="1"/>
                  <a:t>valore</a:t>
                </a:r>
                <a:r>
                  <a:rPr dirty="0"/>
                  <a:t> </a:t>
                </a:r>
                <a:r>
                  <a:rPr dirty="0" err="1"/>
                  <a:t>della</a:t>
                </a:r>
                <a:r>
                  <a:rPr dirty="0"/>
                  <a:t> </a:t>
                </a:r>
                <a:r>
                  <a:rPr dirty="0" err="1"/>
                  <a:t>suzione</a:t>
                </a:r>
                <a:r>
                  <a:rPr dirty="0"/>
                  <a:t> per la </a:t>
                </a:r>
                <a:r>
                  <a:rPr dirty="0" err="1"/>
                  <a:t>condizione</a:t>
                </a:r>
                <a:r>
                  <a:rPr dirty="0"/>
                  <a:t> </a:t>
                </a:r>
                <a:r>
                  <a:rPr dirty="0" err="1"/>
                  <a:t>iniziale</a:t>
                </a:r>
                <a:r>
                  <a:rPr dirty="0"/>
                  <a:t> ad </a:t>
                </a:r>
                <a:r>
                  <a:rPr dirty="0" err="1"/>
                  <a:t>eccezione</a:t>
                </a:r>
                <a:r>
                  <a:rPr dirty="0"/>
                  <a:t> </a:t>
                </a:r>
                <a:r>
                  <a:rPr dirty="0" err="1"/>
                  <a:t>della</a:t>
                </a:r>
                <a:r>
                  <a:rPr dirty="0"/>
                  <a:t> prima e ultima </a:t>
                </a:r>
                <a:r>
                  <a:rPr dirty="0" err="1"/>
                  <a:t>riga</a:t>
                </a:r>
                <a:r>
                  <a:rPr dirty="0"/>
                  <a:t>. In </a:t>
                </a:r>
                <a:r>
                  <a:rPr dirty="0" err="1"/>
                  <a:t>particolare</a:t>
                </a:r>
                <a:r>
                  <a:rPr dirty="0"/>
                  <a:t>, </a:t>
                </a:r>
                <a:r>
                  <a:rPr dirty="0" err="1"/>
                  <a:t>nella</a:t>
                </a:r>
                <a:r>
                  <a:rPr dirty="0"/>
                  <a:t> prima </a:t>
                </a:r>
                <a:r>
                  <a:rPr dirty="0" err="1"/>
                  <a:t>riga</a:t>
                </a:r>
                <a:r>
                  <a:rPr dirty="0"/>
                  <a:t> </a:t>
                </a:r>
                <a:r>
                  <a:rPr dirty="0" err="1"/>
                  <a:t>si</a:t>
                </a:r>
                <a:r>
                  <a:rPr dirty="0"/>
                  <a:t> </a:t>
                </a:r>
                <a:r>
                  <a:rPr dirty="0" err="1"/>
                  <a:t>hanno</a:t>
                </a:r>
                <a:r>
                  <a:rPr dirty="0"/>
                  <a:t> </a:t>
                </a:r>
                <a:r>
                  <a:rPr dirty="0" err="1"/>
                  <a:t>valori</a:t>
                </a:r>
                <a:r>
                  <a:rPr dirty="0"/>
                  <a:t> </a:t>
                </a:r>
                <a:r>
                  <a:rPr dirty="0" err="1"/>
                  <a:t>positivi</a:t>
                </a:r>
                <a:r>
                  <a:rPr dirty="0"/>
                  <a:t> </a:t>
                </a:r>
                <a:r>
                  <a:rPr dirty="0" err="1"/>
                  <a:t>della</a:t>
                </a:r>
                <a:r>
                  <a:rPr dirty="0"/>
                  <a:t> </a:t>
                </a:r>
                <a:r>
                  <a:rPr dirty="0" err="1"/>
                  <a:t>suzione</a:t>
                </a:r>
                <a:r>
                  <a:rPr dirty="0"/>
                  <a:t> se </a:t>
                </a:r>
                <a:r>
                  <a:rPr dirty="0" err="1"/>
                  <a:t>si</a:t>
                </a:r>
                <a:r>
                  <a:rPr dirty="0"/>
                  <a:t> ha ‘water ponding’ </a:t>
                </a:r>
                <a:r>
                  <a:rPr dirty="0" err="1"/>
                  <a:t>altrimenti</a:t>
                </a:r>
                <a:r>
                  <a:rPr dirty="0"/>
                  <a:t> </a:t>
                </a:r>
                <a:r>
                  <a:rPr dirty="0" err="1"/>
                  <a:t>valori</a:t>
                </a:r>
                <a:r>
                  <a:rPr dirty="0"/>
                  <a:t> </a:t>
                </a:r>
                <a:r>
                  <a:rPr dirty="0" err="1"/>
                  <a:t>negativi</a:t>
                </a:r>
                <a:r>
                  <a:rPr dirty="0"/>
                  <a:t> per </a:t>
                </a:r>
                <a:r>
                  <a:rPr dirty="0" err="1"/>
                  <a:t>suolo</a:t>
                </a:r>
                <a:r>
                  <a:rPr dirty="0"/>
                  <a:t> </a:t>
                </a:r>
                <a:r>
                  <a:rPr dirty="0" err="1"/>
                  <a:t>insaturo</a:t>
                </a:r>
                <a:r>
                  <a:rPr dirty="0"/>
                  <a:t>. </a:t>
                </a:r>
                <a:r>
                  <a:rPr dirty="0" err="1"/>
                  <a:t>Nell’ultima</a:t>
                </a:r>
                <a:r>
                  <a:rPr dirty="0"/>
                  <a:t> </a:t>
                </a:r>
                <a:r>
                  <a:rPr dirty="0" err="1"/>
                  <a:t>riga</a:t>
                </a:r>
                <a:r>
                  <a:rPr dirty="0"/>
                  <a:t>, la </a:t>
                </a:r>
                <a:r>
                  <a:rPr dirty="0" err="1"/>
                  <a:t>suzione</a:t>
                </a:r>
                <a:r>
                  <a:rPr dirty="0"/>
                  <a:t> e` </a:t>
                </a:r>
                <a:r>
                  <a:rPr dirty="0" err="1"/>
                  <a:t>determinata</a:t>
                </a:r>
                <a:r>
                  <a:rPr dirty="0"/>
                  <a:t> </a:t>
                </a:r>
                <a:r>
                  <a:rPr dirty="0" err="1"/>
                  <a:t>ipotizzando</a:t>
                </a:r>
                <a:r>
                  <a:rPr dirty="0"/>
                  <a:t> una </a:t>
                </a:r>
                <a:r>
                  <a:rPr dirty="0" err="1"/>
                  <a:t>posizione</a:t>
                </a:r>
                <a:r>
                  <a:rPr dirty="0"/>
                  <a:t> </a:t>
                </a:r>
                <a:r>
                  <a:rPr dirty="0" err="1"/>
                  <a:t>della</a:t>
                </a:r>
                <a:r>
                  <a:rPr dirty="0"/>
                  <a:t> </a:t>
                </a:r>
                <a:r>
                  <a:rPr dirty="0" err="1"/>
                  <a:t>falda</a:t>
                </a:r>
                <a:r>
                  <a:rPr dirty="0"/>
                  <a:t>: 0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dirty="0"/>
                  <a:t> se la </a:t>
                </a:r>
                <a:r>
                  <a:rPr dirty="0" err="1"/>
                  <a:t>profondità</a:t>
                </a:r>
                <a:r>
                  <a:rPr dirty="0"/>
                  <a:t> </a:t>
                </a:r>
                <a:r>
                  <a:rPr dirty="0" err="1"/>
                  <a:t>della</a:t>
                </a:r>
                <a:r>
                  <a:rPr dirty="0"/>
                  <a:t> </a:t>
                </a:r>
                <a:r>
                  <a:rPr dirty="0" err="1"/>
                  <a:t>falda</a:t>
                </a:r>
                <a:r>
                  <a:rPr dirty="0"/>
                  <a:t> coincide con </a:t>
                </a:r>
                <a:r>
                  <a:rPr dirty="0" err="1"/>
                  <a:t>il</a:t>
                </a:r>
                <a:r>
                  <a:rPr dirty="0"/>
                  <a:t> </a:t>
                </a:r>
                <a:r>
                  <a:rPr dirty="0" err="1"/>
                  <a:t>fondo</a:t>
                </a:r>
                <a:r>
                  <a:rPr dirty="0"/>
                  <a:t> </a:t>
                </a:r>
                <a:r>
                  <a:rPr dirty="0" err="1"/>
                  <a:t>della</a:t>
                </a:r>
                <a:r>
                  <a:rPr dirty="0"/>
                  <a:t> </a:t>
                </a:r>
                <a:r>
                  <a:rPr dirty="0" err="1"/>
                  <a:t>colonna</a:t>
                </a:r>
                <a:r>
                  <a:rPr dirty="0"/>
                  <a:t> di </a:t>
                </a:r>
                <a:r>
                  <a:rPr dirty="0" err="1"/>
                  <a:t>suolo</a:t>
                </a:r>
                <a:r>
                  <a:rPr dirty="0"/>
                  <a:t>.</a:t>
                </a:r>
              </a:p>
              <a:p>
                <a:pPr marL="342900" indent="-342900">
                  <a:buSzPct val="100000"/>
                  <a:buFont typeface="Arial"/>
                  <a:buChar char="•"/>
                  <a:defRPr sz="2000"/>
                </a:pPr>
                <a:r>
                  <a:rPr b="1" dirty="0"/>
                  <a:t>M: </a:t>
                </a:r>
                <a:r>
                  <a:rPr b="1" dirty="0" err="1"/>
                  <a:t>identifica</a:t>
                </a:r>
                <a:r>
                  <a:rPr dirty="0"/>
                  <a:t> un punto di </a:t>
                </a:r>
                <a:r>
                  <a:rPr dirty="0" err="1"/>
                  <a:t>misura</a:t>
                </a:r>
                <a:r>
                  <a:rPr dirty="0"/>
                  <a:t> </a:t>
                </a:r>
                <a:r>
                  <a:rPr dirty="0" err="1"/>
                  <a:t>della</a:t>
                </a:r>
                <a:r>
                  <a:rPr dirty="0"/>
                  <a:t> </a:t>
                </a:r>
                <a:r>
                  <a:rPr dirty="0" err="1"/>
                  <a:t>suzione</a:t>
                </a:r>
                <a:r>
                  <a:rPr dirty="0"/>
                  <a:t>. </a:t>
                </a:r>
                <a:r>
                  <a:rPr dirty="0" err="1"/>
                  <a:t>Questo</a:t>
                </a:r>
                <a:r>
                  <a:rPr dirty="0"/>
                  <a:t> punto </a:t>
                </a:r>
                <a:r>
                  <a:rPr dirty="0" err="1"/>
                  <a:t>deve</a:t>
                </a:r>
                <a:r>
                  <a:rPr dirty="0"/>
                  <a:t> </a:t>
                </a:r>
                <a:r>
                  <a:rPr dirty="0" err="1"/>
                  <a:t>appartenere</a:t>
                </a:r>
                <a:r>
                  <a:rPr dirty="0"/>
                  <a:t> al </a:t>
                </a:r>
                <a:r>
                  <a:rPr dirty="0" err="1"/>
                  <a:t>dominio</a:t>
                </a:r>
                <a:r>
                  <a:rPr dirty="0"/>
                  <a:t> di </a:t>
                </a:r>
                <a:r>
                  <a:rPr dirty="0" err="1"/>
                  <a:t>calcolo</a:t>
                </a:r>
                <a:r>
                  <a:rPr dirty="0"/>
                  <a:t> </a:t>
                </a:r>
                <a:r>
                  <a:rPr dirty="0" err="1"/>
                  <a:t>sia</a:t>
                </a:r>
                <a:r>
                  <a:rPr dirty="0"/>
                  <a:t> </a:t>
                </a:r>
                <a:r>
                  <a:rPr dirty="0" err="1"/>
                  <a:t>perche</a:t>
                </a:r>
                <a:r>
                  <a:rPr dirty="0"/>
                  <a:t>` lo </a:t>
                </a:r>
                <a:r>
                  <a:rPr dirty="0" err="1"/>
                  <a:t>si</a:t>
                </a:r>
                <a:r>
                  <a:rPr dirty="0"/>
                  <a:t> </a:t>
                </a:r>
                <a:r>
                  <a:rPr dirty="0" err="1"/>
                  <a:t>vuole</a:t>
                </a:r>
                <a:r>
                  <a:rPr dirty="0"/>
                  <a:t> </a:t>
                </a:r>
                <a:r>
                  <a:rPr dirty="0" err="1"/>
                  <a:t>utilizzare</a:t>
                </a:r>
                <a:r>
                  <a:rPr dirty="0"/>
                  <a:t> per </a:t>
                </a:r>
                <a:r>
                  <a:rPr dirty="0" err="1"/>
                  <a:t>ricostruire</a:t>
                </a:r>
                <a:r>
                  <a:rPr dirty="0"/>
                  <a:t> </a:t>
                </a:r>
                <a:r>
                  <a:rPr dirty="0" err="1"/>
                  <a:t>il</a:t>
                </a:r>
                <a:r>
                  <a:rPr dirty="0"/>
                  <a:t> </a:t>
                </a:r>
                <a:r>
                  <a:rPr dirty="0" err="1"/>
                  <a:t>profilo</a:t>
                </a:r>
                <a:r>
                  <a:rPr dirty="0"/>
                  <a:t> </a:t>
                </a:r>
                <a:r>
                  <a:rPr dirty="0" err="1"/>
                  <a:t>iniziale</a:t>
                </a:r>
                <a:r>
                  <a:rPr dirty="0"/>
                  <a:t> </a:t>
                </a:r>
                <a:r>
                  <a:rPr dirty="0" err="1"/>
                  <a:t>della</a:t>
                </a:r>
                <a:r>
                  <a:rPr dirty="0"/>
                  <a:t> </a:t>
                </a:r>
                <a:r>
                  <a:rPr dirty="0" err="1"/>
                  <a:t>suzione</a:t>
                </a:r>
                <a:r>
                  <a:rPr dirty="0"/>
                  <a:t>, </a:t>
                </a:r>
                <a:r>
                  <a:rPr dirty="0" err="1"/>
                  <a:t>sia</a:t>
                </a:r>
                <a:r>
                  <a:rPr dirty="0"/>
                  <a:t> per </a:t>
                </a:r>
                <a:r>
                  <a:rPr dirty="0" err="1"/>
                  <a:t>validare</a:t>
                </a:r>
                <a:r>
                  <a:rPr dirty="0"/>
                  <a:t> la </a:t>
                </a:r>
                <a:r>
                  <a:rPr dirty="0" err="1"/>
                  <a:t>soluzione</a:t>
                </a:r>
                <a:r>
                  <a:rPr dirty="0"/>
                  <a:t> </a:t>
                </a:r>
                <a:r>
                  <a:rPr dirty="0" err="1"/>
                  <a:t>calcolata</a:t>
                </a:r>
                <a:r>
                  <a:rPr dirty="0"/>
                  <a:t>. </a:t>
                </a:r>
              </a:p>
            </p:txBody>
          </p:sp>
        </mc:Choice>
        <mc:Fallback xmlns="">
          <p:sp>
            <p:nvSpPr>
              <p:cNvPr id="216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875" y="2521695"/>
                <a:ext cx="8607696" cy="3444241"/>
              </a:xfrm>
              <a:prstGeom prst="rect">
                <a:avLst/>
              </a:prstGeom>
              <a:blipFill>
                <a:blip r:embed="rId3"/>
                <a:stretch>
                  <a:fillRect l="-1204" t="-1062" r="-1841" b="-3186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8" name="Rectangle"/>
          <p:cNvSpPr/>
          <p:nvPr/>
        </p:nvSpPr>
        <p:spPr>
          <a:xfrm>
            <a:off x="927100" y="901224"/>
            <a:ext cx="8082955" cy="155391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ED20E40-4A84-4EC9-A795-7B1205603F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930"/>
          <a:stretch/>
        </p:blipFill>
        <p:spPr>
          <a:xfrm>
            <a:off x="322733" y="888512"/>
            <a:ext cx="8876110" cy="1579337"/>
          </a:xfrm>
          <a:prstGeom prst="rect">
            <a:avLst/>
          </a:prstGeom>
        </p:spPr>
      </p:pic>
      <p:sp>
        <p:nvSpPr>
          <p:cNvPr id="220" name="Shape 154"/>
          <p:cNvSpPr txBox="1"/>
          <p:nvPr/>
        </p:nvSpPr>
        <p:spPr>
          <a:xfrm>
            <a:off x="-1" y="-34098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RichardsMeshGen.ipynb</a:t>
            </a:r>
          </a:p>
        </p:txBody>
      </p:sp>
      <p:sp>
        <p:nvSpPr>
          <p:cNvPr id="221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222" name="TextBox 10"/>
          <p:cNvSpPr txBox="1"/>
          <p:nvPr/>
        </p:nvSpPr>
        <p:spPr>
          <a:xfrm>
            <a:off x="1392571" y="385894"/>
            <a:ext cx="6476303" cy="535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800"/>
            </a:lvl1pPr>
          </a:lstStyle>
          <a:p>
            <a:r>
              <a:t>@In: input.csv</a:t>
            </a:r>
          </a:p>
        </p:txBody>
      </p:sp>
      <p:pic>
        <p:nvPicPr>
          <p:cNvPr id="223" name="Picture 5" descr="Picture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56069" y="2619913"/>
            <a:ext cx="3223781" cy="3696997"/>
          </a:xfrm>
          <a:prstGeom prst="rect">
            <a:avLst/>
          </a:prstGeom>
          <a:ln w="12700">
            <a:miter lim="400000"/>
          </a:ln>
        </p:spPr>
      </p:pic>
      <p:sp>
        <p:nvSpPr>
          <p:cNvPr id="225" name="Rectangle"/>
          <p:cNvSpPr/>
          <p:nvPr/>
        </p:nvSpPr>
        <p:spPr>
          <a:xfrm>
            <a:off x="1392570" y="888512"/>
            <a:ext cx="7617483" cy="155391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6" name="TextBox 1"/>
              <p:cNvSpPr txBox="1"/>
              <p:nvPr/>
            </p:nvSpPr>
            <p:spPr>
              <a:xfrm>
                <a:off x="1431452" y="870461"/>
                <a:ext cx="7389815" cy="1615441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lIns="45719" rIns="45719">
                <a:spAutoFit/>
              </a:bodyPr>
              <a:lstStyle/>
              <a:p>
                <a:pPr>
                  <a:defRPr sz="2000"/>
                </a:pPr>
                <a:r>
                  <a:rPr b="1" dirty="0"/>
                  <a:t>eta:</a:t>
                </a:r>
                <a:r>
                  <a:rPr dirty="0"/>
                  <a:t> </a:t>
                </a:r>
              </a:p>
              <a:p>
                <a:pPr>
                  <a:defRPr sz="2000"/>
                </a:pPr>
                <a:endParaRPr dirty="0"/>
              </a:p>
              <a:p>
                <a:pPr>
                  <a:defRPr sz="2000"/>
                </a:pPr>
                <a:r>
                  <a:rPr dirty="0"/>
                  <a:t>e` la </a:t>
                </a:r>
                <a:r>
                  <a:rPr dirty="0" err="1"/>
                  <a:t>coordinata</a:t>
                </a:r>
                <a:r>
                  <a:rPr dirty="0"/>
                  <a:t> </a:t>
                </a:r>
                <a:r>
                  <a:rPr dirty="0" err="1"/>
                  <a:t>verticale</a:t>
                </a:r>
                <a:r>
                  <a:rPr dirty="0"/>
                  <a:t> </a:t>
                </a:r>
                <a:r>
                  <a:rPr dirty="0" err="1"/>
                  <a:t>positiva</a:t>
                </a:r>
                <a:r>
                  <a:rPr dirty="0"/>
                  <a:t> verso </a:t>
                </a:r>
                <a:r>
                  <a:rPr dirty="0" err="1"/>
                  <a:t>l’alto</a:t>
                </a:r>
                <a:r>
                  <a:rPr dirty="0"/>
                  <a:t> con </a:t>
                </a:r>
                <a:r>
                  <a:rPr dirty="0" err="1"/>
                  <a:t>origine</a:t>
                </a:r>
                <a:r>
                  <a:rPr dirty="0"/>
                  <a:t> </a:t>
                </a:r>
                <a:r>
                  <a:rPr dirty="0" err="1"/>
                  <a:t>fissata</a:t>
                </a:r>
                <a:r>
                  <a:rPr dirty="0"/>
                  <a:t> </a:t>
                </a:r>
                <a:r>
                  <a:rPr dirty="0" err="1"/>
                  <a:t>alla</a:t>
                </a:r>
                <a:r>
                  <a:rPr dirty="0"/>
                  <a:t> </a:t>
                </a:r>
                <a:r>
                  <a:rPr dirty="0" err="1"/>
                  <a:t>superficie</a:t>
                </a:r>
                <a:r>
                  <a:rPr dirty="0"/>
                  <a:t>.</a:t>
                </a:r>
                <a:r>
                  <a:rPr lang="en-US" dirty="0"/>
                  <a:t> </a:t>
                </a:r>
                <a:r>
                  <a:rPr lang="en-US" dirty="0" err="1"/>
                  <a:t>Unita</a:t>
                </a:r>
                <a:r>
                  <a:rPr lang="en-US" dirty="0"/>
                  <a:t>` di </a:t>
                </a:r>
                <a:r>
                  <a:rPr lang="en-US" dirty="0" err="1"/>
                  <a:t>misura</a:t>
                </a:r>
                <a:r>
                  <a:rPr lang="en-US" dirty="0"/>
                  <a:t> [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]</a:t>
                </a:r>
                <a:endParaRPr dirty="0"/>
              </a:p>
              <a:p>
                <a:pPr>
                  <a:defRPr sz="2000"/>
                </a:pPr>
                <a:r>
                  <a:rPr dirty="0"/>
                  <a:t> </a:t>
                </a:r>
              </a:p>
            </p:txBody>
          </p:sp>
        </mc:Choice>
        <mc:Fallback xmlns="">
          <p:sp>
            <p:nvSpPr>
              <p:cNvPr id="226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1452" y="870461"/>
                <a:ext cx="7389815" cy="1615441"/>
              </a:xfrm>
              <a:prstGeom prst="rect">
                <a:avLst/>
              </a:prstGeom>
              <a:blipFill>
                <a:blip r:embed="rId4"/>
                <a:stretch>
                  <a:fillRect l="-1485" t="-2264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154"/>
          <p:cNvSpPr txBox="1"/>
          <p:nvPr/>
        </p:nvSpPr>
        <p:spPr>
          <a:xfrm>
            <a:off x="-1" y="-34098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RichardsMeshGen.ipynb</a:t>
            </a:r>
          </a:p>
        </p:txBody>
      </p:sp>
      <p:sp>
        <p:nvSpPr>
          <p:cNvPr id="229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230" name="TextBox 10"/>
          <p:cNvSpPr txBox="1"/>
          <p:nvPr/>
        </p:nvSpPr>
        <p:spPr>
          <a:xfrm>
            <a:off x="1392571" y="385894"/>
            <a:ext cx="6476303" cy="535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800"/>
            </a:lvl1pPr>
          </a:lstStyle>
          <a:p>
            <a:r>
              <a:t>@In: input.csv</a:t>
            </a:r>
          </a:p>
        </p:txBody>
      </p:sp>
      <p:sp>
        <p:nvSpPr>
          <p:cNvPr id="231" name="TextBox 1"/>
          <p:cNvSpPr txBox="1"/>
          <p:nvPr/>
        </p:nvSpPr>
        <p:spPr>
          <a:xfrm>
            <a:off x="463375" y="2727121"/>
            <a:ext cx="8367587" cy="3170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>
              <a:defRPr sz="2000"/>
            </a:pPr>
            <a:r>
              <a:rPr lang="en-US" b="1" dirty="0"/>
              <a:t>N</a:t>
            </a:r>
            <a:r>
              <a:rPr b="1" dirty="0"/>
              <a:t>:</a:t>
            </a:r>
            <a:r>
              <a:rPr dirty="0"/>
              <a:t> </a:t>
            </a:r>
          </a:p>
          <a:p>
            <a:pPr>
              <a:defRPr sz="2000"/>
            </a:pPr>
            <a:endParaRPr dirty="0"/>
          </a:p>
          <a:p>
            <a:pPr>
              <a:defRPr sz="2000"/>
            </a:pPr>
            <a:r>
              <a:rPr lang="en-US" dirty="0"/>
              <a:t>In </a:t>
            </a:r>
            <a:r>
              <a:rPr lang="en-US" dirty="0" err="1"/>
              <a:t>questa</a:t>
            </a:r>
            <a:r>
              <a:rPr lang="en-US" dirty="0"/>
              <a:t> </a:t>
            </a:r>
            <a:r>
              <a:rPr lang="en-US" dirty="0" err="1"/>
              <a:t>colonna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deve</a:t>
            </a:r>
            <a:r>
              <a:rPr lang="en-US" dirty="0"/>
              <a:t> </a:t>
            </a:r>
            <a:r>
              <a:rPr lang="en-US" dirty="0" err="1"/>
              <a:t>definire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numero</a:t>
            </a:r>
            <a:r>
              <a:rPr lang="en-US" dirty="0"/>
              <a:t> di volume di </a:t>
            </a:r>
            <a:r>
              <a:rPr lang="en-US" dirty="0" err="1"/>
              <a:t>controllo</a:t>
            </a:r>
            <a:r>
              <a:rPr lang="en-US" dirty="0"/>
              <a:t> in cui </a:t>
            </a:r>
            <a:r>
              <a:rPr lang="en-US" dirty="0" err="1"/>
              <a:t>deve</a:t>
            </a:r>
            <a:r>
              <a:rPr lang="en-US" dirty="0"/>
              <a:t> </a:t>
            </a:r>
            <a:r>
              <a:rPr lang="en-US" dirty="0" err="1"/>
              <a:t>essere</a:t>
            </a:r>
            <a:r>
              <a:rPr lang="en-US" dirty="0"/>
              <a:t> </a:t>
            </a:r>
            <a:r>
              <a:rPr lang="en-US" dirty="0" err="1"/>
              <a:t>discretizzato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layer. Maggiore e`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numero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dirty="0" err="1"/>
              <a:t>volumi</a:t>
            </a:r>
            <a:r>
              <a:rPr lang="en-US" dirty="0"/>
              <a:t> di </a:t>
            </a:r>
            <a:r>
              <a:rPr lang="en-US" dirty="0" err="1"/>
              <a:t>controllo</a:t>
            </a:r>
            <a:r>
              <a:rPr lang="en-US" dirty="0"/>
              <a:t> </a:t>
            </a:r>
            <a:r>
              <a:rPr lang="en-US" dirty="0" err="1"/>
              <a:t>maggiore</a:t>
            </a:r>
            <a:r>
              <a:rPr lang="en-US" dirty="0"/>
              <a:t> </a:t>
            </a:r>
            <a:r>
              <a:rPr lang="en-US" dirty="0" err="1"/>
              <a:t>sara</a:t>
            </a:r>
            <a:r>
              <a:rPr lang="en-US" dirty="0"/>
              <a:t>` </a:t>
            </a:r>
            <a:r>
              <a:rPr lang="en-US" dirty="0" err="1"/>
              <a:t>l’accuratezza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soluzione</a:t>
            </a:r>
            <a:r>
              <a:rPr lang="en-US" dirty="0"/>
              <a:t> ma </a:t>
            </a:r>
            <a:r>
              <a:rPr lang="en-US" dirty="0" err="1"/>
              <a:t>ovviamente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tempo </a:t>
            </a:r>
            <a:r>
              <a:rPr lang="en-US" dirty="0" err="1"/>
              <a:t>computazionale</a:t>
            </a:r>
            <a:r>
              <a:rPr lang="en-US" dirty="0"/>
              <a:t> </a:t>
            </a:r>
            <a:r>
              <a:rPr lang="en-US" dirty="0" err="1"/>
              <a:t>aumenta</a:t>
            </a:r>
            <a:r>
              <a:rPr lang="en-US" dirty="0"/>
              <a:t>. </a:t>
            </a:r>
          </a:p>
          <a:p>
            <a:pPr>
              <a:defRPr sz="2000"/>
            </a:pPr>
            <a:r>
              <a:rPr lang="en-US" dirty="0"/>
              <a:t>La </a:t>
            </a:r>
            <a:r>
              <a:rPr lang="en-US" dirty="0" err="1"/>
              <a:t>cosa</a:t>
            </a:r>
            <a:r>
              <a:rPr lang="en-US" dirty="0"/>
              <a:t> </a:t>
            </a:r>
            <a:r>
              <a:rPr lang="en-US" dirty="0" err="1"/>
              <a:t>migliore</a:t>
            </a:r>
            <a:r>
              <a:rPr lang="en-US" dirty="0"/>
              <a:t> </a:t>
            </a:r>
            <a:r>
              <a:rPr lang="en-US" dirty="0" err="1"/>
              <a:t>sarebbe</a:t>
            </a:r>
            <a:r>
              <a:rPr lang="en-US" dirty="0"/>
              <a:t> </a:t>
            </a:r>
            <a:r>
              <a:rPr lang="en-US" dirty="0" err="1"/>
              <a:t>quella</a:t>
            </a:r>
            <a:r>
              <a:rPr lang="en-US" dirty="0"/>
              <a:t> di </a:t>
            </a:r>
            <a:r>
              <a:rPr lang="en-US" dirty="0" err="1"/>
              <a:t>avere</a:t>
            </a:r>
            <a:r>
              <a:rPr lang="en-US" dirty="0"/>
              <a:t> un </a:t>
            </a:r>
            <a:r>
              <a:rPr lang="en-US" dirty="0" err="1"/>
              <a:t>numero</a:t>
            </a:r>
            <a:r>
              <a:rPr lang="en-US" dirty="0"/>
              <a:t> </a:t>
            </a:r>
            <a:r>
              <a:rPr lang="en-US" dirty="0" err="1"/>
              <a:t>maggiore</a:t>
            </a:r>
            <a:r>
              <a:rPr lang="en-US" dirty="0"/>
              <a:t> di </a:t>
            </a:r>
            <a:r>
              <a:rPr lang="en-US" dirty="0" err="1"/>
              <a:t>volui</a:t>
            </a:r>
            <a:r>
              <a:rPr lang="en-US" dirty="0"/>
              <a:t> di </a:t>
            </a:r>
            <a:r>
              <a:rPr lang="en-US" dirty="0" err="1"/>
              <a:t>controllo</a:t>
            </a:r>
            <a:r>
              <a:rPr lang="en-US" dirty="0"/>
              <a:t> </a:t>
            </a:r>
            <a:r>
              <a:rPr lang="en-US" dirty="0" err="1"/>
              <a:t>laddove</a:t>
            </a:r>
            <a:r>
              <a:rPr lang="en-US" dirty="0"/>
              <a:t> ci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aspetta</a:t>
            </a:r>
            <a:r>
              <a:rPr lang="en-US" dirty="0"/>
              <a:t> ci </a:t>
            </a:r>
            <a:r>
              <a:rPr lang="en-US" dirty="0" err="1"/>
              <a:t>siano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gradienti</a:t>
            </a:r>
            <a:r>
              <a:rPr lang="en-US" dirty="0"/>
              <a:t> </a:t>
            </a:r>
            <a:r>
              <a:rPr lang="en-US" dirty="0" err="1"/>
              <a:t>maggiori</a:t>
            </a:r>
            <a:r>
              <a:rPr lang="en-US" dirty="0"/>
              <a:t> (es. In </a:t>
            </a:r>
            <a:r>
              <a:rPr lang="en-US" dirty="0" err="1"/>
              <a:t>prossimita</a:t>
            </a:r>
            <a:r>
              <a:rPr lang="en-US" dirty="0"/>
              <a:t>`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superficie</a:t>
            </a:r>
            <a:r>
              <a:rPr lang="en-US" dirty="0"/>
              <a:t>).</a:t>
            </a:r>
            <a:endParaRPr dirty="0"/>
          </a:p>
          <a:p>
            <a:pPr>
              <a:defRPr sz="2000"/>
            </a:pPr>
            <a:r>
              <a:rPr dirty="0"/>
              <a:t> </a:t>
            </a:r>
          </a:p>
        </p:txBody>
      </p:sp>
      <p:sp>
        <p:nvSpPr>
          <p:cNvPr id="234" name="Rectangle"/>
          <p:cNvSpPr/>
          <p:nvPr/>
        </p:nvSpPr>
        <p:spPr>
          <a:xfrm>
            <a:off x="1732774" y="1047519"/>
            <a:ext cx="634158" cy="155391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9" name="Rectangle">
            <a:extLst>
              <a:ext uri="{FF2B5EF4-FFF2-40B4-BE49-F238E27FC236}">
                <a16:creationId xmlns:a16="http://schemas.microsoft.com/office/drawing/2014/main" id="{5F4F67CE-63E3-4CD1-B60F-E09EE008C7C1}"/>
              </a:ext>
            </a:extLst>
          </p:cNvPr>
          <p:cNvSpPr/>
          <p:nvPr/>
        </p:nvSpPr>
        <p:spPr>
          <a:xfrm>
            <a:off x="1053343" y="995930"/>
            <a:ext cx="320374" cy="155391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3C24EBF-D931-4BE4-B685-C77E2B7A64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318"/>
          <a:stretch/>
        </p:blipFill>
        <p:spPr>
          <a:xfrm>
            <a:off x="463375" y="1199373"/>
            <a:ext cx="8566294" cy="1579337"/>
          </a:xfrm>
          <a:prstGeom prst="rect">
            <a:avLst/>
          </a:prstGeom>
        </p:spPr>
      </p:pic>
      <p:sp>
        <p:nvSpPr>
          <p:cNvPr id="13" name="Rectangle">
            <a:extLst>
              <a:ext uri="{FF2B5EF4-FFF2-40B4-BE49-F238E27FC236}">
                <a16:creationId xmlns:a16="http://schemas.microsoft.com/office/drawing/2014/main" id="{FCA85D98-D2AF-46B7-BB52-F63B2C0B493F}"/>
              </a:ext>
            </a:extLst>
          </p:cNvPr>
          <p:cNvSpPr/>
          <p:nvPr/>
        </p:nvSpPr>
        <p:spPr>
          <a:xfrm>
            <a:off x="1213531" y="1084711"/>
            <a:ext cx="409324" cy="207678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" name="Rectangle">
            <a:extLst>
              <a:ext uri="{FF2B5EF4-FFF2-40B4-BE49-F238E27FC236}">
                <a16:creationId xmlns:a16="http://schemas.microsoft.com/office/drawing/2014/main" id="{01B3AEF4-5C24-43E4-8B69-B625B9B12C5A}"/>
              </a:ext>
            </a:extLst>
          </p:cNvPr>
          <p:cNvSpPr/>
          <p:nvPr/>
        </p:nvSpPr>
        <p:spPr>
          <a:xfrm>
            <a:off x="1981912" y="924855"/>
            <a:ext cx="7162088" cy="207678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EFE6B94-568C-4713-8014-D5C7F5C27A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05"/>
          <a:stretch/>
        </p:blipFill>
        <p:spPr>
          <a:xfrm>
            <a:off x="218984" y="1147784"/>
            <a:ext cx="8823475" cy="1579337"/>
          </a:xfrm>
          <a:prstGeom prst="rect">
            <a:avLst/>
          </a:prstGeom>
        </p:spPr>
      </p:pic>
      <p:sp>
        <p:nvSpPr>
          <p:cNvPr id="228" name="Shape 154"/>
          <p:cNvSpPr txBox="1"/>
          <p:nvPr/>
        </p:nvSpPr>
        <p:spPr>
          <a:xfrm>
            <a:off x="-1" y="-34098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RichardsMeshGen.ipynb</a:t>
            </a:r>
          </a:p>
        </p:txBody>
      </p:sp>
      <p:sp>
        <p:nvSpPr>
          <p:cNvPr id="229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230" name="TextBox 10"/>
          <p:cNvSpPr txBox="1"/>
          <p:nvPr/>
        </p:nvSpPr>
        <p:spPr>
          <a:xfrm>
            <a:off x="1392571" y="385894"/>
            <a:ext cx="6476303" cy="535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800"/>
            </a:lvl1pPr>
          </a:lstStyle>
          <a:p>
            <a:r>
              <a:t>@In: input.csv</a:t>
            </a:r>
          </a:p>
        </p:txBody>
      </p:sp>
      <p:sp>
        <p:nvSpPr>
          <p:cNvPr id="231" name="TextBox 1"/>
          <p:cNvSpPr txBox="1"/>
          <p:nvPr/>
        </p:nvSpPr>
        <p:spPr>
          <a:xfrm>
            <a:off x="463375" y="2727121"/>
            <a:ext cx="7734649" cy="2225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/>
            </a:pPr>
            <a:r>
              <a:rPr b="1" dirty="0"/>
              <a:t>psi: </a:t>
            </a:r>
          </a:p>
          <a:p>
            <a:pPr>
              <a:defRPr sz="2000"/>
            </a:pPr>
            <a:endParaRPr dirty="0"/>
          </a:p>
          <a:p>
            <a:pPr>
              <a:defRPr sz="2000"/>
            </a:pPr>
            <a:r>
              <a:rPr dirty="0"/>
              <a:t>In </a:t>
            </a:r>
            <a:r>
              <a:rPr dirty="0" err="1"/>
              <a:t>questa</a:t>
            </a:r>
            <a:r>
              <a:rPr dirty="0"/>
              <a:t> Colonna </a:t>
            </a:r>
            <a:r>
              <a:rPr dirty="0" err="1"/>
              <a:t>si</a:t>
            </a:r>
            <a:r>
              <a:rPr dirty="0"/>
              <a:t> </a:t>
            </a:r>
            <a:r>
              <a:rPr dirty="0" err="1"/>
              <a:t>deve</a:t>
            </a:r>
            <a:r>
              <a:rPr dirty="0"/>
              <a:t> </a:t>
            </a:r>
            <a:r>
              <a:rPr dirty="0" err="1"/>
              <a:t>inserire</a:t>
            </a:r>
            <a:r>
              <a:rPr dirty="0"/>
              <a:t> </a:t>
            </a:r>
            <a:r>
              <a:rPr dirty="0" err="1"/>
              <a:t>il</a:t>
            </a:r>
            <a:r>
              <a:rPr dirty="0"/>
              <a:t> </a:t>
            </a:r>
            <a:r>
              <a:rPr dirty="0" err="1"/>
              <a:t>valore</a:t>
            </a:r>
            <a:r>
              <a:rPr dirty="0"/>
              <a:t> </a:t>
            </a:r>
            <a:r>
              <a:rPr dirty="0" err="1"/>
              <a:t>della</a:t>
            </a:r>
            <a:r>
              <a:rPr dirty="0"/>
              <a:t> </a:t>
            </a:r>
            <a:r>
              <a:rPr dirty="0" err="1"/>
              <a:t>condizione</a:t>
            </a:r>
            <a:r>
              <a:rPr dirty="0"/>
              <a:t> </a:t>
            </a:r>
            <a:r>
              <a:rPr dirty="0" err="1"/>
              <a:t>iniziale</a:t>
            </a:r>
            <a:r>
              <a:rPr dirty="0"/>
              <a:t> per la </a:t>
            </a:r>
            <a:r>
              <a:rPr dirty="0" err="1"/>
              <a:t>suzione</a:t>
            </a:r>
            <a:r>
              <a:rPr dirty="0"/>
              <a:t>. Tale </a:t>
            </a:r>
            <a:r>
              <a:rPr dirty="0" err="1"/>
              <a:t>valore</a:t>
            </a:r>
            <a:r>
              <a:rPr dirty="0"/>
              <a:t> </a:t>
            </a:r>
            <a:r>
              <a:rPr dirty="0" err="1"/>
              <a:t>deve</a:t>
            </a:r>
            <a:r>
              <a:rPr dirty="0"/>
              <a:t> </a:t>
            </a:r>
            <a:r>
              <a:rPr dirty="0" err="1"/>
              <a:t>essere</a:t>
            </a:r>
            <a:r>
              <a:rPr dirty="0"/>
              <a:t> </a:t>
            </a:r>
            <a:r>
              <a:rPr dirty="0" err="1"/>
              <a:t>assegnato</a:t>
            </a:r>
            <a:r>
              <a:rPr dirty="0"/>
              <a:t> </a:t>
            </a:r>
            <a:r>
              <a:rPr dirty="0" err="1"/>
              <a:t>alla</a:t>
            </a:r>
            <a:r>
              <a:rPr dirty="0"/>
              <a:t> prima e ultima </a:t>
            </a:r>
            <a:r>
              <a:rPr dirty="0" err="1"/>
              <a:t>riga</a:t>
            </a:r>
            <a:r>
              <a:rPr dirty="0"/>
              <a:t> (</a:t>
            </a:r>
            <a:r>
              <a:rPr dirty="0" err="1"/>
              <a:t>entrambe</a:t>
            </a:r>
            <a:r>
              <a:rPr dirty="0"/>
              <a:t> </a:t>
            </a:r>
            <a:r>
              <a:rPr dirty="0" err="1"/>
              <a:t>devono</a:t>
            </a:r>
            <a:r>
              <a:rPr dirty="0"/>
              <a:t> </a:t>
            </a:r>
            <a:r>
              <a:rPr dirty="0" err="1"/>
              <a:t>essere</a:t>
            </a:r>
            <a:r>
              <a:rPr dirty="0"/>
              <a:t> di </a:t>
            </a:r>
            <a:r>
              <a:rPr dirty="0" err="1"/>
              <a:t>tipo</a:t>
            </a:r>
            <a:r>
              <a:rPr dirty="0"/>
              <a:t> L),  e ad </a:t>
            </a:r>
            <a:r>
              <a:rPr dirty="0" err="1"/>
              <a:t>ogni</a:t>
            </a:r>
            <a:r>
              <a:rPr dirty="0"/>
              <a:t> </a:t>
            </a:r>
            <a:r>
              <a:rPr dirty="0" err="1"/>
              <a:t>riga</a:t>
            </a:r>
            <a:r>
              <a:rPr dirty="0"/>
              <a:t> di </a:t>
            </a:r>
            <a:r>
              <a:rPr dirty="0" err="1"/>
              <a:t>tipo</a:t>
            </a:r>
            <a:r>
              <a:rPr dirty="0"/>
              <a:t> M. </a:t>
            </a:r>
            <a:r>
              <a:rPr dirty="0" err="1"/>
              <a:t>Alle</a:t>
            </a:r>
            <a:r>
              <a:rPr dirty="0"/>
              <a:t> </a:t>
            </a:r>
            <a:r>
              <a:rPr dirty="0" err="1"/>
              <a:t>righe</a:t>
            </a:r>
            <a:r>
              <a:rPr dirty="0"/>
              <a:t> per le </a:t>
            </a:r>
            <a:r>
              <a:rPr dirty="0" err="1"/>
              <a:t>quali</a:t>
            </a:r>
            <a:r>
              <a:rPr dirty="0"/>
              <a:t> non </a:t>
            </a:r>
            <a:r>
              <a:rPr dirty="0" err="1"/>
              <a:t>si</a:t>
            </a:r>
            <a:r>
              <a:rPr dirty="0"/>
              <a:t> </a:t>
            </a:r>
            <a:r>
              <a:rPr dirty="0" err="1"/>
              <a:t>assegna</a:t>
            </a:r>
            <a:r>
              <a:rPr dirty="0"/>
              <a:t> un </a:t>
            </a:r>
            <a:r>
              <a:rPr dirty="0" err="1"/>
              <a:t>valore</a:t>
            </a:r>
            <a:r>
              <a:rPr dirty="0"/>
              <a:t> </a:t>
            </a:r>
            <a:r>
              <a:rPr dirty="0" err="1"/>
              <a:t>si</a:t>
            </a:r>
            <a:r>
              <a:rPr dirty="0"/>
              <a:t> </a:t>
            </a:r>
            <a:r>
              <a:rPr dirty="0" err="1"/>
              <a:t>mette</a:t>
            </a:r>
            <a:r>
              <a:rPr dirty="0"/>
              <a:t> -999.</a:t>
            </a:r>
          </a:p>
          <a:p>
            <a:pPr>
              <a:defRPr sz="2000"/>
            </a:pPr>
            <a:r>
              <a:rPr dirty="0"/>
              <a:t> </a:t>
            </a:r>
          </a:p>
        </p:txBody>
      </p:sp>
      <p:sp>
        <p:nvSpPr>
          <p:cNvPr id="234" name="Rectangle"/>
          <p:cNvSpPr/>
          <p:nvPr/>
        </p:nvSpPr>
        <p:spPr>
          <a:xfrm>
            <a:off x="945976" y="995930"/>
            <a:ext cx="753691" cy="207678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9" name="Rectangle">
            <a:extLst>
              <a:ext uri="{FF2B5EF4-FFF2-40B4-BE49-F238E27FC236}">
                <a16:creationId xmlns:a16="http://schemas.microsoft.com/office/drawing/2014/main" id="{5352ED71-E1CA-477B-8713-A658BB47D7F2}"/>
              </a:ext>
            </a:extLst>
          </p:cNvPr>
          <p:cNvSpPr/>
          <p:nvPr/>
        </p:nvSpPr>
        <p:spPr>
          <a:xfrm>
            <a:off x="2251857" y="921835"/>
            <a:ext cx="6790602" cy="207678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06391701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7800755-4CE4-4045-827A-1DD98ADC2B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05"/>
          <a:stretch/>
        </p:blipFill>
        <p:spPr>
          <a:xfrm>
            <a:off x="160263" y="895374"/>
            <a:ext cx="8823475" cy="1579337"/>
          </a:xfrm>
          <a:prstGeom prst="rect">
            <a:avLst/>
          </a:prstGeom>
        </p:spPr>
      </p:pic>
      <p:sp>
        <p:nvSpPr>
          <p:cNvPr id="236" name="Shape 154"/>
          <p:cNvSpPr txBox="1"/>
          <p:nvPr/>
        </p:nvSpPr>
        <p:spPr>
          <a:xfrm>
            <a:off x="-1" y="-34098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RichardsMeshGen.ipynb</a:t>
            </a:r>
          </a:p>
        </p:txBody>
      </p:sp>
      <p:sp>
        <p:nvSpPr>
          <p:cNvPr id="237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238" name="TextBox 10"/>
          <p:cNvSpPr txBox="1"/>
          <p:nvPr/>
        </p:nvSpPr>
        <p:spPr>
          <a:xfrm>
            <a:off x="1392571" y="385894"/>
            <a:ext cx="6476303" cy="535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800"/>
            </a:lvl1pPr>
          </a:lstStyle>
          <a:p>
            <a:r>
              <a:t>@In: input.csv</a:t>
            </a:r>
          </a:p>
        </p:txBody>
      </p:sp>
      <p:sp>
        <p:nvSpPr>
          <p:cNvPr id="243" name="Rectangle"/>
          <p:cNvSpPr/>
          <p:nvPr/>
        </p:nvSpPr>
        <p:spPr>
          <a:xfrm>
            <a:off x="927100" y="901224"/>
            <a:ext cx="3483950" cy="155391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44" name="Rectangle"/>
          <p:cNvSpPr/>
          <p:nvPr/>
        </p:nvSpPr>
        <p:spPr>
          <a:xfrm>
            <a:off x="5690111" y="860760"/>
            <a:ext cx="3457824" cy="155391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370BE14D-CFCE-4328-A0FA-A8483200FDF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39416881"/>
                  </p:ext>
                </p:extLst>
              </p:nvPr>
            </p:nvGraphicFramePr>
            <p:xfrm>
              <a:off x="326874" y="2669059"/>
              <a:ext cx="8656863" cy="287876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276075">
                      <a:extLst>
                        <a:ext uri="{9D8B030D-6E8A-4147-A177-3AD203B41FA5}">
                          <a16:colId xmlns:a16="http://schemas.microsoft.com/office/drawing/2014/main" val="2985785280"/>
                        </a:ext>
                      </a:extLst>
                    </a:gridCol>
                    <a:gridCol w="3048310">
                      <a:extLst>
                        <a:ext uri="{9D8B030D-6E8A-4147-A177-3AD203B41FA5}">
                          <a16:colId xmlns:a16="http://schemas.microsoft.com/office/drawing/2014/main" val="2014759438"/>
                        </a:ext>
                      </a:extLst>
                    </a:gridCol>
                    <a:gridCol w="3332478">
                      <a:extLst>
                        <a:ext uri="{9D8B030D-6E8A-4147-A177-3AD203B41FA5}">
                          <a16:colId xmlns:a16="http://schemas.microsoft.com/office/drawing/2014/main" val="719717789"/>
                        </a:ext>
                      </a:extLst>
                    </a:gridCol>
                  </a:tblGrid>
                  <a:tr h="5859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SWRC MODEL</a:t>
                          </a: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Headers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18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13471802"/>
                      </a:ext>
                    </a:extLst>
                  </a:tr>
                  <a:tr h="5859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Van </a:t>
                          </a:r>
                          <a:r>
                            <a:rPr lang="en-US" sz="1800" dirty="0" err="1"/>
                            <a:t>Genuchten</a:t>
                          </a:r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n (n [-])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alpha (</a:t>
                          </a:r>
                          <a:r>
                            <a:rPr lang="el-GR" sz="2000" dirty="0"/>
                            <a:t>α</a:t>
                          </a:r>
                          <a:r>
                            <a:rPr lang="en-US" sz="2000" dirty="0"/>
                            <a:t> [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oMath>
                          </a14:m>
                          <a:r>
                            <a:rPr lang="en-US" sz="2000" dirty="0"/>
                            <a:t>])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80346555"/>
                      </a:ext>
                    </a:extLst>
                  </a:tr>
                  <a:tr h="5859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Brooks Corey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n (n [-])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 err="1">
                              <a:ea typeface="Cambria Math" panose="02040503050406030204" pitchFamily="18" charset="0"/>
                            </a:rPr>
                            <a:t>psiD</a:t>
                          </a:r>
                          <a:r>
                            <a:rPr lang="en-US" sz="2000" b="0" dirty="0">
                              <a:ea typeface="Cambria Math" panose="02040503050406030204" pitchFamily="18" charset="0"/>
                            </a:rPr>
                            <a:t>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000" b="0" dirty="0">
                              <a:ea typeface="Cambria Math" panose="02040503050406030204" pitchFamily="18" charset="0"/>
                            </a:rPr>
                            <a:t> [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oMath>
                          </a14:m>
                          <a:r>
                            <a:rPr lang="en-US" sz="2000" b="0" dirty="0">
                              <a:ea typeface="Cambria Math" panose="02040503050406030204" pitchFamily="18" charset="0"/>
                            </a:rPr>
                            <a:t>])</a:t>
                          </a:r>
                        </a:p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92269813"/>
                      </a:ext>
                    </a:extLst>
                  </a:tr>
                  <a:tr h="5859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err="1"/>
                            <a:t>Kosugi</a:t>
                          </a:r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r </a:t>
                          </a:r>
                        </a:p>
                        <a:p>
                          <a:pPr algn="ctr"/>
                          <a:r>
                            <a:rPr lang="en-US" sz="1800" dirty="0"/>
                            <a:t>(</a:t>
                          </a:r>
                          <a:r>
                            <a:rPr lang="en-US" sz="1800" dirty="0" err="1"/>
                            <a:t>Mediana</a:t>
                          </a:r>
                          <a:r>
                            <a:rPr lang="en-US" sz="1800" dirty="0"/>
                            <a:t> </a:t>
                          </a:r>
                          <a:r>
                            <a:rPr lang="en-US" sz="1800" dirty="0" err="1"/>
                            <a:t>della</a:t>
                          </a:r>
                          <a:r>
                            <a:rPr lang="en-US" sz="1800" dirty="0"/>
                            <a:t> </a:t>
                          </a:r>
                          <a:r>
                            <a:rPr lang="en-US" sz="1800" dirty="0" err="1"/>
                            <a:t>distribuzione</a:t>
                          </a:r>
                          <a:r>
                            <a:rPr lang="en-US" sz="1800" dirty="0"/>
                            <a:t> </a:t>
                          </a:r>
                          <a:r>
                            <a:rPr lang="en-US" sz="1800" dirty="0" err="1"/>
                            <a:t>dei</a:t>
                          </a:r>
                          <a:r>
                            <a:rPr lang="en-US" sz="1800" dirty="0"/>
                            <a:t> </a:t>
                          </a:r>
                          <a:r>
                            <a:rPr lang="en-US" sz="1800" dirty="0" err="1"/>
                            <a:t>pori</a:t>
                          </a:r>
                          <a:r>
                            <a:rPr lang="en-US" sz="1800" dirty="0"/>
                            <a:t> [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oMath>
                          </a14:m>
                          <a:r>
                            <a:rPr lang="en-US" sz="1800" dirty="0"/>
                            <a:t>])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sigma</a:t>
                          </a:r>
                        </a:p>
                        <a:p>
                          <a:pPr algn="ctr"/>
                          <a:r>
                            <a:rPr lang="en-US" sz="2000" dirty="0"/>
                            <a:t>(</a:t>
                          </a:r>
                          <a:r>
                            <a:rPr lang="en-US" sz="2000" dirty="0" err="1"/>
                            <a:t>Deviazione</a:t>
                          </a:r>
                          <a:r>
                            <a:rPr lang="en-US" sz="2000" dirty="0"/>
                            <a:t> standard </a:t>
                          </a:r>
                          <a:r>
                            <a:rPr lang="en-US" sz="2000" dirty="0" err="1"/>
                            <a:t>della</a:t>
                          </a:r>
                          <a:r>
                            <a:rPr lang="en-US" sz="2000" dirty="0"/>
                            <a:t> </a:t>
                          </a:r>
                          <a:r>
                            <a:rPr lang="en-US" sz="2000" dirty="0" err="1"/>
                            <a:t>distribuzione</a:t>
                          </a:r>
                          <a:r>
                            <a:rPr lang="en-US" sz="2000" dirty="0"/>
                            <a:t> </a:t>
                          </a:r>
                          <a:r>
                            <a:rPr lang="en-US" sz="2000" dirty="0" err="1"/>
                            <a:t>dei</a:t>
                          </a:r>
                          <a:r>
                            <a:rPr lang="en-US" sz="2000" dirty="0"/>
                            <a:t> </a:t>
                          </a:r>
                          <a:r>
                            <a:rPr lang="en-US" sz="2000" dirty="0" err="1"/>
                            <a:t>pori</a:t>
                          </a:r>
                          <a:r>
                            <a:rPr lang="en-US" sz="2000" dirty="0"/>
                            <a:t> [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oMath>
                          </a14:m>
                          <a:r>
                            <a:rPr lang="en-US" sz="2000" dirty="0"/>
                            <a:t>])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6776796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370BE14D-CFCE-4328-A0FA-A8483200FDF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39416881"/>
                  </p:ext>
                </p:extLst>
              </p:nvPr>
            </p:nvGraphicFramePr>
            <p:xfrm>
              <a:off x="326874" y="2669059"/>
              <a:ext cx="8656863" cy="287876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276075">
                      <a:extLst>
                        <a:ext uri="{9D8B030D-6E8A-4147-A177-3AD203B41FA5}">
                          <a16:colId xmlns:a16="http://schemas.microsoft.com/office/drawing/2014/main" val="2985785280"/>
                        </a:ext>
                      </a:extLst>
                    </a:gridCol>
                    <a:gridCol w="3048310">
                      <a:extLst>
                        <a:ext uri="{9D8B030D-6E8A-4147-A177-3AD203B41FA5}">
                          <a16:colId xmlns:a16="http://schemas.microsoft.com/office/drawing/2014/main" val="2014759438"/>
                        </a:ext>
                      </a:extLst>
                    </a:gridCol>
                    <a:gridCol w="3332478">
                      <a:extLst>
                        <a:ext uri="{9D8B030D-6E8A-4147-A177-3AD203B41FA5}">
                          <a16:colId xmlns:a16="http://schemas.microsoft.com/office/drawing/2014/main" val="719717789"/>
                        </a:ext>
                      </a:extLst>
                    </a:gridCol>
                  </a:tblGrid>
                  <a:tr h="5859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SWRC MODEL</a:t>
                          </a: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Headers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18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13471802"/>
                      </a:ext>
                    </a:extLst>
                  </a:tr>
                  <a:tr h="5859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Van </a:t>
                          </a:r>
                          <a:r>
                            <a:rPr lang="en-US" sz="1800" dirty="0" err="1"/>
                            <a:t>Genuchten</a:t>
                          </a:r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n (n [-])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59963" t="-104124" r="-366" b="-3082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80346555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Brooks Corey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n (n [-])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59963" t="-172174" r="-366" b="-16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92269813"/>
                      </a:ext>
                    </a:extLst>
                  </a:tr>
                  <a:tr h="1005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err="1"/>
                            <a:t>Kosugi</a:t>
                          </a:r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5000" t="-188554" r="-109800" b="-108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59963" t="-188554" r="-366" b="-108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7767968"/>
                      </a:ext>
                    </a:extLst>
                  </a:tr>
                </a:tbl>
              </a:graphicData>
            </a:graphic>
          </p:graphicFrame>
        </mc:Fallback>
      </mc:AlternateContent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7BFFAB7-BE23-4FCD-B1D0-025FD77042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198"/>
          <a:stretch/>
        </p:blipFill>
        <p:spPr>
          <a:xfrm>
            <a:off x="320526" y="875802"/>
            <a:ext cx="8485724" cy="1579337"/>
          </a:xfrm>
          <a:prstGeom prst="rect">
            <a:avLst/>
          </a:prstGeom>
        </p:spPr>
      </p:pic>
      <p:sp>
        <p:nvSpPr>
          <p:cNvPr id="246" name="Shape 154"/>
          <p:cNvSpPr txBox="1"/>
          <p:nvPr/>
        </p:nvSpPr>
        <p:spPr>
          <a:xfrm>
            <a:off x="-1" y="-34098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RichardsMeshGen.ipynb</a:t>
            </a:r>
          </a:p>
        </p:txBody>
      </p:sp>
      <p:sp>
        <p:nvSpPr>
          <p:cNvPr id="247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248" name="TextBox 10"/>
          <p:cNvSpPr txBox="1"/>
          <p:nvPr/>
        </p:nvSpPr>
        <p:spPr>
          <a:xfrm>
            <a:off x="1392571" y="328310"/>
            <a:ext cx="6476303" cy="535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800"/>
            </a:lvl1pPr>
          </a:lstStyle>
          <a:p>
            <a:r>
              <a:t>@In: input.csv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TextBox 1"/>
              <p:cNvSpPr txBox="1"/>
              <p:nvPr/>
            </p:nvSpPr>
            <p:spPr>
              <a:xfrm>
                <a:off x="704675" y="2701721"/>
                <a:ext cx="7734649" cy="347787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lIns="45719" rIns="45719">
                <a:spAutoFit/>
              </a:bodyPr>
              <a:lstStyle/>
              <a:p>
                <a:pPr>
                  <a:defRPr sz="2000"/>
                </a:pPr>
                <a:r>
                  <a:rPr lang="it-IT" b="1" dirty="0"/>
                  <a:t>thetaS: </a:t>
                </a:r>
              </a:p>
              <a:p>
                <a:pPr>
                  <a:defRPr sz="2000"/>
                </a:pPr>
                <a:r>
                  <a:rPr lang="it-IT" dirty="0"/>
                  <a:t>e` </a:t>
                </a:r>
                <a:r>
                  <a:rPr lang="it-IT" dirty="0" err="1"/>
                  <a:t>il</a:t>
                </a:r>
                <a:r>
                  <a:rPr lang="it-IT" dirty="0"/>
                  <a:t> </a:t>
                </a:r>
                <a:r>
                  <a:rPr lang="it-IT" dirty="0" err="1"/>
                  <a:t>contenuto</a:t>
                </a:r>
                <a:r>
                  <a:rPr lang="it-IT" dirty="0"/>
                  <a:t> </a:t>
                </a:r>
                <a:r>
                  <a:rPr lang="it-IT" dirty="0" err="1"/>
                  <a:t>d’acqua</a:t>
                </a:r>
                <a:r>
                  <a:rPr lang="it-IT" dirty="0"/>
                  <a:t> </a:t>
                </a:r>
                <a:r>
                  <a:rPr lang="it-IT" dirty="0" err="1"/>
                  <a:t>adimensionale</a:t>
                </a:r>
                <a:r>
                  <a:rPr lang="it-IT" dirty="0"/>
                  <a:t> </a:t>
                </a:r>
                <a:r>
                  <a:rPr lang="it-IT" dirty="0" err="1"/>
                  <a:t>alla</a:t>
                </a:r>
                <a:r>
                  <a:rPr lang="it-IT" dirty="0"/>
                  <a:t> </a:t>
                </a:r>
                <a:r>
                  <a:rPr lang="it-IT" dirty="0" err="1"/>
                  <a:t>saturazione</a:t>
                </a:r>
                <a:r>
                  <a:rPr lang="it-IT" dirty="0"/>
                  <a:t> [-].</a:t>
                </a:r>
              </a:p>
              <a:p>
                <a:pPr>
                  <a:defRPr sz="2000"/>
                </a:pPr>
                <a:endParaRPr lang="it-IT" dirty="0"/>
              </a:p>
              <a:p>
                <a:pPr>
                  <a:defRPr sz="2000"/>
                </a:pPr>
                <a:r>
                  <a:rPr lang="it-IT" b="1" dirty="0" err="1"/>
                  <a:t>thetaR</a:t>
                </a:r>
                <a:r>
                  <a:rPr lang="it-IT" b="1" dirty="0"/>
                  <a:t>:</a:t>
                </a:r>
                <a:r>
                  <a:rPr lang="it-IT" dirty="0"/>
                  <a:t> </a:t>
                </a:r>
              </a:p>
              <a:p>
                <a:pPr>
                  <a:defRPr sz="2000"/>
                </a:pPr>
                <a:r>
                  <a:rPr lang="it-IT" dirty="0"/>
                  <a:t>e` </a:t>
                </a:r>
                <a:r>
                  <a:rPr lang="it-IT" dirty="0" err="1"/>
                  <a:t>il</a:t>
                </a:r>
                <a:r>
                  <a:rPr lang="it-IT" dirty="0"/>
                  <a:t> </a:t>
                </a:r>
                <a:r>
                  <a:rPr lang="it-IT" dirty="0" err="1"/>
                  <a:t>contenuto</a:t>
                </a:r>
                <a:r>
                  <a:rPr lang="it-IT" dirty="0"/>
                  <a:t> </a:t>
                </a:r>
                <a:r>
                  <a:rPr lang="it-IT" dirty="0" err="1"/>
                  <a:t>d’acqua</a:t>
                </a:r>
                <a:r>
                  <a:rPr lang="it-IT" dirty="0"/>
                  <a:t> </a:t>
                </a:r>
                <a:r>
                  <a:rPr lang="it-IT" dirty="0" err="1"/>
                  <a:t>adimensionale</a:t>
                </a:r>
                <a:r>
                  <a:rPr lang="it-IT" dirty="0"/>
                  <a:t> </a:t>
                </a:r>
                <a:r>
                  <a:rPr lang="it-IT" dirty="0" err="1"/>
                  <a:t>residuo</a:t>
                </a:r>
                <a:r>
                  <a:rPr lang="it-IT" dirty="0"/>
                  <a:t> [-].</a:t>
                </a:r>
              </a:p>
              <a:p>
                <a:pPr>
                  <a:defRPr sz="2000"/>
                </a:pPr>
                <a:endParaRPr lang="it-IT" dirty="0"/>
              </a:p>
              <a:p>
                <a:pPr>
                  <a:defRPr sz="2000"/>
                </a:pPr>
                <a:r>
                  <a:rPr lang="it-IT" b="1" dirty="0"/>
                  <a:t>Ks: </a:t>
                </a:r>
              </a:p>
              <a:p>
                <a:pPr>
                  <a:defRPr sz="2000"/>
                </a:pPr>
                <a:r>
                  <a:rPr lang="it-IT" dirty="0"/>
                  <a:t>e` la </a:t>
                </a:r>
                <a:r>
                  <a:rPr lang="it-IT" dirty="0" err="1"/>
                  <a:t>conducibilita</a:t>
                </a:r>
                <a:r>
                  <a:rPr lang="it-IT" dirty="0"/>
                  <a:t>` </a:t>
                </a:r>
                <a:r>
                  <a:rPr lang="it-IT" dirty="0" err="1"/>
                  <a:t>idraulica</a:t>
                </a:r>
                <a:r>
                  <a:rPr lang="it-IT" dirty="0"/>
                  <a:t> </a:t>
                </a:r>
                <a:r>
                  <a:rPr lang="it-IT" dirty="0" err="1"/>
                  <a:t>alla</a:t>
                </a:r>
                <a:r>
                  <a:rPr lang="it-IT" dirty="0"/>
                  <a:t> </a:t>
                </a:r>
                <a:r>
                  <a:rPr lang="it-IT" dirty="0" err="1"/>
                  <a:t>saturazione</a:t>
                </a:r>
                <a:r>
                  <a:rPr lang="it-IT" dirty="0"/>
                  <a:t> </a:t>
                </a:r>
                <a:r>
                  <a:rPr lang="it-IT" dirty="0" err="1"/>
                  <a:t>espressa</a:t>
                </a:r>
                <a:r>
                  <a:rPr lang="it-IT" dirty="0"/>
                  <a:t> in [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it-IT" dirty="0"/>
                  <a:t>].</a:t>
                </a:r>
              </a:p>
              <a:p>
                <a:pPr>
                  <a:defRPr sz="2000"/>
                </a:pPr>
                <a:endParaRPr lang="it-IT" dirty="0"/>
              </a:p>
              <a:p>
                <a:pPr>
                  <a:defRPr sz="2000"/>
                </a:pPr>
                <a:endParaRPr lang="it-IT" dirty="0"/>
              </a:p>
              <a:p>
                <a:pPr>
                  <a:defRPr sz="2000"/>
                </a:pPr>
                <a:r>
                  <a:rPr lang="it-IT" dirty="0"/>
                  <a:t> </a:t>
                </a:r>
                <a:endParaRPr dirty="0"/>
              </a:p>
            </p:txBody>
          </p:sp>
        </mc:Choice>
        <mc:Fallback xmlns="">
          <p:sp>
            <p:nvSpPr>
              <p:cNvPr id="249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675" y="2701721"/>
                <a:ext cx="7734649" cy="3477875"/>
              </a:xfrm>
              <a:prstGeom prst="rect">
                <a:avLst/>
              </a:prstGeom>
              <a:blipFill>
                <a:blip r:embed="rId3"/>
                <a:stretch>
                  <a:fillRect l="-1420" t="-876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1" name="Rectangle"/>
          <p:cNvSpPr/>
          <p:nvPr/>
        </p:nvSpPr>
        <p:spPr>
          <a:xfrm>
            <a:off x="1112108" y="901224"/>
            <a:ext cx="1359242" cy="155391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52" name="Rectangle"/>
          <p:cNvSpPr/>
          <p:nvPr/>
        </p:nvSpPr>
        <p:spPr>
          <a:xfrm>
            <a:off x="4572000" y="792954"/>
            <a:ext cx="4418320" cy="155391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54"/>
          <p:cNvSpPr txBox="1"/>
          <p:nvPr/>
        </p:nvSpPr>
        <p:spPr>
          <a:xfrm>
            <a:off x="-1" y="-25709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Flow chart</a:t>
            </a:r>
          </a:p>
        </p:txBody>
      </p:sp>
      <p:sp>
        <p:nvSpPr>
          <p:cNvPr id="135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136" name="TextBox 1"/>
          <p:cNvSpPr txBox="1"/>
          <p:nvPr/>
        </p:nvSpPr>
        <p:spPr>
          <a:xfrm>
            <a:off x="645953" y="764195"/>
            <a:ext cx="7563444" cy="303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50000"/>
              </a:lnSpc>
              <a:defRPr sz="2400"/>
            </a:pPr>
            <a:r>
              <a:t>Per studiare l’infiltrazione dell’acqua nei suoli occorre:</a:t>
            </a:r>
          </a:p>
          <a:p>
            <a:pPr marL="285750" indent="-285750">
              <a:lnSpc>
                <a:spcPct val="150000"/>
              </a:lnSpc>
              <a:buSzPct val="100000"/>
              <a:buFont typeface="Arial"/>
              <a:buChar char="•"/>
              <a:defRPr sz="2400"/>
            </a:pPr>
            <a:r>
              <a:t>Un modello matematico: equazioni di Richards + SWRC</a:t>
            </a:r>
          </a:p>
          <a:p>
            <a:pPr marL="285750" indent="-285750">
              <a:buSzPct val="100000"/>
              <a:buFont typeface="Arial"/>
              <a:buChar char="•"/>
              <a:defRPr sz="2400"/>
            </a:pPr>
            <a:r>
              <a:t>Un metodo numerico che consenta di trovare una soluzione approssimata dell’equazione di Richards</a:t>
            </a:r>
          </a:p>
          <a:p>
            <a:pPr marL="285750" indent="-285750">
              <a:buSzPct val="100000"/>
              <a:buFont typeface="Arial"/>
              <a:buChar char="•"/>
              <a:defRPr sz="2400"/>
            </a:pPr>
            <a:r>
              <a:t>Per poter applicare il modello numerico  e` necessario definire una griglia sulla quale calcolare la soluzione.</a:t>
            </a:r>
            <a:br/>
            <a:endParaRPr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FAACFBB-71B0-4257-B71B-EF006336C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9292"/>
            <a:ext cx="9144000" cy="1579337"/>
          </a:xfrm>
          <a:prstGeom prst="rect">
            <a:avLst/>
          </a:prstGeom>
        </p:spPr>
      </p:pic>
      <p:sp>
        <p:nvSpPr>
          <p:cNvPr id="254" name="Shape 154"/>
          <p:cNvSpPr txBox="1"/>
          <p:nvPr/>
        </p:nvSpPr>
        <p:spPr>
          <a:xfrm>
            <a:off x="-1" y="-34098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RichardsMeshGen.ipynb</a:t>
            </a:r>
          </a:p>
        </p:txBody>
      </p:sp>
      <p:sp>
        <p:nvSpPr>
          <p:cNvPr id="255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256" name="TextBox 10"/>
          <p:cNvSpPr txBox="1"/>
          <p:nvPr/>
        </p:nvSpPr>
        <p:spPr>
          <a:xfrm>
            <a:off x="1392571" y="328310"/>
            <a:ext cx="6476303" cy="535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800"/>
            </a:lvl1pPr>
          </a:lstStyle>
          <a:p>
            <a:r>
              <a:t>@In: input.csv</a:t>
            </a:r>
          </a:p>
        </p:txBody>
      </p:sp>
      <p:sp>
        <p:nvSpPr>
          <p:cNvPr id="261" name="Rectangle"/>
          <p:cNvSpPr/>
          <p:nvPr/>
        </p:nvSpPr>
        <p:spPr>
          <a:xfrm>
            <a:off x="741405" y="888524"/>
            <a:ext cx="4761471" cy="155391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8293088-2E92-497D-BD50-58CDD97EAF9D}"/>
                  </a:ext>
                </a:extLst>
              </p:cNvPr>
              <p:cNvSpPr txBox="1"/>
              <p:nvPr/>
            </p:nvSpPr>
            <p:spPr>
              <a:xfrm>
                <a:off x="440087" y="2673531"/>
                <a:ext cx="7806932" cy="400109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Calibri"/>
                  </a:rPr>
                  <a:t>alphaSpecificStorage</a:t>
                </a:r>
                <a:r>
                  <a:rPr lang="en-US" sz="2000" b="1" dirty="0"/>
                  <a:t>:</a:t>
                </a:r>
              </a:p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2000" dirty="0"/>
                  <a:t>e` la </a:t>
                </a:r>
                <a:r>
                  <a:rPr lang="en-US" sz="2000" dirty="0" err="1"/>
                  <a:t>comprimibilita</a:t>
                </a:r>
                <a:r>
                  <a:rPr lang="en-US" sz="2000" dirty="0"/>
                  <a:t>` </a:t>
                </a:r>
                <a:r>
                  <a:rPr lang="en-US" sz="2000" dirty="0" err="1"/>
                  <a:t>dell’aquifero</a:t>
                </a:r>
                <a:r>
                  <a:rPr lang="en-US" sz="2000" dirty="0"/>
                  <a:t> </a:t>
                </a:r>
                <a:r>
                  <a:rPr lang="en-US" sz="2000" dirty="0" err="1"/>
                  <a:t>espressa</a:t>
                </a:r>
                <a:r>
                  <a:rPr lang="en-US" sz="2000" dirty="0"/>
                  <a:t> in 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𝑃𝑎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000" dirty="0"/>
                  <a:t>]</a:t>
                </a:r>
              </a:p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en-US" sz="2000" dirty="0"/>
              </a:p>
              <a:p>
                <a:r>
                  <a:rPr lang="en-US" sz="2000" b="1" dirty="0" err="1"/>
                  <a:t>betaSpecificStorage</a:t>
                </a:r>
                <a:r>
                  <a:rPr lang="en-US" sz="2000" b="1" dirty="0"/>
                  <a:t>:</a:t>
                </a:r>
              </a:p>
              <a:p>
                <a:r>
                  <a:rPr lang="en-US" sz="2000" dirty="0"/>
                  <a:t>e` la </a:t>
                </a:r>
                <a:r>
                  <a:rPr lang="en-US" sz="2000" dirty="0" err="1"/>
                  <a:t>comprimibilita</a:t>
                </a:r>
                <a:r>
                  <a:rPr lang="en-US" sz="2000" dirty="0"/>
                  <a:t>` </a:t>
                </a:r>
                <a:r>
                  <a:rPr lang="en-US" sz="2000" dirty="0" err="1"/>
                  <a:t>dell’acqua</a:t>
                </a:r>
                <a:r>
                  <a:rPr lang="en-US" sz="2000" dirty="0"/>
                  <a:t> </a:t>
                </a:r>
                <a:r>
                  <a:rPr lang="en-US" sz="2000" dirty="0" err="1"/>
                  <a:t>espressa</a:t>
                </a:r>
                <a:r>
                  <a:rPr lang="en-US" sz="2000" dirty="0"/>
                  <a:t> in 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𝑃𝑎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000" dirty="0"/>
                  <a:t>] (la </a:t>
                </a:r>
                <a:r>
                  <a:rPr lang="en-US" sz="2000" dirty="0" err="1"/>
                  <a:t>si</a:t>
                </a:r>
                <a:r>
                  <a:rPr lang="en-US" sz="2000" dirty="0"/>
                  <a:t> </a:t>
                </a:r>
                <a:r>
                  <a:rPr lang="en-US" sz="2000" dirty="0" err="1"/>
                  <a:t>puo</a:t>
                </a:r>
                <a:r>
                  <a:rPr lang="en-US" sz="2000" dirty="0"/>
                  <a:t>` </a:t>
                </a:r>
                <a:r>
                  <a:rPr lang="en-US" sz="2000" dirty="0" err="1"/>
                  <a:t>assumere</a:t>
                </a:r>
                <a:r>
                  <a:rPr lang="en-US" sz="2000" dirty="0"/>
                  <a:t> </a:t>
                </a:r>
                <a:r>
                  <a:rPr lang="en-US" sz="2000" dirty="0" err="1"/>
                  <a:t>costante</a:t>
                </a:r>
                <a:r>
                  <a:rPr lang="en-US" sz="2000" dirty="0"/>
                  <a:t> e </a:t>
                </a:r>
                <a:r>
                  <a:rPr lang="en-US" sz="2000" dirty="0" err="1"/>
                  <a:t>pari</a:t>
                </a:r>
                <a:r>
                  <a:rPr lang="en-US" sz="2000" dirty="0"/>
                  <a:t> a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4.4 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−10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𝑃𝑎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000" dirty="0"/>
                  <a:t>)</a:t>
                </a:r>
              </a:p>
              <a:p>
                <a:endParaRPr lang="en-US" sz="2000" dirty="0"/>
              </a:p>
              <a:p>
                <a:r>
                  <a:rPr lang="en-US" sz="2000" b="1" dirty="0"/>
                  <a:t>et:</a:t>
                </a:r>
              </a:p>
              <a:p>
                <a:r>
                  <a:rPr lang="en-US" sz="2000" dirty="0"/>
                  <a:t>e` </a:t>
                </a:r>
                <a:r>
                  <a:rPr lang="en-US" sz="2000" dirty="0" err="1"/>
                  <a:t>il</a:t>
                </a:r>
                <a:r>
                  <a:rPr lang="en-US" sz="2000" dirty="0"/>
                  <a:t> </a:t>
                </a:r>
                <a:r>
                  <a:rPr lang="en-US" sz="2000" dirty="0" err="1"/>
                  <a:t>termine</a:t>
                </a:r>
                <a:r>
                  <a:rPr lang="en-US" sz="2000" dirty="0"/>
                  <a:t> </a:t>
                </a:r>
                <a:r>
                  <a:rPr lang="en-US" sz="2000" dirty="0" err="1"/>
                  <a:t>sorgente</a:t>
                </a:r>
                <a:r>
                  <a:rPr lang="en-US" sz="2000" dirty="0"/>
                  <a:t> </a:t>
                </a:r>
                <a:r>
                  <a:rPr lang="en-US" sz="2000" dirty="0" err="1"/>
                  <a:t>utilizzato</a:t>
                </a:r>
                <a:r>
                  <a:rPr lang="en-US" sz="2000" dirty="0"/>
                  <a:t> per </a:t>
                </a:r>
                <a:r>
                  <a:rPr lang="en-US" sz="2000" dirty="0" err="1"/>
                  <a:t>simulare</a:t>
                </a:r>
                <a:r>
                  <a:rPr lang="en-US" sz="2000" dirty="0"/>
                  <a:t> in prima </a:t>
                </a:r>
                <a:r>
                  <a:rPr lang="en-US" sz="2000" dirty="0" err="1"/>
                  <a:t>approssimazione</a:t>
                </a:r>
                <a:r>
                  <a:rPr lang="en-US" sz="2000" dirty="0"/>
                  <a:t> </a:t>
                </a:r>
                <a:r>
                  <a:rPr lang="en-US" sz="2000" dirty="0" err="1"/>
                  <a:t>l’evapotraspirazione</a:t>
                </a:r>
                <a:r>
                  <a:rPr lang="en-US" sz="2000" dirty="0"/>
                  <a:t> 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000" dirty="0"/>
                  <a:t>] (</a:t>
                </a:r>
                <a:r>
                  <a:rPr lang="en-US" sz="2000" dirty="0" err="1"/>
                  <a:t>deve</a:t>
                </a:r>
                <a:r>
                  <a:rPr lang="en-US" sz="2000" dirty="0"/>
                  <a:t> </a:t>
                </a:r>
                <a:r>
                  <a:rPr lang="en-US" sz="2000" dirty="0" err="1"/>
                  <a:t>essere</a:t>
                </a:r>
                <a:r>
                  <a:rPr lang="en-US" sz="2000" dirty="0"/>
                  <a:t> una </a:t>
                </a:r>
                <a:r>
                  <a:rPr lang="en-US" sz="2000" dirty="0" err="1"/>
                  <a:t>quantita</a:t>
                </a:r>
                <a:r>
                  <a:rPr lang="en-US" sz="2000" dirty="0"/>
                  <a:t>` </a:t>
                </a:r>
                <a:r>
                  <a:rPr lang="en-US" sz="2000" dirty="0" err="1"/>
                  <a:t>positiva</a:t>
                </a:r>
                <a:r>
                  <a:rPr lang="en-US" sz="2000" dirty="0"/>
                  <a:t>).</a:t>
                </a:r>
              </a:p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en-US" dirty="0"/>
              </a:p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endParaRPr>
              </a:p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8293088-2E92-497D-BD50-58CDD97EAF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087" y="2673531"/>
                <a:ext cx="7806932" cy="4001093"/>
              </a:xfrm>
              <a:prstGeom prst="rect">
                <a:avLst/>
              </a:prstGeom>
              <a:blipFill>
                <a:blip r:embed="rId3"/>
                <a:stretch>
                  <a:fillRect l="-1405" t="-915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154"/>
          <p:cNvSpPr txBox="1"/>
          <p:nvPr/>
        </p:nvSpPr>
        <p:spPr>
          <a:xfrm>
            <a:off x="-1" y="-34098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RichardsMeshGen.ipynb</a:t>
            </a:r>
          </a:p>
        </p:txBody>
      </p:sp>
      <p:sp>
        <p:nvSpPr>
          <p:cNvPr id="264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265" name="TextBox 10"/>
          <p:cNvSpPr txBox="1"/>
          <p:nvPr/>
        </p:nvSpPr>
        <p:spPr>
          <a:xfrm>
            <a:off x="1392571" y="385894"/>
            <a:ext cx="6476303" cy="535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800"/>
            </a:lvl1pPr>
          </a:lstStyle>
          <a:p>
            <a:r>
              <a:t>Esempio</a:t>
            </a:r>
          </a:p>
        </p:txBody>
      </p:sp>
      <p:sp>
        <p:nvSpPr>
          <p:cNvPr id="266" name="TextBox 4"/>
          <p:cNvSpPr txBox="1"/>
          <p:nvPr/>
        </p:nvSpPr>
        <p:spPr>
          <a:xfrm>
            <a:off x="478172" y="1157680"/>
            <a:ext cx="8196044" cy="4003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r>
              <a:t>Nella cartella</a:t>
            </a:r>
          </a:p>
          <a:p>
            <a:r>
              <a:t> </a:t>
            </a:r>
          </a:p>
          <a:p>
            <a:pPr algn="ctr"/>
            <a:r>
              <a:t>data/RichardsMeshGen_input</a:t>
            </a:r>
          </a:p>
          <a:p>
            <a:endParaRPr/>
          </a:p>
          <a:p>
            <a:r>
              <a:t>sono presenti 4 esempi di file </a:t>
            </a:r>
            <a:r>
              <a:rPr i="1"/>
              <a:t>.csv </a:t>
            </a:r>
            <a:r>
              <a:t>e delle figure che rappresentano I 4 tipi di suolo presi in esame.</a:t>
            </a:r>
          </a:p>
          <a:p>
            <a:endParaRPr/>
          </a:p>
          <a:p>
            <a:endParaRPr/>
          </a:p>
          <a:p>
            <a:endParaRPr/>
          </a:p>
          <a:p>
            <a:r>
              <a:t>Nella cartella</a:t>
            </a:r>
          </a:p>
          <a:p>
            <a:endParaRPr/>
          </a:p>
          <a:p>
            <a:pPr algn="ctr"/>
            <a:r>
              <a:t>data/Grid_NetCDF</a:t>
            </a:r>
          </a:p>
          <a:p>
            <a:pPr algn="ctr"/>
            <a:endParaRPr/>
          </a:p>
          <a:p>
            <a:r>
              <a:t>si possono trovare i 4 file </a:t>
            </a:r>
            <a:r>
              <a:rPr i="1"/>
              <a:t>.nc </a:t>
            </a:r>
            <a:r>
              <a:t>ottenuti con il notebook RichardsMeshGen.ipynb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154"/>
          <p:cNvSpPr txBox="1"/>
          <p:nvPr/>
        </p:nvSpPr>
        <p:spPr>
          <a:xfrm>
            <a:off x="-1" y="-34098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RichardsMeshGen.ipynb</a:t>
            </a:r>
          </a:p>
        </p:txBody>
      </p:sp>
      <p:sp>
        <p:nvSpPr>
          <p:cNvPr id="269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270" name="TextBox 10"/>
          <p:cNvSpPr txBox="1"/>
          <p:nvPr/>
        </p:nvSpPr>
        <p:spPr>
          <a:xfrm>
            <a:off x="1392571" y="385894"/>
            <a:ext cx="6476303" cy="535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800"/>
            </a:lvl1pPr>
          </a:lstStyle>
          <a:p>
            <a:r>
              <a:t>Notebook RichardsMeshGen.ipynb</a:t>
            </a:r>
          </a:p>
        </p:txBody>
      </p:sp>
      <p:sp>
        <p:nvSpPr>
          <p:cNvPr id="271" name="TextBox 1"/>
          <p:cNvSpPr txBox="1"/>
          <p:nvPr/>
        </p:nvSpPr>
        <p:spPr>
          <a:xfrm>
            <a:off x="704675" y="1507921"/>
            <a:ext cx="7734649" cy="70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000"/>
            </a:lvl1pPr>
          </a:lstStyle>
          <a:p>
            <a:r>
              <a:t>Preparato il file input.csv e` sufficiente eseguire il notebook RichardsMeshGen.ipynb.</a:t>
            </a:r>
          </a:p>
        </p:txBody>
      </p:sp>
      <p:sp>
        <p:nvSpPr>
          <p:cNvPr id="272" name="TextBox 2"/>
          <p:cNvSpPr txBox="1"/>
          <p:nvPr/>
        </p:nvSpPr>
        <p:spPr>
          <a:xfrm>
            <a:off x="612394" y="3003258"/>
            <a:ext cx="7919209" cy="176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r>
              <a:t>Per la definizione della condizione iniziale e` possible scegliere tra:</a:t>
            </a:r>
          </a:p>
          <a:p>
            <a:pPr marL="285750" indent="-285750">
              <a:buSzPct val="100000"/>
              <a:buFont typeface="Arial"/>
              <a:buChar char="•"/>
            </a:pPr>
            <a:r>
              <a:t>Profilo idrostatico calcolato a partire dal valore della suzione dell’ultimo layer</a:t>
            </a:r>
          </a:p>
          <a:p>
            <a:pPr marL="285750" indent="-285750">
              <a:buSzPct val="100000"/>
              <a:buFont typeface="Arial"/>
              <a:buChar char="•"/>
            </a:pPr>
            <a:r>
              <a:t>Interpolazione lineare a tratti (da preferire quando sono stati definiti dei punti di misura, Type M)</a:t>
            </a:r>
          </a:p>
          <a:p>
            <a:pPr marL="285750" indent="-285750">
              <a:buSzPct val="100000"/>
              <a:buFont typeface="Arial"/>
              <a:buChar char="•"/>
            </a:pPr>
            <a:r>
              <a:t>Profilo costante con valore pari alla suzione dell’ultimo layer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154"/>
          <p:cNvSpPr txBox="1"/>
          <p:nvPr/>
        </p:nvSpPr>
        <p:spPr>
          <a:xfrm>
            <a:off x="-1" y="-34098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RichardsMeshGen.ipynb</a:t>
            </a:r>
          </a:p>
        </p:txBody>
      </p:sp>
      <p:sp>
        <p:nvSpPr>
          <p:cNvPr id="275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276" name="TextBox 10"/>
          <p:cNvSpPr txBox="1"/>
          <p:nvPr/>
        </p:nvSpPr>
        <p:spPr>
          <a:xfrm>
            <a:off x="1392571" y="385894"/>
            <a:ext cx="6476303" cy="535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800"/>
            </a:lvl1pPr>
          </a:lstStyle>
          <a:p>
            <a:r>
              <a:t>@Out: grid.nc </a:t>
            </a:r>
          </a:p>
        </p:txBody>
      </p:sp>
      <p:sp>
        <p:nvSpPr>
          <p:cNvPr id="277" name="TextBox 3"/>
          <p:cNvSpPr txBox="1"/>
          <p:nvPr/>
        </p:nvSpPr>
        <p:spPr>
          <a:xfrm>
            <a:off x="503339" y="1493239"/>
            <a:ext cx="8212822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r>
              <a:t>Il file di output viene salvato in formato NetCDF (.nc)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1E4F47F-A572-4DA9-AFAC-93028D378B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" y="2252662"/>
            <a:ext cx="8734425" cy="23526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BCA6477-424E-4E8F-9A5B-9C37B153B62D}"/>
              </a:ext>
            </a:extLst>
          </p:cNvPr>
          <p:cNvSpPr txBox="1"/>
          <p:nvPr/>
        </p:nvSpPr>
        <p:spPr>
          <a:xfrm>
            <a:off x="428368" y="4802659"/>
            <a:ext cx="7974227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Le </a:t>
            </a:r>
            <a:r>
              <a:rPr kumimoji="0" lang="en-US" sz="1800" b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stringhe</a:t>
            </a:r>
            <a:r>
              <a:rPr kumimoji="0" lang="en-US" sz="1800" b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</a:t>
            </a:r>
            <a:r>
              <a:rPr kumimoji="0" lang="en-US" sz="1800" b="0" i="1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outputFileName</a:t>
            </a:r>
            <a:r>
              <a:rPr kumimoji="0" lang="en-US" sz="1800" b="0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, </a:t>
            </a:r>
            <a:r>
              <a:rPr kumimoji="0" lang="en-US" sz="1800" b="0" i="1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outputTitle</a:t>
            </a:r>
            <a:r>
              <a:rPr kumimoji="0" lang="en-US" sz="1800" b="0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, </a:t>
            </a:r>
            <a:r>
              <a:rPr kumimoji="0" lang="en-US" sz="1800" b="0" i="1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outputInstitution</a:t>
            </a:r>
            <a:r>
              <a:rPr kumimoji="0" lang="en-US" sz="1800" b="0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, </a:t>
            </a:r>
            <a:r>
              <a:rPr kumimoji="0" lang="en-US" sz="1800" b="0" i="1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outputSummary</a:t>
            </a:r>
            <a:r>
              <a:rPr kumimoji="0" lang="en-US" sz="1800" b="0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, </a:t>
            </a:r>
            <a:r>
              <a:rPr kumimoji="0" lang="en-US" sz="1800" b="0" i="1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outputDate</a:t>
            </a:r>
            <a:r>
              <a:rPr kumimoji="0" lang="en-US" sz="1800" b="0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</a:t>
            </a:r>
            <a:r>
              <a:rPr kumimoji="0" lang="en-US" sz="1800" b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</a:t>
            </a:r>
            <a:r>
              <a:rPr kumimoji="0" lang="en-US" sz="1800" b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sono</a:t>
            </a:r>
            <a:r>
              <a:rPr kumimoji="0" lang="en-US" sz="1800" b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definite all’ </a:t>
            </a:r>
            <a:r>
              <a:rPr kumimoji="0" lang="en-US" sz="1800" b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inizio</a:t>
            </a:r>
            <a:r>
              <a:rPr kumimoji="0" lang="en-US" sz="1800" b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del notebook.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154"/>
          <p:cNvSpPr txBox="1"/>
          <p:nvPr/>
        </p:nvSpPr>
        <p:spPr>
          <a:xfrm>
            <a:off x="-1" y="-8931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Solving Richards’ equation with OMS console</a:t>
            </a:r>
          </a:p>
        </p:txBody>
      </p:sp>
      <p:sp>
        <p:nvSpPr>
          <p:cNvPr id="281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282" name="CasellaDiTesto 1"/>
          <p:cNvSpPr txBox="1"/>
          <p:nvPr/>
        </p:nvSpPr>
        <p:spPr>
          <a:xfrm>
            <a:off x="1708711" y="524866"/>
            <a:ext cx="5726577" cy="1005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000"/>
            </a:pPr>
            <a:r>
              <a:t>.sim file</a:t>
            </a:r>
          </a:p>
          <a:p>
            <a:pPr algn="ctr">
              <a:defRPr sz="2000"/>
            </a:pPr>
            <a:endParaRPr/>
          </a:p>
          <a:p>
            <a:pPr algn="ctr">
              <a:defRPr sz="2000"/>
            </a:pPr>
            <a:r>
              <a:t>DATE FORMAT:  yyyy-MM-dd HH:mm</a:t>
            </a:r>
          </a:p>
        </p:txBody>
      </p:sp>
      <p:pic>
        <p:nvPicPr>
          <p:cNvPr id="283" name="Immagine 4" descr="Immagine 4"/>
          <p:cNvPicPr>
            <a:picLocks noChangeAspect="1"/>
          </p:cNvPicPr>
          <p:nvPr/>
        </p:nvPicPr>
        <p:blipFill>
          <a:blip r:embed="rId2">
            <a:extLst/>
          </a:blip>
          <a:srcRect b="10600"/>
          <a:stretch>
            <a:fillRect/>
          </a:stretch>
        </p:blipFill>
        <p:spPr>
          <a:xfrm>
            <a:off x="237565" y="1965175"/>
            <a:ext cx="5553329" cy="2625300"/>
          </a:xfrm>
          <a:prstGeom prst="rect">
            <a:avLst/>
          </a:prstGeom>
          <a:ln w="12700">
            <a:miter lim="400000"/>
          </a:ln>
        </p:spPr>
      </p:pic>
      <p:sp>
        <p:nvSpPr>
          <p:cNvPr id="284" name="CasellaDiTesto 5"/>
          <p:cNvSpPr txBox="1"/>
          <p:nvPr/>
        </p:nvSpPr>
        <p:spPr>
          <a:xfrm>
            <a:off x="6104964" y="2498575"/>
            <a:ext cx="243840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t>START DATE</a:t>
            </a:r>
          </a:p>
        </p:txBody>
      </p:sp>
      <p:sp>
        <p:nvSpPr>
          <p:cNvPr id="285" name="CasellaDiTesto 6"/>
          <p:cNvSpPr txBox="1"/>
          <p:nvPr/>
        </p:nvSpPr>
        <p:spPr>
          <a:xfrm>
            <a:off x="6104964" y="3336776"/>
            <a:ext cx="243840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t>END DATE</a:t>
            </a:r>
          </a:p>
        </p:txBody>
      </p:sp>
      <p:sp>
        <p:nvSpPr>
          <p:cNvPr id="286" name="CasellaDiTesto 7"/>
          <p:cNvSpPr txBox="1"/>
          <p:nvPr/>
        </p:nvSpPr>
        <p:spPr>
          <a:xfrm>
            <a:off x="6104964" y="4174976"/>
            <a:ext cx="3352799" cy="1196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/>
            </a:pPr>
            <a:r>
              <a:t>TIME STEP </a:t>
            </a:r>
          </a:p>
          <a:p>
            <a:pPr>
              <a:defRPr sz="2400"/>
            </a:pPr>
            <a:r>
              <a:t>     delle serie</a:t>
            </a:r>
          </a:p>
          <a:p>
            <a:pPr>
              <a:defRPr sz="2400"/>
            </a:pPr>
            <a:r>
              <a:t>     temporali</a:t>
            </a:r>
          </a:p>
        </p:txBody>
      </p:sp>
      <p:sp>
        <p:nvSpPr>
          <p:cNvPr id="287" name="Connettore 2 11"/>
          <p:cNvSpPr/>
          <p:nvPr/>
        </p:nvSpPr>
        <p:spPr>
          <a:xfrm flipH="1" flipV="1">
            <a:off x="4571998" y="2729408"/>
            <a:ext cx="1532967" cy="1"/>
          </a:xfrm>
          <a:prstGeom prst="line">
            <a:avLst/>
          </a:prstGeom>
          <a:ln w="5715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88" name="Connettore 2 14"/>
          <p:cNvSpPr/>
          <p:nvPr/>
        </p:nvSpPr>
        <p:spPr>
          <a:xfrm flipH="1">
            <a:off x="4563038" y="3545182"/>
            <a:ext cx="1532967" cy="1"/>
          </a:xfrm>
          <a:prstGeom prst="line">
            <a:avLst/>
          </a:prstGeom>
          <a:ln w="5715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89" name="Connettore 2 15"/>
          <p:cNvSpPr/>
          <p:nvPr/>
        </p:nvSpPr>
        <p:spPr>
          <a:xfrm flipH="1">
            <a:off x="5504329" y="4405774"/>
            <a:ext cx="663393" cy="1"/>
          </a:xfrm>
          <a:prstGeom prst="line">
            <a:avLst/>
          </a:prstGeom>
          <a:ln w="5715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154"/>
          <p:cNvSpPr txBox="1"/>
          <p:nvPr/>
        </p:nvSpPr>
        <p:spPr>
          <a:xfrm>
            <a:off x="-1" y="-8931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Solving Richards’ equation with OMS console</a:t>
            </a:r>
          </a:p>
        </p:txBody>
      </p:sp>
      <p:sp>
        <p:nvSpPr>
          <p:cNvPr id="292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293" name="CasellaDiTesto 1"/>
          <p:cNvSpPr txBox="1"/>
          <p:nvPr/>
        </p:nvSpPr>
        <p:spPr>
          <a:xfrm>
            <a:off x="1708711" y="524866"/>
            <a:ext cx="5726577" cy="1005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000"/>
            </a:pPr>
            <a:r>
              <a:t>.sim file</a:t>
            </a:r>
          </a:p>
          <a:p>
            <a:pPr algn="ctr">
              <a:defRPr sz="2000"/>
            </a:pPr>
            <a:endParaRPr/>
          </a:p>
          <a:p>
            <a:pPr algn="ctr">
              <a:defRPr sz="2000"/>
            </a:pPr>
            <a:r>
              <a:t>COMPONENTS:</a:t>
            </a:r>
          </a:p>
        </p:txBody>
      </p:sp>
      <p:pic>
        <p:nvPicPr>
          <p:cNvPr id="294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2613" y="1607928"/>
            <a:ext cx="8878273" cy="447409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154"/>
          <p:cNvSpPr txBox="1"/>
          <p:nvPr/>
        </p:nvSpPr>
        <p:spPr>
          <a:xfrm>
            <a:off x="-1" y="-8931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Solving Richards’ equation with OMS console</a:t>
            </a:r>
          </a:p>
        </p:txBody>
      </p:sp>
      <p:sp>
        <p:nvSpPr>
          <p:cNvPr id="297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298" name="CasellaDiTesto 1"/>
          <p:cNvSpPr txBox="1"/>
          <p:nvPr/>
        </p:nvSpPr>
        <p:spPr>
          <a:xfrm>
            <a:off x="1708711" y="524866"/>
            <a:ext cx="5726577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000"/>
            </a:lvl1pPr>
          </a:lstStyle>
          <a:p>
            <a:r>
              <a:t>.sim file: parameters</a:t>
            </a:r>
          </a:p>
        </p:txBody>
      </p:sp>
      <p:pic>
        <p:nvPicPr>
          <p:cNvPr id="299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6234" y="2516606"/>
            <a:ext cx="8551528" cy="9162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154"/>
          <p:cNvSpPr txBox="1"/>
          <p:nvPr/>
        </p:nvSpPr>
        <p:spPr>
          <a:xfrm>
            <a:off x="-1" y="-8931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Solving Richards’ equation with OMS console</a:t>
            </a:r>
          </a:p>
        </p:txBody>
      </p:sp>
      <p:sp>
        <p:nvSpPr>
          <p:cNvPr id="302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303" name="CasellaDiTesto 1"/>
          <p:cNvSpPr txBox="1"/>
          <p:nvPr/>
        </p:nvSpPr>
        <p:spPr>
          <a:xfrm>
            <a:off x="1708711" y="524866"/>
            <a:ext cx="5726577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000"/>
            </a:lvl1pPr>
          </a:lstStyle>
          <a:p>
            <a:r>
              <a:t>.sim file: parameters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73EE88A-C9C1-4C70-9A60-5635C9A2F0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710" y="2713981"/>
            <a:ext cx="5714579" cy="185801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154"/>
          <p:cNvSpPr txBox="1"/>
          <p:nvPr/>
        </p:nvSpPr>
        <p:spPr>
          <a:xfrm>
            <a:off x="-1" y="-8931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Solving Richards’ equation with OMS console</a:t>
            </a:r>
          </a:p>
        </p:txBody>
      </p:sp>
      <p:sp>
        <p:nvSpPr>
          <p:cNvPr id="307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308" name="CasellaDiTesto 1"/>
          <p:cNvSpPr txBox="1"/>
          <p:nvPr/>
        </p:nvSpPr>
        <p:spPr>
          <a:xfrm>
            <a:off x="1708711" y="524866"/>
            <a:ext cx="5726577" cy="70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000"/>
            </a:pPr>
            <a:r>
              <a:t>.sim file: parameters</a:t>
            </a:r>
          </a:p>
          <a:p>
            <a:pPr algn="ctr">
              <a:defRPr sz="2000"/>
            </a:pPr>
            <a:r>
              <a:t>BOUNDARY CONDITION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9" name="CasellaDiTesto 3"/>
              <p:cNvSpPr txBox="1"/>
              <p:nvPr/>
            </p:nvSpPr>
            <p:spPr>
              <a:xfrm>
                <a:off x="519952" y="4356853"/>
                <a:ext cx="7691720" cy="396241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lIns="45719" rIns="45719">
                <a:spAutoFit/>
              </a:bodyPr>
              <a:lstStyle>
                <a:lvl1pPr>
                  <a:defRPr sz="2000"/>
                </a:lvl1pPr>
              </a:lstStyle>
              <a:p>
                <a:r>
                  <a:rPr dirty="0"/>
                  <a:t>RAINFALL HEIGTH  HAS TO BE EXPRESSED IN [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𝑚𝑚</m:t>
                    </m:r>
                  </m:oMath>
                </a14:m>
                <a:r>
                  <a:rPr dirty="0"/>
                  <a:t>]</a:t>
                </a:r>
              </a:p>
            </p:txBody>
          </p:sp>
        </mc:Choice>
        <mc:Fallback xmlns="">
          <p:sp>
            <p:nvSpPr>
              <p:cNvPr id="309" name="CasellaDiTes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952" y="4356853"/>
                <a:ext cx="7691720" cy="396241"/>
              </a:xfrm>
              <a:prstGeom prst="rect">
                <a:avLst/>
              </a:prstGeom>
              <a:blipFill>
                <a:blip r:embed="rId2"/>
                <a:stretch>
                  <a:fillRect l="-1426" t="-9231" b="-27692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0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4614" y="2855059"/>
            <a:ext cx="8234770" cy="102393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154"/>
          <p:cNvSpPr txBox="1"/>
          <p:nvPr/>
        </p:nvSpPr>
        <p:spPr>
          <a:xfrm>
            <a:off x="-1" y="-8931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Solving Richards’ equation with OMS console</a:t>
            </a:r>
          </a:p>
        </p:txBody>
      </p:sp>
      <p:sp>
        <p:nvSpPr>
          <p:cNvPr id="313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314" name="CasellaDiTesto 1"/>
          <p:cNvSpPr txBox="1"/>
          <p:nvPr/>
        </p:nvSpPr>
        <p:spPr>
          <a:xfrm>
            <a:off x="1708711" y="524866"/>
            <a:ext cx="5726577" cy="70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000"/>
            </a:pPr>
            <a:r>
              <a:t>.sim file: parameters</a:t>
            </a:r>
          </a:p>
          <a:p>
            <a:pPr algn="ctr">
              <a:defRPr sz="2000"/>
            </a:pPr>
            <a:r>
              <a:t>BOUNDARY CONDITION </a:t>
            </a:r>
          </a:p>
        </p:txBody>
      </p:sp>
      <p:sp>
        <p:nvSpPr>
          <p:cNvPr id="315" name="CasellaDiTesto 5"/>
          <p:cNvSpPr txBox="1"/>
          <p:nvPr/>
        </p:nvSpPr>
        <p:spPr>
          <a:xfrm>
            <a:off x="1694160" y="1727245"/>
            <a:ext cx="6190131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/>
            </a:pPr>
            <a:r>
              <a:t>BOTTOM  </a:t>
            </a:r>
            <a:r>
              <a:rPr>
                <a:latin typeface="Wingdings"/>
                <a:ea typeface="Wingdings"/>
                <a:cs typeface="Wingdings"/>
                <a:sym typeface="Wingdings"/>
              </a:rPr>
              <a:t> </a:t>
            </a:r>
            <a:r>
              <a:t>AT THE BOTTOM OF THE SOIL COLUMN</a:t>
            </a:r>
          </a:p>
        </p:txBody>
      </p:sp>
      <p:sp>
        <p:nvSpPr>
          <p:cNvPr id="316" name="Connettore 2 7"/>
          <p:cNvSpPr/>
          <p:nvPr/>
        </p:nvSpPr>
        <p:spPr>
          <a:xfrm>
            <a:off x="2819400" y="2133600"/>
            <a:ext cx="0" cy="685801"/>
          </a:xfrm>
          <a:prstGeom prst="line">
            <a:avLst/>
          </a:prstGeom>
          <a:ln w="5715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7" name="CasellaDiTesto 3"/>
              <p:cNvSpPr txBox="1"/>
              <p:nvPr/>
            </p:nvSpPr>
            <p:spPr>
              <a:xfrm>
                <a:off x="781840" y="5284522"/>
                <a:ext cx="7580318" cy="396241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lIns="45719" rIns="45719">
                <a:spAutoFit/>
              </a:bodyPr>
              <a:lstStyle>
                <a:lvl1pPr>
                  <a:defRPr sz="2000"/>
                </a:lvl1pPr>
              </a:lstStyle>
              <a:p>
                <a:r>
                  <a:rPr dirty="0"/>
                  <a:t>THE BOTTOM BOUNDARY CONDITION HAS TO BE EXPRESSED IN [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dirty="0"/>
                  <a:t>].</a:t>
                </a:r>
              </a:p>
            </p:txBody>
          </p:sp>
        </mc:Choice>
        <mc:Fallback xmlns="">
          <p:sp>
            <p:nvSpPr>
              <p:cNvPr id="317" name="CasellaDiTes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840" y="5284522"/>
                <a:ext cx="7580318" cy="396241"/>
              </a:xfrm>
              <a:prstGeom prst="rect">
                <a:avLst/>
              </a:prstGeom>
              <a:blipFill>
                <a:blip r:embed="rId2"/>
                <a:stretch>
                  <a:fillRect l="-1447" t="-9231" b="-27692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A5191854-DC6F-4683-A098-CF3A4BB64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840" y="2922611"/>
            <a:ext cx="7422546" cy="2186578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54"/>
          <p:cNvSpPr txBox="1"/>
          <p:nvPr/>
        </p:nvSpPr>
        <p:spPr>
          <a:xfrm>
            <a:off x="-1" y="-25709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Flow chart</a:t>
            </a:r>
          </a:p>
        </p:txBody>
      </p:sp>
      <p:sp>
        <p:nvSpPr>
          <p:cNvPr id="139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pic>
        <p:nvPicPr>
          <p:cNvPr id="140" name="Picture 14" descr="Picture 14"/>
          <p:cNvPicPr>
            <a:picLocks noChangeAspect="1"/>
          </p:cNvPicPr>
          <p:nvPr/>
        </p:nvPicPr>
        <p:blipFill>
          <a:blip r:embed="rId2">
            <a:extLst/>
          </a:blip>
          <a:srcRect l="49742" r="1"/>
          <a:stretch>
            <a:fillRect/>
          </a:stretch>
        </p:blipFill>
        <p:spPr>
          <a:xfrm>
            <a:off x="1031844" y="3053594"/>
            <a:ext cx="2097249" cy="3261925"/>
          </a:xfrm>
          <a:prstGeom prst="rect">
            <a:avLst/>
          </a:prstGeom>
          <a:ln w="12700">
            <a:miter lim="400000"/>
          </a:ln>
        </p:spPr>
      </p:pic>
      <p:sp>
        <p:nvSpPr>
          <p:cNvPr id="141" name="TextBox 1"/>
          <p:cNvSpPr txBox="1"/>
          <p:nvPr/>
        </p:nvSpPr>
        <p:spPr>
          <a:xfrm>
            <a:off x="645953" y="764195"/>
            <a:ext cx="7205479" cy="2225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/>
            </a:pPr>
            <a:r>
              <a:t>Per studiare l’infiltrazione dell’acqua nei suoli occorre:</a:t>
            </a:r>
          </a:p>
          <a:p>
            <a:pPr marL="285750" indent="-285750">
              <a:buSzPct val="100000"/>
              <a:buFont typeface="Arial"/>
              <a:buChar char="•"/>
              <a:defRPr sz="2000"/>
            </a:pPr>
            <a:r>
              <a:t>Un modello matematico: equazioni di Richards + SWRC</a:t>
            </a:r>
          </a:p>
          <a:p>
            <a:pPr marL="285750" indent="-285750">
              <a:buSzPct val="100000"/>
              <a:buFont typeface="Arial"/>
              <a:buChar char="•"/>
              <a:defRPr sz="2000"/>
            </a:pPr>
            <a:r>
              <a:t>Un metodo numerico che consenta di trovare una soluzione approssimata dell’equazione di Richards</a:t>
            </a:r>
          </a:p>
          <a:p>
            <a:pPr marL="285750" indent="-285750">
              <a:buSzPct val="100000"/>
              <a:buFont typeface="Arial"/>
              <a:buChar char="•"/>
              <a:defRPr sz="2000"/>
            </a:pPr>
            <a:r>
              <a:t>Per poter applicare il modello numerico  e` necessario definire una griglia sulla quale calcolare la soluzione.</a:t>
            </a:r>
            <a:br/>
            <a:endParaRPr/>
          </a:p>
        </p:txBody>
      </p:sp>
      <p:sp>
        <p:nvSpPr>
          <p:cNvPr id="142" name="Straight Arrow Connector 8"/>
          <p:cNvSpPr/>
          <p:nvPr/>
        </p:nvSpPr>
        <p:spPr>
          <a:xfrm flipV="1">
            <a:off x="3246539" y="4613943"/>
            <a:ext cx="1535187" cy="2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pic>
        <p:nvPicPr>
          <p:cNvPr id="143" name="Picture 16" descr="Picture 1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29289" y="2888431"/>
            <a:ext cx="3275246" cy="3527527"/>
          </a:xfrm>
          <a:prstGeom prst="rect">
            <a:avLst/>
          </a:prstGeom>
          <a:ln w="12700">
            <a:miter lim="400000"/>
          </a:ln>
        </p:spPr>
      </p:pic>
      <p:pic>
        <p:nvPicPr>
          <p:cNvPr id="144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rcRect l="49742" r="1"/>
          <a:stretch>
            <a:fillRect/>
          </a:stretch>
        </p:blipFill>
        <p:spPr>
          <a:xfrm>
            <a:off x="1049288" y="3053594"/>
            <a:ext cx="2097249" cy="3261925"/>
          </a:xfrm>
          <a:prstGeom prst="rect">
            <a:avLst/>
          </a:prstGeom>
          <a:ln w="12700">
            <a:miter lim="400000"/>
          </a:ln>
        </p:spPr>
      </p:pic>
      <p:sp>
        <p:nvSpPr>
          <p:cNvPr id="145" name="Straight Arrow Connector 9"/>
          <p:cNvSpPr/>
          <p:nvPr/>
        </p:nvSpPr>
        <p:spPr>
          <a:xfrm flipV="1">
            <a:off x="3263982" y="4613943"/>
            <a:ext cx="1535187" cy="2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pic>
        <p:nvPicPr>
          <p:cNvPr id="146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46734" y="2888431"/>
            <a:ext cx="3275246" cy="35275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154"/>
          <p:cNvSpPr txBox="1"/>
          <p:nvPr/>
        </p:nvSpPr>
        <p:spPr>
          <a:xfrm>
            <a:off x="-1" y="-8931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Solving Richards’ equation with OMS console</a:t>
            </a:r>
          </a:p>
        </p:txBody>
      </p:sp>
      <p:sp>
        <p:nvSpPr>
          <p:cNvPr id="321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322" name="CasellaDiTesto 1"/>
          <p:cNvSpPr txBox="1"/>
          <p:nvPr/>
        </p:nvSpPr>
        <p:spPr>
          <a:xfrm>
            <a:off x="1708711" y="524866"/>
            <a:ext cx="5726577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000"/>
            </a:lvl1pPr>
          </a:lstStyle>
          <a:p>
            <a:r>
              <a:t>.sim file: parameters</a:t>
            </a:r>
          </a:p>
        </p:txBody>
      </p:sp>
      <p:pic>
        <p:nvPicPr>
          <p:cNvPr id="323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5111" y="2632655"/>
            <a:ext cx="8293777" cy="159268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154"/>
          <p:cNvSpPr txBox="1"/>
          <p:nvPr/>
        </p:nvSpPr>
        <p:spPr>
          <a:xfrm>
            <a:off x="-1" y="-8931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Solving Richards’ equation with OMS console</a:t>
            </a:r>
          </a:p>
        </p:txBody>
      </p:sp>
      <p:sp>
        <p:nvSpPr>
          <p:cNvPr id="326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327" name="CasellaDiTesto 1"/>
          <p:cNvSpPr txBox="1"/>
          <p:nvPr/>
        </p:nvSpPr>
        <p:spPr>
          <a:xfrm>
            <a:off x="1708711" y="524866"/>
            <a:ext cx="5726577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000"/>
            </a:lvl1pPr>
          </a:lstStyle>
          <a:p>
            <a:r>
              <a:t>.sim file: parameters </a:t>
            </a:r>
          </a:p>
        </p:txBody>
      </p:sp>
      <p:pic>
        <p:nvPicPr>
          <p:cNvPr id="328" name="Immagine 2" descr="Immagin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9092" y="4383833"/>
            <a:ext cx="7145813" cy="163219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31" name="CasellaDiTesto 8"/>
          <p:cNvGrpSpPr/>
          <p:nvPr/>
        </p:nvGrpSpPr>
        <p:grpSpPr>
          <a:xfrm>
            <a:off x="609600" y="1174047"/>
            <a:ext cx="7778037" cy="400111"/>
            <a:chOff x="0" y="0"/>
            <a:chExt cx="7778036" cy="400110"/>
          </a:xfrm>
        </p:grpSpPr>
        <p:sp>
          <p:nvSpPr>
            <p:cNvPr id="329" name="Rectangle"/>
            <p:cNvSpPr/>
            <p:nvPr/>
          </p:nvSpPr>
          <p:spPr>
            <a:xfrm>
              <a:off x="0" y="-1"/>
              <a:ext cx="7778037" cy="400112"/>
            </a:xfrm>
            <a:prstGeom prst="rect">
              <a:avLst/>
            </a:prstGeom>
            <a:blipFill rotWithShape="1">
              <a:blip r:embed="rId3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30" name="Text"/>
            <p:cNvSpPr txBox="1"/>
            <p:nvPr/>
          </p:nvSpPr>
          <p:spPr>
            <a:xfrm>
              <a:off x="0" y="-1"/>
              <a:ext cx="7778037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r>
                <a:t> </a:t>
              </a:r>
            </a:p>
          </p:txBody>
        </p:sp>
      </p:grpSp>
      <p:pic>
        <p:nvPicPr>
          <p:cNvPr id="332" name="Picture 3" descr="Picture 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65344" y="1739100"/>
            <a:ext cx="8413313" cy="966395"/>
          </a:xfrm>
          <a:prstGeom prst="rect">
            <a:avLst/>
          </a:prstGeom>
          <a:ln w="12700">
            <a:miter lim="400000"/>
          </a:ln>
        </p:spPr>
      </p:pic>
      <p:sp>
        <p:nvSpPr>
          <p:cNvPr id="333" name="CasellaDiTesto 8"/>
          <p:cNvSpPr txBox="1"/>
          <p:nvPr/>
        </p:nvSpPr>
        <p:spPr>
          <a:xfrm>
            <a:off x="762000" y="3824551"/>
            <a:ext cx="7778037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000"/>
            </a:lvl1pPr>
          </a:lstStyle>
          <a:p>
            <a:r>
              <a:t>CONSIGLIATO USARE SEMPRE L’ALGORITMO NESTED NEWTON</a:t>
            </a: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154"/>
          <p:cNvSpPr txBox="1"/>
          <p:nvPr/>
        </p:nvSpPr>
        <p:spPr>
          <a:xfrm>
            <a:off x="-1" y="-8931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Solving Richards’ equation with OMS console</a:t>
            </a:r>
          </a:p>
        </p:txBody>
      </p:sp>
      <p:sp>
        <p:nvSpPr>
          <p:cNvPr id="336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337" name="CasellaDiTesto 1"/>
          <p:cNvSpPr txBox="1"/>
          <p:nvPr/>
        </p:nvSpPr>
        <p:spPr>
          <a:xfrm>
            <a:off x="1708711" y="524866"/>
            <a:ext cx="5726577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000"/>
            </a:lvl1pPr>
          </a:lstStyle>
          <a:p>
            <a:r>
              <a:t>.sim file: parameters </a:t>
            </a:r>
          </a:p>
        </p:txBody>
      </p:sp>
      <p:pic>
        <p:nvPicPr>
          <p:cNvPr id="338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01521" y="1758942"/>
            <a:ext cx="5418411" cy="1164706"/>
          </a:xfrm>
          <a:prstGeom prst="rect">
            <a:avLst/>
          </a:prstGeom>
          <a:ln w="12700">
            <a:miter lim="400000"/>
          </a:ln>
        </p:spPr>
      </p:pic>
      <p:pic>
        <p:nvPicPr>
          <p:cNvPr id="339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01521" y="4358620"/>
            <a:ext cx="5961660" cy="1042938"/>
          </a:xfrm>
          <a:prstGeom prst="rect">
            <a:avLst/>
          </a:prstGeom>
          <a:ln w="12700">
            <a:miter lim="400000"/>
          </a:ln>
        </p:spPr>
      </p:pic>
      <p:sp>
        <p:nvSpPr>
          <p:cNvPr id="340" name="TextBox 7"/>
          <p:cNvSpPr txBox="1"/>
          <p:nvPr/>
        </p:nvSpPr>
        <p:spPr>
          <a:xfrm>
            <a:off x="1801521" y="5762833"/>
            <a:ext cx="787138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r>
              <a:t>timeDelta DEVE ESSERE MINORE O UGUALE A tTimestep</a:t>
            </a: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154"/>
          <p:cNvSpPr txBox="1"/>
          <p:nvPr/>
        </p:nvSpPr>
        <p:spPr>
          <a:xfrm>
            <a:off x="-1" y="-8931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Solving Richards’ equation with OMS console</a:t>
            </a:r>
          </a:p>
        </p:txBody>
      </p:sp>
      <p:sp>
        <p:nvSpPr>
          <p:cNvPr id="343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344" name="CasellaDiTesto 1"/>
          <p:cNvSpPr txBox="1"/>
          <p:nvPr/>
        </p:nvSpPr>
        <p:spPr>
          <a:xfrm>
            <a:off x="1708711" y="524866"/>
            <a:ext cx="5726577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000"/>
            </a:lvl1pPr>
          </a:lstStyle>
          <a:p>
            <a:r>
              <a:t>.sim file: parameters </a:t>
            </a:r>
          </a:p>
        </p:txBody>
      </p:sp>
      <p:sp>
        <p:nvSpPr>
          <p:cNvPr id="345" name="Titolo 1"/>
          <p:cNvSpPr txBox="1"/>
          <p:nvPr/>
        </p:nvSpPr>
        <p:spPr>
          <a:xfrm>
            <a:off x="533400" y="1739151"/>
            <a:ext cx="8229600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000"/>
            </a:lvl1pPr>
          </a:lstStyle>
          <a:p>
            <a:r>
              <a:t>FILE PATH FOR THE TOP BOUNDARY CONDITION</a:t>
            </a:r>
          </a:p>
        </p:txBody>
      </p:sp>
      <p:sp>
        <p:nvSpPr>
          <p:cNvPr id="346" name="Connettore 2 6"/>
          <p:cNvSpPr/>
          <p:nvPr/>
        </p:nvSpPr>
        <p:spPr>
          <a:xfrm>
            <a:off x="6854821" y="2126875"/>
            <a:ext cx="1" cy="1452283"/>
          </a:xfrm>
          <a:prstGeom prst="line">
            <a:avLst/>
          </a:prstGeom>
          <a:ln w="5715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347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8553" y="3603809"/>
            <a:ext cx="8775522" cy="24372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154"/>
          <p:cNvSpPr txBox="1"/>
          <p:nvPr/>
        </p:nvSpPr>
        <p:spPr>
          <a:xfrm>
            <a:off x="-1" y="-8931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Solving Richards’ equation with OMS console</a:t>
            </a:r>
          </a:p>
        </p:txBody>
      </p:sp>
      <p:sp>
        <p:nvSpPr>
          <p:cNvPr id="350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351" name="CasellaDiTesto 1"/>
          <p:cNvSpPr txBox="1"/>
          <p:nvPr/>
        </p:nvSpPr>
        <p:spPr>
          <a:xfrm>
            <a:off x="1708711" y="524866"/>
            <a:ext cx="5726577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000"/>
            </a:lvl1pPr>
          </a:lstStyle>
          <a:p>
            <a:r>
              <a:t>.sim file: parameters </a:t>
            </a:r>
          </a:p>
        </p:txBody>
      </p:sp>
      <p:sp>
        <p:nvSpPr>
          <p:cNvPr id="352" name="Titolo 1"/>
          <p:cNvSpPr txBox="1"/>
          <p:nvPr/>
        </p:nvSpPr>
        <p:spPr>
          <a:xfrm>
            <a:off x="457198" y="1870454"/>
            <a:ext cx="8229601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 defTabSz="914400">
              <a:defRPr sz="2000"/>
            </a:lvl1pPr>
          </a:lstStyle>
          <a:p>
            <a:r>
              <a:t>FILE PATH FOR THE BOTTOM BOUNDARY CONDITION</a:t>
            </a:r>
          </a:p>
        </p:txBody>
      </p:sp>
      <p:sp>
        <p:nvSpPr>
          <p:cNvPr id="353" name="Connettore 2 6"/>
          <p:cNvSpPr/>
          <p:nvPr/>
        </p:nvSpPr>
        <p:spPr>
          <a:xfrm>
            <a:off x="7010400" y="2348752"/>
            <a:ext cx="0" cy="1337258"/>
          </a:xfrm>
          <a:prstGeom prst="line">
            <a:avLst/>
          </a:prstGeom>
          <a:ln w="5715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354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5892" y="3719457"/>
            <a:ext cx="8539993" cy="24380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154"/>
          <p:cNvSpPr txBox="1"/>
          <p:nvPr/>
        </p:nvSpPr>
        <p:spPr>
          <a:xfrm>
            <a:off x="-1" y="-8931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Solving Richards’ equation with OMS console</a:t>
            </a:r>
          </a:p>
        </p:txBody>
      </p:sp>
      <p:sp>
        <p:nvSpPr>
          <p:cNvPr id="357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358" name="CasellaDiTesto 1"/>
          <p:cNvSpPr txBox="1"/>
          <p:nvPr/>
        </p:nvSpPr>
        <p:spPr>
          <a:xfrm>
            <a:off x="1708711" y="524866"/>
            <a:ext cx="5726577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000"/>
            </a:lvl1pPr>
          </a:lstStyle>
          <a:p>
            <a:r>
              <a:t>.sim file: parameters </a:t>
            </a:r>
          </a:p>
        </p:txBody>
      </p:sp>
      <p:sp>
        <p:nvSpPr>
          <p:cNvPr id="359" name="Titolo 1"/>
          <p:cNvSpPr txBox="1"/>
          <p:nvPr/>
        </p:nvSpPr>
        <p:spPr>
          <a:xfrm>
            <a:off x="457200" y="1371600"/>
            <a:ext cx="8229600" cy="396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000"/>
            </a:lvl1pPr>
          </a:lstStyle>
          <a:p>
            <a:r>
              <a:t>PATH OF THE OUTPUT FOLDER</a:t>
            </a:r>
          </a:p>
        </p:txBody>
      </p:sp>
      <p:sp>
        <p:nvSpPr>
          <p:cNvPr id="360" name="Connettore 2 6"/>
          <p:cNvSpPr/>
          <p:nvPr/>
        </p:nvSpPr>
        <p:spPr>
          <a:xfrm>
            <a:off x="4314825" y="2115671"/>
            <a:ext cx="0" cy="911465"/>
          </a:xfrm>
          <a:prstGeom prst="line">
            <a:avLst/>
          </a:prstGeom>
          <a:ln w="5715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361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08711" y="3617119"/>
            <a:ext cx="6093057" cy="145256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154"/>
          <p:cNvSpPr txBox="1"/>
          <p:nvPr/>
        </p:nvSpPr>
        <p:spPr>
          <a:xfrm>
            <a:off x="-1" y="-8931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Solving Richards’ equation with OMS console</a:t>
            </a:r>
          </a:p>
        </p:txBody>
      </p:sp>
      <p:sp>
        <p:nvSpPr>
          <p:cNvPr id="364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365" name="CasellaDiTesto 1"/>
          <p:cNvSpPr txBox="1"/>
          <p:nvPr/>
        </p:nvSpPr>
        <p:spPr>
          <a:xfrm>
            <a:off x="1708711" y="524866"/>
            <a:ext cx="5726577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000"/>
            </a:lvl1pPr>
          </a:lstStyle>
          <a:p>
            <a:r>
              <a:t>.sim file: connect </a:t>
            </a:r>
          </a:p>
        </p:txBody>
      </p:sp>
      <p:pic>
        <p:nvPicPr>
          <p:cNvPr id="366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85909" y="4898847"/>
            <a:ext cx="5177182" cy="1361771"/>
          </a:xfrm>
          <a:prstGeom prst="rect">
            <a:avLst/>
          </a:prstGeom>
          <a:ln w="12700">
            <a:miter lim="400000"/>
          </a:ln>
        </p:spPr>
      </p:pic>
      <p:pic>
        <p:nvPicPr>
          <p:cNvPr id="367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96002" y="983809"/>
            <a:ext cx="5771512" cy="37433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154"/>
          <p:cNvSpPr txBox="1"/>
          <p:nvPr/>
        </p:nvSpPr>
        <p:spPr>
          <a:xfrm>
            <a:off x="-1" y="-8931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Solving Richards’ equation with OMS console</a:t>
            </a:r>
          </a:p>
        </p:txBody>
      </p:sp>
      <p:sp>
        <p:nvSpPr>
          <p:cNvPr id="370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371" name="CasellaDiTesto 1"/>
          <p:cNvSpPr txBox="1"/>
          <p:nvPr/>
        </p:nvSpPr>
        <p:spPr>
          <a:xfrm>
            <a:off x="1708711" y="524866"/>
            <a:ext cx="5726577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000"/>
            </a:lvl1pPr>
          </a:lstStyle>
          <a:p>
            <a:r>
              <a:t>.sim file: connect </a:t>
            </a:r>
          </a:p>
        </p:txBody>
      </p:sp>
      <p:pic>
        <p:nvPicPr>
          <p:cNvPr id="372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6953" y="1187777"/>
            <a:ext cx="5822578" cy="1928175"/>
          </a:xfrm>
          <a:prstGeom prst="rect">
            <a:avLst/>
          </a:prstGeom>
          <a:ln w="12700">
            <a:miter lim="400000"/>
          </a:ln>
        </p:spPr>
      </p:pic>
      <p:pic>
        <p:nvPicPr>
          <p:cNvPr id="373" name="Picture 5" descr="Picture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11083" y="3240784"/>
            <a:ext cx="7410453" cy="20759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154"/>
          <p:cNvSpPr txBox="1"/>
          <p:nvPr/>
        </p:nvSpPr>
        <p:spPr>
          <a:xfrm>
            <a:off x="-1" y="-8931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How to read a NetCDF with Jupyter Notebook</a:t>
            </a:r>
          </a:p>
        </p:txBody>
      </p:sp>
      <p:sp>
        <p:nvSpPr>
          <p:cNvPr id="376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377" name="TextBox 3"/>
          <p:cNvSpPr txBox="1"/>
          <p:nvPr/>
        </p:nvSpPr>
        <p:spPr>
          <a:xfrm>
            <a:off x="131974" y="2009610"/>
            <a:ext cx="8880052" cy="70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000"/>
            </a:lvl1pPr>
          </a:lstStyle>
          <a:p>
            <a:r>
              <a:t>Per la lettura di un file formato NetCDF (.nc) guardare il Notebook How_to_Read_NetCDF.ipynb</a:t>
            </a:r>
          </a:p>
        </p:txBody>
      </p:sp>
      <p:sp>
        <p:nvSpPr>
          <p:cNvPr id="378" name="TextBox 5"/>
          <p:cNvSpPr txBox="1"/>
          <p:nvPr/>
        </p:nvSpPr>
        <p:spPr>
          <a:xfrm>
            <a:off x="133372" y="4494152"/>
            <a:ext cx="8880052" cy="70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000"/>
            </a:pPr>
            <a:r>
              <a:t>Ricordarsi di chiudere sempre il file in lettura con il comando</a:t>
            </a:r>
          </a:p>
          <a:p>
            <a:pPr algn="ctr">
              <a:defRPr sz="2000"/>
            </a:pPr>
            <a:r>
              <a:t>ncfile.close()</a:t>
            </a:r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154"/>
          <p:cNvSpPr txBox="1"/>
          <p:nvPr/>
        </p:nvSpPr>
        <p:spPr>
          <a:xfrm>
            <a:off x="-1" y="-8931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Check_ponding_depth_and_cumulative_infiltration.ipybn</a:t>
            </a:r>
          </a:p>
        </p:txBody>
      </p:sp>
      <p:sp>
        <p:nvSpPr>
          <p:cNvPr id="381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382" name="TextBox 6"/>
          <p:cNvSpPr txBox="1"/>
          <p:nvPr/>
        </p:nvSpPr>
        <p:spPr>
          <a:xfrm>
            <a:off x="84840" y="340201"/>
            <a:ext cx="8880052" cy="5882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/>
            </a:pPr>
            <a:r>
              <a:t>E` possible confrontare la soluzione numerica ottenuta con la componente OMS Richards1D con una soluzione analitica per il caso in cui al fondo si assegna una condizione al contorno di tipo </a:t>
            </a:r>
            <a:r>
              <a:rPr i="1"/>
              <a:t>impervious bottom</a:t>
            </a:r>
            <a:r>
              <a:t> e la precipitazione e` tale da saturare l’intera Colonna di suolo al punto da determinare l’accumulo di acqua sulla superficie.</a:t>
            </a:r>
          </a:p>
          <a:p>
            <a:pPr>
              <a:defRPr sz="2000"/>
            </a:pPr>
            <a:endParaRPr/>
          </a:p>
          <a:p>
            <a:pPr>
              <a:defRPr sz="2000"/>
            </a:pPr>
            <a:r>
              <a:t>In questo caso infatti e` possible calcolare analiticamente l’accumulo d’acqua alla superficie facendo un semplice bilancio tra di volume. Dalla condizione iniziale e` possibile calcolare il volume d’acqua infiltrabile come</a:t>
            </a:r>
          </a:p>
          <a:p>
            <a:pPr>
              <a:defRPr sz="2000"/>
            </a:pPr>
            <a:endParaRPr/>
          </a:p>
          <a:p>
            <a:pPr>
              <a:defRPr sz="2000"/>
            </a:pPr>
            <a:endParaRPr/>
          </a:p>
          <a:p>
            <a:pPr>
              <a:defRPr sz="2000"/>
            </a:pPr>
            <a:endParaRPr/>
          </a:p>
          <a:p>
            <a:pPr>
              <a:defRPr sz="2000"/>
            </a:pPr>
            <a:r>
              <a:t>Quindi il volume d’acqua che si accumula sulla superficie sara` pari a:</a:t>
            </a:r>
          </a:p>
          <a:p>
            <a:pPr>
              <a:defRPr sz="2000"/>
            </a:pPr>
            <a:endParaRPr/>
          </a:p>
          <a:p>
            <a:pPr>
              <a:defRPr sz="2000"/>
            </a:pPr>
            <a:endParaRPr/>
          </a:p>
          <a:p>
            <a:pPr>
              <a:defRPr sz="2000"/>
            </a:pPr>
            <a:endParaRPr/>
          </a:p>
          <a:p>
            <a:pPr>
              <a:defRPr sz="2000"/>
            </a:pPr>
            <a:r>
              <a:t>Nel caso 1D anziche` lavorare con i volume risulta piu` semplice lavorare con le altezze che altro non sono che i volume per unita` di area.</a:t>
            </a:r>
          </a:p>
          <a:p>
            <a:pPr>
              <a:defRPr sz="2000"/>
            </a:pPr>
            <a:r>
              <a:t> </a:t>
            </a:r>
          </a:p>
        </p:txBody>
      </p:sp>
      <p:pic>
        <p:nvPicPr>
          <p:cNvPr id="383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32915" y="4584601"/>
            <a:ext cx="3917553" cy="576933"/>
          </a:xfrm>
          <a:prstGeom prst="rect">
            <a:avLst/>
          </a:prstGeom>
          <a:ln w="12700">
            <a:miter lim="400000"/>
          </a:ln>
        </p:spPr>
      </p:pic>
      <p:pic>
        <p:nvPicPr>
          <p:cNvPr id="384" name="Picture 14" descr="Picture 1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21421" y="3198401"/>
            <a:ext cx="5072722" cy="6900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54"/>
          <p:cNvSpPr txBox="1"/>
          <p:nvPr/>
        </p:nvSpPr>
        <p:spPr>
          <a:xfrm>
            <a:off x="-1" y="-25709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Flow chart</a:t>
            </a:r>
          </a:p>
        </p:txBody>
      </p:sp>
      <p:sp>
        <p:nvSpPr>
          <p:cNvPr id="150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grpSp>
        <p:nvGrpSpPr>
          <p:cNvPr id="153" name="Rectangle: Rounded Corners 2"/>
          <p:cNvGrpSpPr/>
          <p:nvPr/>
        </p:nvGrpSpPr>
        <p:grpSpPr>
          <a:xfrm>
            <a:off x="201336" y="564956"/>
            <a:ext cx="2952925" cy="1625640"/>
            <a:chOff x="0" y="0"/>
            <a:chExt cx="2952924" cy="1625638"/>
          </a:xfrm>
        </p:grpSpPr>
        <p:sp>
          <p:nvSpPr>
            <p:cNvPr id="151" name="Rounded Rectangle"/>
            <p:cNvSpPr/>
            <p:nvPr/>
          </p:nvSpPr>
          <p:spPr>
            <a:xfrm>
              <a:off x="0" y="0"/>
              <a:ext cx="2952925" cy="1625639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lnSpc>
                  <a:spcPct val="150000"/>
                </a:lnSpc>
              </a:pPr>
              <a:endParaRPr/>
            </a:p>
          </p:txBody>
        </p:sp>
        <p:sp>
          <p:nvSpPr>
            <p:cNvPr id="152" name="RichardsMeshGen.ipynb…"/>
            <p:cNvSpPr txBox="1"/>
            <p:nvPr/>
          </p:nvSpPr>
          <p:spPr>
            <a:xfrm>
              <a:off x="79356" y="79357"/>
              <a:ext cx="2794212" cy="1374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 sz="2000" u="sng"/>
              </a:pPr>
              <a:r>
                <a:t>RichardsMeshGen.ipynb</a:t>
              </a:r>
            </a:p>
            <a:p>
              <a:pPr algn="ctr"/>
              <a:endParaRPr/>
            </a:p>
            <a:p>
              <a:pPr algn="ctr">
                <a:lnSpc>
                  <a:spcPct val="150000"/>
                </a:lnSpc>
              </a:pPr>
              <a:r>
                <a:t>@In:				@Out:</a:t>
              </a:r>
            </a:p>
            <a:p>
              <a:pPr algn="ctr">
                <a:lnSpc>
                  <a:spcPct val="150000"/>
                </a:lnSpc>
              </a:pPr>
              <a:r>
                <a:t>inputFile.csv		grid.nc</a:t>
              </a:r>
            </a:p>
          </p:txBody>
        </p:sp>
      </p:grpSp>
      <p:grpSp>
        <p:nvGrpSpPr>
          <p:cNvPr id="158" name="Group 5"/>
          <p:cNvGrpSpPr/>
          <p:nvPr/>
        </p:nvGrpSpPr>
        <p:grpSpPr>
          <a:xfrm>
            <a:off x="3322039" y="1652734"/>
            <a:ext cx="2751595" cy="3707049"/>
            <a:chOff x="0" y="0"/>
            <a:chExt cx="2751594" cy="3707047"/>
          </a:xfrm>
        </p:grpSpPr>
        <p:grpSp>
          <p:nvGrpSpPr>
            <p:cNvPr id="156" name="Rectangle: Rounded Corners 6"/>
            <p:cNvGrpSpPr/>
            <p:nvPr/>
          </p:nvGrpSpPr>
          <p:grpSpPr>
            <a:xfrm>
              <a:off x="0" y="0"/>
              <a:ext cx="2751594" cy="3072045"/>
              <a:chOff x="0" y="0"/>
              <a:chExt cx="2751592" cy="3072044"/>
            </a:xfrm>
          </p:grpSpPr>
          <p:sp>
            <p:nvSpPr>
              <p:cNvPr id="154" name="Rounded Rectangle"/>
              <p:cNvSpPr/>
              <p:nvPr/>
            </p:nvSpPr>
            <p:spPr>
              <a:xfrm>
                <a:off x="0" y="0"/>
                <a:ext cx="2751593" cy="3072045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25400" cap="flat">
                <a:solidFill>
                  <a:srgbClr val="1F497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>
                  <a:lnSpc>
                    <a:spcPct val="150000"/>
                  </a:lnSpc>
                </a:pPr>
                <a:endParaRPr/>
              </a:p>
            </p:txBody>
          </p:sp>
          <p:sp>
            <p:nvSpPr>
              <p:cNvPr id="155" name="Richards1D.sim"/>
              <p:cNvSpPr txBox="1"/>
              <p:nvPr/>
            </p:nvSpPr>
            <p:spPr>
              <a:xfrm>
                <a:off x="134321" y="134321"/>
                <a:ext cx="2482950" cy="1374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 algn="ctr">
                  <a:defRPr sz="2000" u="sng"/>
                </a:pPr>
                <a:r>
                  <a:t>Richards1D.sim</a:t>
                </a:r>
              </a:p>
              <a:p>
                <a:pPr algn="ctr"/>
                <a:endParaRPr/>
              </a:p>
              <a:p>
                <a:pPr algn="ctr">
                  <a:lnSpc>
                    <a:spcPct val="150000"/>
                  </a:lnSpc>
                </a:pPr>
                <a:endParaRPr/>
              </a:p>
            </p:txBody>
          </p:sp>
        </p:grpSp>
        <p:sp>
          <p:nvSpPr>
            <p:cNvPr id="157" name="TextBox 4"/>
            <p:cNvSpPr txBox="1"/>
            <p:nvPr/>
          </p:nvSpPr>
          <p:spPr>
            <a:xfrm>
              <a:off x="0" y="706229"/>
              <a:ext cx="2751593" cy="30008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2" spcCol="3810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dirty="0"/>
                <a:t>@In:</a:t>
              </a:r>
            </a:p>
            <a:p>
              <a:pPr>
                <a:lnSpc>
                  <a:spcPct val="150000"/>
                </a:lnSpc>
              </a:pPr>
              <a:r>
                <a:rPr dirty="0"/>
                <a:t>grid.nc   	  </a:t>
              </a:r>
            </a:p>
            <a:p>
              <a:pPr>
                <a:lnSpc>
                  <a:spcPct val="150000"/>
                </a:lnSpc>
              </a:pPr>
              <a:r>
                <a:rPr dirty="0"/>
                <a:t>topBC.csv	                       bottomBC.csv</a:t>
              </a:r>
            </a:p>
            <a:p>
              <a:pPr>
                <a:lnSpc>
                  <a:spcPct val="150000"/>
                </a:lnSpc>
              </a:pPr>
              <a:r>
                <a:rPr dirty="0"/>
                <a:t>parameters</a:t>
              </a:r>
              <a:endParaRPr lang="en-US" dirty="0"/>
            </a:p>
            <a:p>
              <a:pPr>
                <a:lnSpc>
                  <a:spcPct val="150000"/>
                </a:lnSpc>
              </a:pPr>
              <a:endParaRPr lang="en-US" dirty="0"/>
            </a:p>
            <a:p>
              <a:pPr>
                <a:lnSpc>
                  <a:spcPct val="150000"/>
                </a:lnSpc>
              </a:pPr>
              <a:endParaRPr lang="en-US" dirty="0"/>
            </a:p>
            <a:p>
              <a:pPr>
                <a:lnSpc>
                  <a:spcPct val="150000"/>
                </a:lnSpc>
              </a:pPr>
              <a:r>
                <a:rPr lang="en-US" dirty="0"/>
                <a:t>@Out:</a:t>
              </a:r>
            </a:p>
            <a:p>
              <a:pPr>
                <a:lnSpc>
                  <a:spcPct val="150000"/>
                </a:lnSpc>
              </a:pPr>
              <a:r>
                <a:rPr dirty="0"/>
                <a:t>simulation.nc</a:t>
              </a:r>
            </a:p>
          </p:txBody>
        </p:sp>
      </p:grpSp>
      <p:grpSp>
        <p:nvGrpSpPr>
          <p:cNvPr id="163" name="Group 7"/>
          <p:cNvGrpSpPr/>
          <p:nvPr/>
        </p:nvGrpSpPr>
        <p:grpSpPr>
          <a:xfrm>
            <a:off x="6213831" y="4365930"/>
            <a:ext cx="2699229" cy="1886082"/>
            <a:chOff x="0" y="0"/>
            <a:chExt cx="2699227" cy="1886080"/>
          </a:xfrm>
        </p:grpSpPr>
        <p:grpSp>
          <p:nvGrpSpPr>
            <p:cNvPr id="161" name="Rectangle: Rounded Corners 9"/>
            <p:cNvGrpSpPr/>
            <p:nvPr/>
          </p:nvGrpSpPr>
          <p:grpSpPr>
            <a:xfrm>
              <a:off x="0" y="0"/>
              <a:ext cx="2699228" cy="1886081"/>
              <a:chOff x="0" y="0"/>
              <a:chExt cx="2699227" cy="1886080"/>
            </a:xfrm>
          </p:grpSpPr>
          <p:sp>
            <p:nvSpPr>
              <p:cNvPr id="159" name="Rounded Rectangle"/>
              <p:cNvSpPr/>
              <p:nvPr/>
            </p:nvSpPr>
            <p:spPr>
              <a:xfrm>
                <a:off x="0" y="0"/>
                <a:ext cx="2699228" cy="1886081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25400" cap="flat">
                <a:solidFill>
                  <a:srgbClr val="1F497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60" name="Visualization Process"/>
              <p:cNvSpPr txBox="1"/>
              <p:nvPr/>
            </p:nvSpPr>
            <p:spPr>
              <a:xfrm>
                <a:off x="92071" y="92071"/>
                <a:ext cx="2515086" cy="675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 algn="ctr">
                  <a:defRPr sz="2000" u="sng"/>
                </a:lvl1pPr>
              </a:lstStyle>
              <a:p>
                <a:r>
                  <a:t>Visualization Process</a:t>
                </a:r>
              </a:p>
            </p:txBody>
          </p:sp>
        </p:grpSp>
        <p:sp>
          <p:nvSpPr>
            <p:cNvPr id="162" name="TextBox 11"/>
            <p:cNvSpPr txBox="1"/>
            <p:nvPr/>
          </p:nvSpPr>
          <p:spPr>
            <a:xfrm>
              <a:off x="167779" y="524645"/>
              <a:ext cx="1801568" cy="1209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t>@In:</a:t>
              </a:r>
            </a:p>
            <a:p>
              <a:pPr>
                <a:lnSpc>
                  <a:spcPct val="150000"/>
                </a:lnSpc>
              </a:pPr>
              <a:r>
                <a:t>simulation.nc    inputFile.csv  </a:t>
              </a:r>
            </a:p>
          </p:txBody>
        </p:sp>
      </p:grpSp>
      <p:sp>
        <p:nvSpPr>
          <p:cNvPr id="164" name="Connector: Elbow 12"/>
          <p:cNvSpPr/>
          <p:nvPr/>
        </p:nvSpPr>
        <p:spPr>
          <a:xfrm>
            <a:off x="3270022" y="896685"/>
            <a:ext cx="1301133" cy="6468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21475" y="21600"/>
                </a:lnTo>
              </a:path>
            </a:pathLst>
          </a:cu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sp>
        <p:nvSpPr>
          <p:cNvPr id="165" name="Connector: Elbow 18"/>
          <p:cNvSpPr/>
          <p:nvPr/>
        </p:nvSpPr>
        <p:spPr>
          <a:xfrm>
            <a:off x="4570801" y="4823464"/>
            <a:ext cx="1643030" cy="6495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154"/>
          <p:cNvSpPr txBox="1"/>
          <p:nvPr/>
        </p:nvSpPr>
        <p:spPr>
          <a:xfrm>
            <a:off x="-1" y="-8931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Check_ponding_depth_and_cumulative_infiltration.ipybn</a:t>
            </a:r>
          </a:p>
        </p:txBody>
      </p:sp>
      <p:sp>
        <p:nvSpPr>
          <p:cNvPr id="387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388" name="TextBox 6"/>
          <p:cNvSpPr txBox="1"/>
          <p:nvPr/>
        </p:nvSpPr>
        <p:spPr>
          <a:xfrm>
            <a:off x="131974" y="2408870"/>
            <a:ext cx="8880052" cy="1005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000"/>
            </a:lvl1pPr>
          </a:lstStyle>
          <a:p>
            <a:r>
              <a:t>Il valore cosi` calcolato puo` essere confrontato con il valore ottenuto dalla simulazione e quindi valutare l’errore della soluzione numerica.</a:t>
            </a:r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154"/>
          <p:cNvSpPr txBox="1"/>
          <p:nvPr/>
        </p:nvSpPr>
        <p:spPr>
          <a:xfrm>
            <a:off x="-1" y="-8931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Qualche suggerimento</a:t>
            </a:r>
          </a:p>
        </p:txBody>
      </p:sp>
      <p:sp>
        <p:nvSpPr>
          <p:cNvPr id="391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392" name="TextBox 2"/>
          <p:cNvSpPr txBox="1"/>
          <p:nvPr/>
        </p:nvSpPr>
        <p:spPr>
          <a:xfrm>
            <a:off x="84840" y="340201"/>
            <a:ext cx="8880052" cy="161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marL="285750" indent="-285750">
              <a:buSzPct val="100000"/>
              <a:buFont typeface="Arial"/>
              <a:buChar char="•"/>
              <a:defRPr sz="2000"/>
            </a:lvl1pPr>
          </a:lstStyle>
          <a:p>
            <a:r>
              <a:t>I NetCDF sono file autoesplicativi: e` possible aggiungere una descrizione del contenuto del file piu` o meno dettagliata. Il consiglio e` di investire del tempo nello scrivere un comment al file in modo da poter sempre sapere, anche a distanza di tempo, i dati di input utilizzati per la simulazione. Questo e` possible farlo sia con il notebook RichardsMeshGen.ipybn:</a:t>
            </a:r>
          </a:p>
        </p:txBody>
      </p:sp>
      <p:pic>
        <p:nvPicPr>
          <p:cNvPr id="393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rcRect t="40495"/>
          <a:stretch>
            <a:fillRect/>
          </a:stretch>
        </p:blipFill>
        <p:spPr>
          <a:xfrm>
            <a:off x="893211" y="2340441"/>
            <a:ext cx="8071680" cy="140952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154"/>
          <p:cNvSpPr txBox="1"/>
          <p:nvPr/>
        </p:nvSpPr>
        <p:spPr>
          <a:xfrm>
            <a:off x="-1" y="-8931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Qualche suggerimento</a:t>
            </a:r>
          </a:p>
        </p:txBody>
      </p:sp>
      <p:sp>
        <p:nvSpPr>
          <p:cNvPr id="396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397" name="TextBox 2"/>
          <p:cNvSpPr txBox="1"/>
          <p:nvPr/>
        </p:nvSpPr>
        <p:spPr>
          <a:xfrm>
            <a:off x="84840" y="340201"/>
            <a:ext cx="8880052" cy="161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marL="285750" indent="-285750">
              <a:buSzPct val="100000"/>
              <a:buFont typeface="Arial"/>
              <a:buChar char="•"/>
              <a:defRPr sz="2000"/>
            </a:lvl1pPr>
          </a:lstStyle>
          <a:p>
            <a:r>
              <a:t>I NetCDF sono file autoesplicativi: e` possible aggiungere una descrizione del contenuto del file piu` o meno dettagliata. Il consiglio e` di investire del tempo nello scrivere un comment al file in modo da poter sempre sapere, anche a distanza di tempo, i dati di input utilizzati per la simulazione. Questo e` possible farlo sia con la simulazione OMS:</a:t>
            </a:r>
          </a:p>
        </p:txBody>
      </p:sp>
      <p:pic>
        <p:nvPicPr>
          <p:cNvPr id="398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rcRect t="59649"/>
          <a:stretch>
            <a:fillRect/>
          </a:stretch>
        </p:blipFill>
        <p:spPr>
          <a:xfrm>
            <a:off x="1708711" y="2181137"/>
            <a:ext cx="6093057" cy="586104"/>
          </a:xfrm>
          <a:prstGeom prst="rect">
            <a:avLst/>
          </a:prstGeom>
          <a:ln w="12700">
            <a:miter lim="400000"/>
          </a:ln>
        </p:spPr>
      </p:pic>
      <p:sp>
        <p:nvSpPr>
          <p:cNvPr id="399" name="TextBox 9"/>
          <p:cNvSpPr txBox="1"/>
          <p:nvPr/>
        </p:nvSpPr>
        <p:spPr>
          <a:xfrm>
            <a:off x="245629" y="3604919"/>
            <a:ext cx="8880052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000"/>
            </a:lvl1pPr>
          </a:lstStyle>
          <a:p>
            <a:r>
              <a:t>Esempio:</a:t>
            </a:r>
          </a:p>
        </p:txBody>
      </p:sp>
      <p:pic>
        <p:nvPicPr>
          <p:cNvPr id="400" name="Picture 7" descr="Picture 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21" y="4019636"/>
            <a:ext cx="8738797" cy="221446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154"/>
          <p:cNvSpPr txBox="1"/>
          <p:nvPr/>
        </p:nvSpPr>
        <p:spPr>
          <a:xfrm>
            <a:off x="-1" y="-8931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Qualche suggerimento</a:t>
            </a:r>
          </a:p>
        </p:txBody>
      </p:sp>
      <p:sp>
        <p:nvSpPr>
          <p:cNvPr id="403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404" name="TextBox 2"/>
          <p:cNvSpPr txBox="1"/>
          <p:nvPr/>
        </p:nvSpPr>
        <p:spPr>
          <a:xfrm>
            <a:off x="131974" y="1864200"/>
            <a:ext cx="8880052" cy="25545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 sz="2000"/>
            </a:pPr>
            <a:r>
              <a:rPr lang="en-US" dirty="0"/>
              <a:t>Prima di </a:t>
            </a:r>
            <a:r>
              <a:rPr lang="en-US" dirty="0" err="1"/>
              <a:t>controllare</a:t>
            </a:r>
            <a:r>
              <a:rPr lang="en-US" dirty="0"/>
              <a:t> </a:t>
            </a:r>
            <a:r>
              <a:rPr lang="en-US" dirty="0" err="1"/>
              <a:t>gli</a:t>
            </a:r>
            <a:r>
              <a:rPr lang="en-US" dirty="0"/>
              <a:t> output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simulazione</a:t>
            </a:r>
            <a:r>
              <a:rPr lang="en-US" dirty="0"/>
              <a:t> </a:t>
            </a:r>
            <a:r>
              <a:rPr lang="en-US" dirty="0" err="1"/>
              <a:t>pensa</a:t>
            </a:r>
            <a:r>
              <a:rPr lang="en-US" dirty="0"/>
              <a:t> a </a:t>
            </a:r>
            <a:r>
              <a:rPr lang="en-US" dirty="0" err="1"/>
              <a:t>cosa</a:t>
            </a:r>
            <a:r>
              <a:rPr lang="en-US" dirty="0"/>
              <a:t> </a:t>
            </a:r>
            <a:r>
              <a:rPr lang="en-US" dirty="0" err="1"/>
              <a:t>ti</a:t>
            </a:r>
            <a:r>
              <a:rPr lang="en-US" dirty="0"/>
              <a:t> </a:t>
            </a:r>
            <a:r>
              <a:rPr lang="en-US" dirty="0" err="1"/>
              <a:t>aspetti</a:t>
            </a:r>
            <a:r>
              <a:rPr lang="en-US" dirty="0"/>
              <a:t> </a:t>
            </a:r>
            <a:r>
              <a:rPr lang="en-US" dirty="0" err="1"/>
              <a:t>dovrebbe</a:t>
            </a:r>
            <a:r>
              <a:rPr lang="en-US" dirty="0"/>
              <a:t> </a:t>
            </a:r>
            <a:r>
              <a:rPr lang="en-US" dirty="0" err="1"/>
              <a:t>succedere</a:t>
            </a:r>
            <a:r>
              <a:rPr lang="en-US" dirty="0"/>
              <a:t>;</a:t>
            </a:r>
          </a:p>
          <a:p>
            <a:pPr marL="285750" indent="-285750">
              <a:buSzPct val="100000"/>
              <a:buFont typeface="Arial"/>
              <a:buChar char="•"/>
              <a:defRPr sz="2000"/>
            </a:pPr>
            <a:r>
              <a:rPr lang="en-US" dirty="0" err="1"/>
              <a:t>Nei</a:t>
            </a:r>
            <a:r>
              <a:rPr lang="en-US" dirty="0"/>
              <a:t> plot </a:t>
            </a:r>
            <a:r>
              <a:rPr lang="en-US" dirty="0" err="1"/>
              <a:t>controlla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profilo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suzione</a:t>
            </a:r>
            <a:r>
              <a:rPr lang="en-US" dirty="0"/>
              <a:t>, ma </a:t>
            </a:r>
            <a:r>
              <a:rPr lang="en-US" dirty="0" err="1"/>
              <a:t>ricorda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moto e` </a:t>
            </a:r>
            <a:r>
              <a:rPr lang="en-US" dirty="0" err="1"/>
              <a:t>controllato</a:t>
            </a:r>
            <a:r>
              <a:rPr lang="en-US" dirty="0"/>
              <a:t> dal </a:t>
            </a:r>
            <a:r>
              <a:rPr lang="en-US" dirty="0" err="1"/>
              <a:t>gradiente</a:t>
            </a:r>
            <a:r>
              <a:rPr lang="en-US" dirty="0"/>
              <a:t> del </a:t>
            </a:r>
            <a:r>
              <a:rPr lang="en-US" dirty="0" err="1"/>
              <a:t>carico</a:t>
            </a:r>
            <a:r>
              <a:rPr lang="en-US" dirty="0"/>
              <a:t> </a:t>
            </a:r>
            <a:r>
              <a:rPr lang="en-US" dirty="0" err="1"/>
              <a:t>idraulico</a:t>
            </a:r>
            <a:r>
              <a:rPr lang="en-US" dirty="0"/>
              <a:t> ;</a:t>
            </a:r>
          </a:p>
          <a:p>
            <a:pPr marL="285750" indent="-285750">
              <a:buSzPct val="100000"/>
              <a:buFont typeface="Arial"/>
              <a:buChar char="•"/>
              <a:defRPr sz="2000"/>
            </a:pPr>
            <a:r>
              <a:rPr lang="it-IT" dirty="0"/>
              <a:t>Per fare dei confronti sulla dinamica dell’infiltrazione in due suoli scegliere suoli tra loro abbastanza diversi (es. sabbia-argilla sabbia-limo) e mantenere condizioni iniziali, al contorno  uguali;</a:t>
            </a:r>
          </a:p>
          <a:p>
            <a:pPr>
              <a:buSzPct val="100000"/>
              <a:defRPr sz="2000"/>
            </a:pPr>
            <a:endParaRPr dirty="0"/>
          </a:p>
        </p:txBody>
      </p:sp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154"/>
          <p:cNvSpPr txBox="1"/>
          <p:nvPr/>
        </p:nvSpPr>
        <p:spPr>
          <a:xfrm>
            <a:off x="-1" y="-8931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Qualche suggerimento</a:t>
            </a:r>
          </a:p>
        </p:txBody>
      </p:sp>
      <p:sp>
        <p:nvSpPr>
          <p:cNvPr id="403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404" name="TextBox 2"/>
          <p:cNvSpPr txBox="1"/>
          <p:nvPr/>
        </p:nvSpPr>
        <p:spPr>
          <a:xfrm>
            <a:off x="131974" y="982751"/>
            <a:ext cx="8880052" cy="47089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 sz="2000"/>
            </a:pPr>
            <a:r>
              <a:rPr dirty="0"/>
              <a:t>Le prime volte </a:t>
            </a:r>
            <a:r>
              <a:rPr dirty="0" err="1"/>
              <a:t>utilizzare</a:t>
            </a:r>
            <a:r>
              <a:rPr dirty="0"/>
              <a:t> </a:t>
            </a:r>
            <a:r>
              <a:rPr dirty="0" err="1"/>
              <a:t>degli</a:t>
            </a:r>
            <a:r>
              <a:rPr dirty="0"/>
              <a:t> </a:t>
            </a:r>
            <a:r>
              <a:rPr dirty="0" err="1"/>
              <a:t>ietogrammi</a:t>
            </a:r>
            <a:r>
              <a:rPr dirty="0"/>
              <a:t> </a:t>
            </a:r>
            <a:r>
              <a:rPr dirty="0" err="1"/>
              <a:t>sintetici</a:t>
            </a:r>
            <a:r>
              <a:rPr dirty="0"/>
              <a:t> </a:t>
            </a:r>
            <a:r>
              <a:rPr dirty="0" err="1"/>
              <a:t>possibilmente</a:t>
            </a:r>
            <a:r>
              <a:rPr dirty="0"/>
              <a:t> a </a:t>
            </a:r>
            <a:r>
              <a:rPr dirty="0" err="1"/>
              <a:t>gradino</a:t>
            </a:r>
            <a:r>
              <a:rPr dirty="0"/>
              <a:t> in modo da </a:t>
            </a:r>
            <a:r>
              <a:rPr dirty="0" err="1"/>
              <a:t>individuare</a:t>
            </a:r>
            <a:r>
              <a:rPr dirty="0"/>
              <a:t> </a:t>
            </a:r>
            <a:r>
              <a:rPr dirty="0" err="1"/>
              <a:t>correttamente</a:t>
            </a:r>
            <a:r>
              <a:rPr dirty="0"/>
              <a:t> </a:t>
            </a:r>
            <a:r>
              <a:rPr dirty="0" err="1"/>
              <a:t>l’inizio</a:t>
            </a:r>
            <a:r>
              <a:rPr dirty="0"/>
              <a:t> e la fine </a:t>
            </a:r>
            <a:r>
              <a:rPr dirty="0" err="1"/>
              <a:t>della</a:t>
            </a:r>
            <a:r>
              <a:rPr dirty="0"/>
              <a:t> </a:t>
            </a:r>
            <a:r>
              <a:rPr dirty="0" err="1"/>
              <a:t>precipitazione</a:t>
            </a:r>
            <a:r>
              <a:rPr dirty="0"/>
              <a:t>. Nella </a:t>
            </a:r>
            <a:r>
              <a:rPr dirty="0" err="1"/>
              <a:t>definizione</a:t>
            </a:r>
            <a:r>
              <a:rPr dirty="0"/>
              <a:t> </a:t>
            </a:r>
            <a:r>
              <a:rPr dirty="0" err="1"/>
              <a:t>degli</a:t>
            </a:r>
            <a:r>
              <a:rPr dirty="0"/>
              <a:t> </a:t>
            </a:r>
            <a:r>
              <a:rPr dirty="0" err="1"/>
              <a:t>ietogrammi</a:t>
            </a:r>
            <a:r>
              <a:rPr dirty="0"/>
              <a:t> </a:t>
            </a:r>
            <a:r>
              <a:rPr dirty="0" err="1"/>
              <a:t>confrontare</a:t>
            </a:r>
            <a:r>
              <a:rPr dirty="0"/>
              <a:t> </a:t>
            </a:r>
            <a:r>
              <a:rPr dirty="0" err="1"/>
              <a:t>l’intensita</a:t>
            </a:r>
            <a:r>
              <a:rPr dirty="0"/>
              <a:t>` di </a:t>
            </a:r>
            <a:r>
              <a:rPr dirty="0" err="1"/>
              <a:t>precipitazione</a:t>
            </a:r>
            <a:r>
              <a:rPr dirty="0"/>
              <a:t> con la </a:t>
            </a:r>
            <a:r>
              <a:rPr dirty="0" err="1"/>
              <a:t>conducibilita</a:t>
            </a:r>
            <a:r>
              <a:rPr dirty="0"/>
              <a:t>` </a:t>
            </a:r>
            <a:r>
              <a:rPr dirty="0" err="1"/>
              <a:t>idraulica</a:t>
            </a:r>
            <a:r>
              <a:rPr dirty="0"/>
              <a:t> a </a:t>
            </a:r>
            <a:r>
              <a:rPr dirty="0" err="1"/>
              <a:t>saturazione</a:t>
            </a:r>
            <a:r>
              <a:rPr dirty="0"/>
              <a:t> e </a:t>
            </a:r>
            <a:r>
              <a:rPr dirty="0" err="1"/>
              <a:t>l’altezza</a:t>
            </a:r>
            <a:r>
              <a:rPr dirty="0"/>
              <a:t> di </a:t>
            </a:r>
            <a:r>
              <a:rPr dirty="0" err="1"/>
              <a:t>precipitazione</a:t>
            </a:r>
            <a:r>
              <a:rPr dirty="0"/>
              <a:t> cumulate con </a:t>
            </a:r>
            <a:r>
              <a:rPr dirty="0" err="1"/>
              <a:t>il</a:t>
            </a:r>
            <a:r>
              <a:rPr dirty="0"/>
              <a:t> volume </a:t>
            </a:r>
            <a:r>
              <a:rPr dirty="0" err="1"/>
              <a:t>disponibile</a:t>
            </a:r>
            <a:r>
              <a:rPr dirty="0"/>
              <a:t> </a:t>
            </a:r>
            <a:r>
              <a:rPr dirty="0" err="1"/>
              <a:t>all’infiltrazione</a:t>
            </a:r>
            <a:r>
              <a:rPr dirty="0"/>
              <a:t>;</a:t>
            </a:r>
          </a:p>
          <a:p>
            <a:pPr marL="285750" indent="-285750">
              <a:buSzPct val="100000"/>
              <a:buFont typeface="Arial"/>
              <a:buChar char="•"/>
              <a:defRPr sz="2000"/>
            </a:pPr>
            <a:r>
              <a:rPr dirty="0"/>
              <a:t>Per lo </a:t>
            </a:r>
            <a:r>
              <a:rPr dirty="0" err="1"/>
              <a:t>stesso</a:t>
            </a:r>
            <a:r>
              <a:rPr dirty="0"/>
              <a:t> </a:t>
            </a:r>
            <a:r>
              <a:rPr dirty="0" err="1"/>
              <a:t>tipo</a:t>
            </a:r>
            <a:r>
              <a:rPr dirty="0"/>
              <a:t> di </a:t>
            </a:r>
            <a:r>
              <a:rPr dirty="0" err="1"/>
              <a:t>suolo</a:t>
            </a:r>
            <a:r>
              <a:rPr dirty="0"/>
              <a:t>, a </a:t>
            </a:r>
            <a:r>
              <a:rPr dirty="0" err="1"/>
              <a:t>parita</a:t>
            </a:r>
            <a:r>
              <a:rPr dirty="0"/>
              <a:t>` di </a:t>
            </a:r>
            <a:r>
              <a:rPr dirty="0" err="1"/>
              <a:t>condizioni</a:t>
            </a:r>
            <a:r>
              <a:rPr dirty="0"/>
              <a:t> </a:t>
            </a:r>
            <a:r>
              <a:rPr dirty="0" err="1"/>
              <a:t>iniziali</a:t>
            </a:r>
            <a:r>
              <a:rPr dirty="0"/>
              <a:t> </a:t>
            </a:r>
            <a:r>
              <a:rPr dirty="0" err="1"/>
              <a:t>variare</a:t>
            </a:r>
            <a:r>
              <a:rPr dirty="0"/>
              <a:t> una ad una le </a:t>
            </a:r>
            <a:r>
              <a:rPr dirty="0" err="1"/>
              <a:t>condizioni</a:t>
            </a:r>
            <a:r>
              <a:rPr dirty="0"/>
              <a:t> al </a:t>
            </a:r>
            <a:r>
              <a:rPr dirty="0" err="1"/>
              <a:t>contorno</a:t>
            </a:r>
            <a:r>
              <a:rPr dirty="0"/>
              <a:t>;</a:t>
            </a:r>
          </a:p>
          <a:p>
            <a:pPr marL="285750" indent="-285750">
              <a:buSzPct val="100000"/>
              <a:buFont typeface="Arial"/>
              <a:buChar char="•"/>
              <a:defRPr sz="2000"/>
            </a:pPr>
            <a:r>
              <a:rPr dirty="0" err="1"/>
              <a:t>Considerare</a:t>
            </a:r>
            <a:r>
              <a:rPr dirty="0"/>
              <a:t> un </a:t>
            </a:r>
            <a:r>
              <a:rPr dirty="0" err="1"/>
              <a:t>suolo</a:t>
            </a:r>
            <a:r>
              <a:rPr dirty="0"/>
              <a:t> con due layer </a:t>
            </a:r>
            <a:r>
              <a:rPr dirty="0" err="1"/>
              <a:t>diversi</a:t>
            </a:r>
            <a:r>
              <a:rPr dirty="0"/>
              <a:t> e a </a:t>
            </a:r>
            <a:r>
              <a:rPr dirty="0" err="1"/>
              <a:t>parita</a:t>
            </a:r>
            <a:r>
              <a:rPr dirty="0"/>
              <a:t>` di </a:t>
            </a:r>
            <a:r>
              <a:rPr dirty="0" err="1"/>
              <a:t>tutte</a:t>
            </a:r>
            <a:r>
              <a:rPr dirty="0"/>
              <a:t> le </a:t>
            </a:r>
            <a:r>
              <a:rPr dirty="0" err="1"/>
              <a:t>altr</a:t>
            </a:r>
            <a:r>
              <a:rPr lang="en-US" dirty="0" err="1"/>
              <a:t>e</a:t>
            </a:r>
            <a:r>
              <a:rPr dirty="0"/>
              <a:t> </a:t>
            </a:r>
            <a:r>
              <a:rPr dirty="0" err="1"/>
              <a:t>condizioni</a:t>
            </a:r>
            <a:r>
              <a:rPr dirty="0"/>
              <a:t> fare un </a:t>
            </a:r>
            <a:r>
              <a:rPr dirty="0" err="1"/>
              <a:t>confronto</a:t>
            </a:r>
            <a:r>
              <a:rPr dirty="0"/>
              <a:t> con un </a:t>
            </a:r>
            <a:r>
              <a:rPr dirty="0" err="1"/>
              <a:t>suolo</a:t>
            </a:r>
            <a:r>
              <a:rPr dirty="0"/>
              <a:t> con </a:t>
            </a:r>
            <a:r>
              <a:rPr dirty="0" err="1"/>
              <a:t>i</a:t>
            </a:r>
            <a:r>
              <a:rPr dirty="0"/>
              <a:t> layer ‘</a:t>
            </a:r>
            <a:r>
              <a:rPr dirty="0" err="1"/>
              <a:t>invertiti</a:t>
            </a:r>
            <a:r>
              <a:rPr dirty="0"/>
              <a:t>’</a:t>
            </a:r>
          </a:p>
          <a:p>
            <a:pPr marL="285750" indent="-285750">
              <a:buSzPct val="100000"/>
              <a:buFont typeface="Arial"/>
              <a:buChar char="•"/>
              <a:defRPr sz="2000"/>
            </a:pPr>
            <a:r>
              <a:rPr dirty="0" err="1"/>
              <a:t>Considerare</a:t>
            </a:r>
            <a:r>
              <a:rPr dirty="0"/>
              <a:t> </a:t>
            </a:r>
            <a:r>
              <a:rPr dirty="0" err="1"/>
              <a:t>il</a:t>
            </a:r>
            <a:r>
              <a:rPr dirty="0"/>
              <a:t> </a:t>
            </a:r>
            <a:r>
              <a:rPr dirty="0" err="1"/>
              <a:t>problema</a:t>
            </a:r>
            <a:r>
              <a:rPr dirty="0"/>
              <a:t> di un </a:t>
            </a:r>
            <a:r>
              <a:rPr dirty="0" err="1"/>
              <a:t>suolo</a:t>
            </a:r>
            <a:r>
              <a:rPr dirty="0"/>
              <a:t> con </a:t>
            </a:r>
            <a:r>
              <a:rPr dirty="0" err="1"/>
              <a:t>condizione</a:t>
            </a:r>
            <a:r>
              <a:rPr dirty="0"/>
              <a:t> al </a:t>
            </a:r>
            <a:r>
              <a:rPr dirty="0" err="1"/>
              <a:t>contorno</a:t>
            </a:r>
            <a:r>
              <a:rPr dirty="0"/>
              <a:t> al </a:t>
            </a:r>
            <a:r>
              <a:rPr dirty="0" err="1"/>
              <a:t>fondo</a:t>
            </a:r>
            <a:r>
              <a:rPr dirty="0"/>
              <a:t> ‘Impervious’ e una </a:t>
            </a:r>
            <a:r>
              <a:rPr dirty="0" err="1"/>
              <a:t>precipitazione</a:t>
            </a:r>
            <a:r>
              <a:rPr dirty="0"/>
              <a:t> tale da </a:t>
            </a:r>
            <a:r>
              <a:rPr dirty="0" err="1"/>
              <a:t>saturarlo</a:t>
            </a:r>
            <a:r>
              <a:rPr dirty="0"/>
              <a:t> </a:t>
            </a:r>
            <a:r>
              <a:rPr dirty="0" err="1"/>
              <a:t>completamente</a:t>
            </a:r>
            <a:r>
              <a:rPr dirty="0"/>
              <a:t>. </a:t>
            </a:r>
            <a:r>
              <a:rPr dirty="0" err="1"/>
              <a:t>Utilizzando</a:t>
            </a:r>
            <a:r>
              <a:rPr dirty="0"/>
              <a:t> </a:t>
            </a:r>
            <a:r>
              <a:rPr dirty="0" err="1"/>
              <a:t>il</a:t>
            </a:r>
            <a:r>
              <a:rPr dirty="0"/>
              <a:t> notebook check_ponding_depth_and_cumulative_infiltration_for_simulations_with_impervious_bottom_BC </a:t>
            </a:r>
            <a:r>
              <a:rPr dirty="0" err="1"/>
              <a:t>confrontare</a:t>
            </a:r>
            <a:r>
              <a:rPr dirty="0"/>
              <a:t> </a:t>
            </a:r>
            <a:r>
              <a:rPr dirty="0" err="1"/>
              <a:t>l’accumulo</a:t>
            </a:r>
            <a:r>
              <a:rPr dirty="0"/>
              <a:t> di </a:t>
            </a:r>
            <a:r>
              <a:rPr dirty="0" err="1"/>
              <a:t>acqua</a:t>
            </a:r>
            <a:r>
              <a:rPr dirty="0"/>
              <a:t> </a:t>
            </a:r>
            <a:r>
              <a:rPr dirty="0" err="1"/>
              <a:t>sulla</a:t>
            </a:r>
            <a:r>
              <a:rPr dirty="0"/>
              <a:t> </a:t>
            </a:r>
            <a:r>
              <a:rPr dirty="0" err="1"/>
              <a:t>superficie</a:t>
            </a:r>
            <a:r>
              <a:rPr dirty="0"/>
              <a:t> </a:t>
            </a:r>
            <a:r>
              <a:rPr dirty="0" err="1"/>
              <a:t>calcolato</a:t>
            </a:r>
            <a:r>
              <a:rPr dirty="0"/>
              <a:t> </a:t>
            </a:r>
            <a:r>
              <a:rPr dirty="0" err="1"/>
              <a:t>facendo</a:t>
            </a:r>
            <a:r>
              <a:rPr dirty="0"/>
              <a:t> un </a:t>
            </a:r>
            <a:r>
              <a:rPr dirty="0" err="1"/>
              <a:t>bilancio</a:t>
            </a:r>
            <a:r>
              <a:rPr dirty="0"/>
              <a:t> sui volume e </a:t>
            </a:r>
            <a:r>
              <a:rPr dirty="0" err="1"/>
              <a:t>quello</a:t>
            </a:r>
            <a:r>
              <a:rPr dirty="0"/>
              <a:t> </a:t>
            </a:r>
            <a:r>
              <a:rPr dirty="0" err="1"/>
              <a:t>ottenuto</a:t>
            </a:r>
            <a:r>
              <a:rPr dirty="0"/>
              <a:t> </a:t>
            </a:r>
            <a:r>
              <a:rPr dirty="0" err="1"/>
              <a:t>dalla</a:t>
            </a:r>
            <a:r>
              <a:rPr dirty="0"/>
              <a:t> </a:t>
            </a:r>
            <a:r>
              <a:rPr dirty="0" err="1"/>
              <a:t>simulazione</a:t>
            </a:r>
            <a:r>
              <a:rPr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22330936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154"/>
          <p:cNvSpPr txBox="1"/>
          <p:nvPr/>
        </p:nvSpPr>
        <p:spPr>
          <a:xfrm>
            <a:off x="-1" y="-8931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Qualche suggerimento</a:t>
            </a:r>
          </a:p>
        </p:txBody>
      </p:sp>
      <p:sp>
        <p:nvSpPr>
          <p:cNvPr id="407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408" name="TextBox 2"/>
          <p:cNvSpPr txBox="1"/>
          <p:nvPr/>
        </p:nvSpPr>
        <p:spPr>
          <a:xfrm>
            <a:off x="84840" y="1707607"/>
            <a:ext cx="8880052" cy="70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buSzPct val="100000"/>
              <a:buFont typeface="Arial"/>
              <a:buChar char="•"/>
              <a:defRPr sz="2000"/>
            </a:pPr>
            <a:r>
              <a:t>I valori della storativita` si possono trovare alla pagina web</a:t>
            </a:r>
          </a:p>
          <a:p>
            <a:pPr algn="ctr">
              <a:defRPr sz="2000"/>
            </a:pPr>
            <a:r>
              <a:t>	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http://www.aqtesolv.com/aquifer-tests/aquifer_properties.htm</a:t>
            </a:r>
          </a:p>
        </p:txBody>
      </p:sp>
    </p:spTree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154"/>
          <p:cNvSpPr txBox="1"/>
          <p:nvPr/>
        </p:nvSpPr>
        <p:spPr>
          <a:xfrm>
            <a:off x="-1" y="-8931"/>
            <a:ext cx="7563447" cy="3491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en-US" dirty="0"/>
              <a:t>Feedback</a:t>
            </a:r>
            <a:endParaRPr dirty="0"/>
          </a:p>
        </p:txBody>
      </p:sp>
      <p:sp>
        <p:nvSpPr>
          <p:cNvPr id="407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BFD914-2843-4675-B740-B5BE0C0180BD}"/>
              </a:ext>
            </a:extLst>
          </p:cNvPr>
          <p:cNvSpPr txBox="1"/>
          <p:nvPr/>
        </p:nvSpPr>
        <p:spPr>
          <a:xfrm>
            <a:off x="477795" y="1655805"/>
            <a:ext cx="8246075" cy="20313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err="1"/>
              <a:t>Suggerimenti</a:t>
            </a:r>
            <a:r>
              <a:rPr lang="en-US" dirty="0"/>
              <a:t> per </a:t>
            </a:r>
            <a:r>
              <a:rPr lang="en-US" dirty="0" err="1"/>
              <a:t>migliorare</a:t>
            </a:r>
            <a:r>
              <a:rPr lang="en-US" dirty="0"/>
              <a:t> la </a:t>
            </a:r>
            <a:r>
              <a:rPr lang="en-US" dirty="0" err="1"/>
              <a:t>gestione</a:t>
            </a:r>
            <a:r>
              <a:rPr lang="en-US" dirty="0"/>
              <a:t> input/output (</a:t>
            </a:r>
            <a:r>
              <a:rPr lang="en-US" dirty="0" err="1"/>
              <a:t>preparazione</a:t>
            </a:r>
            <a:r>
              <a:rPr lang="en-US" dirty="0"/>
              <a:t> </a:t>
            </a:r>
            <a:r>
              <a:rPr lang="en-US" dirty="0" err="1"/>
              <a:t>degli</a:t>
            </a:r>
            <a:r>
              <a:rPr lang="en-US" dirty="0"/>
              <a:t> input </a:t>
            </a:r>
            <a:r>
              <a:rPr lang="en-US" dirty="0" err="1"/>
              <a:t>troppo</a:t>
            </a:r>
            <a:r>
              <a:rPr lang="en-US" dirty="0"/>
              <a:t> </a:t>
            </a:r>
            <a:r>
              <a:rPr lang="en-US" dirty="0" err="1"/>
              <a:t>laboriosa</a:t>
            </a:r>
            <a:r>
              <a:rPr lang="en-US" dirty="0"/>
              <a:t>, </a:t>
            </a:r>
            <a:r>
              <a:rPr lang="en-US" dirty="0" err="1"/>
              <a:t>migliorare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grafici</a:t>
            </a:r>
            <a:r>
              <a:rPr lang="en-US" dirty="0"/>
              <a:t> </a:t>
            </a:r>
            <a:r>
              <a:rPr lang="en-US" dirty="0" err="1"/>
              <a:t>ecc</a:t>
            </a:r>
            <a:r>
              <a:rPr lang="en-US" dirty="0"/>
              <a:t>..), </a:t>
            </a:r>
            <a:r>
              <a:rPr lang="en-US" dirty="0" err="1"/>
              <a:t>qualsiasi</a:t>
            </a:r>
            <a:r>
              <a:rPr lang="en-US" dirty="0"/>
              <a:t> </a:t>
            </a:r>
            <a:r>
              <a:rPr lang="en-US" dirty="0" err="1"/>
              <a:t>difficolta</a:t>
            </a:r>
            <a:r>
              <a:rPr lang="en-US" dirty="0"/>
              <a:t>` </a:t>
            </a:r>
            <a:r>
              <a:rPr lang="en-US" dirty="0" err="1"/>
              <a:t>incontra</a:t>
            </a:r>
            <a:r>
              <a:rPr lang="en-US" dirty="0"/>
              <a:t> </a:t>
            </a:r>
            <a:r>
              <a:rPr lang="en-US" dirty="0" err="1"/>
              <a:t>nell’utilizzo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componente</a:t>
            </a:r>
            <a:r>
              <a:rPr lang="en-US" dirty="0"/>
              <a:t> </a:t>
            </a:r>
            <a:r>
              <a:rPr lang="en-US" dirty="0" err="1"/>
              <a:t>puoi</a:t>
            </a:r>
            <a:r>
              <a:rPr lang="en-US" dirty="0"/>
              <a:t> </a:t>
            </a:r>
            <a:r>
              <a:rPr lang="en-US" dirty="0" err="1"/>
              <a:t>scriverla</a:t>
            </a:r>
            <a:r>
              <a:rPr lang="en-US" dirty="0"/>
              <a:t> in </a:t>
            </a:r>
            <a:r>
              <a:rPr lang="en-US" dirty="0" err="1"/>
              <a:t>questa</a:t>
            </a:r>
            <a:r>
              <a:rPr lang="en-US" dirty="0"/>
              <a:t> </a:t>
            </a:r>
            <a:r>
              <a:rPr lang="en-US" dirty="0" err="1"/>
              <a:t>componente</a:t>
            </a:r>
            <a:r>
              <a:rPr lang="en-US" dirty="0"/>
              <a:t> OSF 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  <a:p>
            <a:pPr algn="ctr"/>
            <a:r>
              <a:rPr lang="en-US" dirty="0">
                <a:hlinkClick r:id="rId2"/>
              </a:rPr>
              <a:t>https://osf.io/mpkjg/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/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Grazie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999895580"/>
      </p:ext>
    </p:extLst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36093" y="2091221"/>
            <a:ext cx="3071815" cy="2955728"/>
          </a:xfrm>
          <a:prstGeom prst="rect">
            <a:avLst/>
          </a:prstGeom>
          <a:ln w="12700">
            <a:miter lim="400000"/>
          </a:ln>
        </p:spPr>
      </p:pic>
      <p:sp>
        <p:nvSpPr>
          <p:cNvPr id="411" name="Shape 391"/>
          <p:cNvSpPr txBox="1">
            <a:spLocks noGrp="1"/>
          </p:cNvSpPr>
          <p:nvPr>
            <p:ph type="sldNum" sz="quarter" idx="4294967295"/>
          </p:nvPr>
        </p:nvSpPr>
        <p:spPr>
          <a:xfrm>
            <a:off x="8775517" y="6105526"/>
            <a:ext cx="279822" cy="253642"/>
          </a:xfrm>
          <a:prstGeom prst="rect">
            <a:avLst/>
          </a:prstGeom>
          <a:solidFill>
            <a:srgbClr val="FFFFFF"/>
          </a:solidFill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6787" tIns="26787" rIns="26787" bIns="26787"/>
          <a:lstStyle>
            <a:lvl1pPr defTabSz="455397">
              <a:lnSpc>
                <a:spcPts val="1600"/>
              </a:lnSpc>
              <a:tabLst>
                <a:tab pos="901700" algn="l"/>
                <a:tab pos="1828800" algn="l"/>
              </a:tabLst>
              <a:defRPr sz="1400">
                <a:solidFill>
                  <a:srgbClr val="000000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fld id="{86CB4B4D-7CA3-9044-876B-883B54F8677D}" type="slidenum">
              <a:t>47</a:t>
            </a:fld>
            <a:endParaRPr/>
          </a:p>
        </p:txBody>
      </p:sp>
      <p:sp>
        <p:nvSpPr>
          <p:cNvPr id="412" name="Shape 392"/>
          <p:cNvSpPr txBox="1"/>
          <p:nvPr/>
        </p:nvSpPr>
        <p:spPr>
          <a:xfrm>
            <a:off x="-1" y="-8931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Thank you for your attention !</a:t>
            </a:r>
          </a:p>
        </p:txBody>
      </p:sp>
      <p:sp>
        <p:nvSpPr>
          <p:cNvPr id="413" name="Shape 393"/>
          <p:cNvSpPr txBox="1"/>
          <p:nvPr/>
        </p:nvSpPr>
        <p:spPr>
          <a:xfrm rot="16199996">
            <a:off x="1625499" y="3642302"/>
            <a:ext cx="2473525" cy="2238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000"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G.Ulrici - 2000 ?</a:t>
            </a:r>
          </a:p>
        </p:txBody>
      </p:sp>
      <p:sp>
        <p:nvSpPr>
          <p:cNvPr id="414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54"/>
          <p:cNvSpPr txBox="1"/>
          <p:nvPr/>
        </p:nvSpPr>
        <p:spPr>
          <a:xfrm>
            <a:off x="-1" y="-34098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RichardsMeshGen.ipynb</a:t>
            </a:r>
          </a:p>
        </p:txBody>
      </p:sp>
      <p:sp>
        <p:nvSpPr>
          <p:cNvPr id="168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169" name="TextBox 10"/>
          <p:cNvSpPr txBox="1"/>
          <p:nvPr/>
        </p:nvSpPr>
        <p:spPr>
          <a:xfrm>
            <a:off x="4242829" y="778308"/>
            <a:ext cx="4684456" cy="2529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/>
            </a:pPr>
            <a:r>
              <a:t>Per la colonna di suolo devo:</a:t>
            </a:r>
          </a:p>
          <a:p>
            <a:pPr marL="285750" indent="-285750">
              <a:buSzPct val="100000"/>
              <a:buFont typeface="Arial"/>
              <a:buChar char="•"/>
              <a:defRPr sz="2000"/>
            </a:pPr>
            <a:r>
              <a:t>Individuare strati omogenei</a:t>
            </a:r>
          </a:p>
          <a:p>
            <a:pPr marL="285750" indent="-285750">
              <a:buSzPct val="100000"/>
              <a:buFont typeface="Arial"/>
              <a:buChar char="•"/>
              <a:defRPr sz="2000"/>
            </a:pPr>
            <a:r>
              <a:t>Definire la loro profondità</a:t>
            </a:r>
          </a:p>
          <a:p>
            <a:pPr marL="285750" indent="-285750">
              <a:buSzPct val="100000"/>
              <a:buFont typeface="Arial"/>
              <a:buChar char="•"/>
              <a:defRPr sz="2000"/>
            </a:pPr>
            <a:r>
              <a:t>Determinare/ipotizzare i parametri della SWRC</a:t>
            </a:r>
          </a:p>
          <a:p>
            <a:pPr marL="285750" indent="-285750">
              <a:buSzPct val="100000"/>
              <a:buFont typeface="Arial"/>
              <a:buChar char="•"/>
              <a:defRPr sz="2000"/>
            </a:pPr>
            <a:r>
              <a:t>Ipotizzare una condizione iniziale per ψ o, se possibile, utilizzare delle misure di campo.</a:t>
            </a:r>
          </a:p>
        </p:txBody>
      </p:sp>
      <p:pic>
        <p:nvPicPr>
          <p:cNvPr id="170" name="Picture 9" descr="Picture 9"/>
          <p:cNvPicPr>
            <a:picLocks noChangeAspect="1"/>
          </p:cNvPicPr>
          <p:nvPr/>
        </p:nvPicPr>
        <p:blipFill>
          <a:blip r:embed="rId2">
            <a:extLst/>
          </a:blip>
          <a:srcRect l="49742" r="1"/>
          <a:stretch>
            <a:fillRect/>
          </a:stretch>
        </p:blipFill>
        <p:spPr>
          <a:xfrm>
            <a:off x="486562" y="778308"/>
            <a:ext cx="3486421" cy="5422555"/>
          </a:xfrm>
          <a:prstGeom prst="rect">
            <a:avLst/>
          </a:prstGeom>
          <a:ln w="12700">
            <a:miter lim="400000"/>
          </a:ln>
        </p:spPr>
      </p:pic>
      <p:sp>
        <p:nvSpPr>
          <p:cNvPr id="171" name="TextBox 12"/>
          <p:cNvSpPr txBox="1"/>
          <p:nvPr/>
        </p:nvSpPr>
        <p:spPr>
          <a:xfrm rot="16200000">
            <a:off x="-2603114" y="3196216"/>
            <a:ext cx="5630881" cy="586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1100"/>
            </a:lvl1pPr>
          </a:lstStyle>
          <a:p>
            <a:r>
              <a:t>https://www.google.com/search?q=layered+soil&amp;client=firefox-b-ab&amp;source=lnms&amp;tbm=isch&amp;sa=X&amp;ved=2ahUKEwjI5a_tppbbAhWlB5oKHY1fCrkQ_AUoAXoECAEQAw&amp;biw=1621&amp;bih=768#imgrc=w6lWqpPyx1XApM:</a:t>
            </a:r>
          </a:p>
        </p:txBody>
      </p:sp>
      <p:sp>
        <p:nvSpPr>
          <p:cNvPr id="172" name="Straight Arrow Connector 15"/>
          <p:cNvSpPr/>
          <p:nvPr/>
        </p:nvSpPr>
        <p:spPr>
          <a:xfrm>
            <a:off x="6553645" y="3209737"/>
            <a:ext cx="1" cy="926036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173" name="TextBox 17"/>
          <p:cNvSpPr txBox="1"/>
          <p:nvPr/>
        </p:nvSpPr>
        <p:spPr>
          <a:xfrm>
            <a:off x="4540589" y="4199638"/>
            <a:ext cx="4085431" cy="980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000"/>
            </a:lvl1pPr>
          </a:lstStyle>
          <a:p>
            <a:r>
              <a:t>Tutte queste informazioni devono essere riportate in un file .csv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54"/>
          <p:cNvSpPr txBox="1"/>
          <p:nvPr/>
        </p:nvSpPr>
        <p:spPr>
          <a:xfrm>
            <a:off x="-1" y="-34098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RichardsMeshGen.ipynb</a:t>
            </a:r>
          </a:p>
        </p:txBody>
      </p:sp>
      <p:sp>
        <p:nvSpPr>
          <p:cNvPr id="176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177" name="TextBox 1"/>
          <p:cNvSpPr txBox="1"/>
          <p:nvPr/>
        </p:nvSpPr>
        <p:spPr>
          <a:xfrm>
            <a:off x="707472" y="2555400"/>
            <a:ext cx="7424257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400"/>
            </a:lvl1pPr>
          </a:lstStyle>
          <a:p>
            <a:r>
              <a:t>Il risultato e`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54"/>
          <p:cNvSpPr txBox="1"/>
          <p:nvPr/>
        </p:nvSpPr>
        <p:spPr>
          <a:xfrm>
            <a:off x="-1" y="-34098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RichardsMeshGen.ipynb</a:t>
            </a:r>
          </a:p>
        </p:txBody>
      </p:sp>
      <p:sp>
        <p:nvSpPr>
          <p:cNvPr id="180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181" name="TextBox 12"/>
          <p:cNvSpPr txBox="1"/>
          <p:nvPr/>
        </p:nvSpPr>
        <p:spPr>
          <a:xfrm rot="16200000">
            <a:off x="-2603114" y="3196216"/>
            <a:ext cx="5630881" cy="586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1100"/>
            </a:lvl1pPr>
          </a:lstStyle>
          <a:p>
            <a:r>
              <a:t>https://www.google.com/search?q=layered+soil&amp;client=firefox-b-ab&amp;source=lnms&amp;tbm=isch&amp;sa=X&amp;ved=2ahUKEwjI5a_tppbbAhWlB5oKHY1fCrkQ_AUoAXoECAEQAw&amp;biw=1621&amp;bih=768#imgrc=w6lWqpPyx1XApM:</a:t>
            </a:r>
          </a:p>
        </p:txBody>
      </p:sp>
      <p:pic>
        <p:nvPicPr>
          <p:cNvPr id="182" name="Picture 14" descr="Picture 14"/>
          <p:cNvPicPr>
            <a:picLocks noChangeAspect="1"/>
          </p:cNvPicPr>
          <p:nvPr/>
        </p:nvPicPr>
        <p:blipFill>
          <a:blip r:embed="rId2">
            <a:extLst/>
          </a:blip>
          <a:srcRect l="49742" r="1"/>
          <a:stretch>
            <a:fillRect/>
          </a:stretch>
        </p:blipFill>
        <p:spPr>
          <a:xfrm>
            <a:off x="519121" y="973131"/>
            <a:ext cx="3245195" cy="5047367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TextBox 4"/>
          <p:cNvSpPr txBox="1"/>
          <p:nvPr/>
        </p:nvSpPr>
        <p:spPr>
          <a:xfrm>
            <a:off x="1392571" y="385894"/>
            <a:ext cx="6476303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000"/>
            </a:lvl1pPr>
          </a:lstStyle>
          <a:p>
            <a:r>
              <a:t>Griglia di calcolo</a:t>
            </a:r>
          </a:p>
        </p:txBody>
      </p:sp>
      <p:pic>
        <p:nvPicPr>
          <p:cNvPr id="185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389191" y="837503"/>
            <a:ext cx="4530056" cy="5529737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traight Arrow Connector 16">
            <a:extLst>
              <a:ext uri="{FF2B5EF4-FFF2-40B4-BE49-F238E27FC236}">
                <a16:creationId xmlns:a16="http://schemas.microsoft.com/office/drawing/2014/main" id="{DED76EE8-1AFA-4D55-BC26-F0B720EDE86B}"/>
              </a:ext>
            </a:extLst>
          </p:cNvPr>
          <p:cNvSpPr/>
          <p:nvPr/>
        </p:nvSpPr>
        <p:spPr>
          <a:xfrm flipV="1">
            <a:off x="3826135" y="3496809"/>
            <a:ext cx="623125" cy="5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54"/>
          <p:cNvSpPr txBox="1"/>
          <p:nvPr/>
        </p:nvSpPr>
        <p:spPr>
          <a:xfrm>
            <a:off x="-1" y="-34098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RichardsMeshGen.ipynb</a:t>
            </a:r>
          </a:p>
        </p:txBody>
      </p:sp>
      <p:sp>
        <p:nvSpPr>
          <p:cNvPr id="188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189" name="TextBox 12"/>
          <p:cNvSpPr txBox="1"/>
          <p:nvPr/>
        </p:nvSpPr>
        <p:spPr>
          <a:xfrm rot="16200000">
            <a:off x="-2603114" y="3196216"/>
            <a:ext cx="5630881" cy="586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1100"/>
            </a:lvl1pPr>
          </a:lstStyle>
          <a:p>
            <a:r>
              <a:t>https://www.google.com/search?q=layered+soil&amp;client=firefox-b-ab&amp;source=lnms&amp;tbm=isch&amp;sa=X&amp;ved=2ahUKEwjI5a_tppbbAhWlB5oKHY1fCrkQ_AUoAXoECAEQAw&amp;biw=1621&amp;bih=768#imgrc=w6lWqpPyx1XApM:</a:t>
            </a:r>
          </a:p>
        </p:txBody>
      </p:sp>
      <p:pic>
        <p:nvPicPr>
          <p:cNvPr id="190" name="Picture 14" descr="Picture 14"/>
          <p:cNvPicPr>
            <a:picLocks noChangeAspect="1"/>
          </p:cNvPicPr>
          <p:nvPr/>
        </p:nvPicPr>
        <p:blipFill>
          <a:blip r:embed="rId2">
            <a:extLst/>
          </a:blip>
          <a:srcRect l="49742" r="1"/>
          <a:stretch>
            <a:fillRect/>
          </a:stretch>
        </p:blipFill>
        <p:spPr>
          <a:xfrm>
            <a:off x="519121" y="973131"/>
            <a:ext cx="3245195" cy="5047367"/>
          </a:xfrm>
          <a:prstGeom prst="rect">
            <a:avLst/>
          </a:prstGeom>
          <a:ln w="12700">
            <a:miter lim="400000"/>
          </a:ln>
        </p:spPr>
      </p:pic>
      <p:sp>
        <p:nvSpPr>
          <p:cNvPr id="192" name="TextBox 4"/>
          <p:cNvSpPr txBox="1"/>
          <p:nvPr/>
        </p:nvSpPr>
        <p:spPr>
          <a:xfrm>
            <a:off x="1392571" y="385894"/>
            <a:ext cx="6476303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000"/>
            </a:lvl1pPr>
          </a:lstStyle>
          <a:p>
            <a:r>
              <a:t>Parametri del suolo</a:t>
            </a:r>
          </a:p>
        </p:txBody>
      </p:sp>
      <p:pic>
        <p:nvPicPr>
          <p:cNvPr id="193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72000" y="765659"/>
            <a:ext cx="4429255" cy="5630880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traight Arrow Connector 16">
            <a:extLst>
              <a:ext uri="{FF2B5EF4-FFF2-40B4-BE49-F238E27FC236}">
                <a16:creationId xmlns:a16="http://schemas.microsoft.com/office/drawing/2014/main" id="{BE97B437-CA65-4AC3-8E5B-646051E5DD29}"/>
              </a:ext>
            </a:extLst>
          </p:cNvPr>
          <p:cNvSpPr/>
          <p:nvPr/>
        </p:nvSpPr>
        <p:spPr>
          <a:xfrm flipV="1">
            <a:off x="3867325" y="3496809"/>
            <a:ext cx="623125" cy="5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54"/>
          <p:cNvSpPr txBox="1"/>
          <p:nvPr/>
        </p:nvSpPr>
        <p:spPr>
          <a:xfrm>
            <a:off x="-1" y="-34098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RichardsMeshGen.ipynb</a:t>
            </a:r>
          </a:p>
        </p:txBody>
      </p:sp>
      <p:sp>
        <p:nvSpPr>
          <p:cNvPr id="196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197" name="TextBox 12"/>
          <p:cNvSpPr txBox="1"/>
          <p:nvPr/>
        </p:nvSpPr>
        <p:spPr>
          <a:xfrm rot="16200000">
            <a:off x="-2603114" y="3196216"/>
            <a:ext cx="5630881" cy="586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1100"/>
            </a:lvl1pPr>
          </a:lstStyle>
          <a:p>
            <a:r>
              <a:t>https://www.google.com/search?q=layered+soil&amp;client=firefox-b-ab&amp;source=lnms&amp;tbm=isch&amp;sa=X&amp;ved=2ahUKEwjI5a_tppbbAhWlB5oKHY1fCrkQ_AUoAXoECAEQAw&amp;biw=1621&amp;bih=768#imgrc=w6lWqpPyx1XApM:</a:t>
            </a:r>
          </a:p>
        </p:txBody>
      </p:sp>
      <p:pic>
        <p:nvPicPr>
          <p:cNvPr id="198" name="Picture 14" descr="Picture 14"/>
          <p:cNvPicPr>
            <a:picLocks noChangeAspect="1"/>
          </p:cNvPicPr>
          <p:nvPr/>
        </p:nvPicPr>
        <p:blipFill>
          <a:blip r:embed="rId2">
            <a:extLst/>
          </a:blip>
          <a:srcRect l="49742" r="1"/>
          <a:stretch>
            <a:fillRect/>
          </a:stretch>
        </p:blipFill>
        <p:spPr>
          <a:xfrm>
            <a:off x="519121" y="973131"/>
            <a:ext cx="3245195" cy="5047367"/>
          </a:xfrm>
          <a:prstGeom prst="rect">
            <a:avLst/>
          </a:prstGeom>
          <a:ln w="12700">
            <a:miter lim="400000"/>
          </a:ln>
        </p:spPr>
      </p:pic>
      <p:sp>
        <p:nvSpPr>
          <p:cNvPr id="199" name="Straight Arrow Connector 16"/>
          <p:cNvSpPr/>
          <p:nvPr/>
        </p:nvSpPr>
        <p:spPr>
          <a:xfrm flipV="1">
            <a:off x="3867325" y="3496809"/>
            <a:ext cx="623125" cy="5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200" name="TextBox 4"/>
          <p:cNvSpPr txBox="1"/>
          <p:nvPr/>
        </p:nvSpPr>
        <p:spPr>
          <a:xfrm>
            <a:off x="1392571" y="385894"/>
            <a:ext cx="6476303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000"/>
            </a:pPr>
            <a:r>
              <a:t>Condizione iniziale per ψ</a:t>
            </a:r>
          </a:p>
        </p:txBody>
      </p:sp>
      <p:pic>
        <p:nvPicPr>
          <p:cNvPr id="201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rcRect l="2424"/>
          <a:stretch>
            <a:fillRect/>
          </a:stretch>
        </p:blipFill>
        <p:spPr>
          <a:xfrm>
            <a:off x="4593456" y="841066"/>
            <a:ext cx="4434376" cy="55806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Tema di Office">
  <a:themeElements>
    <a:clrScheme name="Tema di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Tema di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Tema di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Tema di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2406</Words>
  <Application>Microsoft Office PowerPoint</Application>
  <PresentationFormat>On-screen Show (4:3)</PresentationFormat>
  <Paragraphs>294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Arial</vt:lpstr>
      <vt:lpstr>Calibri</vt:lpstr>
      <vt:lpstr>Cambria Math</vt:lpstr>
      <vt:lpstr>Lucida Bright</vt:lpstr>
      <vt:lpstr>Wingdings</vt:lpstr>
      <vt:lpstr>Tema di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Tubini, Niccolò</cp:lastModifiedBy>
  <cp:revision>24</cp:revision>
  <dcterms:modified xsi:type="dcterms:W3CDTF">2018-05-24T14:18:23Z</dcterms:modified>
</cp:coreProperties>
</file>