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06" r:id="rId2"/>
    <p:sldId id="257" r:id="rId3"/>
    <p:sldId id="315" r:id="rId4"/>
    <p:sldId id="316" r:id="rId5"/>
    <p:sldId id="317" r:id="rId6"/>
    <p:sldId id="319" r:id="rId7"/>
    <p:sldId id="318" r:id="rId8"/>
    <p:sldId id="320" r:id="rId9"/>
    <p:sldId id="331" r:id="rId10"/>
    <p:sldId id="321" r:id="rId11"/>
    <p:sldId id="322" r:id="rId12"/>
    <p:sldId id="326" r:id="rId13"/>
    <p:sldId id="327" r:id="rId14"/>
    <p:sldId id="323" r:id="rId15"/>
    <p:sldId id="330" r:id="rId16"/>
    <p:sldId id="332" r:id="rId17"/>
    <p:sldId id="333" r:id="rId18"/>
    <p:sldId id="329" r:id="rId19"/>
    <p:sldId id="324" r:id="rId20"/>
    <p:sldId id="325" r:id="rId21"/>
    <p:sldId id="334" r:id="rId22"/>
    <p:sldId id="336" r:id="rId23"/>
    <p:sldId id="335" r:id="rId24"/>
    <p:sldId id="297" r:id="rId2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cardo Rigon" initials="RR" lastIdx="5" clrIdx="0"/>
  <p:cmAuthor id="1" name="Tubini, Niccolò" initials="TN" lastIdx="4" clrIdx="1">
    <p:extLst>
      <p:ext uri="{19B8F6BF-5375-455C-9EA6-DF929625EA0E}">
        <p15:presenceInfo xmlns:p15="http://schemas.microsoft.com/office/powerpoint/2012/main" userId="Tubini, Niccolò"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50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olo verticale e testo">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6629400" y="274638"/>
            <a:ext cx="2057400" cy="5851526"/>
          </a:xfrm>
          <a:prstGeom prst="rect">
            <a:avLst/>
          </a:prstGeom>
        </p:spPr>
        <p:txBody>
          <a:bodyPr/>
          <a:lstStyle/>
          <a:p>
            <a:r>
              <a:t>Title Text</a:t>
            </a:r>
          </a:p>
        </p:txBody>
      </p:sp>
      <p:sp>
        <p:nvSpPr>
          <p:cNvPr id="102" name="Body Level One…"/>
          <p:cNvSpPr txBox="1">
            <a:spLocks noGrp="1"/>
          </p:cNvSpPr>
          <p:nvPr>
            <p:ph type="body" idx="1"/>
          </p:nvPr>
        </p:nvSpPr>
        <p:spPr>
          <a:xfrm>
            <a:off x="457200" y="274638"/>
            <a:ext cx="60198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Generalità">
    <p:bg>
      <p:bgPr>
        <a:gradFill flip="none" rotWithShape="1">
          <a:gsLst>
            <a:gs pos="0">
              <a:srgbClr val="007DD6"/>
            </a:gs>
            <a:gs pos="100000">
              <a:srgbClr val="004071"/>
            </a:gs>
          </a:gsLst>
          <a:lin ang="5400000" scaled="0"/>
        </a:gradFill>
        <a:effectLst/>
      </p:bgPr>
    </p:bg>
    <p:spTree>
      <p:nvGrpSpPr>
        <p:cNvPr id="1" name=""/>
        <p:cNvGrpSpPr/>
        <p:nvPr/>
      </p:nvGrpSpPr>
      <p:grpSpPr>
        <a:xfrm>
          <a:off x="0" y="0"/>
          <a:ext cx="0" cy="0"/>
          <a:chOff x="0" y="0"/>
          <a:chExt cx="0" cy="0"/>
        </a:xfrm>
      </p:grpSpPr>
      <p:sp>
        <p:nvSpPr>
          <p:cNvPr id="110" name="Shape 125"/>
          <p:cNvSpPr/>
          <p:nvPr/>
        </p:nvSpPr>
        <p:spPr>
          <a:xfrm>
            <a:off x="-26790" y="276819"/>
            <a:ext cx="9170791" cy="6179346"/>
          </a:xfrm>
          <a:prstGeom prst="rect">
            <a:avLst/>
          </a:prstGeom>
          <a:solidFill>
            <a:srgbClr val="FFFFFF"/>
          </a:solidFill>
          <a:ln w="12700">
            <a:miter lim="400000"/>
          </a:ln>
        </p:spPr>
        <p:txBody>
          <a:bodyPr lIns="45719" rIns="45719" anchor="ctr"/>
          <a:lstStyle/>
          <a:p>
            <a:pPr defTabSz="455397">
              <a:lnSpc>
                <a:spcPts val="2300"/>
              </a:lnSpc>
              <a:tabLst>
                <a:tab pos="355600" algn="l"/>
                <a:tab pos="711200" algn="l"/>
                <a:tab pos="1054100" algn="l"/>
                <a:tab pos="1409700" algn="l"/>
                <a:tab pos="1790700" algn="l"/>
                <a:tab pos="2133600" algn="l"/>
                <a:tab pos="2489200" algn="l"/>
                <a:tab pos="2844800" algn="l"/>
                <a:tab pos="3187700" algn="l"/>
                <a:tab pos="3543300" algn="l"/>
                <a:tab pos="3898900" algn="l"/>
                <a:tab pos="4241800" algn="l"/>
              </a:tabLst>
              <a:defRPr sz="2800">
                <a:effectLst>
                  <a:outerShdw blurRad="38100" dist="12700" dir="5400000" rotWithShape="0">
                    <a:srgbClr val="000000">
                      <a:alpha val="50000"/>
                    </a:srgbClr>
                  </a:outerShdw>
                </a:effectLst>
                <a:latin typeface="Arial"/>
                <a:ea typeface="Arial"/>
                <a:cs typeface="Arial"/>
                <a:sym typeface="Arial"/>
              </a:defRPr>
            </a:pPr>
            <a:endParaRPr/>
          </a:p>
        </p:txBody>
      </p:sp>
      <p:pic>
        <p:nvPicPr>
          <p:cNvPr id="111" name="image.png" descr="image.png"/>
          <p:cNvPicPr>
            <a:picLocks noChangeAspect="1"/>
          </p:cNvPicPr>
          <p:nvPr/>
        </p:nvPicPr>
        <p:blipFill>
          <a:blip r:embed="rId2"/>
          <a:stretch>
            <a:fillRect/>
          </a:stretch>
        </p:blipFill>
        <p:spPr>
          <a:xfrm>
            <a:off x="8197453" y="6500812"/>
            <a:ext cx="785814" cy="276821"/>
          </a:xfrm>
          <a:prstGeom prst="rect">
            <a:avLst/>
          </a:prstGeom>
          <a:ln w="12700">
            <a:miter lim="400000"/>
          </a:ln>
        </p:spPr>
      </p:pic>
      <p:sp>
        <p:nvSpPr>
          <p:cNvPr id="112" name="Shape 127"/>
          <p:cNvSpPr txBox="1"/>
          <p:nvPr/>
        </p:nvSpPr>
        <p:spPr>
          <a:xfrm>
            <a:off x="80366" y="6509742"/>
            <a:ext cx="7563447"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R. Rigon</a:t>
            </a:r>
          </a:p>
        </p:txBody>
      </p:sp>
      <p:sp>
        <p:nvSpPr>
          <p:cNvPr id="113" name="Slide Number"/>
          <p:cNvSpPr txBox="1">
            <a:spLocks noGrp="1"/>
          </p:cNvSpPr>
          <p:nvPr>
            <p:ph type="sldNum" sz="quarter" idx="2"/>
          </p:nvPr>
        </p:nvSpPr>
        <p:spPr>
          <a:xfrm>
            <a:off x="8775517" y="6105526"/>
            <a:ext cx="279822" cy="253642"/>
          </a:xfrm>
          <a:prstGeom prst="rect">
            <a:avLst/>
          </a:prstGeom>
          <a:solidFill>
            <a:srgbClr val="FFFFFF"/>
          </a:solidFill>
        </p:spPr>
        <p:txBody>
          <a:bodyPr wrap="square" lIns="26787" tIns="26787" rIns="26787" bIns="26787"/>
          <a:lstStyle>
            <a:lvl1pPr defTabSz="455397">
              <a:lnSpc>
                <a:spcPts val="1600"/>
              </a:lnSpc>
              <a:tabLst>
                <a:tab pos="901700" algn="l"/>
                <a:tab pos="1828800" algn="l"/>
              </a:tabLst>
              <a:defRPr sz="1400">
                <a:solidFill>
                  <a:srgbClr val="000000"/>
                </a:solidFill>
                <a:latin typeface="Lucida Bright"/>
                <a:ea typeface="Lucida Bright"/>
                <a:cs typeface="Lucida Bright"/>
                <a:sym typeface="Lucida Bright"/>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Generalità 0">
    <p:bg>
      <p:bgPr>
        <a:gradFill flip="none" rotWithShape="1">
          <a:gsLst>
            <a:gs pos="0">
              <a:srgbClr val="007DD6"/>
            </a:gs>
            <a:gs pos="100000">
              <a:srgbClr val="004071"/>
            </a:gs>
          </a:gsLst>
          <a:lin ang="5400000" scaled="0"/>
        </a:gradFill>
        <a:effectLst/>
      </p:bgPr>
    </p:bg>
    <p:spTree>
      <p:nvGrpSpPr>
        <p:cNvPr id="1" name=""/>
        <p:cNvGrpSpPr/>
        <p:nvPr/>
      </p:nvGrpSpPr>
      <p:grpSpPr>
        <a:xfrm>
          <a:off x="0" y="0"/>
          <a:ext cx="0" cy="0"/>
          <a:chOff x="0" y="0"/>
          <a:chExt cx="0" cy="0"/>
        </a:xfrm>
      </p:grpSpPr>
      <p:sp>
        <p:nvSpPr>
          <p:cNvPr id="120" name="Slide Number"/>
          <p:cNvSpPr txBox="1">
            <a:spLocks noGrp="1"/>
          </p:cNvSpPr>
          <p:nvPr>
            <p:ph type="sldNum" sz="quarter" idx="2"/>
          </p:nvPr>
        </p:nvSpPr>
        <p:spPr>
          <a:xfrm>
            <a:off x="8775517" y="6105526"/>
            <a:ext cx="279822" cy="253642"/>
          </a:xfrm>
          <a:prstGeom prst="rect">
            <a:avLst/>
          </a:prstGeom>
          <a:solidFill>
            <a:srgbClr val="FFFFFF"/>
          </a:solidFill>
        </p:spPr>
        <p:txBody>
          <a:bodyPr wrap="square" lIns="26787" tIns="26787" rIns="26787" bIns="26787"/>
          <a:lstStyle>
            <a:lvl1pPr defTabSz="455397">
              <a:lnSpc>
                <a:spcPts val="1600"/>
              </a:lnSpc>
              <a:tabLst>
                <a:tab pos="901700" algn="l"/>
                <a:tab pos="1828800" algn="l"/>
              </a:tabLst>
              <a:defRPr sz="1400">
                <a:solidFill>
                  <a:srgbClr val="000000"/>
                </a:solidFill>
                <a:latin typeface="Lucida Bright"/>
                <a:ea typeface="Lucida Bright"/>
                <a:cs typeface="Lucida Bright"/>
                <a:sym typeface="Lucida Br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olo e contenuto">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Intestazione sezione">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uto 2">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fronto">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egnaposto testo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olo titolo">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uto con didascalia">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Segnaposto testo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Immagine con didascalia">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Segnaposto immagine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olo e testo verticale">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mp"/><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48"/>
          <p:cNvSpPr txBox="1"/>
          <p:nvPr/>
        </p:nvSpPr>
        <p:spPr>
          <a:xfrm>
            <a:off x="767953" y="128579"/>
            <a:ext cx="7608094" cy="105701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p>
            <a:pPr algn="ctr" defTabSz="455397">
              <a:tabLst>
                <a:tab pos="241300" algn="l"/>
                <a:tab pos="495300" algn="l"/>
                <a:tab pos="749300" algn="l"/>
                <a:tab pos="1003300" algn="l"/>
                <a:tab pos="1257300" algn="l"/>
                <a:tab pos="1511300" algn="l"/>
                <a:tab pos="1765300" algn="l"/>
                <a:tab pos="2006600" algn="l"/>
                <a:tab pos="2273300" algn="l"/>
                <a:tab pos="2514600" algn="l"/>
                <a:tab pos="2768600" algn="l"/>
                <a:tab pos="3035300" algn="l"/>
              </a:tabLst>
              <a:defRPr sz="3200">
                <a:solidFill>
                  <a:srgbClr val="F1FEF6"/>
                </a:solidFill>
                <a:latin typeface="Lucida Bright"/>
                <a:ea typeface="Lucida Bright"/>
                <a:cs typeface="Lucida Bright"/>
                <a:sym typeface="Lucida Bright"/>
              </a:defRPr>
            </a:pPr>
            <a:r>
              <a:rPr dirty="0"/>
              <a:t>Richards’ equation:</a:t>
            </a:r>
            <a:endParaRPr sz="4800" dirty="0"/>
          </a:p>
          <a:p>
            <a:pPr algn="ctr" defTabSz="455397">
              <a:tabLst>
                <a:tab pos="241300" algn="l"/>
                <a:tab pos="495300" algn="l"/>
                <a:tab pos="749300" algn="l"/>
                <a:tab pos="1003300" algn="l"/>
                <a:tab pos="1257300" algn="l"/>
                <a:tab pos="1511300" algn="l"/>
                <a:tab pos="1765300" algn="l"/>
                <a:tab pos="2006600" algn="l"/>
                <a:tab pos="2273300" algn="l"/>
                <a:tab pos="2514600" algn="l"/>
                <a:tab pos="2768600" algn="l"/>
                <a:tab pos="3035300" algn="l"/>
              </a:tabLst>
              <a:defRPr sz="3200">
                <a:solidFill>
                  <a:srgbClr val="F1FEF6"/>
                </a:solidFill>
                <a:latin typeface="Lucida Bright"/>
                <a:ea typeface="Lucida Bright"/>
                <a:cs typeface="Lucida Bright"/>
                <a:sym typeface="Lucida Bright"/>
              </a:defRPr>
            </a:pPr>
            <a:r>
              <a:rPr dirty="0"/>
              <a:t>The </a:t>
            </a:r>
            <a:r>
              <a:rPr lang="en-US" dirty="0"/>
              <a:t>2</a:t>
            </a:r>
            <a:r>
              <a:rPr dirty="0"/>
              <a:t>D case</a:t>
            </a:r>
          </a:p>
        </p:txBody>
      </p:sp>
      <p:sp>
        <p:nvSpPr>
          <p:cNvPr id="130" name="Shape 154"/>
          <p:cNvSpPr txBox="1"/>
          <p:nvPr/>
        </p:nvSpPr>
        <p:spPr>
          <a:xfrm>
            <a:off x="1771153" y="5857118"/>
            <a:ext cx="5597516"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ct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N. Tubini &amp; R. Rigon </a:t>
            </a:r>
          </a:p>
        </p:txBody>
      </p:sp>
      <p:pic>
        <p:nvPicPr>
          <p:cNvPr id="131" name="Immagine 1" descr="Immagine 1"/>
          <p:cNvPicPr>
            <a:picLocks noChangeAspect="1"/>
          </p:cNvPicPr>
          <p:nvPr/>
        </p:nvPicPr>
        <p:blipFill>
          <a:blip r:embed="rId2"/>
          <a:stretch>
            <a:fillRect/>
          </a:stretch>
        </p:blipFill>
        <p:spPr>
          <a:xfrm>
            <a:off x="1946523" y="1488141"/>
            <a:ext cx="5425779" cy="4368978"/>
          </a:xfrm>
          <a:prstGeom prst="rect">
            <a:avLst/>
          </a:prstGeom>
          <a:ln w="12700">
            <a:miter lim="400000"/>
          </a:ln>
        </p:spPr>
      </p:pic>
      <p:sp>
        <p:nvSpPr>
          <p:cNvPr id="132" name="CasellaDiTesto 3"/>
          <p:cNvSpPr txBox="1"/>
          <p:nvPr/>
        </p:nvSpPr>
        <p:spPr>
          <a:xfrm rot="16200000">
            <a:off x="-665936" y="3477002"/>
            <a:ext cx="4669050" cy="332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600">
                <a:solidFill>
                  <a:srgbClr val="FFFFFF"/>
                </a:solidFill>
              </a:defRPr>
            </a:lvl1pPr>
          </a:lstStyle>
          <a:p>
            <a:r>
              <a:t>https://nrcca.cals.cornell.edu/soil/CA2/CA0211.1.php</a:t>
            </a:r>
          </a:p>
        </p:txBody>
      </p:sp>
    </p:spTree>
    <p:extLst>
      <p:ext uri="{BB962C8B-B14F-4D97-AF65-F5344CB8AC3E}">
        <p14:creationId xmlns:p14="http://schemas.microsoft.com/office/powerpoint/2010/main" val="113210683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err="1"/>
              <a:t>Parametri</a:t>
            </a:r>
            <a:r>
              <a:rPr lang="en-US" dirty="0"/>
              <a:t> del </a:t>
            </a:r>
            <a:r>
              <a:rPr lang="en-US" dirty="0" err="1"/>
              <a:t>terreno</a:t>
            </a:r>
            <a:r>
              <a:rPr lang="en-US" dirty="0"/>
              <a:t> </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446705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a:t>Per </a:t>
            </a:r>
            <a:r>
              <a:rPr lang="en-US" dirty="0" err="1"/>
              <a:t>definire</a:t>
            </a:r>
            <a:r>
              <a:rPr lang="en-US" dirty="0"/>
              <a:t> tipi di </a:t>
            </a:r>
            <a:r>
              <a:rPr lang="en-US" dirty="0" err="1"/>
              <a:t>suolo</a:t>
            </a:r>
            <a:r>
              <a:rPr lang="en-US" dirty="0"/>
              <a:t> </a:t>
            </a:r>
            <a:r>
              <a:rPr lang="en-US" dirty="0" err="1"/>
              <a:t>diversi</a:t>
            </a:r>
            <a:r>
              <a:rPr lang="en-US" dirty="0"/>
              <a:t> è possible </a:t>
            </a:r>
            <a:r>
              <a:rPr lang="en-US" dirty="0" err="1"/>
              <a:t>associare</a:t>
            </a:r>
            <a:r>
              <a:rPr lang="en-US" dirty="0"/>
              <a:t> </a:t>
            </a:r>
            <a:r>
              <a:rPr lang="en-US" dirty="0" err="1"/>
              <a:t>agli</a:t>
            </a:r>
            <a:r>
              <a:rPr lang="en-US" dirty="0"/>
              <a:t> </a:t>
            </a:r>
            <a:r>
              <a:rPr lang="en-US" dirty="0" err="1"/>
              <a:t>elementi</a:t>
            </a:r>
            <a:r>
              <a:rPr lang="en-US" dirty="0"/>
              <a:t> </a:t>
            </a:r>
            <a:r>
              <a:rPr lang="en-US" dirty="0" err="1"/>
              <a:t>della</a:t>
            </a:r>
            <a:r>
              <a:rPr lang="en-US" dirty="0"/>
              <a:t> </a:t>
            </a:r>
            <a:r>
              <a:rPr lang="en-US" dirty="0" err="1"/>
              <a:t>griglia</a:t>
            </a:r>
            <a:r>
              <a:rPr lang="en-US" dirty="0"/>
              <a:t> un label, in modo del </a:t>
            </a:r>
            <a:r>
              <a:rPr lang="en-US" dirty="0" err="1"/>
              <a:t>tutto</a:t>
            </a:r>
            <a:r>
              <a:rPr lang="en-US" dirty="0"/>
              <a:t> simile a </a:t>
            </a:r>
            <a:r>
              <a:rPr lang="en-US" dirty="0" err="1"/>
              <a:t>quanto</a:t>
            </a:r>
            <a:r>
              <a:rPr lang="en-US" dirty="0"/>
              <a:t> </a:t>
            </a:r>
            <a:r>
              <a:rPr lang="en-US" dirty="0" err="1"/>
              <a:t>viene</a:t>
            </a:r>
            <a:r>
              <a:rPr lang="en-US" dirty="0"/>
              <a:t> </a:t>
            </a:r>
            <a:r>
              <a:rPr lang="en-US" dirty="0" err="1"/>
              <a:t>fatto</a:t>
            </a:r>
            <a:r>
              <a:rPr lang="en-US" dirty="0"/>
              <a:t> per </a:t>
            </a:r>
            <a:r>
              <a:rPr lang="en-US" dirty="0" err="1"/>
              <a:t>i</a:t>
            </a:r>
            <a:r>
              <a:rPr lang="en-US" dirty="0"/>
              <a:t> </a:t>
            </a:r>
            <a:r>
              <a:rPr lang="en-US" dirty="0" err="1"/>
              <a:t>bordi</a:t>
            </a:r>
            <a:r>
              <a:rPr lang="en-US" dirty="0"/>
              <a:t> del </a:t>
            </a:r>
            <a:r>
              <a:rPr lang="en-US" dirty="0" err="1"/>
              <a:t>dominio</a:t>
            </a:r>
            <a:r>
              <a:rPr lang="en-US" dirty="0"/>
              <a:t> con le </a:t>
            </a:r>
            <a:r>
              <a:rPr lang="en-US" dirty="0" err="1"/>
              <a:t>condizioni</a:t>
            </a:r>
            <a:r>
              <a:rPr lang="en-US" dirty="0"/>
              <a:t> al </a:t>
            </a:r>
            <a:r>
              <a:rPr lang="en-US" dirty="0" err="1"/>
              <a:t>contorno</a:t>
            </a:r>
            <a:r>
              <a:rPr lang="en-US" dirty="0"/>
              <a:t>.</a:t>
            </a:r>
          </a:p>
          <a:p>
            <a:pPr marL="168275" algn="just">
              <a:lnSpc>
                <a:spcPct val="150000"/>
              </a:lnSpc>
              <a:tabLst>
                <a:tab pos="8740775" algn="l"/>
              </a:tabLst>
              <a:defRPr sz="2400"/>
            </a:pPr>
            <a:endParaRPr lang="en-US" dirty="0"/>
          </a:p>
          <a:p>
            <a:pPr marL="168275" algn="just">
              <a:lnSpc>
                <a:spcPct val="150000"/>
              </a:lnSpc>
              <a:tabLst>
                <a:tab pos="8740775" algn="l"/>
              </a:tabLst>
              <a:defRPr sz="2400"/>
            </a:pPr>
            <a:r>
              <a:rPr lang="en-US" dirty="0"/>
              <a:t>In </a:t>
            </a:r>
            <a:r>
              <a:rPr lang="en-US" dirty="0" err="1"/>
              <a:t>questo</a:t>
            </a:r>
            <a:r>
              <a:rPr lang="en-US" dirty="0"/>
              <a:t> </a:t>
            </a:r>
            <a:r>
              <a:rPr lang="en-US" dirty="0" err="1"/>
              <a:t>caso</a:t>
            </a:r>
            <a:r>
              <a:rPr lang="en-US" dirty="0"/>
              <a:t> la </a:t>
            </a:r>
            <a:r>
              <a:rPr lang="en-US" dirty="0" err="1"/>
              <a:t>definizione</a:t>
            </a:r>
            <a:r>
              <a:rPr lang="en-US" dirty="0"/>
              <a:t> </a:t>
            </a:r>
            <a:r>
              <a:rPr lang="en-US" dirty="0" err="1"/>
              <a:t>dei</a:t>
            </a:r>
            <a:r>
              <a:rPr lang="en-US" dirty="0"/>
              <a:t> label </a:t>
            </a:r>
            <a:r>
              <a:rPr lang="en-US" dirty="0" err="1"/>
              <a:t>deve</a:t>
            </a:r>
            <a:r>
              <a:rPr lang="en-US" dirty="0"/>
              <a:t> </a:t>
            </a:r>
            <a:r>
              <a:rPr lang="en-US" dirty="0" err="1"/>
              <a:t>necessariamente</a:t>
            </a:r>
            <a:r>
              <a:rPr lang="en-US" dirty="0"/>
              <a:t> </a:t>
            </a:r>
            <a:r>
              <a:rPr lang="en-US" dirty="0" err="1"/>
              <a:t>iniziare</a:t>
            </a:r>
            <a:r>
              <a:rPr lang="en-US" dirty="0"/>
              <a:t> da 0 e </a:t>
            </a:r>
            <a:r>
              <a:rPr lang="en-US" dirty="0" err="1"/>
              <a:t>procedere</a:t>
            </a:r>
            <a:r>
              <a:rPr lang="en-US" dirty="0"/>
              <a:t> in modo </a:t>
            </a:r>
            <a:r>
              <a:rPr lang="en-US" dirty="0" err="1"/>
              <a:t>consecutivo</a:t>
            </a:r>
            <a:r>
              <a:rPr lang="en-US" dirty="0"/>
              <a:t>. Ad </a:t>
            </a:r>
            <a:r>
              <a:rPr lang="en-US" dirty="0" err="1"/>
              <a:t>esempio</a:t>
            </a:r>
            <a:r>
              <a:rPr lang="en-US" dirty="0"/>
              <a:t> </a:t>
            </a:r>
            <a:r>
              <a:rPr lang="en-US" dirty="0" err="1"/>
              <a:t>nel</a:t>
            </a:r>
            <a:r>
              <a:rPr lang="en-US" dirty="0"/>
              <a:t> </a:t>
            </a:r>
            <a:r>
              <a:rPr lang="en-US" dirty="0" err="1"/>
              <a:t>caso</a:t>
            </a:r>
            <a:r>
              <a:rPr lang="en-US" dirty="0"/>
              <a:t> </a:t>
            </a:r>
            <a:r>
              <a:rPr lang="en-US" dirty="0" err="1"/>
              <a:t>si</a:t>
            </a:r>
            <a:r>
              <a:rPr lang="en-US" dirty="0"/>
              <a:t> </a:t>
            </a:r>
            <a:r>
              <a:rPr lang="en-US" dirty="0" err="1"/>
              <a:t>avessero</a:t>
            </a:r>
            <a:r>
              <a:rPr lang="en-US" dirty="0"/>
              <a:t> </a:t>
            </a:r>
            <a:r>
              <a:rPr lang="en-US" dirty="0" err="1"/>
              <a:t>tre</a:t>
            </a:r>
            <a:r>
              <a:rPr lang="en-US" dirty="0"/>
              <a:t> tipi di </a:t>
            </a:r>
            <a:r>
              <a:rPr lang="en-US" dirty="0" err="1"/>
              <a:t>suolo</a:t>
            </a:r>
            <a:r>
              <a:rPr lang="en-US" dirty="0"/>
              <a:t>: 0,1,2.</a:t>
            </a:r>
          </a:p>
          <a:p>
            <a:pPr marL="168275" algn="just">
              <a:lnSpc>
                <a:spcPct val="150000"/>
              </a:lnSpc>
              <a:tabLst>
                <a:tab pos="8740775" algn="l"/>
              </a:tabLst>
              <a:defRPr sz="2400"/>
            </a:pPr>
            <a:endParaRPr lang="it-IT" dirty="0"/>
          </a:p>
        </p:txBody>
      </p:sp>
    </p:spTree>
    <p:extLst>
      <p:ext uri="{BB962C8B-B14F-4D97-AF65-F5344CB8AC3E}">
        <p14:creationId xmlns:p14="http://schemas.microsoft.com/office/powerpoint/2010/main" val="328172989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err="1"/>
              <a:t>Parametri</a:t>
            </a:r>
            <a:r>
              <a:rPr lang="en-US" dirty="0"/>
              <a:t> del </a:t>
            </a:r>
            <a:r>
              <a:rPr lang="en-US" dirty="0" err="1"/>
              <a:t>terreno</a:t>
            </a:r>
            <a:r>
              <a:rPr lang="en-US" dirty="0"/>
              <a:t> </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pic>
        <p:nvPicPr>
          <p:cNvPr id="3" name="Picture 2" descr="A screenshot of a social media post&#10;&#10;Description automatically generated">
            <a:extLst>
              <a:ext uri="{FF2B5EF4-FFF2-40B4-BE49-F238E27FC236}">
                <a16:creationId xmlns:a16="http://schemas.microsoft.com/office/drawing/2014/main" id="{CE03A5E2-752F-4759-94A4-6EDE88EEF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3419"/>
            <a:ext cx="9144001" cy="3658968"/>
          </a:xfrm>
          <a:prstGeom prst="rect">
            <a:avLst/>
          </a:prstGeom>
        </p:spPr>
      </p:pic>
      <p:sp>
        <p:nvSpPr>
          <p:cNvPr id="7" name="TextBox 1 1">
            <a:extLst>
              <a:ext uri="{FF2B5EF4-FFF2-40B4-BE49-F238E27FC236}">
                <a16:creationId xmlns:a16="http://schemas.microsoft.com/office/drawing/2014/main" id="{88209908-269A-402B-A32D-597414AD151A}"/>
              </a:ext>
            </a:extLst>
          </p:cNvPr>
          <p:cNvSpPr txBox="1"/>
          <p:nvPr/>
        </p:nvSpPr>
        <p:spPr>
          <a:xfrm>
            <a:off x="-2" y="4113333"/>
            <a:ext cx="8925887" cy="22510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err="1"/>
              <a:t>Quando</a:t>
            </a:r>
            <a:r>
              <a:rPr lang="en-US" dirty="0"/>
              <a:t> </a:t>
            </a:r>
            <a:r>
              <a:rPr lang="en-US" dirty="0" err="1"/>
              <a:t>si</a:t>
            </a:r>
            <a:r>
              <a:rPr lang="en-US" dirty="0"/>
              <a:t> </a:t>
            </a:r>
            <a:r>
              <a:rPr lang="en-US" dirty="0" err="1"/>
              <a:t>creano</a:t>
            </a:r>
            <a:r>
              <a:rPr lang="en-US" dirty="0"/>
              <a:t> </a:t>
            </a:r>
            <a:r>
              <a:rPr lang="en-US" dirty="0" err="1"/>
              <a:t>dei</a:t>
            </a:r>
            <a:r>
              <a:rPr lang="en-US" dirty="0"/>
              <a:t> </a:t>
            </a:r>
            <a:r>
              <a:rPr lang="en-US" dirty="0" err="1"/>
              <a:t>sottodomini</a:t>
            </a:r>
            <a:r>
              <a:rPr lang="en-US" dirty="0"/>
              <a:t>, Free Fem </a:t>
            </a:r>
            <a:r>
              <a:rPr lang="en-US" dirty="0" err="1"/>
              <a:t>assegna</a:t>
            </a:r>
            <a:r>
              <a:rPr lang="en-US" dirty="0"/>
              <a:t> in modo </a:t>
            </a:r>
            <a:r>
              <a:rPr lang="en-US" dirty="0" err="1"/>
              <a:t>automatico</a:t>
            </a:r>
            <a:r>
              <a:rPr lang="en-US" dirty="0"/>
              <a:t> un label </a:t>
            </a:r>
            <a:r>
              <a:rPr lang="en-US" dirty="0" err="1"/>
              <a:t>diverso</a:t>
            </a:r>
            <a:r>
              <a:rPr lang="en-US" dirty="0"/>
              <a:t> </a:t>
            </a:r>
            <a:r>
              <a:rPr lang="en-US" dirty="0" err="1"/>
              <a:t>agli</a:t>
            </a:r>
            <a:r>
              <a:rPr lang="en-US" dirty="0"/>
              <a:t> </a:t>
            </a:r>
            <a:r>
              <a:rPr lang="en-US" dirty="0" err="1"/>
              <a:t>elementi</a:t>
            </a:r>
            <a:r>
              <a:rPr lang="en-US" dirty="0"/>
              <a:t> </a:t>
            </a:r>
            <a:r>
              <a:rPr lang="en-US" dirty="0" err="1"/>
              <a:t>della</a:t>
            </a:r>
            <a:r>
              <a:rPr lang="en-US" dirty="0"/>
              <a:t> </a:t>
            </a:r>
            <a:r>
              <a:rPr lang="en-US" dirty="0" err="1"/>
              <a:t>griglia</a:t>
            </a:r>
            <a:r>
              <a:rPr lang="en-US" dirty="0"/>
              <a:t> (in </a:t>
            </a:r>
            <a:r>
              <a:rPr lang="en-US" dirty="0" err="1"/>
              <a:t>questo</a:t>
            </a:r>
            <a:r>
              <a:rPr lang="en-US" dirty="0"/>
              <a:t> </a:t>
            </a:r>
            <a:r>
              <a:rPr lang="en-US" dirty="0" err="1"/>
              <a:t>caso</a:t>
            </a:r>
            <a:r>
              <a:rPr lang="en-US" dirty="0"/>
              <a:t> 0 e 3). Con </a:t>
            </a:r>
            <a:r>
              <a:rPr lang="en-US" dirty="0" err="1"/>
              <a:t>il</a:t>
            </a:r>
            <a:r>
              <a:rPr lang="en-US" dirty="0"/>
              <a:t> </a:t>
            </a:r>
            <a:r>
              <a:rPr lang="en-US" dirty="0" err="1"/>
              <a:t>comando</a:t>
            </a:r>
            <a:r>
              <a:rPr lang="en-US" dirty="0"/>
              <a:t> change </a:t>
            </a:r>
            <a:r>
              <a:rPr lang="it-IT" dirty="0"/>
              <a:t>è possibile cambiare questi valori.</a:t>
            </a:r>
            <a:endParaRPr lang="en-US" dirty="0"/>
          </a:p>
          <a:p>
            <a:pPr marL="168275" algn="just">
              <a:lnSpc>
                <a:spcPct val="150000"/>
              </a:lnSpc>
              <a:tabLst>
                <a:tab pos="8740775" algn="l"/>
              </a:tabLst>
              <a:defRPr sz="2400"/>
            </a:pPr>
            <a:endParaRPr lang="it-IT" dirty="0"/>
          </a:p>
        </p:txBody>
      </p:sp>
      <p:pic>
        <p:nvPicPr>
          <p:cNvPr id="8" name="Picture 7" descr="A picture containing building, shoji&#10;&#10;Description automatically generated">
            <a:extLst>
              <a:ext uri="{FF2B5EF4-FFF2-40B4-BE49-F238E27FC236}">
                <a16:creationId xmlns:a16="http://schemas.microsoft.com/office/drawing/2014/main" id="{5E8BF30B-201B-4561-BE6E-6ACBDD2B41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8148" y="323419"/>
            <a:ext cx="1651826" cy="1639536"/>
          </a:xfrm>
          <a:prstGeom prst="rect">
            <a:avLst/>
          </a:prstGeom>
        </p:spPr>
      </p:pic>
      <p:sp>
        <p:nvSpPr>
          <p:cNvPr id="9" name="TextBox 8">
            <a:extLst>
              <a:ext uri="{FF2B5EF4-FFF2-40B4-BE49-F238E27FC236}">
                <a16:creationId xmlns:a16="http://schemas.microsoft.com/office/drawing/2014/main" id="{BA23558A-5F7A-4C9C-86E6-E653D5E58771}"/>
              </a:ext>
            </a:extLst>
          </p:cNvPr>
          <p:cNvSpPr txBox="1"/>
          <p:nvPr/>
        </p:nvSpPr>
        <p:spPr>
          <a:xfrm>
            <a:off x="7164198" y="672547"/>
            <a:ext cx="2600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it-IT" sz="1800" b="0" i="0" u="none" strike="noStrike" cap="none" spc="0" normalizeH="0" baseline="0" dirty="0">
                <a:ln>
                  <a:noFill/>
                </a:ln>
                <a:solidFill>
                  <a:srgbClr val="000000"/>
                </a:solidFill>
                <a:effectLst/>
                <a:uFillTx/>
                <a:latin typeface="+mj-lt"/>
                <a:ea typeface="+mj-ea"/>
                <a:cs typeface="+mj-cs"/>
                <a:sym typeface="Calibri"/>
              </a:rPr>
              <a:t>3</a:t>
            </a:r>
          </a:p>
        </p:txBody>
      </p:sp>
      <p:sp>
        <p:nvSpPr>
          <p:cNvPr id="10" name="TextBox 9">
            <a:extLst>
              <a:ext uri="{FF2B5EF4-FFF2-40B4-BE49-F238E27FC236}">
                <a16:creationId xmlns:a16="http://schemas.microsoft.com/office/drawing/2014/main" id="{2AB519B3-01C4-4DD3-B9C5-1584B837B05F}"/>
              </a:ext>
            </a:extLst>
          </p:cNvPr>
          <p:cNvSpPr txBox="1"/>
          <p:nvPr/>
        </p:nvSpPr>
        <p:spPr>
          <a:xfrm>
            <a:off x="6853806" y="1342239"/>
            <a:ext cx="57045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it-IT" sz="1800" b="0" i="0" u="none" strike="noStrike" cap="none" spc="0" normalizeH="0" baseline="0" dirty="0">
                <a:ln>
                  <a:noFill/>
                </a:ln>
                <a:solidFill>
                  <a:srgbClr val="000000"/>
                </a:solidFill>
                <a:effectLst/>
                <a:uFillTx/>
                <a:latin typeface="+mj-lt"/>
                <a:ea typeface="+mj-ea"/>
                <a:cs typeface="+mj-cs"/>
                <a:sym typeface="Calibri"/>
              </a:rPr>
              <a:t>0</a:t>
            </a:r>
          </a:p>
        </p:txBody>
      </p:sp>
    </p:spTree>
    <p:extLst>
      <p:ext uri="{BB962C8B-B14F-4D97-AF65-F5344CB8AC3E}">
        <p14:creationId xmlns:p14="http://schemas.microsoft.com/office/powerpoint/2010/main" val="14412904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err="1"/>
              <a:t>Parametri</a:t>
            </a:r>
            <a:r>
              <a:rPr lang="en-US" dirty="0"/>
              <a:t> del </a:t>
            </a:r>
            <a:r>
              <a:rPr lang="en-US" dirty="0" err="1"/>
              <a:t>terreno</a:t>
            </a:r>
            <a:r>
              <a:rPr lang="en-US" dirty="0"/>
              <a:t> </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pic>
        <p:nvPicPr>
          <p:cNvPr id="3" name="Picture 2" descr="A screenshot of a social media post&#10;&#10;Description automatically generated">
            <a:extLst>
              <a:ext uri="{FF2B5EF4-FFF2-40B4-BE49-F238E27FC236}">
                <a16:creationId xmlns:a16="http://schemas.microsoft.com/office/drawing/2014/main" id="{CE03A5E2-752F-4759-94A4-6EDE88EEF904}"/>
              </a:ext>
            </a:extLst>
          </p:cNvPr>
          <p:cNvPicPr>
            <a:picLocks noChangeAspect="1"/>
          </p:cNvPicPr>
          <p:nvPr/>
        </p:nvPicPr>
        <p:blipFill rotWithShape="1">
          <a:blip r:embed="rId2">
            <a:extLst>
              <a:ext uri="{28A0092B-C50C-407E-A947-70E740481C1C}">
                <a14:useLocalDpi xmlns:a14="http://schemas.microsoft.com/office/drawing/2010/main" val="0"/>
              </a:ext>
            </a:extLst>
          </a:blip>
          <a:srcRect t="30697" b="51062"/>
          <a:stretch/>
        </p:blipFill>
        <p:spPr>
          <a:xfrm>
            <a:off x="-2" y="577052"/>
            <a:ext cx="9144001" cy="664979"/>
          </a:xfrm>
          <a:prstGeom prst="rect">
            <a:avLst/>
          </a:prstGeom>
        </p:spPr>
      </p:pic>
      <p:sp>
        <p:nvSpPr>
          <p:cNvPr id="7" name="TextBox 1 1">
            <a:extLst>
              <a:ext uri="{FF2B5EF4-FFF2-40B4-BE49-F238E27FC236}">
                <a16:creationId xmlns:a16="http://schemas.microsoft.com/office/drawing/2014/main" id="{88209908-269A-402B-A32D-597414AD151A}"/>
              </a:ext>
            </a:extLst>
          </p:cNvPr>
          <p:cNvSpPr txBox="1"/>
          <p:nvPr/>
        </p:nvSpPr>
        <p:spPr>
          <a:xfrm>
            <a:off x="-2" y="2058450"/>
            <a:ext cx="8925887" cy="280506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err="1"/>
              <a:t>internalLeft</a:t>
            </a:r>
            <a:r>
              <a:rPr lang="en-US" dirty="0"/>
              <a:t>, </a:t>
            </a:r>
            <a:r>
              <a:rPr lang="en-US" dirty="0" err="1"/>
              <a:t>internalBottom</a:t>
            </a:r>
            <a:r>
              <a:rPr lang="en-US" dirty="0"/>
              <a:t>, </a:t>
            </a:r>
            <a:r>
              <a:rPr lang="en-US" dirty="0" err="1"/>
              <a:t>internalRight</a:t>
            </a:r>
            <a:r>
              <a:rPr lang="en-US" dirty="0"/>
              <a:t> </a:t>
            </a:r>
            <a:r>
              <a:rPr lang="en-US" dirty="0" err="1"/>
              <a:t>definiscono</a:t>
            </a:r>
            <a:r>
              <a:rPr lang="en-US" dirty="0"/>
              <a:t> un </a:t>
            </a:r>
            <a:r>
              <a:rPr lang="en-US" dirty="0" err="1"/>
              <a:t>tipo</a:t>
            </a:r>
            <a:r>
              <a:rPr lang="en-US" dirty="0"/>
              <a:t> di </a:t>
            </a:r>
            <a:r>
              <a:rPr lang="en-US" dirty="0" err="1"/>
              <a:t>suolo</a:t>
            </a:r>
            <a:r>
              <a:rPr lang="en-US" dirty="0"/>
              <a:t> </a:t>
            </a:r>
            <a:r>
              <a:rPr lang="en-US" dirty="0" err="1"/>
              <a:t>diverso</a:t>
            </a:r>
            <a:r>
              <a:rPr lang="en-US" dirty="0"/>
              <a:t>. Il label da </a:t>
            </a:r>
            <a:r>
              <a:rPr lang="en-US" dirty="0" err="1"/>
              <a:t>assegnare</a:t>
            </a:r>
            <a:r>
              <a:rPr lang="en-US" dirty="0"/>
              <a:t> a </a:t>
            </a:r>
            <a:r>
              <a:rPr lang="en-US" dirty="0" err="1"/>
              <a:t>questi</a:t>
            </a:r>
            <a:r>
              <a:rPr lang="en-US" dirty="0"/>
              <a:t> </a:t>
            </a:r>
            <a:r>
              <a:rPr lang="en-US" dirty="0" err="1"/>
              <a:t>contorni</a:t>
            </a:r>
            <a:r>
              <a:rPr lang="en-US" dirty="0"/>
              <a:t> </a:t>
            </a:r>
            <a:r>
              <a:rPr lang="en-US" dirty="0" err="1"/>
              <a:t>deve</a:t>
            </a:r>
            <a:r>
              <a:rPr lang="en-US" dirty="0"/>
              <a:t> </a:t>
            </a:r>
            <a:r>
              <a:rPr lang="en-US" dirty="0" err="1"/>
              <a:t>essere</a:t>
            </a:r>
            <a:r>
              <a:rPr lang="en-US" dirty="0"/>
              <a:t> -1 in modo </a:t>
            </a:r>
            <a:r>
              <a:rPr lang="en-US" dirty="0" err="1"/>
              <a:t>che</a:t>
            </a:r>
            <a:r>
              <a:rPr lang="en-US" dirty="0"/>
              <a:t> </a:t>
            </a:r>
            <a:r>
              <a:rPr lang="en-US" dirty="0" err="1"/>
              <a:t>nel</a:t>
            </a:r>
            <a:r>
              <a:rPr lang="en-US" dirty="0"/>
              <a:t> </a:t>
            </a:r>
            <a:r>
              <a:rPr lang="en-US" dirty="0" err="1"/>
              <a:t>definire</a:t>
            </a:r>
            <a:r>
              <a:rPr lang="en-US" dirty="0"/>
              <a:t> la </a:t>
            </a:r>
            <a:r>
              <a:rPr lang="en-US" dirty="0" err="1"/>
              <a:t>topologia</a:t>
            </a:r>
            <a:r>
              <a:rPr lang="en-US" dirty="0"/>
              <a:t> </a:t>
            </a:r>
            <a:r>
              <a:rPr lang="en-US" dirty="0" err="1"/>
              <a:t>questi</a:t>
            </a:r>
            <a:r>
              <a:rPr lang="en-US" dirty="0"/>
              <a:t> </a:t>
            </a:r>
            <a:r>
              <a:rPr lang="en-US" dirty="0" err="1"/>
              <a:t>contorni</a:t>
            </a:r>
            <a:r>
              <a:rPr lang="en-US" dirty="0"/>
              <a:t> non </a:t>
            </a:r>
            <a:r>
              <a:rPr lang="en-US" dirty="0" err="1"/>
              <a:t>vengano</a:t>
            </a:r>
            <a:r>
              <a:rPr lang="en-US" dirty="0"/>
              <a:t> </a:t>
            </a:r>
            <a:r>
              <a:rPr lang="en-US" dirty="0" err="1"/>
              <a:t>considerati</a:t>
            </a:r>
            <a:r>
              <a:rPr lang="en-US" dirty="0"/>
              <a:t> come </a:t>
            </a:r>
            <a:r>
              <a:rPr lang="en-US" dirty="0" err="1"/>
              <a:t>bordi</a:t>
            </a:r>
            <a:r>
              <a:rPr lang="en-US" dirty="0"/>
              <a:t> del </a:t>
            </a:r>
            <a:r>
              <a:rPr lang="en-US" dirty="0" err="1"/>
              <a:t>dominio</a:t>
            </a:r>
            <a:r>
              <a:rPr lang="en-US" dirty="0"/>
              <a:t>.</a:t>
            </a:r>
          </a:p>
          <a:p>
            <a:pPr marL="168275" algn="just">
              <a:lnSpc>
                <a:spcPct val="150000"/>
              </a:lnSpc>
              <a:tabLst>
                <a:tab pos="8740775" algn="l"/>
              </a:tabLst>
              <a:defRPr sz="2400"/>
            </a:pPr>
            <a:endParaRPr lang="it-IT" dirty="0"/>
          </a:p>
        </p:txBody>
      </p:sp>
      <p:pic>
        <p:nvPicPr>
          <p:cNvPr id="8" name="Picture 7" descr="A picture containing building, shoji&#10;&#10;Description automatically generated">
            <a:extLst>
              <a:ext uri="{FF2B5EF4-FFF2-40B4-BE49-F238E27FC236}">
                <a16:creationId xmlns:a16="http://schemas.microsoft.com/office/drawing/2014/main" id="{5E8BF30B-201B-4561-BE6E-6ACBDD2B41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8148" y="323419"/>
            <a:ext cx="1651826" cy="1639536"/>
          </a:xfrm>
          <a:prstGeom prst="rect">
            <a:avLst/>
          </a:prstGeom>
        </p:spPr>
      </p:pic>
      <p:sp>
        <p:nvSpPr>
          <p:cNvPr id="9" name="TextBox 8">
            <a:extLst>
              <a:ext uri="{FF2B5EF4-FFF2-40B4-BE49-F238E27FC236}">
                <a16:creationId xmlns:a16="http://schemas.microsoft.com/office/drawing/2014/main" id="{BA23558A-5F7A-4C9C-86E6-E653D5E58771}"/>
              </a:ext>
            </a:extLst>
          </p:cNvPr>
          <p:cNvSpPr txBox="1"/>
          <p:nvPr/>
        </p:nvSpPr>
        <p:spPr>
          <a:xfrm>
            <a:off x="7164198" y="672547"/>
            <a:ext cx="2600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it-IT" sz="1800" b="0" i="0" u="none" strike="noStrike" cap="none" spc="0" normalizeH="0" baseline="0" dirty="0">
                <a:ln>
                  <a:noFill/>
                </a:ln>
                <a:solidFill>
                  <a:srgbClr val="000000"/>
                </a:solidFill>
                <a:effectLst/>
                <a:uFillTx/>
                <a:latin typeface="+mj-lt"/>
                <a:ea typeface="+mj-ea"/>
                <a:cs typeface="+mj-cs"/>
                <a:sym typeface="Calibri"/>
              </a:rPr>
              <a:t>3</a:t>
            </a:r>
          </a:p>
        </p:txBody>
      </p:sp>
      <p:sp>
        <p:nvSpPr>
          <p:cNvPr id="10" name="TextBox 9">
            <a:extLst>
              <a:ext uri="{FF2B5EF4-FFF2-40B4-BE49-F238E27FC236}">
                <a16:creationId xmlns:a16="http://schemas.microsoft.com/office/drawing/2014/main" id="{2AB519B3-01C4-4DD3-B9C5-1584B837B05F}"/>
              </a:ext>
            </a:extLst>
          </p:cNvPr>
          <p:cNvSpPr txBox="1"/>
          <p:nvPr/>
        </p:nvSpPr>
        <p:spPr>
          <a:xfrm>
            <a:off x="6853806" y="1342239"/>
            <a:ext cx="57045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it-IT" sz="1800" b="0" i="0" u="none" strike="noStrike" cap="none" spc="0" normalizeH="0" baseline="0" dirty="0">
                <a:ln>
                  <a:noFill/>
                </a:ln>
                <a:solidFill>
                  <a:srgbClr val="000000"/>
                </a:solidFill>
                <a:effectLst/>
                <a:uFillTx/>
                <a:latin typeface="+mj-lt"/>
                <a:ea typeface="+mj-ea"/>
                <a:cs typeface="+mj-cs"/>
                <a:sym typeface="Calibri"/>
              </a:rPr>
              <a:t>0</a:t>
            </a:r>
          </a:p>
        </p:txBody>
      </p:sp>
    </p:spTree>
    <p:extLst>
      <p:ext uri="{BB962C8B-B14F-4D97-AF65-F5344CB8AC3E}">
        <p14:creationId xmlns:p14="http://schemas.microsoft.com/office/powerpoint/2010/main" val="36422689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err="1"/>
              <a:t>Parametri</a:t>
            </a:r>
            <a:r>
              <a:rPr lang="en-US" dirty="0"/>
              <a:t> del </a:t>
            </a:r>
            <a:r>
              <a:rPr lang="en-US" dirty="0" err="1"/>
              <a:t>terreno</a:t>
            </a:r>
            <a:r>
              <a:rPr lang="en-US" dirty="0"/>
              <a:t> </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pic>
        <p:nvPicPr>
          <p:cNvPr id="3" name="Picture 2" descr="A screenshot of a social media post&#10;&#10;Description automatically generated">
            <a:extLst>
              <a:ext uri="{FF2B5EF4-FFF2-40B4-BE49-F238E27FC236}">
                <a16:creationId xmlns:a16="http://schemas.microsoft.com/office/drawing/2014/main" id="{CE03A5E2-752F-4759-94A4-6EDE88EEF904}"/>
              </a:ext>
            </a:extLst>
          </p:cNvPr>
          <p:cNvPicPr>
            <a:picLocks noChangeAspect="1"/>
          </p:cNvPicPr>
          <p:nvPr/>
        </p:nvPicPr>
        <p:blipFill rotWithShape="1">
          <a:blip r:embed="rId2">
            <a:extLst>
              <a:ext uri="{28A0092B-C50C-407E-A947-70E740481C1C}">
                <a14:useLocalDpi xmlns:a14="http://schemas.microsoft.com/office/drawing/2010/main" val="0"/>
              </a:ext>
            </a:extLst>
          </a:blip>
          <a:srcRect t="83901"/>
          <a:stretch/>
        </p:blipFill>
        <p:spPr>
          <a:xfrm>
            <a:off x="58723" y="478290"/>
            <a:ext cx="9144001" cy="589072"/>
          </a:xfrm>
          <a:prstGeom prst="rect">
            <a:avLst/>
          </a:prstGeom>
        </p:spPr>
      </p:pic>
      <p:sp>
        <p:nvSpPr>
          <p:cNvPr id="7" name="TextBox 1 1">
            <a:extLst>
              <a:ext uri="{FF2B5EF4-FFF2-40B4-BE49-F238E27FC236}">
                <a16:creationId xmlns:a16="http://schemas.microsoft.com/office/drawing/2014/main" id="{88209908-269A-402B-A32D-597414AD151A}"/>
              </a:ext>
            </a:extLst>
          </p:cNvPr>
          <p:cNvSpPr txBox="1"/>
          <p:nvPr/>
        </p:nvSpPr>
        <p:spPr>
          <a:xfrm>
            <a:off x="-2" y="1986446"/>
            <a:ext cx="8925887" cy="502105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err="1"/>
              <a:t>Quando</a:t>
            </a:r>
            <a:r>
              <a:rPr lang="en-US" dirty="0"/>
              <a:t> </a:t>
            </a:r>
            <a:r>
              <a:rPr lang="en-US" dirty="0" err="1"/>
              <a:t>si</a:t>
            </a:r>
            <a:r>
              <a:rPr lang="en-US" dirty="0"/>
              <a:t> </a:t>
            </a:r>
            <a:r>
              <a:rPr lang="en-US" dirty="0" err="1"/>
              <a:t>creano</a:t>
            </a:r>
            <a:r>
              <a:rPr lang="en-US" dirty="0"/>
              <a:t> </a:t>
            </a:r>
            <a:r>
              <a:rPr lang="en-US" dirty="0" err="1"/>
              <a:t>dei</a:t>
            </a:r>
            <a:r>
              <a:rPr lang="en-US" dirty="0"/>
              <a:t> </a:t>
            </a:r>
            <a:r>
              <a:rPr lang="en-US" dirty="0" err="1"/>
              <a:t>sottodomini</a:t>
            </a:r>
            <a:r>
              <a:rPr lang="en-US" dirty="0"/>
              <a:t>, Free Fem </a:t>
            </a:r>
            <a:r>
              <a:rPr lang="en-US" dirty="0" err="1"/>
              <a:t>assegna</a:t>
            </a:r>
            <a:r>
              <a:rPr lang="en-US" dirty="0"/>
              <a:t> in modo </a:t>
            </a:r>
            <a:r>
              <a:rPr lang="en-US" dirty="0" err="1"/>
              <a:t>automatico</a:t>
            </a:r>
            <a:r>
              <a:rPr lang="en-US" dirty="0"/>
              <a:t> un label </a:t>
            </a:r>
            <a:r>
              <a:rPr lang="en-US" dirty="0" err="1"/>
              <a:t>diverso</a:t>
            </a:r>
            <a:r>
              <a:rPr lang="en-US" dirty="0"/>
              <a:t> </a:t>
            </a:r>
            <a:r>
              <a:rPr lang="en-US" dirty="0" err="1"/>
              <a:t>agli</a:t>
            </a:r>
            <a:r>
              <a:rPr lang="en-US" dirty="0"/>
              <a:t> </a:t>
            </a:r>
            <a:r>
              <a:rPr lang="en-US" dirty="0" err="1"/>
              <a:t>elementi</a:t>
            </a:r>
            <a:r>
              <a:rPr lang="en-US" dirty="0"/>
              <a:t> </a:t>
            </a:r>
            <a:r>
              <a:rPr lang="en-US" dirty="0" err="1"/>
              <a:t>della</a:t>
            </a:r>
            <a:r>
              <a:rPr lang="en-US" dirty="0"/>
              <a:t> </a:t>
            </a:r>
            <a:r>
              <a:rPr lang="en-US" dirty="0" err="1"/>
              <a:t>griglia</a:t>
            </a:r>
            <a:r>
              <a:rPr lang="en-US" dirty="0"/>
              <a:t> (in </a:t>
            </a:r>
            <a:r>
              <a:rPr lang="en-US" dirty="0" err="1"/>
              <a:t>questo</a:t>
            </a:r>
            <a:r>
              <a:rPr lang="en-US" dirty="0"/>
              <a:t> </a:t>
            </a:r>
            <a:r>
              <a:rPr lang="en-US" dirty="0" err="1"/>
              <a:t>caso</a:t>
            </a:r>
            <a:r>
              <a:rPr lang="en-US" dirty="0"/>
              <a:t> 0 e 3). Con </a:t>
            </a:r>
            <a:r>
              <a:rPr lang="en-US" dirty="0" err="1"/>
              <a:t>il</a:t>
            </a:r>
            <a:r>
              <a:rPr lang="en-US" dirty="0"/>
              <a:t> </a:t>
            </a:r>
            <a:r>
              <a:rPr lang="en-US" dirty="0" err="1"/>
              <a:t>comando</a:t>
            </a:r>
            <a:r>
              <a:rPr lang="en-US" dirty="0"/>
              <a:t> change </a:t>
            </a:r>
            <a:r>
              <a:rPr lang="it-IT" dirty="0"/>
              <a:t>è possibile cambiare questi valori.</a:t>
            </a:r>
          </a:p>
          <a:p>
            <a:pPr marL="168275" algn="just">
              <a:lnSpc>
                <a:spcPct val="150000"/>
              </a:lnSpc>
              <a:tabLst>
                <a:tab pos="8740775" algn="l"/>
              </a:tabLst>
              <a:defRPr sz="2400"/>
            </a:pPr>
            <a:endParaRPr lang="it-IT" dirty="0"/>
          </a:p>
          <a:p>
            <a:pPr marL="168275" algn="just">
              <a:lnSpc>
                <a:spcPct val="150000"/>
              </a:lnSpc>
              <a:tabLst>
                <a:tab pos="8740775" algn="l"/>
              </a:tabLst>
              <a:defRPr sz="2400"/>
            </a:pPr>
            <a:r>
              <a:rPr lang="it-IT" dirty="0"/>
              <a:t>Si definisce un vettore L in cui il primo valore è il label che si vuole cambiare (3), il secondo quello che si vuole avere (1). Per sapere quale sia il valore di default che viene assegnato è necessario aprire con un editor di testo il file di output.</a:t>
            </a:r>
            <a:endParaRPr lang="en-US" dirty="0"/>
          </a:p>
          <a:p>
            <a:pPr marL="168275" algn="just">
              <a:lnSpc>
                <a:spcPct val="150000"/>
              </a:lnSpc>
              <a:tabLst>
                <a:tab pos="8740775" algn="l"/>
              </a:tabLst>
              <a:defRPr sz="2400"/>
            </a:pPr>
            <a:endParaRPr lang="it-IT" dirty="0"/>
          </a:p>
        </p:txBody>
      </p:sp>
      <p:pic>
        <p:nvPicPr>
          <p:cNvPr id="8" name="Picture 7" descr="A picture containing building, shoji&#10;&#10;Description automatically generated">
            <a:extLst>
              <a:ext uri="{FF2B5EF4-FFF2-40B4-BE49-F238E27FC236}">
                <a16:creationId xmlns:a16="http://schemas.microsoft.com/office/drawing/2014/main" id="{5E8BF30B-201B-4561-BE6E-6ACBDD2B41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8148" y="323419"/>
            <a:ext cx="1651826" cy="1639536"/>
          </a:xfrm>
          <a:prstGeom prst="rect">
            <a:avLst/>
          </a:prstGeom>
        </p:spPr>
      </p:pic>
      <p:sp>
        <p:nvSpPr>
          <p:cNvPr id="9" name="TextBox 8">
            <a:extLst>
              <a:ext uri="{FF2B5EF4-FFF2-40B4-BE49-F238E27FC236}">
                <a16:creationId xmlns:a16="http://schemas.microsoft.com/office/drawing/2014/main" id="{BA23558A-5F7A-4C9C-86E6-E653D5E58771}"/>
              </a:ext>
            </a:extLst>
          </p:cNvPr>
          <p:cNvSpPr txBox="1"/>
          <p:nvPr/>
        </p:nvSpPr>
        <p:spPr>
          <a:xfrm>
            <a:off x="7164198" y="672547"/>
            <a:ext cx="2600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it-IT" sz="1800" b="0" i="0" u="none" strike="noStrike" cap="none" spc="0" normalizeH="0" baseline="0" dirty="0">
                <a:ln>
                  <a:noFill/>
                </a:ln>
                <a:solidFill>
                  <a:srgbClr val="000000"/>
                </a:solidFill>
                <a:effectLst/>
                <a:uFillTx/>
                <a:latin typeface="+mj-lt"/>
                <a:ea typeface="+mj-ea"/>
                <a:cs typeface="+mj-cs"/>
                <a:sym typeface="Calibri"/>
              </a:rPr>
              <a:t>3</a:t>
            </a:r>
          </a:p>
        </p:txBody>
      </p:sp>
      <p:sp>
        <p:nvSpPr>
          <p:cNvPr id="10" name="TextBox 9">
            <a:extLst>
              <a:ext uri="{FF2B5EF4-FFF2-40B4-BE49-F238E27FC236}">
                <a16:creationId xmlns:a16="http://schemas.microsoft.com/office/drawing/2014/main" id="{2AB519B3-01C4-4DD3-B9C5-1584B837B05F}"/>
              </a:ext>
            </a:extLst>
          </p:cNvPr>
          <p:cNvSpPr txBox="1"/>
          <p:nvPr/>
        </p:nvSpPr>
        <p:spPr>
          <a:xfrm>
            <a:off x="6853806" y="1342239"/>
            <a:ext cx="57045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it-IT" sz="1800" b="0" i="0" u="none" strike="noStrike" cap="none" spc="0" normalizeH="0" baseline="0" dirty="0">
                <a:ln>
                  <a:noFill/>
                </a:ln>
                <a:solidFill>
                  <a:srgbClr val="000000"/>
                </a:solidFill>
                <a:effectLst/>
                <a:uFillTx/>
                <a:latin typeface="+mj-lt"/>
                <a:ea typeface="+mj-ea"/>
                <a:cs typeface="+mj-cs"/>
                <a:sym typeface="Calibri"/>
              </a:rPr>
              <a:t>0</a:t>
            </a:r>
          </a:p>
        </p:txBody>
      </p:sp>
    </p:spTree>
    <p:extLst>
      <p:ext uri="{BB962C8B-B14F-4D97-AF65-F5344CB8AC3E}">
        <p14:creationId xmlns:p14="http://schemas.microsoft.com/office/powerpoint/2010/main" val="30266372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.sim</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sp>
        <p:nvSpPr>
          <p:cNvPr id="10" name="TextBox 1 1">
            <a:extLst>
              <a:ext uri="{FF2B5EF4-FFF2-40B4-BE49-F238E27FC236}">
                <a16:creationId xmlns:a16="http://schemas.microsoft.com/office/drawing/2014/main" id="{5CEE679C-28CF-4944-9065-41AD6CB198D8}"/>
              </a:ext>
            </a:extLst>
          </p:cNvPr>
          <p:cNvSpPr txBox="1"/>
          <p:nvPr/>
        </p:nvSpPr>
        <p:spPr>
          <a:xfrm>
            <a:off x="-2" y="352597"/>
            <a:ext cx="8925887" cy="280506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a:t>Data di </a:t>
            </a:r>
            <a:r>
              <a:rPr lang="en-US" dirty="0" err="1"/>
              <a:t>inizio</a:t>
            </a:r>
            <a:r>
              <a:rPr lang="en-US" dirty="0"/>
              <a:t> e fine </a:t>
            </a:r>
            <a:r>
              <a:rPr lang="en-US" dirty="0" err="1"/>
              <a:t>della</a:t>
            </a:r>
            <a:r>
              <a:rPr lang="en-US" dirty="0"/>
              <a:t> </a:t>
            </a:r>
            <a:r>
              <a:rPr lang="en-US" dirty="0" err="1"/>
              <a:t>simulazione</a:t>
            </a:r>
            <a:r>
              <a:rPr lang="en-US" dirty="0"/>
              <a:t>, time step </a:t>
            </a:r>
            <a:r>
              <a:rPr lang="en-US" dirty="0" err="1"/>
              <a:t>della</a:t>
            </a:r>
            <a:r>
              <a:rPr lang="en-US" dirty="0"/>
              <a:t> </a:t>
            </a:r>
            <a:r>
              <a:rPr lang="en-US" dirty="0" err="1"/>
              <a:t>serie</a:t>
            </a:r>
            <a:r>
              <a:rPr lang="en-US" dirty="0"/>
              <a:t> </a:t>
            </a:r>
            <a:r>
              <a:rPr lang="en-US" dirty="0" err="1"/>
              <a:t>temporale</a:t>
            </a:r>
            <a:r>
              <a:rPr lang="en-US" dirty="0"/>
              <a:t> espresso in </a:t>
            </a:r>
            <a:r>
              <a:rPr lang="en-US" dirty="0" err="1"/>
              <a:t>minuti</a:t>
            </a:r>
            <a:r>
              <a:rPr lang="en-US" dirty="0"/>
              <a:t>. La data di </a:t>
            </a:r>
            <a:r>
              <a:rPr lang="en-US" dirty="0" err="1"/>
              <a:t>inizio</a:t>
            </a:r>
            <a:r>
              <a:rPr lang="en-US" dirty="0"/>
              <a:t> e fine </a:t>
            </a:r>
            <a:r>
              <a:rPr lang="en-US" dirty="0" err="1"/>
              <a:t>della</a:t>
            </a:r>
            <a:r>
              <a:rPr lang="en-US" dirty="0"/>
              <a:t> </a:t>
            </a:r>
            <a:r>
              <a:rPr lang="en-US" dirty="0" err="1"/>
              <a:t>simulazione</a:t>
            </a:r>
            <a:r>
              <a:rPr lang="en-US" dirty="0"/>
              <a:t> </a:t>
            </a:r>
            <a:r>
              <a:rPr lang="en-US" dirty="0" err="1"/>
              <a:t>devono</a:t>
            </a:r>
            <a:r>
              <a:rPr lang="en-US" dirty="0"/>
              <a:t> </a:t>
            </a:r>
            <a:r>
              <a:rPr lang="en-US" dirty="0" err="1"/>
              <a:t>essere</a:t>
            </a:r>
            <a:r>
              <a:rPr lang="en-US" dirty="0"/>
              <a:t> </a:t>
            </a:r>
            <a:r>
              <a:rPr lang="en-US" dirty="0" err="1"/>
              <a:t>contenute</a:t>
            </a:r>
            <a:r>
              <a:rPr lang="en-US" dirty="0"/>
              <a:t> </a:t>
            </a:r>
            <a:r>
              <a:rPr lang="en-US" dirty="0" err="1"/>
              <a:t>nel</a:t>
            </a:r>
            <a:r>
              <a:rPr lang="en-US" dirty="0"/>
              <a:t> file di input </a:t>
            </a:r>
            <a:r>
              <a:rPr lang="en-US" dirty="0" err="1"/>
              <a:t>delle</a:t>
            </a:r>
            <a:r>
              <a:rPr lang="en-US" dirty="0"/>
              <a:t> </a:t>
            </a:r>
            <a:r>
              <a:rPr lang="en-US" dirty="0" err="1"/>
              <a:t>serie</a:t>
            </a:r>
            <a:r>
              <a:rPr lang="en-US" dirty="0"/>
              <a:t> </a:t>
            </a:r>
            <a:r>
              <a:rPr lang="en-US" dirty="0" err="1"/>
              <a:t>temporali</a:t>
            </a:r>
            <a:r>
              <a:rPr lang="en-US" dirty="0"/>
              <a:t> per le </a:t>
            </a:r>
            <a:r>
              <a:rPr lang="en-US" dirty="0" err="1"/>
              <a:t>condizioni</a:t>
            </a:r>
            <a:r>
              <a:rPr lang="en-US" dirty="0"/>
              <a:t> al </a:t>
            </a:r>
            <a:r>
              <a:rPr lang="en-US" dirty="0" err="1"/>
              <a:t>contorno</a:t>
            </a:r>
            <a:r>
              <a:rPr lang="en-US" dirty="0"/>
              <a:t>.</a:t>
            </a:r>
          </a:p>
          <a:p>
            <a:pPr marL="168275" algn="just">
              <a:lnSpc>
                <a:spcPct val="150000"/>
              </a:lnSpc>
              <a:tabLst>
                <a:tab pos="8740775" algn="l"/>
              </a:tabLst>
              <a:defRPr sz="2400"/>
            </a:pPr>
            <a:endParaRPr lang="it-IT" dirty="0"/>
          </a:p>
        </p:txBody>
      </p:sp>
      <p:pic>
        <p:nvPicPr>
          <p:cNvPr id="5" name="Picture 4">
            <a:extLst>
              <a:ext uri="{FF2B5EF4-FFF2-40B4-BE49-F238E27FC236}">
                <a16:creationId xmlns:a16="http://schemas.microsoft.com/office/drawing/2014/main" id="{8A9E113F-41EE-4334-8F80-75E806C2BDA0}"/>
              </a:ext>
            </a:extLst>
          </p:cNvPr>
          <p:cNvPicPr>
            <a:picLocks noChangeAspect="1"/>
          </p:cNvPicPr>
          <p:nvPr/>
        </p:nvPicPr>
        <p:blipFill>
          <a:blip r:embed="rId2"/>
          <a:stretch>
            <a:fillRect/>
          </a:stretch>
        </p:blipFill>
        <p:spPr>
          <a:xfrm>
            <a:off x="909244" y="2876010"/>
            <a:ext cx="5572125" cy="2124075"/>
          </a:xfrm>
          <a:prstGeom prst="rect">
            <a:avLst/>
          </a:prstGeom>
        </p:spPr>
      </p:pic>
    </p:spTree>
    <p:extLst>
      <p:ext uri="{BB962C8B-B14F-4D97-AF65-F5344CB8AC3E}">
        <p14:creationId xmlns:p14="http://schemas.microsoft.com/office/powerpoint/2010/main" val="407580399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.sim</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sp>
        <p:nvSpPr>
          <p:cNvPr id="10" name="TextBox 1 1">
            <a:extLst>
              <a:ext uri="{FF2B5EF4-FFF2-40B4-BE49-F238E27FC236}">
                <a16:creationId xmlns:a16="http://schemas.microsoft.com/office/drawing/2014/main" id="{5CEE679C-28CF-4944-9065-41AD6CB198D8}"/>
              </a:ext>
            </a:extLst>
          </p:cNvPr>
          <p:cNvSpPr txBox="1"/>
          <p:nvPr/>
        </p:nvSpPr>
        <p:spPr>
          <a:xfrm>
            <a:off x="-2" y="352597"/>
            <a:ext cx="8925887" cy="22510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a:t>Se </a:t>
            </a:r>
            <a:r>
              <a:rPr lang="en-US" dirty="0" err="1"/>
              <a:t>il</a:t>
            </a:r>
            <a:r>
              <a:rPr lang="en-US" dirty="0"/>
              <a:t> file di input </a:t>
            </a:r>
            <a:r>
              <a:rPr lang="en-US" dirty="0" err="1"/>
              <a:t>delle</a:t>
            </a:r>
            <a:r>
              <a:rPr lang="en-US" dirty="0"/>
              <a:t> </a:t>
            </a:r>
            <a:r>
              <a:rPr lang="en-US" dirty="0" err="1"/>
              <a:t>condizioni</a:t>
            </a:r>
            <a:r>
              <a:rPr lang="en-US" dirty="0"/>
              <a:t> al </a:t>
            </a:r>
            <a:r>
              <a:rPr lang="en-US" dirty="0" err="1"/>
              <a:t>contorno</a:t>
            </a:r>
            <a:r>
              <a:rPr lang="en-US" dirty="0"/>
              <a:t> non </a:t>
            </a:r>
            <a:r>
              <a:rPr lang="en-US" dirty="0" err="1"/>
              <a:t>dovesse</a:t>
            </a:r>
            <a:r>
              <a:rPr lang="en-US" dirty="0"/>
              <a:t> </a:t>
            </a:r>
            <a:r>
              <a:rPr lang="en-US" dirty="0" err="1"/>
              <a:t>contenere</a:t>
            </a:r>
            <a:r>
              <a:rPr lang="en-US" dirty="0"/>
              <a:t> le date di </a:t>
            </a:r>
            <a:r>
              <a:rPr lang="en-US" dirty="0" err="1"/>
              <a:t>inizio</a:t>
            </a:r>
            <a:r>
              <a:rPr lang="en-US" dirty="0"/>
              <a:t> o fine </a:t>
            </a:r>
            <a:r>
              <a:rPr lang="en-US" dirty="0" err="1"/>
              <a:t>della</a:t>
            </a:r>
            <a:r>
              <a:rPr lang="en-US" dirty="0"/>
              <a:t> </a:t>
            </a:r>
            <a:r>
              <a:rPr lang="en-US" dirty="0" err="1"/>
              <a:t>simulazione</a:t>
            </a:r>
            <a:r>
              <a:rPr lang="en-US" dirty="0"/>
              <a:t> o una data </a:t>
            </a:r>
            <a:r>
              <a:rPr lang="en-US" dirty="0" err="1"/>
              <a:t>all’interno</a:t>
            </a:r>
            <a:r>
              <a:rPr lang="en-US" dirty="0"/>
              <a:t> di </a:t>
            </a:r>
            <a:r>
              <a:rPr lang="en-US" dirty="0" err="1"/>
              <a:t>questa</a:t>
            </a:r>
            <a:r>
              <a:rPr lang="en-US" dirty="0"/>
              <a:t> </a:t>
            </a:r>
            <a:r>
              <a:rPr lang="en-US" dirty="0" err="1"/>
              <a:t>finestra</a:t>
            </a:r>
            <a:r>
              <a:rPr lang="en-US" dirty="0"/>
              <a:t> </a:t>
            </a:r>
            <a:r>
              <a:rPr lang="en-US" dirty="0" err="1"/>
              <a:t>temporale</a:t>
            </a:r>
            <a:r>
              <a:rPr lang="en-US" dirty="0"/>
              <a:t>, </a:t>
            </a:r>
            <a:r>
              <a:rPr lang="en-US" dirty="0" err="1"/>
              <a:t>viene</a:t>
            </a:r>
            <a:r>
              <a:rPr lang="en-US" dirty="0"/>
              <a:t> </a:t>
            </a:r>
            <a:r>
              <a:rPr lang="en-US" dirty="0" err="1"/>
              <a:t>restituito</a:t>
            </a:r>
            <a:r>
              <a:rPr lang="en-US" dirty="0"/>
              <a:t> </a:t>
            </a:r>
            <a:r>
              <a:rPr lang="en-US" dirty="0" err="1"/>
              <a:t>questo</a:t>
            </a:r>
            <a:r>
              <a:rPr lang="en-US" dirty="0"/>
              <a:t> </a:t>
            </a:r>
            <a:r>
              <a:rPr lang="en-US" dirty="0" err="1"/>
              <a:t>errore</a:t>
            </a:r>
            <a:r>
              <a:rPr lang="en-US" dirty="0"/>
              <a:t>.</a:t>
            </a:r>
          </a:p>
          <a:p>
            <a:pPr marL="168275" algn="just">
              <a:lnSpc>
                <a:spcPct val="150000"/>
              </a:lnSpc>
              <a:tabLst>
                <a:tab pos="8740775" algn="l"/>
              </a:tabLst>
              <a:defRPr sz="2400"/>
            </a:pPr>
            <a:endParaRPr lang="it-IT" dirty="0"/>
          </a:p>
        </p:txBody>
      </p:sp>
      <p:pic>
        <p:nvPicPr>
          <p:cNvPr id="2" name="Picture 1">
            <a:extLst>
              <a:ext uri="{FF2B5EF4-FFF2-40B4-BE49-F238E27FC236}">
                <a16:creationId xmlns:a16="http://schemas.microsoft.com/office/drawing/2014/main" id="{381396BB-F751-4869-8DD9-1594CB851F31}"/>
              </a:ext>
            </a:extLst>
          </p:cNvPr>
          <p:cNvPicPr>
            <a:picLocks noChangeAspect="1"/>
          </p:cNvPicPr>
          <p:nvPr/>
        </p:nvPicPr>
        <p:blipFill>
          <a:blip r:embed="rId2"/>
          <a:stretch>
            <a:fillRect/>
          </a:stretch>
        </p:blipFill>
        <p:spPr>
          <a:xfrm>
            <a:off x="0" y="3157660"/>
            <a:ext cx="9144000" cy="443101"/>
          </a:xfrm>
          <a:prstGeom prst="rect">
            <a:avLst/>
          </a:prstGeom>
        </p:spPr>
      </p:pic>
      <p:sp>
        <p:nvSpPr>
          <p:cNvPr id="8" name="TextBox 1 1">
            <a:extLst>
              <a:ext uri="{FF2B5EF4-FFF2-40B4-BE49-F238E27FC236}">
                <a16:creationId xmlns:a16="http://schemas.microsoft.com/office/drawing/2014/main" id="{4885638B-85B6-479D-9F8D-CB708BE9C7E8}"/>
              </a:ext>
            </a:extLst>
          </p:cNvPr>
          <p:cNvSpPr txBox="1"/>
          <p:nvPr/>
        </p:nvSpPr>
        <p:spPr>
          <a:xfrm>
            <a:off x="-90883" y="3849777"/>
            <a:ext cx="8925887" cy="16970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err="1"/>
              <a:t>Soluzione</a:t>
            </a:r>
            <a:r>
              <a:rPr lang="en-US" dirty="0"/>
              <a:t>:  </a:t>
            </a:r>
            <a:r>
              <a:rPr lang="en-US" dirty="0" err="1"/>
              <a:t>aggiungere</a:t>
            </a:r>
            <a:r>
              <a:rPr lang="en-US" dirty="0"/>
              <a:t> le date </a:t>
            </a:r>
            <a:r>
              <a:rPr lang="en-US" dirty="0" err="1"/>
              <a:t>mancanti</a:t>
            </a:r>
            <a:r>
              <a:rPr lang="en-US" dirty="0"/>
              <a:t>, </a:t>
            </a:r>
            <a:r>
              <a:rPr lang="en-US" dirty="0" err="1"/>
              <a:t>correggere</a:t>
            </a:r>
            <a:r>
              <a:rPr lang="en-US" dirty="0"/>
              <a:t> </a:t>
            </a:r>
            <a:r>
              <a:rPr lang="en-US" dirty="0" err="1"/>
              <a:t>i</a:t>
            </a:r>
            <a:r>
              <a:rPr lang="en-US" dirty="0"/>
              <a:t> </a:t>
            </a:r>
            <a:r>
              <a:rPr lang="en-US" dirty="0" err="1"/>
              <a:t>campi</a:t>
            </a:r>
            <a:r>
              <a:rPr lang="en-US" dirty="0"/>
              <a:t> </a:t>
            </a:r>
            <a:r>
              <a:rPr lang="en-US" dirty="0" err="1"/>
              <a:t>startDate</a:t>
            </a:r>
            <a:r>
              <a:rPr lang="en-US" dirty="0"/>
              <a:t> </a:t>
            </a:r>
            <a:r>
              <a:rPr lang="en-US" dirty="0" err="1"/>
              <a:t>endDate</a:t>
            </a:r>
            <a:r>
              <a:rPr lang="en-US" dirty="0"/>
              <a:t>, </a:t>
            </a:r>
            <a:r>
              <a:rPr lang="en-US" dirty="0" err="1"/>
              <a:t>eventualmente</a:t>
            </a:r>
            <a:r>
              <a:rPr lang="en-US" dirty="0"/>
              <a:t> </a:t>
            </a:r>
            <a:r>
              <a:rPr lang="en-US" dirty="0" err="1"/>
              <a:t>controllare</a:t>
            </a:r>
            <a:r>
              <a:rPr lang="en-US" dirty="0"/>
              <a:t> </a:t>
            </a:r>
            <a:r>
              <a:rPr lang="en-US" dirty="0" err="1"/>
              <a:t>il</a:t>
            </a:r>
            <a:r>
              <a:rPr lang="en-US" dirty="0"/>
              <a:t> </a:t>
            </a:r>
            <a:r>
              <a:rPr lang="en-US" dirty="0" err="1"/>
              <a:t>tTimeStep</a:t>
            </a:r>
            <a:r>
              <a:rPr lang="en-US"/>
              <a:t>.</a:t>
            </a:r>
            <a:endParaRPr lang="en-US" dirty="0"/>
          </a:p>
          <a:p>
            <a:pPr marL="168275" algn="just">
              <a:lnSpc>
                <a:spcPct val="150000"/>
              </a:lnSpc>
              <a:tabLst>
                <a:tab pos="8740775" algn="l"/>
              </a:tabLst>
              <a:defRPr sz="2400"/>
            </a:pPr>
            <a:endParaRPr lang="it-IT" dirty="0"/>
          </a:p>
        </p:txBody>
      </p:sp>
    </p:spTree>
    <p:extLst>
      <p:ext uri="{BB962C8B-B14F-4D97-AF65-F5344CB8AC3E}">
        <p14:creationId xmlns:p14="http://schemas.microsoft.com/office/powerpoint/2010/main" val="66043913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.sim</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pic>
        <p:nvPicPr>
          <p:cNvPr id="3" name="Picture 2">
            <a:extLst>
              <a:ext uri="{FF2B5EF4-FFF2-40B4-BE49-F238E27FC236}">
                <a16:creationId xmlns:a16="http://schemas.microsoft.com/office/drawing/2014/main" id="{5BEBFAD4-0656-47AA-BDBE-7F0EA16CCC1C}"/>
              </a:ext>
            </a:extLst>
          </p:cNvPr>
          <p:cNvPicPr>
            <a:picLocks noChangeAspect="1"/>
          </p:cNvPicPr>
          <p:nvPr/>
        </p:nvPicPr>
        <p:blipFill>
          <a:blip r:embed="rId2"/>
          <a:stretch>
            <a:fillRect/>
          </a:stretch>
        </p:blipFill>
        <p:spPr>
          <a:xfrm>
            <a:off x="0" y="633971"/>
            <a:ext cx="9144000" cy="5590057"/>
          </a:xfrm>
          <a:prstGeom prst="rect">
            <a:avLst/>
          </a:prstGeom>
        </p:spPr>
      </p:pic>
    </p:spTree>
    <p:extLst>
      <p:ext uri="{BB962C8B-B14F-4D97-AF65-F5344CB8AC3E}">
        <p14:creationId xmlns:p14="http://schemas.microsoft.com/office/powerpoint/2010/main" val="40736477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.sim</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pic>
        <p:nvPicPr>
          <p:cNvPr id="3" name="Picture 2">
            <a:extLst>
              <a:ext uri="{FF2B5EF4-FFF2-40B4-BE49-F238E27FC236}">
                <a16:creationId xmlns:a16="http://schemas.microsoft.com/office/drawing/2014/main" id="{5BEBFAD4-0656-47AA-BDBE-7F0EA16CCC1C}"/>
              </a:ext>
            </a:extLst>
          </p:cNvPr>
          <p:cNvPicPr>
            <a:picLocks noChangeAspect="1"/>
          </p:cNvPicPr>
          <p:nvPr/>
        </p:nvPicPr>
        <p:blipFill rotWithShape="1">
          <a:blip r:embed="rId2"/>
          <a:srcRect b="70651"/>
          <a:stretch/>
        </p:blipFill>
        <p:spPr>
          <a:xfrm>
            <a:off x="0" y="633971"/>
            <a:ext cx="9144000" cy="1640599"/>
          </a:xfrm>
          <a:prstGeom prst="rect">
            <a:avLst/>
          </a:prstGeom>
        </p:spPr>
      </p:pic>
      <p:sp>
        <p:nvSpPr>
          <p:cNvPr id="6" name="TextBox 1 1">
            <a:extLst>
              <a:ext uri="{FF2B5EF4-FFF2-40B4-BE49-F238E27FC236}">
                <a16:creationId xmlns:a16="http://schemas.microsoft.com/office/drawing/2014/main" id="{3592FD55-3CF7-4F77-957F-42F3BF4FF192}"/>
              </a:ext>
            </a:extLst>
          </p:cNvPr>
          <p:cNvSpPr txBox="1"/>
          <p:nvPr/>
        </p:nvSpPr>
        <p:spPr>
          <a:xfrm>
            <a:off x="-2" y="2140654"/>
            <a:ext cx="8925887" cy="391305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a:t>In </a:t>
            </a:r>
            <a:r>
              <a:rPr lang="en-US" dirty="0" err="1"/>
              <a:t>questo</a:t>
            </a:r>
            <a:r>
              <a:rPr lang="en-US" dirty="0"/>
              <a:t> </a:t>
            </a:r>
            <a:r>
              <a:rPr lang="en-US" dirty="0" err="1"/>
              <a:t>caso</a:t>
            </a:r>
            <a:r>
              <a:rPr lang="en-US" dirty="0"/>
              <a:t> </a:t>
            </a:r>
            <a:r>
              <a:rPr lang="it-IT" dirty="0"/>
              <a:t>è possibile usare due tipi di mesh diverse: non strutturata con elementi triangolari oppure cartesiana. Il file contenente le informazioni della mesh ha una propria formattazione e di conseguenza ci sono componenti diverse per la lettura del file. In questo caso Readmsh per la mesh creata con FreeFem, Readcsv per la mesh cartesiana creata con il notebook CartesianGrid contenuto nella cartella Jupyter_Notebook. </a:t>
            </a:r>
          </a:p>
        </p:txBody>
      </p:sp>
    </p:spTree>
    <p:extLst>
      <p:ext uri="{BB962C8B-B14F-4D97-AF65-F5344CB8AC3E}">
        <p14:creationId xmlns:p14="http://schemas.microsoft.com/office/powerpoint/2010/main" val="357094376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.sim</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sp>
        <p:nvSpPr>
          <p:cNvPr id="7" name="TextBox 1 1">
            <a:extLst>
              <a:ext uri="{FF2B5EF4-FFF2-40B4-BE49-F238E27FC236}">
                <a16:creationId xmlns:a16="http://schemas.microsoft.com/office/drawing/2014/main" id="{88209908-269A-402B-A32D-597414AD151A}"/>
              </a:ext>
            </a:extLst>
          </p:cNvPr>
          <p:cNvSpPr txBox="1"/>
          <p:nvPr/>
        </p:nvSpPr>
        <p:spPr>
          <a:xfrm>
            <a:off x="-2" y="352597"/>
            <a:ext cx="8925887" cy="114307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it-IT" dirty="0"/>
              <a:t>Nel sim file i parametri del terreno vengono assegnati alle righe:</a:t>
            </a:r>
            <a:endParaRPr lang="en-US" dirty="0"/>
          </a:p>
          <a:p>
            <a:pPr marL="168275" algn="just">
              <a:lnSpc>
                <a:spcPct val="150000"/>
              </a:lnSpc>
              <a:tabLst>
                <a:tab pos="8740775" algn="l"/>
              </a:tabLst>
              <a:defRPr sz="2400"/>
            </a:pPr>
            <a:endParaRPr lang="it-IT" dirty="0"/>
          </a:p>
        </p:txBody>
      </p:sp>
      <p:sp>
        <p:nvSpPr>
          <p:cNvPr id="12" name="TextBox 1 1">
            <a:extLst>
              <a:ext uri="{FF2B5EF4-FFF2-40B4-BE49-F238E27FC236}">
                <a16:creationId xmlns:a16="http://schemas.microsoft.com/office/drawing/2014/main" id="{9C371D35-D5B5-444F-8ABE-27A44D8CD997}"/>
              </a:ext>
            </a:extLst>
          </p:cNvPr>
          <p:cNvSpPr txBox="1"/>
          <p:nvPr/>
        </p:nvSpPr>
        <p:spPr>
          <a:xfrm>
            <a:off x="0" y="4615602"/>
            <a:ext cx="8925887" cy="114307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a:t>La </a:t>
            </a:r>
            <a:r>
              <a:rPr lang="en-US" dirty="0" err="1"/>
              <a:t>sintassi</a:t>
            </a:r>
            <a:r>
              <a:rPr lang="en-US" dirty="0"/>
              <a:t> “{</a:t>
            </a:r>
            <a:r>
              <a:rPr lang="en-US" dirty="0" err="1"/>
              <a:t>a,b</a:t>
            </a:r>
            <a:r>
              <a:rPr lang="en-US" dirty="0"/>
              <a:t>}” in OMS </a:t>
            </a:r>
            <a:r>
              <a:rPr lang="en-US" dirty="0" err="1"/>
              <a:t>indica</a:t>
            </a:r>
            <a:r>
              <a:rPr lang="en-US" dirty="0"/>
              <a:t> un </a:t>
            </a:r>
            <a:r>
              <a:rPr lang="en-US" dirty="0" err="1"/>
              <a:t>vettore</a:t>
            </a:r>
            <a:endParaRPr lang="en-US" dirty="0"/>
          </a:p>
          <a:p>
            <a:pPr marL="168275" algn="just">
              <a:lnSpc>
                <a:spcPct val="150000"/>
              </a:lnSpc>
              <a:tabLst>
                <a:tab pos="8740775" algn="l"/>
              </a:tabLst>
              <a:defRPr sz="2400"/>
            </a:pPr>
            <a:endParaRPr lang="it-IT" dirty="0"/>
          </a:p>
        </p:txBody>
      </p:sp>
      <p:pic>
        <p:nvPicPr>
          <p:cNvPr id="2" name="Picture 1">
            <a:extLst>
              <a:ext uri="{FF2B5EF4-FFF2-40B4-BE49-F238E27FC236}">
                <a16:creationId xmlns:a16="http://schemas.microsoft.com/office/drawing/2014/main" id="{548EAB93-9697-4FD8-8FC7-F8CF6D7A1882}"/>
              </a:ext>
            </a:extLst>
          </p:cNvPr>
          <p:cNvPicPr>
            <a:picLocks noChangeAspect="1"/>
          </p:cNvPicPr>
          <p:nvPr/>
        </p:nvPicPr>
        <p:blipFill>
          <a:blip r:embed="rId2"/>
          <a:stretch>
            <a:fillRect/>
          </a:stretch>
        </p:blipFill>
        <p:spPr>
          <a:xfrm>
            <a:off x="367191" y="830773"/>
            <a:ext cx="8191500" cy="3895725"/>
          </a:xfrm>
          <a:prstGeom prst="rect">
            <a:avLst/>
          </a:prstGeom>
        </p:spPr>
      </p:pic>
    </p:spTree>
    <p:extLst>
      <p:ext uri="{BB962C8B-B14F-4D97-AF65-F5344CB8AC3E}">
        <p14:creationId xmlns:p14="http://schemas.microsoft.com/office/powerpoint/2010/main" val="11254211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.sim</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sp>
        <p:nvSpPr>
          <p:cNvPr id="7" name="TextBox 1 1">
            <a:extLst>
              <a:ext uri="{FF2B5EF4-FFF2-40B4-BE49-F238E27FC236}">
                <a16:creationId xmlns:a16="http://schemas.microsoft.com/office/drawing/2014/main" id="{88209908-269A-402B-A32D-597414AD151A}"/>
              </a:ext>
            </a:extLst>
          </p:cNvPr>
          <p:cNvSpPr txBox="1"/>
          <p:nvPr/>
        </p:nvSpPr>
        <p:spPr>
          <a:xfrm>
            <a:off x="-2" y="352597"/>
            <a:ext cx="8925887" cy="16970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it-IT" dirty="0"/>
              <a:t>Per il momento la parametrizzazione da usare è quella di Van Genuchten:</a:t>
            </a:r>
            <a:endParaRPr lang="en-US" dirty="0"/>
          </a:p>
          <a:p>
            <a:pPr marL="168275" algn="just">
              <a:lnSpc>
                <a:spcPct val="150000"/>
              </a:lnSpc>
              <a:tabLst>
                <a:tab pos="8740775" algn="l"/>
              </a:tabLst>
              <a:defRPr sz="2400"/>
            </a:pPr>
            <a:endParaRPr lang="it-IT" dirty="0"/>
          </a:p>
        </p:txBody>
      </p:sp>
      <p:sp>
        <p:nvSpPr>
          <p:cNvPr id="12" name="TextBox 1 1">
            <a:extLst>
              <a:ext uri="{FF2B5EF4-FFF2-40B4-BE49-F238E27FC236}">
                <a16:creationId xmlns:a16="http://schemas.microsoft.com/office/drawing/2014/main" id="{9C371D35-D5B5-444F-8ABE-27A44D8CD997}"/>
              </a:ext>
            </a:extLst>
          </p:cNvPr>
          <p:cNvSpPr txBox="1"/>
          <p:nvPr/>
        </p:nvSpPr>
        <p:spPr>
          <a:xfrm>
            <a:off x="-2" y="4271887"/>
            <a:ext cx="8925887" cy="16970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a:t>Dove solver.par1SWRC è </a:t>
            </a:r>
            <a:r>
              <a:rPr lang="en-US" dirty="0" err="1"/>
              <a:t>il</a:t>
            </a:r>
            <a:r>
              <a:rPr lang="en-US" dirty="0"/>
              <a:t> </a:t>
            </a:r>
            <a:r>
              <a:rPr lang="en-US" dirty="0" err="1"/>
              <a:t>parametro</a:t>
            </a:r>
            <a:r>
              <a:rPr lang="en-US" dirty="0"/>
              <a:t> n, solver.par2SWRC è </a:t>
            </a:r>
            <a:r>
              <a:rPr lang="en-US" dirty="0" err="1"/>
              <a:t>il</a:t>
            </a:r>
            <a:r>
              <a:rPr lang="en-US" dirty="0"/>
              <a:t> </a:t>
            </a:r>
            <a:r>
              <a:rPr lang="en-US" dirty="0" err="1"/>
              <a:t>parametro</a:t>
            </a:r>
            <a:r>
              <a:rPr lang="en-US" dirty="0"/>
              <a:t> alpha.</a:t>
            </a:r>
          </a:p>
          <a:p>
            <a:pPr marL="168275" algn="just">
              <a:lnSpc>
                <a:spcPct val="150000"/>
              </a:lnSpc>
              <a:tabLst>
                <a:tab pos="8740775" algn="l"/>
              </a:tabLst>
              <a:defRPr sz="2400"/>
            </a:pPr>
            <a:endParaRPr lang="it-IT" dirty="0"/>
          </a:p>
        </p:txBody>
      </p:sp>
      <p:pic>
        <p:nvPicPr>
          <p:cNvPr id="8" name="Picture 7">
            <a:extLst>
              <a:ext uri="{FF2B5EF4-FFF2-40B4-BE49-F238E27FC236}">
                <a16:creationId xmlns:a16="http://schemas.microsoft.com/office/drawing/2014/main" id="{517D9845-5688-4C04-A9C2-6A70243F3AD9}"/>
              </a:ext>
            </a:extLst>
          </p:cNvPr>
          <p:cNvPicPr>
            <a:picLocks noChangeAspect="1"/>
          </p:cNvPicPr>
          <p:nvPr/>
        </p:nvPicPr>
        <p:blipFill rotWithShape="1">
          <a:blip r:embed="rId2"/>
          <a:srcRect b="30622"/>
          <a:stretch/>
        </p:blipFill>
        <p:spPr>
          <a:xfrm>
            <a:off x="476250" y="1446313"/>
            <a:ext cx="8191500" cy="2702778"/>
          </a:xfrm>
          <a:prstGeom prst="rect">
            <a:avLst/>
          </a:prstGeom>
        </p:spPr>
      </p:pic>
    </p:spTree>
    <p:extLst>
      <p:ext uri="{BB962C8B-B14F-4D97-AF65-F5344CB8AC3E}">
        <p14:creationId xmlns:p14="http://schemas.microsoft.com/office/powerpoint/2010/main" val="30056850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Boundary Condition</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36" name="TextBox 1 1"/>
          <p:cNvSpPr txBox="1"/>
          <p:nvPr/>
        </p:nvSpPr>
        <p:spPr>
          <a:xfrm>
            <a:off x="-1" y="352597"/>
            <a:ext cx="8925887" cy="280506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a:t>Per prima </a:t>
            </a:r>
            <a:r>
              <a:rPr lang="en-US" dirty="0" err="1"/>
              <a:t>cosa</a:t>
            </a:r>
            <a:r>
              <a:rPr lang="en-US" dirty="0"/>
              <a:t> </a:t>
            </a:r>
            <a:r>
              <a:rPr lang="en-US" dirty="0" err="1"/>
              <a:t>distinguiamo</a:t>
            </a:r>
            <a:r>
              <a:rPr lang="en-US" dirty="0"/>
              <a:t> </a:t>
            </a:r>
            <a:r>
              <a:rPr lang="en-US" dirty="0" err="1"/>
              <a:t>tra</a:t>
            </a:r>
            <a:r>
              <a:rPr lang="en-US" dirty="0"/>
              <a:t> </a:t>
            </a:r>
            <a:r>
              <a:rPr lang="en-US" dirty="0" err="1"/>
              <a:t>tipo</a:t>
            </a:r>
            <a:r>
              <a:rPr lang="en-US" dirty="0"/>
              <a:t> di </a:t>
            </a:r>
            <a:r>
              <a:rPr lang="en-US" dirty="0" err="1"/>
              <a:t>condizione</a:t>
            </a:r>
            <a:r>
              <a:rPr lang="en-US" dirty="0"/>
              <a:t> al </a:t>
            </a:r>
            <a:r>
              <a:rPr lang="en-US" dirty="0" err="1"/>
              <a:t>contorno</a:t>
            </a:r>
            <a:r>
              <a:rPr lang="en-US" dirty="0"/>
              <a:t>, Neumann, Dirichlet free drainage, e </a:t>
            </a:r>
            <a:r>
              <a:rPr lang="en-US" dirty="0" err="1"/>
              <a:t>il</a:t>
            </a:r>
            <a:r>
              <a:rPr lang="en-US" dirty="0"/>
              <a:t> </a:t>
            </a:r>
            <a:r>
              <a:rPr lang="en-US" dirty="0" err="1"/>
              <a:t>valore</a:t>
            </a:r>
            <a:r>
              <a:rPr lang="en-US" dirty="0"/>
              <a:t> </a:t>
            </a:r>
            <a:r>
              <a:rPr lang="en-US" dirty="0" err="1"/>
              <a:t>che</a:t>
            </a:r>
            <a:r>
              <a:rPr lang="en-US" dirty="0"/>
              <a:t> </a:t>
            </a:r>
            <a:r>
              <a:rPr lang="en-US" dirty="0" err="1"/>
              <a:t>viene</a:t>
            </a:r>
            <a:r>
              <a:rPr lang="en-US" dirty="0"/>
              <a:t> </a:t>
            </a:r>
            <a:r>
              <a:rPr lang="en-US" dirty="0" err="1"/>
              <a:t>assegnato</a:t>
            </a:r>
            <a:r>
              <a:rPr lang="en-US" dirty="0"/>
              <a:t> come </a:t>
            </a:r>
            <a:r>
              <a:rPr lang="en-US" dirty="0" err="1"/>
              <a:t>condizione</a:t>
            </a:r>
            <a:r>
              <a:rPr lang="en-US" dirty="0"/>
              <a:t> al </a:t>
            </a:r>
            <a:r>
              <a:rPr lang="en-US" dirty="0" err="1"/>
              <a:t>contorno</a:t>
            </a:r>
            <a:r>
              <a:rPr lang="en-US" dirty="0"/>
              <a:t>. </a:t>
            </a:r>
          </a:p>
          <a:p>
            <a:pPr marL="168275" algn="just">
              <a:lnSpc>
                <a:spcPct val="150000"/>
              </a:lnSpc>
              <a:tabLst>
                <a:tab pos="8740775" algn="l"/>
              </a:tabLst>
              <a:defRPr sz="2400"/>
            </a:pPr>
            <a:r>
              <a:rPr lang="en-US" dirty="0"/>
              <a:t>In </a:t>
            </a:r>
            <a:r>
              <a:rPr lang="en-US" dirty="0" err="1"/>
              <a:t>generale</a:t>
            </a:r>
            <a:r>
              <a:rPr lang="en-US" dirty="0"/>
              <a:t> </a:t>
            </a:r>
            <a:r>
              <a:rPr lang="en-US" dirty="0" err="1"/>
              <a:t>si</a:t>
            </a:r>
            <a:r>
              <a:rPr lang="en-US" dirty="0"/>
              <a:t> </a:t>
            </a:r>
            <a:r>
              <a:rPr lang="en-US" dirty="0" err="1"/>
              <a:t>possono</a:t>
            </a:r>
            <a:r>
              <a:rPr lang="en-US" dirty="0"/>
              <a:t> </a:t>
            </a:r>
            <a:r>
              <a:rPr lang="en-US" dirty="0" err="1"/>
              <a:t>avere</a:t>
            </a:r>
            <a:r>
              <a:rPr lang="en-US" dirty="0"/>
              <a:t> </a:t>
            </a:r>
            <a:r>
              <a:rPr lang="en-US" dirty="0" err="1"/>
              <a:t>bordi</a:t>
            </a:r>
            <a:r>
              <a:rPr lang="en-US" dirty="0"/>
              <a:t> </a:t>
            </a:r>
            <a:r>
              <a:rPr lang="en-US" dirty="0" err="1"/>
              <a:t>che</a:t>
            </a:r>
            <a:r>
              <a:rPr lang="en-US" dirty="0"/>
              <a:t> </a:t>
            </a:r>
            <a:r>
              <a:rPr lang="en-US" dirty="0" err="1"/>
              <a:t>hanno</a:t>
            </a:r>
            <a:r>
              <a:rPr lang="en-US" dirty="0"/>
              <a:t> lo </a:t>
            </a:r>
            <a:r>
              <a:rPr lang="en-US" dirty="0" err="1"/>
              <a:t>stesso</a:t>
            </a:r>
            <a:r>
              <a:rPr lang="en-US" dirty="0"/>
              <a:t> </a:t>
            </a:r>
            <a:r>
              <a:rPr lang="en-US" dirty="0" err="1"/>
              <a:t>tipo</a:t>
            </a:r>
            <a:r>
              <a:rPr lang="en-US" dirty="0"/>
              <a:t> di </a:t>
            </a:r>
            <a:r>
              <a:rPr lang="en-US" dirty="0" err="1"/>
              <a:t>condizione</a:t>
            </a:r>
            <a:r>
              <a:rPr lang="en-US" dirty="0"/>
              <a:t> al </a:t>
            </a:r>
            <a:r>
              <a:rPr lang="en-US" dirty="0" err="1"/>
              <a:t>contorno</a:t>
            </a:r>
            <a:r>
              <a:rPr lang="en-US" dirty="0"/>
              <a:t> ma </a:t>
            </a:r>
            <a:r>
              <a:rPr lang="en-US" dirty="0" err="1"/>
              <a:t>valori</a:t>
            </a:r>
            <a:r>
              <a:rPr lang="en-US" dirty="0"/>
              <a:t> </a:t>
            </a:r>
            <a:r>
              <a:rPr lang="en-US" dirty="0" err="1"/>
              <a:t>diversi</a:t>
            </a:r>
            <a:r>
              <a:rPr lang="en-US" dirty="0"/>
              <a:t>. Ad </a:t>
            </a:r>
            <a:r>
              <a:rPr lang="en-US" dirty="0" err="1"/>
              <a:t>esempio</a:t>
            </a:r>
            <a:endParaRPr lang="it-IT" dirty="0"/>
          </a:p>
        </p:txBody>
      </p:sp>
      <p:grpSp>
        <p:nvGrpSpPr>
          <p:cNvPr id="14" name="Group 13">
            <a:extLst>
              <a:ext uri="{FF2B5EF4-FFF2-40B4-BE49-F238E27FC236}">
                <a16:creationId xmlns:a16="http://schemas.microsoft.com/office/drawing/2014/main" id="{0ECCE0C2-9C64-4E18-BAA1-6F23EA7FF130}"/>
              </a:ext>
            </a:extLst>
          </p:cNvPr>
          <p:cNvGrpSpPr/>
          <p:nvPr/>
        </p:nvGrpSpPr>
        <p:grpSpPr>
          <a:xfrm>
            <a:off x="262758" y="3329454"/>
            <a:ext cx="8759269" cy="2814057"/>
            <a:chOff x="413760" y="3312676"/>
            <a:chExt cx="8759269" cy="2814057"/>
          </a:xfrm>
        </p:grpSpPr>
        <p:sp>
          <p:nvSpPr>
            <p:cNvPr id="12" name="TextBox 1 5">
              <a:extLst>
                <a:ext uri="{FF2B5EF4-FFF2-40B4-BE49-F238E27FC236}">
                  <a16:creationId xmlns:a16="http://schemas.microsoft.com/office/drawing/2014/main" id="{C889A383-F2C6-4564-931A-80C143B3D098}"/>
                </a:ext>
              </a:extLst>
            </p:cNvPr>
            <p:cNvSpPr txBox="1"/>
            <p:nvPr/>
          </p:nvSpPr>
          <p:spPr>
            <a:xfrm>
              <a:off x="7371807" y="4158746"/>
              <a:ext cx="1801222" cy="114307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150000"/>
                </a:lnSpc>
                <a:defRPr sz="2400"/>
              </a:pPr>
              <a:r>
                <a:rPr lang="it-IT" dirty="0"/>
                <a:t>Dirichlet</a:t>
              </a:r>
            </a:p>
            <a:p>
              <a:pPr>
                <a:lnSpc>
                  <a:spcPct val="150000"/>
                </a:lnSpc>
                <a:defRPr sz="2400"/>
              </a:pPr>
              <a:endParaRPr lang="it-IT" dirty="0"/>
            </a:p>
          </p:txBody>
        </p:sp>
        <p:grpSp>
          <p:nvGrpSpPr>
            <p:cNvPr id="11" name="Group 10">
              <a:extLst>
                <a:ext uri="{FF2B5EF4-FFF2-40B4-BE49-F238E27FC236}">
                  <a16:creationId xmlns:a16="http://schemas.microsoft.com/office/drawing/2014/main" id="{743424C3-FE3D-4255-8321-B0854D31980A}"/>
                </a:ext>
              </a:extLst>
            </p:cNvPr>
            <p:cNvGrpSpPr/>
            <p:nvPr/>
          </p:nvGrpSpPr>
          <p:grpSpPr>
            <a:xfrm>
              <a:off x="413760" y="3850797"/>
              <a:ext cx="8316479" cy="2275936"/>
              <a:chOff x="157682" y="3674628"/>
              <a:chExt cx="8316479" cy="2275936"/>
            </a:xfrm>
          </p:grpSpPr>
          <p:sp>
            <p:nvSpPr>
              <p:cNvPr id="2" name="Rectangle 1">
                <a:extLst>
                  <a:ext uri="{FF2B5EF4-FFF2-40B4-BE49-F238E27FC236}">
                    <a16:creationId xmlns:a16="http://schemas.microsoft.com/office/drawing/2014/main" id="{C87CA4B0-1863-40CB-B817-4FCD0597E91F}"/>
                  </a:ext>
                </a:extLst>
              </p:cNvPr>
              <p:cNvSpPr/>
              <p:nvPr/>
            </p:nvSpPr>
            <p:spPr>
              <a:xfrm>
                <a:off x="1860258" y="3674628"/>
                <a:ext cx="5205367" cy="1758968"/>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mj-lt"/>
                  <a:ea typeface="+mj-ea"/>
                  <a:cs typeface="+mj-cs"/>
                  <a:sym typeface="Calibri"/>
                </a:endParaRPr>
              </a:p>
            </p:txBody>
          </p:sp>
          <p:sp>
            <p:nvSpPr>
              <p:cNvPr id="7" name="TextBox 1 2">
                <a:extLst>
                  <a:ext uri="{FF2B5EF4-FFF2-40B4-BE49-F238E27FC236}">
                    <a16:creationId xmlns:a16="http://schemas.microsoft.com/office/drawing/2014/main" id="{70A71CC7-A910-46BD-9710-D9AEFA897273}"/>
                  </a:ext>
                </a:extLst>
              </p:cNvPr>
              <p:cNvSpPr txBox="1"/>
              <p:nvPr/>
            </p:nvSpPr>
            <p:spPr>
              <a:xfrm>
                <a:off x="3860335" y="4282211"/>
                <a:ext cx="1303859"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150000"/>
                  </a:lnSpc>
                  <a:defRPr sz="2400"/>
                </a:pPr>
                <a:r>
                  <a:rPr lang="en-US" dirty="0" err="1"/>
                  <a:t>Dominio</a:t>
                </a:r>
                <a:endParaRPr lang="it-IT" dirty="0"/>
              </a:p>
            </p:txBody>
          </p:sp>
          <p:sp>
            <p:nvSpPr>
              <p:cNvPr id="8" name="TextBox 1 3">
                <a:extLst>
                  <a:ext uri="{FF2B5EF4-FFF2-40B4-BE49-F238E27FC236}">
                    <a16:creationId xmlns:a16="http://schemas.microsoft.com/office/drawing/2014/main" id="{6F17CCC5-5817-4E09-A764-D05EC45BE8EA}"/>
                  </a:ext>
                </a:extLst>
              </p:cNvPr>
              <p:cNvSpPr txBox="1"/>
              <p:nvPr/>
            </p:nvSpPr>
            <p:spPr>
              <a:xfrm>
                <a:off x="3710345" y="5361492"/>
                <a:ext cx="1801222"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150000"/>
                  </a:lnSpc>
                  <a:defRPr sz="2400"/>
                </a:pPr>
                <a:r>
                  <a:rPr lang="en-US" dirty="0"/>
                  <a:t>Free drainage</a:t>
                </a:r>
                <a:endParaRPr lang="it-IT" dirty="0"/>
              </a:p>
            </p:txBody>
          </p:sp>
          <p:sp>
            <p:nvSpPr>
              <p:cNvPr id="9" name="TextBox 1 4">
                <a:extLst>
                  <a:ext uri="{FF2B5EF4-FFF2-40B4-BE49-F238E27FC236}">
                    <a16:creationId xmlns:a16="http://schemas.microsoft.com/office/drawing/2014/main" id="{BD82F8B1-DD76-45D8-B0B4-370FFA08AB67}"/>
                  </a:ext>
                </a:extLst>
              </p:cNvPr>
              <p:cNvSpPr txBox="1"/>
              <p:nvPr/>
            </p:nvSpPr>
            <p:spPr>
              <a:xfrm>
                <a:off x="157682" y="4054208"/>
                <a:ext cx="1801222" cy="114307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150000"/>
                  </a:lnSpc>
                  <a:defRPr sz="2400"/>
                </a:pPr>
                <a:r>
                  <a:rPr lang="it-IT" dirty="0"/>
                  <a:t>Dirichlet</a:t>
                </a:r>
              </a:p>
              <a:p>
                <a:pPr>
                  <a:lnSpc>
                    <a:spcPct val="150000"/>
                  </a:lnSpc>
                  <a:defRPr sz="2400"/>
                </a:pPr>
                <a:endParaRPr lang="it-IT" dirty="0"/>
              </a:p>
            </p:txBody>
          </p:sp>
          <p:pic>
            <p:nvPicPr>
              <p:cNvPr id="4" name="Picture 3">
                <a:extLst>
                  <a:ext uri="{FF2B5EF4-FFF2-40B4-BE49-F238E27FC236}">
                    <a16:creationId xmlns:a16="http://schemas.microsoft.com/office/drawing/2014/main" id="{DE73A795-17D6-4B60-83F7-5A103FBB2593}"/>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57682" y="4625743"/>
                <a:ext cx="1316571" cy="305371"/>
              </a:xfrm>
              <a:prstGeom prst="rect">
                <a:avLst/>
              </a:prstGeom>
            </p:spPr>
          </p:pic>
          <p:pic>
            <p:nvPicPr>
              <p:cNvPr id="10" name="Picture 9">
                <a:extLst>
                  <a:ext uri="{FF2B5EF4-FFF2-40B4-BE49-F238E27FC236}">
                    <a16:creationId xmlns:a16="http://schemas.microsoft.com/office/drawing/2014/main" id="{0FC33CFD-8371-46AF-9FB3-E386223785FC}"/>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146618" y="4576748"/>
                <a:ext cx="1327543" cy="305371"/>
              </a:xfrm>
              <a:prstGeom prst="rect">
                <a:avLst/>
              </a:prstGeom>
            </p:spPr>
          </p:pic>
        </p:grpSp>
        <p:sp>
          <p:nvSpPr>
            <p:cNvPr id="16" name="TextBox 1 3">
              <a:extLst>
                <a:ext uri="{FF2B5EF4-FFF2-40B4-BE49-F238E27FC236}">
                  <a16:creationId xmlns:a16="http://schemas.microsoft.com/office/drawing/2014/main" id="{AD238634-A303-48FD-9A93-85BFB5312ECE}"/>
                </a:ext>
              </a:extLst>
            </p:cNvPr>
            <p:cNvSpPr txBox="1"/>
            <p:nvPr/>
          </p:nvSpPr>
          <p:spPr>
            <a:xfrm>
              <a:off x="3966423" y="3312676"/>
              <a:ext cx="1801222"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150000"/>
                </a:lnSpc>
                <a:defRPr sz="2400"/>
              </a:pPr>
              <a:r>
                <a:rPr lang="en-US" dirty="0"/>
                <a:t>Neumann</a:t>
              </a:r>
            </a:p>
          </p:txBody>
        </p:sp>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.sim</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dirty="0"/>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sp>
        <p:nvSpPr>
          <p:cNvPr id="7" name="TextBox 1 1">
            <a:extLst>
              <a:ext uri="{FF2B5EF4-FFF2-40B4-BE49-F238E27FC236}">
                <a16:creationId xmlns:a16="http://schemas.microsoft.com/office/drawing/2014/main" id="{88209908-269A-402B-A32D-597414AD151A}"/>
              </a:ext>
            </a:extLst>
          </p:cNvPr>
          <p:cNvSpPr txBox="1"/>
          <p:nvPr/>
        </p:nvSpPr>
        <p:spPr>
          <a:xfrm>
            <a:off x="-2" y="352597"/>
            <a:ext cx="8925887" cy="114307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it-IT" dirty="0"/>
              <a:t>Solver.psiStar1 viene calcolato con la formula:</a:t>
            </a:r>
            <a:endParaRPr lang="en-US" dirty="0"/>
          </a:p>
          <a:p>
            <a:pPr marL="168275" algn="just">
              <a:lnSpc>
                <a:spcPct val="150000"/>
              </a:lnSpc>
              <a:tabLst>
                <a:tab pos="8740775" algn="l"/>
              </a:tabLst>
              <a:defRPr sz="2400"/>
            </a:pPr>
            <a:endParaRPr lang="it-IT" dirty="0"/>
          </a:p>
        </p:txBody>
      </p:sp>
      <p:sp>
        <p:nvSpPr>
          <p:cNvPr id="12" name="TextBox 1 1">
            <a:extLst>
              <a:ext uri="{FF2B5EF4-FFF2-40B4-BE49-F238E27FC236}">
                <a16:creationId xmlns:a16="http://schemas.microsoft.com/office/drawing/2014/main" id="{9C371D35-D5B5-444F-8ABE-27A44D8CD997}"/>
              </a:ext>
            </a:extLst>
          </p:cNvPr>
          <p:cNvSpPr txBox="1"/>
          <p:nvPr/>
        </p:nvSpPr>
        <p:spPr>
          <a:xfrm>
            <a:off x="-3" y="2234609"/>
            <a:ext cx="8925887" cy="22510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err="1"/>
              <a:t>L’ordine</a:t>
            </a:r>
            <a:r>
              <a:rPr lang="en-US" dirty="0"/>
              <a:t> con cui </a:t>
            </a:r>
            <a:r>
              <a:rPr lang="en-US" dirty="0" err="1"/>
              <a:t>vengono</a:t>
            </a:r>
            <a:r>
              <a:rPr lang="en-US" dirty="0"/>
              <a:t> </a:t>
            </a:r>
            <a:r>
              <a:rPr lang="en-US" dirty="0" err="1"/>
              <a:t>inseriti</a:t>
            </a:r>
            <a:r>
              <a:rPr lang="en-US" dirty="0"/>
              <a:t> I </a:t>
            </a:r>
            <a:r>
              <a:rPr lang="en-US" dirty="0" err="1"/>
              <a:t>valori</a:t>
            </a:r>
            <a:r>
              <a:rPr lang="en-US" dirty="0"/>
              <a:t> </a:t>
            </a:r>
            <a:r>
              <a:rPr lang="en-US" dirty="0" err="1"/>
              <a:t>dei</a:t>
            </a:r>
            <a:r>
              <a:rPr lang="en-US" dirty="0"/>
              <a:t> </a:t>
            </a:r>
            <a:r>
              <a:rPr lang="en-US" dirty="0" err="1"/>
              <a:t>parametri</a:t>
            </a:r>
            <a:r>
              <a:rPr lang="en-US" dirty="0"/>
              <a:t> </a:t>
            </a:r>
            <a:r>
              <a:rPr lang="en-US" dirty="0" err="1"/>
              <a:t>deve</a:t>
            </a:r>
            <a:r>
              <a:rPr lang="en-US" dirty="0"/>
              <a:t> </a:t>
            </a:r>
            <a:r>
              <a:rPr lang="en-US" dirty="0" err="1"/>
              <a:t>rispettare</a:t>
            </a:r>
            <a:r>
              <a:rPr lang="en-US" dirty="0"/>
              <a:t> </a:t>
            </a:r>
            <a:r>
              <a:rPr lang="en-US" dirty="0" err="1"/>
              <a:t>i</a:t>
            </a:r>
            <a:r>
              <a:rPr lang="en-US" dirty="0"/>
              <a:t> label </a:t>
            </a:r>
            <a:r>
              <a:rPr lang="en-US" dirty="0" err="1"/>
              <a:t>che</a:t>
            </a:r>
            <a:r>
              <a:rPr lang="en-US" dirty="0"/>
              <a:t> </a:t>
            </a:r>
            <a:r>
              <a:rPr lang="en-US" dirty="0" err="1"/>
              <a:t>sono</a:t>
            </a:r>
            <a:r>
              <a:rPr lang="en-US" dirty="0"/>
              <a:t> </a:t>
            </a:r>
            <a:r>
              <a:rPr lang="en-US" dirty="0" err="1"/>
              <a:t>stati</a:t>
            </a:r>
            <a:r>
              <a:rPr lang="en-US" dirty="0"/>
              <a:t> </a:t>
            </a:r>
            <a:r>
              <a:rPr lang="en-US" dirty="0" err="1"/>
              <a:t>assegnati</a:t>
            </a:r>
            <a:r>
              <a:rPr lang="en-US" dirty="0"/>
              <a:t> a </a:t>
            </a:r>
            <a:r>
              <a:rPr lang="en-US" dirty="0" err="1"/>
              <a:t>diversi</a:t>
            </a:r>
            <a:r>
              <a:rPr lang="en-US" dirty="0"/>
              <a:t> layer. Il </a:t>
            </a:r>
            <a:r>
              <a:rPr lang="en-US" dirty="0" err="1"/>
              <a:t>codice</a:t>
            </a:r>
            <a:r>
              <a:rPr lang="en-US" dirty="0"/>
              <a:t> </a:t>
            </a:r>
            <a:r>
              <a:rPr lang="it-IT" dirty="0"/>
              <a:t>è stato sviluppato in Java e quindi gli indici dei vettori iniziano da 0.</a:t>
            </a:r>
            <a:endParaRPr lang="en-US" dirty="0"/>
          </a:p>
          <a:p>
            <a:pPr marL="168275" algn="just">
              <a:lnSpc>
                <a:spcPct val="150000"/>
              </a:lnSpc>
              <a:tabLst>
                <a:tab pos="8740775" algn="l"/>
              </a:tabLst>
              <a:defRPr sz="2400"/>
            </a:pPr>
            <a:endParaRPr lang="it-IT" dirty="0"/>
          </a:p>
        </p:txBody>
      </p:sp>
      <p:pic>
        <p:nvPicPr>
          <p:cNvPr id="3" name="Picture 2">
            <a:extLst>
              <a:ext uri="{FF2B5EF4-FFF2-40B4-BE49-F238E27FC236}">
                <a16:creationId xmlns:a16="http://schemas.microsoft.com/office/drawing/2014/main" id="{8D85C2C8-629A-4F07-9CF6-AD8DBAADB1D2}"/>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501371" y="1330722"/>
            <a:ext cx="2141257" cy="813714"/>
          </a:xfrm>
          <a:prstGeom prst="rect">
            <a:avLst/>
          </a:prstGeom>
        </p:spPr>
      </p:pic>
    </p:spTree>
    <p:extLst>
      <p:ext uri="{BB962C8B-B14F-4D97-AF65-F5344CB8AC3E}">
        <p14:creationId xmlns:p14="http://schemas.microsoft.com/office/powerpoint/2010/main" val="248768874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.sim</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dirty="0"/>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pic>
        <p:nvPicPr>
          <p:cNvPr id="2" name="Picture 1">
            <a:extLst>
              <a:ext uri="{FF2B5EF4-FFF2-40B4-BE49-F238E27FC236}">
                <a16:creationId xmlns:a16="http://schemas.microsoft.com/office/drawing/2014/main" id="{CBC340D7-7F48-46ED-92D9-7BF758056CAC}"/>
              </a:ext>
            </a:extLst>
          </p:cNvPr>
          <p:cNvPicPr>
            <a:picLocks noChangeAspect="1"/>
          </p:cNvPicPr>
          <p:nvPr/>
        </p:nvPicPr>
        <p:blipFill>
          <a:blip r:embed="rId2"/>
          <a:stretch>
            <a:fillRect/>
          </a:stretch>
        </p:blipFill>
        <p:spPr>
          <a:xfrm>
            <a:off x="923925" y="1138237"/>
            <a:ext cx="7296150" cy="4581525"/>
          </a:xfrm>
          <a:prstGeom prst="rect">
            <a:avLst/>
          </a:prstGeom>
        </p:spPr>
      </p:pic>
    </p:spTree>
    <p:extLst>
      <p:ext uri="{BB962C8B-B14F-4D97-AF65-F5344CB8AC3E}">
        <p14:creationId xmlns:p14="http://schemas.microsoft.com/office/powerpoint/2010/main" val="319595950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.sim</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dirty="0"/>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pic>
        <p:nvPicPr>
          <p:cNvPr id="4" name="Picture 3">
            <a:extLst>
              <a:ext uri="{FF2B5EF4-FFF2-40B4-BE49-F238E27FC236}">
                <a16:creationId xmlns:a16="http://schemas.microsoft.com/office/drawing/2014/main" id="{B83B97BF-E540-4ED4-B951-5B318D0E3E9A}"/>
              </a:ext>
            </a:extLst>
          </p:cNvPr>
          <p:cNvPicPr>
            <a:picLocks noChangeAspect="1"/>
          </p:cNvPicPr>
          <p:nvPr/>
        </p:nvPicPr>
        <p:blipFill>
          <a:blip r:embed="rId2"/>
          <a:stretch>
            <a:fillRect/>
          </a:stretch>
        </p:blipFill>
        <p:spPr>
          <a:xfrm>
            <a:off x="860107" y="669993"/>
            <a:ext cx="6943725" cy="1781175"/>
          </a:xfrm>
          <a:prstGeom prst="rect">
            <a:avLst/>
          </a:prstGeom>
        </p:spPr>
      </p:pic>
      <p:sp>
        <p:nvSpPr>
          <p:cNvPr id="8" name="TextBox 1 1">
            <a:extLst>
              <a:ext uri="{FF2B5EF4-FFF2-40B4-BE49-F238E27FC236}">
                <a16:creationId xmlns:a16="http://schemas.microsoft.com/office/drawing/2014/main" id="{BCE9A3F4-D6A0-4D49-866C-9897446EBFBA}"/>
              </a:ext>
            </a:extLst>
          </p:cNvPr>
          <p:cNvSpPr txBox="1"/>
          <p:nvPr/>
        </p:nvSpPr>
        <p:spPr>
          <a:xfrm>
            <a:off x="-2" y="2566079"/>
            <a:ext cx="8925887" cy="280506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it-IT" dirty="0"/>
              <a:t>Input file contenente le serie temporali delle condizioni al contorno. Il file segue la formattazione di OMS.</a:t>
            </a:r>
          </a:p>
          <a:p>
            <a:pPr marL="168275" algn="just">
              <a:lnSpc>
                <a:spcPct val="150000"/>
              </a:lnSpc>
              <a:tabLst>
                <a:tab pos="8740775" algn="l"/>
              </a:tabLst>
              <a:defRPr sz="2400"/>
            </a:pPr>
            <a:r>
              <a:rPr lang="it-IT" dirty="0"/>
              <a:t>Gli ID devono corrispondere a quelli usati nella definizione della griglia.</a:t>
            </a:r>
            <a:endParaRPr lang="en-US" dirty="0"/>
          </a:p>
          <a:p>
            <a:pPr marL="168275" algn="just">
              <a:lnSpc>
                <a:spcPct val="150000"/>
              </a:lnSpc>
              <a:tabLst>
                <a:tab pos="8740775" algn="l"/>
              </a:tabLst>
              <a:defRPr sz="2400"/>
            </a:pPr>
            <a:endParaRPr lang="it-IT" dirty="0"/>
          </a:p>
        </p:txBody>
      </p:sp>
    </p:spTree>
    <p:extLst>
      <p:ext uri="{BB962C8B-B14F-4D97-AF65-F5344CB8AC3E}">
        <p14:creationId xmlns:p14="http://schemas.microsoft.com/office/powerpoint/2010/main" val="30060771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.sim</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dirty="0"/>
              <a:t> &amp;  N. Tubini</a:t>
            </a:r>
          </a:p>
        </p:txBody>
      </p:sp>
      <p:sp>
        <p:nvSpPr>
          <p:cNvPr id="14" name="TextBox 1 1">
            <a:extLst>
              <a:ext uri="{FF2B5EF4-FFF2-40B4-BE49-F238E27FC236}">
                <a16:creationId xmlns:a16="http://schemas.microsoft.com/office/drawing/2014/main" id="{F83A7AD0-584D-4C15-9099-D72E6985BBD3}"/>
              </a:ext>
            </a:extLst>
          </p:cNvPr>
          <p:cNvSpPr txBox="1"/>
          <p:nvPr/>
        </p:nvSpPr>
        <p:spPr>
          <a:xfrm>
            <a:off x="-1" y="352597"/>
            <a:ext cx="8925887"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endParaRPr lang="it-IT" dirty="0"/>
          </a:p>
        </p:txBody>
      </p:sp>
      <p:pic>
        <p:nvPicPr>
          <p:cNvPr id="4" name="Picture 3">
            <a:extLst>
              <a:ext uri="{FF2B5EF4-FFF2-40B4-BE49-F238E27FC236}">
                <a16:creationId xmlns:a16="http://schemas.microsoft.com/office/drawing/2014/main" id="{05F0E466-6FEA-4479-AE3D-B2A4CFA2815D}"/>
              </a:ext>
            </a:extLst>
          </p:cNvPr>
          <p:cNvPicPr>
            <a:picLocks noChangeAspect="1"/>
          </p:cNvPicPr>
          <p:nvPr/>
        </p:nvPicPr>
        <p:blipFill>
          <a:blip r:embed="rId2"/>
          <a:stretch>
            <a:fillRect/>
          </a:stretch>
        </p:blipFill>
        <p:spPr>
          <a:xfrm>
            <a:off x="885825" y="1206781"/>
            <a:ext cx="6229350" cy="1266825"/>
          </a:xfrm>
          <a:prstGeom prst="rect">
            <a:avLst/>
          </a:prstGeom>
        </p:spPr>
      </p:pic>
      <p:sp>
        <p:nvSpPr>
          <p:cNvPr id="8" name="TextBox 1 1">
            <a:extLst>
              <a:ext uri="{FF2B5EF4-FFF2-40B4-BE49-F238E27FC236}">
                <a16:creationId xmlns:a16="http://schemas.microsoft.com/office/drawing/2014/main" id="{2ADFF095-DC26-4704-A2E4-61B63E044592}"/>
              </a:ext>
            </a:extLst>
          </p:cNvPr>
          <p:cNvSpPr txBox="1"/>
          <p:nvPr/>
        </p:nvSpPr>
        <p:spPr>
          <a:xfrm>
            <a:off x="-2" y="2566079"/>
            <a:ext cx="8925887" cy="16970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it-IT" dirty="0"/>
              <a:t>Nel file di output è possibile inserire una decrizione della simulazione fatta che è poi possibile leggere.</a:t>
            </a:r>
            <a:endParaRPr lang="en-US" dirty="0"/>
          </a:p>
          <a:p>
            <a:pPr marL="168275" algn="just">
              <a:lnSpc>
                <a:spcPct val="150000"/>
              </a:lnSpc>
              <a:tabLst>
                <a:tab pos="8740775" algn="l"/>
              </a:tabLst>
              <a:defRPr sz="2400"/>
            </a:pPr>
            <a:endParaRPr lang="it-IT" dirty="0"/>
          </a:p>
        </p:txBody>
      </p:sp>
    </p:spTree>
    <p:extLst>
      <p:ext uri="{BB962C8B-B14F-4D97-AF65-F5344CB8AC3E}">
        <p14:creationId xmlns:p14="http://schemas.microsoft.com/office/powerpoint/2010/main" val="421058934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 name="image.png" descr="image.png"/>
          <p:cNvPicPr>
            <a:picLocks noChangeAspect="1"/>
          </p:cNvPicPr>
          <p:nvPr/>
        </p:nvPicPr>
        <p:blipFill>
          <a:blip r:embed="rId2"/>
          <a:stretch>
            <a:fillRect/>
          </a:stretch>
        </p:blipFill>
        <p:spPr>
          <a:xfrm>
            <a:off x="3036093" y="2091221"/>
            <a:ext cx="3071815" cy="2955728"/>
          </a:xfrm>
          <a:prstGeom prst="rect">
            <a:avLst/>
          </a:prstGeom>
          <a:ln w="12700">
            <a:miter lim="400000"/>
          </a:ln>
        </p:spPr>
      </p:pic>
      <p:sp>
        <p:nvSpPr>
          <p:cNvPr id="411" name="Shape 391"/>
          <p:cNvSpPr txBox="1">
            <a:spLocks noGrp="1"/>
          </p:cNvSpPr>
          <p:nvPr>
            <p:ph type="sldNum" sz="quarter" idx="4294967295"/>
          </p:nvPr>
        </p:nvSpPr>
        <p:spPr>
          <a:xfrm>
            <a:off x="8775517" y="6105526"/>
            <a:ext cx="279822" cy="253642"/>
          </a:xfrm>
          <a:prstGeom prst="rect">
            <a:avLst/>
          </a:prstGeom>
          <a:solidFill>
            <a:srgbClr val="FFFFFF"/>
          </a:solidFill>
          <a:extLst>
            <a:ext uri="{C572A759-6A51-4108-AA02-DFA0A04FC94B}">
              <ma14:wrappingTextBoxFlag xmlns:ma14="http://schemas.microsoft.com/office/mac/drawingml/2011/main" xmlns="" val="1"/>
            </a:ext>
          </a:extLst>
        </p:spPr>
        <p:txBody>
          <a:bodyPr wrap="square" lIns="26787" tIns="26787" rIns="26787" bIns="26787"/>
          <a:lstStyle>
            <a:lvl1pPr defTabSz="455397">
              <a:lnSpc>
                <a:spcPts val="1600"/>
              </a:lnSpc>
              <a:tabLst>
                <a:tab pos="901700" algn="l"/>
                <a:tab pos="1828800" algn="l"/>
              </a:tabLst>
              <a:defRPr sz="1400">
                <a:solidFill>
                  <a:srgbClr val="000000"/>
                </a:solidFill>
                <a:latin typeface="Lucida Bright"/>
                <a:ea typeface="Lucida Bright"/>
                <a:cs typeface="Lucida Bright"/>
                <a:sym typeface="Lucida Bright"/>
              </a:defRPr>
            </a:lvl1pPr>
          </a:lstStyle>
          <a:p>
            <a:fld id="{86CB4B4D-7CA3-9044-876B-883B54F8677D}" type="slidenum">
              <a:t>24</a:t>
            </a:fld>
            <a:endParaRPr/>
          </a:p>
        </p:txBody>
      </p:sp>
      <p:sp>
        <p:nvSpPr>
          <p:cNvPr id="412" name="Shape 392"/>
          <p:cNvSpPr txBox="1"/>
          <p:nvPr/>
        </p:nvSpPr>
        <p:spPr>
          <a:xfrm>
            <a:off x="-1" y="-8931"/>
            <a:ext cx="7563447"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Thank you for your attention !</a:t>
            </a:r>
          </a:p>
        </p:txBody>
      </p:sp>
      <p:sp>
        <p:nvSpPr>
          <p:cNvPr id="413" name="Shape 393"/>
          <p:cNvSpPr txBox="1"/>
          <p:nvPr/>
        </p:nvSpPr>
        <p:spPr>
          <a:xfrm rot="16199996">
            <a:off x="1625499" y="3642302"/>
            <a:ext cx="2473525" cy="2238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1000">
                <a:latin typeface="Lucida Bright"/>
                <a:ea typeface="Lucida Bright"/>
                <a:cs typeface="Lucida Bright"/>
                <a:sym typeface="Lucida Bright"/>
              </a:defRPr>
            </a:lvl1pPr>
          </a:lstStyle>
          <a:p>
            <a:r>
              <a:t>G.Ulrici - 2000 ?</a:t>
            </a:r>
          </a:p>
        </p:txBody>
      </p:sp>
      <p:sp>
        <p:nvSpPr>
          <p:cNvPr id="414" name="Shape 154"/>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dirty="0"/>
              <a:t> &amp;  N. Tubini</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Boundary Condition</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36" name="TextBox 1 1"/>
          <p:cNvSpPr txBox="1"/>
          <p:nvPr/>
        </p:nvSpPr>
        <p:spPr>
          <a:xfrm>
            <a:off x="-1" y="352597"/>
            <a:ext cx="8925887" cy="612905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a:t>Per prima </a:t>
            </a:r>
            <a:r>
              <a:rPr lang="en-US" dirty="0" err="1"/>
              <a:t>gestire</a:t>
            </a:r>
            <a:r>
              <a:rPr lang="en-US" dirty="0"/>
              <a:t> le </a:t>
            </a:r>
            <a:r>
              <a:rPr lang="en-US" dirty="0" err="1"/>
              <a:t>condizioni</a:t>
            </a:r>
            <a:r>
              <a:rPr lang="en-US" dirty="0"/>
              <a:t> al </a:t>
            </a:r>
            <a:r>
              <a:rPr lang="en-US" dirty="0" err="1"/>
              <a:t>contorno</a:t>
            </a:r>
            <a:r>
              <a:rPr lang="en-US" dirty="0"/>
              <a:t> </a:t>
            </a:r>
            <a:r>
              <a:rPr lang="en-US" dirty="0" err="1"/>
              <a:t>utilizziamo</a:t>
            </a:r>
            <a:r>
              <a:rPr lang="en-US" dirty="0"/>
              <a:t> </a:t>
            </a:r>
            <a:r>
              <a:rPr lang="en-US" dirty="0" err="1"/>
              <a:t>delle</a:t>
            </a:r>
            <a:r>
              <a:rPr lang="en-US" dirty="0"/>
              <a:t> flag </a:t>
            </a:r>
            <a:r>
              <a:rPr lang="en-US" dirty="0" err="1"/>
              <a:t>che</a:t>
            </a:r>
            <a:r>
              <a:rPr lang="en-US" dirty="0"/>
              <a:t> </a:t>
            </a:r>
            <a:r>
              <a:rPr lang="en-US" dirty="0" err="1"/>
              <a:t>vengono</a:t>
            </a:r>
            <a:r>
              <a:rPr lang="en-US" dirty="0"/>
              <a:t> </a:t>
            </a:r>
            <a:r>
              <a:rPr lang="en-US" dirty="0" err="1"/>
              <a:t>assegnate</a:t>
            </a:r>
            <a:r>
              <a:rPr lang="en-US" dirty="0"/>
              <a:t> ai </a:t>
            </a:r>
            <a:r>
              <a:rPr lang="en-US" dirty="0" err="1"/>
              <a:t>bordi</a:t>
            </a:r>
            <a:r>
              <a:rPr lang="en-US" dirty="0"/>
              <a:t> del </a:t>
            </a:r>
            <a:r>
              <a:rPr lang="en-US" dirty="0" err="1"/>
              <a:t>dominio</a:t>
            </a:r>
            <a:r>
              <a:rPr lang="en-US" dirty="0"/>
              <a:t> </a:t>
            </a:r>
            <a:r>
              <a:rPr lang="en-US" dirty="0" err="1"/>
              <a:t>quando</a:t>
            </a:r>
            <a:r>
              <a:rPr lang="en-US" dirty="0"/>
              <a:t> </a:t>
            </a:r>
            <a:r>
              <a:rPr lang="en-US" dirty="0" err="1"/>
              <a:t>viene</a:t>
            </a:r>
            <a:r>
              <a:rPr lang="en-US" dirty="0"/>
              <a:t> create la mesh. In </a:t>
            </a:r>
            <a:r>
              <a:rPr lang="en-US" dirty="0" err="1"/>
              <a:t>FreeFem</a:t>
            </a:r>
            <a:r>
              <a:rPr lang="en-US" dirty="0"/>
              <a:t> </a:t>
            </a:r>
            <a:r>
              <a:rPr lang="en-US" dirty="0" err="1"/>
              <a:t>questo</a:t>
            </a:r>
            <a:r>
              <a:rPr lang="en-US" dirty="0"/>
              <a:t> </a:t>
            </a:r>
            <a:r>
              <a:rPr lang="it-IT" dirty="0"/>
              <a:t>è possibile attraverso le </a:t>
            </a:r>
            <a:r>
              <a:rPr lang="it-IT" i="1" dirty="0"/>
              <a:t>lable</a:t>
            </a:r>
            <a:r>
              <a:rPr lang="it-IT" dirty="0"/>
              <a:t>. Con una sola lable è possibile gestire sia il tipo di condizione al contorno che il suo valore.</a:t>
            </a:r>
          </a:p>
          <a:p>
            <a:pPr marL="168275" algn="just">
              <a:lnSpc>
                <a:spcPct val="150000"/>
              </a:lnSpc>
              <a:tabLst>
                <a:tab pos="8740775" algn="l"/>
              </a:tabLst>
              <a:defRPr sz="2400"/>
            </a:pPr>
            <a:endParaRPr lang="it-IT" dirty="0"/>
          </a:p>
          <a:p>
            <a:pPr marL="168275" algn="just">
              <a:lnSpc>
                <a:spcPct val="150000"/>
              </a:lnSpc>
              <a:tabLst>
                <a:tab pos="8740775" algn="l"/>
              </a:tabLst>
              <a:defRPr sz="2400"/>
            </a:pPr>
            <a:r>
              <a:rPr lang="it-IT" dirty="0"/>
              <a:t>Le label da 10 a 19 vengono usate per indicare una condizione al contorno di tipo Neumann</a:t>
            </a:r>
          </a:p>
          <a:p>
            <a:pPr marL="168275" algn="just">
              <a:lnSpc>
                <a:spcPct val="150000"/>
              </a:lnSpc>
              <a:tabLst>
                <a:tab pos="8740775" algn="l"/>
              </a:tabLst>
              <a:defRPr sz="2400"/>
            </a:pPr>
            <a:endParaRPr lang="it-IT" dirty="0"/>
          </a:p>
          <a:p>
            <a:pPr marL="168275" algn="just">
              <a:lnSpc>
                <a:spcPct val="150000"/>
              </a:lnSpc>
              <a:tabLst>
                <a:tab pos="8740775" algn="l"/>
              </a:tabLst>
              <a:defRPr sz="2400"/>
            </a:pPr>
            <a:r>
              <a:rPr lang="it-IT" dirty="0"/>
              <a:t>Le label da 20 a 29 Dirichlet</a:t>
            </a:r>
          </a:p>
          <a:p>
            <a:pPr marL="168275" algn="just">
              <a:lnSpc>
                <a:spcPct val="150000"/>
              </a:lnSpc>
              <a:tabLst>
                <a:tab pos="8740775" algn="l"/>
              </a:tabLst>
              <a:defRPr sz="2400"/>
            </a:pPr>
            <a:endParaRPr lang="it-IT" dirty="0"/>
          </a:p>
          <a:p>
            <a:pPr marL="168275" algn="just">
              <a:lnSpc>
                <a:spcPct val="150000"/>
              </a:lnSpc>
              <a:tabLst>
                <a:tab pos="8740775" algn="l"/>
              </a:tabLst>
              <a:defRPr sz="2400"/>
            </a:pPr>
            <a:r>
              <a:rPr lang="it-IT" dirty="0"/>
              <a:t>La label 30 free drainage.</a:t>
            </a:r>
          </a:p>
        </p:txBody>
      </p:sp>
    </p:spTree>
    <p:extLst>
      <p:ext uri="{BB962C8B-B14F-4D97-AF65-F5344CB8AC3E}">
        <p14:creationId xmlns:p14="http://schemas.microsoft.com/office/powerpoint/2010/main" val="394560601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Boundary Condition</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36" name="TextBox 1 1"/>
          <p:cNvSpPr txBox="1"/>
          <p:nvPr/>
        </p:nvSpPr>
        <p:spPr>
          <a:xfrm>
            <a:off x="-1" y="352597"/>
            <a:ext cx="8925887" cy="114307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it-IT" dirty="0"/>
              <a:t>Esite un unico file che contiene le time series per le condizioni al contorno. Il file è formattato nel seguente modo</a:t>
            </a:r>
          </a:p>
        </p:txBody>
      </p:sp>
      <p:pic>
        <p:nvPicPr>
          <p:cNvPr id="3" name="Picture 2" descr="A picture containing bottle, indoor, text&#10;&#10;Description automatically generated">
            <a:extLst>
              <a:ext uri="{FF2B5EF4-FFF2-40B4-BE49-F238E27FC236}">
                <a16:creationId xmlns:a16="http://schemas.microsoft.com/office/drawing/2014/main" id="{3BD180BA-3FE5-4F9E-A4B1-492408861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461" y="1524845"/>
            <a:ext cx="5465826" cy="2886975"/>
          </a:xfrm>
          <a:prstGeom prst="rect">
            <a:avLst/>
          </a:prstGeom>
        </p:spPr>
      </p:pic>
    </p:spTree>
    <p:extLst>
      <p:ext uri="{BB962C8B-B14F-4D97-AF65-F5344CB8AC3E}">
        <p14:creationId xmlns:p14="http://schemas.microsoft.com/office/powerpoint/2010/main" val="120527826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Boundary Condition</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7" name="TextBox 1 1">
            <a:extLst>
              <a:ext uri="{FF2B5EF4-FFF2-40B4-BE49-F238E27FC236}">
                <a16:creationId xmlns:a16="http://schemas.microsoft.com/office/drawing/2014/main" id="{80875247-60C2-4C3E-887E-B33463A6B6D7}"/>
              </a:ext>
            </a:extLst>
          </p:cNvPr>
          <p:cNvSpPr txBox="1"/>
          <p:nvPr/>
        </p:nvSpPr>
        <p:spPr>
          <a:xfrm>
            <a:off x="1397" y="3139143"/>
            <a:ext cx="8925887" cy="335906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it-IT" dirty="0"/>
              <a:t> Nella riga 5  vengono riportati i label usati nella definizione del contorno della griglia. In questo caso 10 e 20, quindi una condizione di tipo Neumann e una di tipo Dirichlet.</a:t>
            </a:r>
          </a:p>
          <a:p>
            <a:pPr marL="168275" algn="just">
              <a:lnSpc>
                <a:spcPct val="150000"/>
              </a:lnSpc>
              <a:tabLst>
                <a:tab pos="8740775" algn="l"/>
              </a:tabLst>
              <a:defRPr sz="2400"/>
            </a:pPr>
            <a:r>
              <a:rPr lang="it-IT" dirty="0"/>
              <a:t>Nella riga 8 riportati i valori delle condizioni al contorno. In questo caso per Neumann il flusso è 0 [m/s] e Dirichlet la suzione è pari a 0.5 [m].</a:t>
            </a:r>
          </a:p>
        </p:txBody>
      </p:sp>
      <p:pic>
        <p:nvPicPr>
          <p:cNvPr id="4" name="Picture 3" descr="A screenshot of a cell phone&#10;&#10;Description automatically generated">
            <a:extLst>
              <a:ext uri="{FF2B5EF4-FFF2-40B4-BE49-F238E27FC236}">
                <a16:creationId xmlns:a16="http://schemas.microsoft.com/office/drawing/2014/main" id="{A055B94E-68EA-437E-ACBC-F4D55573C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163" y="323419"/>
            <a:ext cx="6187673" cy="2775572"/>
          </a:xfrm>
          <a:prstGeom prst="rect">
            <a:avLst/>
          </a:prstGeom>
        </p:spPr>
      </p:pic>
    </p:spTree>
    <p:extLst>
      <p:ext uri="{BB962C8B-B14F-4D97-AF65-F5344CB8AC3E}">
        <p14:creationId xmlns:p14="http://schemas.microsoft.com/office/powerpoint/2010/main" val="64163503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Boundary Condition</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7" name="TextBox 1 1">
            <a:extLst>
              <a:ext uri="{FF2B5EF4-FFF2-40B4-BE49-F238E27FC236}">
                <a16:creationId xmlns:a16="http://schemas.microsoft.com/office/drawing/2014/main" id="{80875247-60C2-4C3E-887E-B33463A6B6D7}"/>
              </a:ext>
            </a:extLst>
          </p:cNvPr>
          <p:cNvSpPr txBox="1"/>
          <p:nvPr/>
        </p:nvSpPr>
        <p:spPr>
          <a:xfrm>
            <a:off x="1397" y="3139143"/>
            <a:ext cx="8925887" cy="16970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it-IT" dirty="0"/>
              <a:t> Tutte le timeseries per le condizioni al contorno sono contenute all’interno di questo file, gli ID (riga 5) vengono usati per assegnare a ciascun bordo il il valore della condizione al contorno.</a:t>
            </a:r>
          </a:p>
        </p:txBody>
      </p:sp>
      <p:pic>
        <p:nvPicPr>
          <p:cNvPr id="4" name="Picture 3" descr="A screenshot of a cell phone&#10;&#10;Description automatically generated">
            <a:extLst>
              <a:ext uri="{FF2B5EF4-FFF2-40B4-BE49-F238E27FC236}">
                <a16:creationId xmlns:a16="http://schemas.microsoft.com/office/drawing/2014/main" id="{A055B94E-68EA-437E-ACBC-F4D55573C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163" y="323419"/>
            <a:ext cx="6187673" cy="2775572"/>
          </a:xfrm>
          <a:prstGeom prst="rect">
            <a:avLst/>
          </a:prstGeom>
        </p:spPr>
      </p:pic>
    </p:spTree>
    <p:extLst>
      <p:ext uri="{BB962C8B-B14F-4D97-AF65-F5344CB8AC3E}">
        <p14:creationId xmlns:p14="http://schemas.microsoft.com/office/powerpoint/2010/main" val="4768087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Boundary Condition - </a:t>
            </a:r>
            <a:r>
              <a:rPr lang="en-US" dirty="0" err="1"/>
              <a:t>esempio</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pic>
        <p:nvPicPr>
          <p:cNvPr id="6" name="Picture 5" descr="A screenshot of a cell phone&#10;&#10;Description automatically generated">
            <a:extLst>
              <a:ext uri="{FF2B5EF4-FFF2-40B4-BE49-F238E27FC236}">
                <a16:creationId xmlns:a16="http://schemas.microsoft.com/office/drawing/2014/main" id="{08941478-ADAA-42CD-9088-6F5DC7A1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993" y="371421"/>
            <a:ext cx="4315522" cy="903706"/>
          </a:xfrm>
          <a:prstGeom prst="rect">
            <a:avLst/>
          </a:prstGeom>
        </p:spPr>
      </p:pic>
      <p:sp>
        <p:nvSpPr>
          <p:cNvPr id="10" name="TextBox 1 3">
            <a:extLst>
              <a:ext uri="{FF2B5EF4-FFF2-40B4-BE49-F238E27FC236}">
                <a16:creationId xmlns:a16="http://schemas.microsoft.com/office/drawing/2014/main" id="{7561553C-A42C-43BE-8981-A7A2A796CA13}"/>
              </a:ext>
            </a:extLst>
          </p:cNvPr>
          <p:cNvSpPr txBox="1"/>
          <p:nvPr/>
        </p:nvSpPr>
        <p:spPr>
          <a:xfrm>
            <a:off x="425545" y="2725447"/>
            <a:ext cx="2086448"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150000"/>
              </a:lnSpc>
              <a:defRPr sz="2400"/>
            </a:pPr>
            <a:r>
              <a:rPr lang="en-US" dirty="0"/>
              <a:t>Neumann (10)</a:t>
            </a:r>
          </a:p>
        </p:txBody>
      </p:sp>
      <p:sp>
        <p:nvSpPr>
          <p:cNvPr id="11" name="TextBox 1 3">
            <a:extLst>
              <a:ext uri="{FF2B5EF4-FFF2-40B4-BE49-F238E27FC236}">
                <a16:creationId xmlns:a16="http://schemas.microsoft.com/office/drawing/2014/main" id="{5589BFC9-8238-4477-81C3-B75E13D76ACA}"/>
              </a:ext>
            </a:extLst>
          </p:cNvPr>
          <p:cNvSpPr txBox="1"/>
          <p:nvPr/>
        </p:nvSpPr>
        <p:spPr>
          <a:xfrm>
            <a:off x="6644312" y="2725447"/>
            <a:ext cx="2281573"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150000"/>
              </a:lnSpc>
              <a:defRPr sz="2400"/>
            </a:pPr>
            <a:r>
              <a:rPr lang="en-US" dirty="0"/>
              <a:t>Neumann (10)</a:t>
            </a:r>
          </a:p>
        </p:txBody>
      </p:sp>
      <p:sp>
        <p:nvSpPr>
          <p:cNvPr id="12" name="TextBox 1 3">
            <a:extLst>
              <a:ext uri="{FF2B5EF4-FFF2-40B4-BE49-F238E27FC236}">
                <a16:creationId xmlns:a16="http://schemas.microsoft.com/office/drawing/2014/main" id="{52513F6A-80AE-43F4-9B1C-EF457B762131}"/>
              </a:ext>
            </a:extLst>
          </p:cNvPr>
          <p:cNvSpPr txBox="1"/>
          <p:nvPr/>
        </p:nvSpPr>
        <p:spPr>
          <a:xfrm>
            <a:off x="2986482" y="5762087"/>
            <a:ext cx="3103206"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150000"/>
              </a:lnSpc>
              <a:defRPr sz="2400"/>
            </a:pPr>
            <a:r>
              <a:rPr lang="en-US" dirty="0"/>
              <a:t>Free drainage (30)</a:t>
            </a:r>
          </a:p>
        </p:txBody>
      </p:sp>
      <p:sp>
        <p:nvSpPr>
          <p:cNvPr id="13" name="TextBox 1 3">
            <a:extLst>
              <a:ext uri="{FF2B5EF4-FFF2-40B4-BE49-F238E27FC236}">
                <a16:creationId xmlns:a16="http://schemas.microsoft.com/office/drawing/2014/main" id="{C274F919-56F2-4FC1-97CB-F3B7B27A78D1}"/>
              </a:ext>
            </a:extLst>
          </p:cNvPr>
          <p:cNvSpPr txBox="1"/>
          <p:nvPr/>
        </p:nvSpPr>
        <p:spPr>
          <a:xfrm>
            <a:off x="3781722" y="1275127"/>
            <a:ext cx="2281573" cy="5890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150000"/>
              </a:lnSpc>
              <a:defRPr sz="2400"/>
            </a:pPr>
            <a:r>
              <a:rPr lang="en-US" dirty="0"/>
              <a:t>Dirichlet (20)</a:t>
            </a:r>
          </a:p>
        </p:txBody>
      </p:sp>
      <p:pic>
        <p:nvPicPr>
          <p:cNvPr id="2" name="Picture 1">
            <a:extLst>
              <a:ext uri="{FF2B5EF4-FFF2-40B4-BE49-F238E27FC236}">
                <a16:creationId xmlns:a16="http://schemas.microsoft.com/office/drawing/2014/main" id="{8B1EF57D-11F7-4351-9282-B3387673015D}"/>
              </a:ext>
            </a:extLst>
          </p:cNvPr>
          <p:cNvPicPr>
            <a:picLocks noChangeAspect="1"/>
          </p:cNvPicPr>
          <p:nvPr/>
        </p:nvPicPr>
        <p:blipFill>
          <a:blip r:embed="rId3"/>
          <a:stretch>
            <a:fillRect/>
          </a:stretch>
        </p:blipFill>
        <p:spPr>
          <a:xfrm>
            <a:off x="2452517" y="1821316"/>
            <a:ext cx="4171135" cy="4132553"/>
          </a:xfrm>
          <a:prstGeom prst="rect">
            <a:avLst/>
          </a:prstGeom>
        </p:spPr>
      </p:pic>
    </p:spTree>
    <p:extLst>
      <p:ext uri="{BB962C8B-B14F-4D97-AF65-F5344CB8AC3E}">
        <p14:creationId xmlns:p14="http://schemas.microsoft.com/office/powerpoint/2010/main" val="5787554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Boundary Condition - </a:t>
            </a:r>
            <a:r>
              <a:rPr lang="en-US" dirty="0" err="1"/>
              <a:t>esempio</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pic>
        <p:nvPicPr>
          <p:cNvPr id="6" name="Picture 5" descr="A screenshot of a cell phone&#10;&#10;Description automatically generated">
            <a:extLst>
              <a:ext uri="{FF2B5EF4-FFF2-40B4-BE49-F238E27FC236}">
                <a16:creationId xmlns:a16="http://schemas.microsoft.com/office/drawing/2014/main" id="{08941478-ADAA-42CD-9088-6F5DC7A1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993" y="371421"/>
            <a:ext cx="4315522" cy="903706"/>
          </a:xfrm>
          <a:prstGeom prst="rect">
            <a:avLst/>
          </a:prstGeom>
        </p:spPr>
      </p:pic>
      <p:sp>
        <p:nvSpPr>
          <p:cNvPr id="14" name="TextBox 1 1">
            <a:extLst>
              <a:ext uri="{FF2B5EF4-FFF2-40B4-BE49-F238E27FC236}">
                <a16:creationId xmlns:a16="http://schemas.microsoft.com/office/drawing/2014/main" id="{13A200CC-2440-498E-90B0-F75BD1D4CFBF}"/>
              </a:ext>
            </a:extLst>
          </p:cNvPr>
          <p:cNvSpPr txBox="1"/>
          <p:nvPr/>
        </p:nvSpPr>
        <p:spPr>
          <a:xfrm>
            <a:off x="-1" y="1327766"/>
            <a:ext cx="8925887" cy="668304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a:t>Per </a:t>
            </a:r>
            <a:r>
              <a:rPr lang="en-US" dirty="0" err="1"/>
              <a:t>definire</a:t>
            </a:r>
            <a:r>
              <a:rPr lang="en-US" dirty="0"/>
              <a:t> un </a:t>
            </a:r>
            <a:r>
              <a:rPr lang="en-US" dirty="0" err="1"/>
              <a:t>dominio</a:t>
            </a:r>
            <a:r>
              <a:rPr lang="en-US" dirty="0"/>
              <a:t> </a:t>
            </a:r>
            <a:r>
              <a:rPr lang="en-US" dirty="0" err="1"/>
              <a:t>quadrato</a:t>
            </a:r>
            <a:r>
              <a:rPr lang="en-US" dirty="0"/>
              <a:t> ho </a:t>
            </a:r>
            <a:r>
              <a:rPr lang="en-US" dirty="0" err="1"/>
              <a:t>bisogno</a:t>
            </a:r>
            <a:r>
              <a:rPr lang="en-US" dirty="0"/>
              <a:t> di 4 </a:t>
            </a:r>
            <a:r>
              <a:rPr lang="en-US" dirty="0" err="1"/>
              <a:t>bordi</a:t>
            </a:r>
            <a:r>
              <a:rPr lang="en-US" dirty="0"/>
              <a:t> bottom, right, top e left.</a:t>
            </a:r>
          </a:p>
          <a:p>
            <a:pPr marL="168275" algn="just">
              <a:lnSpc>
                <a:spcPct val="150000"/>
              </a:lnSpc>
              <a:tabLst>
                <a:tab pos="8740775" algn="l"/>
              </a:tabLst>
              <a:defRPr sz="2400"/>
            </a:pPr>
            <a:r>
              <a:rPr lang="en-US" dirty="0"/>
              <a:t>                        </a:t>
            </a:r>
            <a:r>
              <a:rPr lang="en-US" dirty="0" err="1"/>
              <a:t>tipo</a:t>
            </a:r>
            <a:r>
              <a:rPr lang="en-US" dirty="0"/>
              <a:t> </a:t>
            </a:r>
            <a:r>
              <a:rPr lang="en-US" dirty="0" err="1"/>
              <a:t>della</a:t>
            </a:r>
            <a:r>
              <a:rPr lang="en-US" dirty="0"/>
              <a:t> </a:t>
            </a:r>
            <a:r>
              <a:rPr lang="en-US" dirty="0" err="1"/>
              <a:t>variabile</a:t>
            </a:r>
            <a:endParaRPr lang="en-US" dirty="0"/>
          </a:p>
          <a:p>
            <a:pPr marL="168275" algn="just">
              <a:lnSpc>
                <a:spcPct val="150000"/>
              </a:lnSpc>
              <a:tabLst>
                <a:tab pos="8740775" algn="l"/>
              </a:tabLst>
              <a:defRPr sz="2400"/>
            </a:pPr>
            <a:r>
              <a:rPr lang="en-US" dirty="0"/>
              <a:t>Il </a:t>
            </a:r>
            <a:r>
              <a:rPr lang="en-US" dirty="0" err="1"/>
              <a:t>bordo</a:t>
            </a:r>
            <a:r>
              <a:rPr lang="en-US" dirty="0"/>
              <a:t> è </a:t>
            </a:r>
            <a:r>
              <a:rPr lang="en-US" dirty="0" err="1"/>
              <a:t>definito</a:t>
            </a:r>
            <a:r>
              <a:rPr lang="en-US" dirty="0"/>
              <a:t> come una </a:t>
            </a:r>
            <a:r>
              <a:rPr lang="en-US" dirty="0" err="1"/>
              <a:t>curva</a:t>
            </a:r>
            <a:r>
              <a:rPr lang="en-US" dirty="0"/>
              <a:t> </a:t>
            </a:r>
            <a:r>
              <a:rPr lang="en-US" dirty="0" err="1"/>
              <a:t>parametrica</a:t>
            </a:r>
            <a:r>
              <a:rPr lang="en-US" dirty="0"/>
              <a:t> x=x(t), y=y(t). </a:t>
            </a:r>
          </a:p>
          <a:p>
            <a:pPr marL="168275" algn="just">
              <a:lnSpc>
                <a:spcPct val="150000"/>
              </a:lnSpc>
              <a:tabLst>
                <a:tab pos="8740775" algn="l"/>
              </a:tabLst>
              <a:defRPr sz="2400"/>
            </a:pPr>
            <a:r>
              <a:rPr lang="en-US" dirty="0"/>
              <a:t>                        </a:t>
            </a:r>
            <a:r>
              <a:rPr lang="en-US" dirty="0" err="1"/>
              <a:t>dominio</a:t>
            </a:r>
            <a:r>
              <a:rPr lang="en-US" dirty="0"/>
              <a:t> del parametron t</a:t>
            </a:r>
          </a:p>
          <a:p>
            <a:pPr marL="168275" algn="just">
              <a:lnSpc>
                <a:spcPct val="150000"/>
              </a:lnSpc>
              <a:tabLst>
                <a:tab pos="8740775" algn="l"/>
              </a:tabLst>
              <a:defRPr sz="2400"/>
            </a:pPr>
            <a:r>
              <a:rPr lang="en-US" dirty="0"/>
              <a:t>                        </a:t>
            </a:r>
            <a:r>
              <a:rPr lang="en-US" dirty="0" err="1"/>
              <a:t>parametrizzazione</a:t>
            </a:r>
            <a:r>
              <a:rPr lang="en-US" dirty="0"/>
              <a:t> di x e y</a:t>
            </a:r>
          </a:p>
          <a:p>
            <a:pPr marL="168275" algn="just">
              <a:lnSpc>
                <a:spcPct val="150000"/>
              </a:lnSpc>
              <a:tabLst>
                <a:tab pos="8740775" algn="l"/>
              </a:tabLst>
              <a:defRPr sz="2400"/>
            </a:pPr>
            <a:r>
              <a:rPr lang="en-US" dirty="0"/>
              <a:t>                        label per </a:t>
            </a:r>
            <a:r>
              <a:rPr lang="en-US" dirty="0" err="1"/>
              <a:t>definire</a:t>
            </a:r>
            <a:r>
              <a:rPr lang="en-US" dirty="0"/>
              <a:t> la </a:t>
            </a:r>
            <a:r>
              <a:rPr lang="en-US" dirty="0" err="1"/>
              <a:t>condizione</a:t>
            </a:r>
            <a:r>
              <a:rPr lang="en-US" dirty="0"/>
              <a:t> al </a:t>
            </a:r>
            <a:r>
              <a:rPr lang="en-US" dirty="0" err="1"/>
              <a:t>contorno</a:t>
            </a:r>
            <a:r>
              <a:rPr lang="en-US" dirty="0"/>
              <a:t>.</a:t>
            </a:r>
          </a:p>
          <a:p>
            <a:pPr marL="168275" algn="just">
              <a:lnSpc>
                <a:spcPct val="150000"/>
              </a:lnSpc>
              <a:tabLst>
                <a:tab pos="8740775" algn="l"/>
              </a:tabLst>
              <a:defRPr sz="2400"/>
            </a:pPr>
            <a:r>
              <a:rPr lang="en-US" dirty="0"/>
              <a:t>! </a:t>
            </a:r>
            <a:r>
              <a:rPr lang="en-US" dirty="0" err="1"/>
              <a:t>Eventuali</a:t>
            </a:r>
            <a:r>
              <a:rPr lang="en-US" dirty="0"/>
              <a:t> </a:t>
            </a:r>
            <a:r>
              <a:rPr lang="en-US" dirty="0" err="1"/>
              <a:t>bordi</a:t>
            </a:r>
            <a:r>
              <a:rPr lang="en-US" dirty="0"/>
              <a:t> </a:t>
            </a:r>
            <a:r>
              <a:rPr lang="en-US" dirty="0" err="1"/>
              <a:t>interni</a:t>
            </a:r>
            <a:r>
              <a:rPr lang="en-US" dirty="0"/>
              <a:t> </a:t>
            </a:r>
            <a:r>
              <a:rPr lang="en-US" dirty="0" err="1"/>
              <a:t>usati</a:t>
            </a:r>
            <a:r>
              <a:rPr lang="en-US" dirty="0"/>
              <a:t> per </a:t>
            </a:r>
            <a:r>
              <a:rPr lang="en-US" dirty="0" err="1"/>
              <a:t>definire</a:t>
            </a:r>
            <a:r>
              <a:rPr lang="en-US" dirty="0"/>
              <a:t> </a:t>
            </a:r>
            <a:r>
              <a:rPr lang="en-US" dirty="0" err="1"/>
              <a:t>suoli</a:t>
            </a:r>
            <a:r>
              <a:rPr lang="en-US" dirty="0"/>
              <a:t> </a:t>
            </a:r>
            <a:r>
              <a:rPr lang="en-US" dirty="0" err="1"/>
              <a:t>diversi</a:t>
            </a:r>
            <a:r>
              <a:rPr lang="en-US" dirty="0"/>
              <a:t> </a:t>
            </a:r>
            <a:r>
              <a:rPr lang="en-US" dirty="0" err="1"/>
              <a:t>devono</a:t>
            </a:r>
            <a:r>
              <a:rPr lang="en-US" dirty="0"/>
              <a:t> </a:t>
            </a:r>
            <a:r>
              <a:rPr lang="en-US" dirty="0" err="1"/>
              <a:t>avere</a:t>
            </a:r>
            <a:r>
              <a:rPr lang="en-US" dirty="0"/>
              <a:t> label </a:t>
            </a:r>
            <a:r>
              <a:rPr lang="en-US" dirty="0" err="1"/>
              <a:t>pari</a:t>
            </a:r>
            <a:r>
              <a:rPr lang="en-US" dirty="0"/>
              <a:t> a -1</a:t>
            </a:r>
          </a:p>
          <a:p>
            <a:pPr marL="168275" algn="just">
              <a:lnSpc>
                <a:spcPct val="150000"/>
              </a:lnSpc>
              <a:tabLst>
                <a:tab pos="8740775" algn="l"/>
              </a:tabLst>
              <a:defRPr sz="2400"/>
            </a:pPr>
            <a:endParaRPr lang="en-US" dirty="0"/>
          </a:p>
          <a:p>
            <a:pPr marL="168275" algn="just">
              <a:lnSpc>
                <a:spcPct val="150000"/>
              </a:lnSpc>
              <a:tabLst>
                <a:tab pos="8740775" algn="l"/>
              </a:tabLst>
              <a:defRPr sz="2400"/>
            </a:pPr>
            <a:endParaRPr lang="en-US" dirty="0"/>
          </a:p>
          <a:p>
            <a:pPr marL="168275" algn="just">
              <a:lnSpc>
                <a:spcPct val="150000"/>
              </a:lnSpc>
              <a:tabLst>
                <a:tab pos="8740775" algn="l"/>
              </a:tabLst>
              <a:defRPr sz="2400"/>
            </a:pPr>
            <a:endParaRPr lang="it-IT" dirty="0"/>
          </a:p>
        </p:txBody>
      </p:sp>
      <p:pic>
        <p:nvPicPr>
          <p:cNvPr id="15" name="Picture 14" descr="A screenshot of a cell phone&#10;&#10;Description automatically generated">
            <a:extLst>
              <a:ext uri="{FF2B5EF4-FFF2-40B4-BE49-F238E27FC236}">
                <a16:creationId xmlns:a16="http://schemas.microsoft.com/office/drawing/2014/main" id="{D965C210-B760-4E4E-A4FF-54EF71EFA00E}"/>
              </a:ext>
            </a:extLst>
          </p:cNvPr>
          <p:cNvPicPr>
            <a:picLocks noChangeAspect="1"/>
          </p:cNvPicPr>
          <p:nvPr/>
        </p:nvPicPr>
        <p:blipFill rotWithShape="1">
          <a:blip r:embed="rId2">
            <a:extLst>
              <a:ext uri="{28A0092B-C50C-407E-A947-70E740481C1C}">
                <a14:useLocalDpi xmlns:a14="http://schemas.microsoft.com/office/drawing/2010/main" val="0"/>
              </a:ext>
            </a:extLst>
          </a:blip>
          <a:srcRect r="83009" b="76816"/>
          <a:stretch/>
        </p:blipFill>
        <p:spPr>
          <a:xfrm>
            <a:off x="682655" y="2709851"/>
            <a:ext cx="733266" cy="209517"/>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58B1ACF1-A23C-48AE-8E4B-077C458A2753}"/>
              </a:ext>
            </a:extLst>
          </p:cNvPr>
          <p:cNvPicPr>
            <a:picLocks noChangeAspect="1"/>
          </p:cNvPicPr>
          <p:nvPr/>
        </p:nvPicPr>
        <p:blipFill rotWithShape="1">
          <a:blip r:embed="rId2">
            <a:extLst>
              <a:ext uri="{28A0092B-C50C-407E-A947-70E740481C1C}">
                <a14:useLocalDpi xmlns:a14="http://schemas.microsoft.com/office/drawing/2010/main" val="0"/>
              </a:ext>
            </a:extLst>
          </a:blip>
          <a:srcRect l="32947" r="51476" b="78363"/>
          <a:stretch/>
        </p:blipFill>
        <p:spPr>
          <a:xfrm>
            <a:off x="682655" y="3815152"/>
            <a:ext cx="672243" cy="195535"/>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993B7399-2CCC-4E50-AA36-3491294392BA}"/>
              </a:ext>
            </a:extLst>
          </p:cNvPr>
          <p:cNvPicPr>
            <a:picLocks noChangeAspect="1"/>
          </p:cNvPicPr>
          <p:nvPr/>
        </p:nvPicPr>
        <p:blipFill rotWithShape="1">
          <a:blip r:embed="rId2">
            <a:extLst>
              <a:ext uri="{28A0092B-C50C-407E-A947-70E740481C1C}">
                <a14:useLocalDpi xmlns:a14="http://schemas.microsoft.com/office/drawing/2010/main" val="0"/>
              </a:ext>
            </a:extLst>
          </a:blip>
          <a:srcRect l="49258" t="-1" r="25082" b="79789"/>
          <a:stretch/>
        </p:blipFill>
        <p:spPr>
          <a:xfrm>
            <a:off x="682655" y="4318608"/>
            <a:ext cx="1107348" cy="182656"/>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03120733-3C1D-4352-8F5A-DE575859FDD9}"/>
              </a:ext>
            </a:extLst>
          </p:cNvPr>
          <p:cNvPicPr>
            <a:picLocks noChangeAspect="1"/>
          </p:cNvPicPr>
          <p:nvPr/>
        </p:nvPicPr>
        <p:blipFill rotWithShape="1">
          <a:blip r:embed="rId2">
            <a:extLst>
              <a:ext uri="{28A0092B-C50C-407E-A947-70E740481C1C}">
                <a14:useLocalDpi xmlns:a14="http://schemas.microsoft.com/office/drawing/2010/main" val="0"/>
              </a:ext>
            </a:extLst>
          </a:blip>
          <a:srcRect l="73556" b="70808"/>
          <a:stretch/>
        </p:blipFill>
        <p:spPr>
          <a:xfrm>
            <a:off x="648826" y="4851331"/>
            <a:ext cx="1141177" cy="263812"/>
          </a:xfrm>
          <a:prstGeom prst="rect">
            <a:avLst/>
          </a:prstGeom>
        </p:spPr>
      </p:pic>
    </p:spTree>
    <p:extLst>
      <p:ext uri="{BB962C8B-B14F-4D97-AF65-F5344CB8AC3E}">
        <p14:creationId xmlns:p14="http://schemas.microsoft.com/office/powerpoint/2010/main" val="41388999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54 1"/>
          <p:cNvSpPr txBox="1"/>
          <p:nvPr/>
        </p:nvSpPr>
        <p:spPr>
          <a:xfrm>
            <a:off x="-1" y="-25709"/>
            <a:ext cx="7563447" cy="349128"/>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algn="just"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rPr lang="en-US" dirty="0"/>
              <a:t>Boundary Condition - </a:t>
            </a:r>
            <a:r>
              <a:rPr lang="en-US" dirty="0" err="1"/>
              <a:t>esempio</a:t>
            </a:r>
            <a:endParaRPr dirty="0"/>
          </a:p>
        </p:txBody>
      </p:sp>
      <p:sp>
        <p:nvSpPr>
          <p:cNvPr id="135" name="Shape 154 2"/>
          <p:cNvSpPr txBox="1"/>
          <p:nvPr/>
        </p:nvSpPr>
        <p:spPr>
          <a:xfrm>
            <a:off x="1049288" y="6508869"/>
            <a:ext cx="2354958" cy="338135"/>
          </a:xfrm>
          <a:prstGeom prst="rect">
            <a:avLst/>
          </a:prstGeom>
          <a:ln w="12700">
            <a:miter lim="400000"/>
          </a:ln>
          <a:extLst>
            <a:ext uri="{C572A759-6A51-4108-AA02-DFA0A04FC94B}">
              <ma14:wrappingTextBoxFlag xmlns:ma14="http://schemas.microsoft.com/office/mac/drawingml/2011/main" xmlns="" val="1"/>
            </a:ext>
          </a:extLst>
        </p:spPr>
        <p:txBody>
          <a:bodyPr lIns="35716" tIns="35716" rIns="35716" bIns="35716">
            <a:spAutoFit/>
          </a:bodyPr>
          <a:lstStyle>
            <a:lvl1pPr defTabSz="647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solidFill>
                  <a:srgbClr val="F1FEF6"/>
                </a:solidFill>
                <a:latin typeface="Lucida Bright"/>
                <a:ea typeface="Lucida Bright"/>
                <a:cs typeface="Lucida Bright"/>
                <a:sym typeface="Lucida Bright"/>
              </a:defRPr>
            </a:lvl1pPr>
          </a:lstStyle>
          <a:p>
            <a:r>
              <a:t> &amp;  N. Tubini</a:t>
            </a:r>
          </a:p>
        </p:txBody>
      </p:sp>
      <p:sp>
        <p:nvSpPr>
          <p:cNvPr id="14" name="TextBox 1 1">
            <a:extLst>
              <a:ext uri="{FF2B5EF4-FFF2-40B4-BE49-F238E27FC236}">
                <a16:creationId xmlns:a16="http://schemas.microsoft.com/office/drawing/2014/main" id="{13A200CC-2440-498E-90B0-F75BD1D4CFBF}"/>
              </a:ext>
            </a:extLst>
          </p:cNvPr>
          <p:cNvSpPr txBox="1"/>
          <p:nvPr/>
        </p:nvSpPr>
        <p:spPr>
          <a:xfrm>
            <a:off x="-1" y="1327766"/>
            <a:ext cx="8925887" cy="612905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168275" algn="just">
              <a:lnSpc>
                <a:spcPct val="150000"/>
              </a:lnSpc>
              <a:tabLst>
                <a:tab pos="8740775" algn="l"/>
              </a:tabLst>
              <a:defRPr sz="2400"/>
            </a:pPr>
            <a:r>
              <a:rPr lang="en-US" dirty="0"/>
              <a:t>                        </a:t>
            </a:r>
            <a:r>
              <a:rPr lang="en-US" dirty="0" err="1"/>
              <a:t>tipo</a:t>
            </a:r>
            <a:r>
              <a:rPr lang="en-US" dirty="0"/>
              <a:t> </a:t>
            </a:r>
            <a:r>
              <a:rPr lang="en-US" dirty="0" err="1"/>
              <a:t>della</a:t>
            </a:r>
            <a:r>
              <a:rPr lang="en-US" dirty="0"/>
              <a:t> </a:t>
            </a:r>
            <a:r>
              <a:rPr lang="en-US" dirty="0" err="1"/>
              <a:t>variabile</a:t>
            </a:r>
            <a:endParaRPr lang="en-US" dirty="0"/>
          </a:p>
          <a:p>
            <a:pPr marL="168275" algn="just">
              <a:lnSpc>
                <a:spcPct val="150000"/>
              </a:lnSpc>
              <a:tabLst>
                <a:tab pos="8740775" algn="l"/>
              </a:tabLst>
              <a:defRPr sz="2400"/>
            </a:pPr>
            <a:r>
              <a:rPr lang="en-US" dirty="0"/>
              <a:t>La mesh </a:t>
            </a:r>
            <a:r>
              <a:rPr lang="en-US" dirty="0" err="1"/>
              <a:t>viene</a:t>
            </a:r>
            <a:r>
              <a:rPr lang="en-US" dirty="0"/>
              <a:t> create con </a:t>
            </a:r>
            <a:r>
              <a:rPr lang="en-US" dirty="0" err="1"/>
              <a:t>il</a:t>
            </a:r>
            <a:r>
              <a:rPr lang="en-US" dirty="0"/>
              <a:t> </a:t>
            </a:r>
            <a:r>
              <a:rPr lang="en-US" dirty="0" err="1"/>
              <a:t>comando</a:t>
            </a:r>
            <a:r>
              <a:rPr lang="en-US" dirty="0"/>
              <a:t>                   . In </a:t>
            </a:r>
            <a:r>
              <a:rPr lang="en-US" dirty="0" err="1"/>
              <a:t>questo</a:t>
            </a:r>
            <a:r>
              <a:rPr lang="en-US" dirty="0"/>
              <a:t> </a:t>
            </a:r>
            <a:r>
              <a:rPr lang="en-US" dirty="0" err="1"/>
              <a:t>caso</a:t>
            </a:r>
            <a:r>
              <a:rPr lang="en-US" dirty="0"/>
              <a:t>                                                                         </a:t>
            </a:r>
          </a:p>
          <a:p>
            <a:pPr marL="168275" algn="just">
              <a:lnSpc>
                <a:spcPct val="150000"/>
              </a:lnSpc>
              <a:tabLst>
                <a:tab pos="8740775" algn="l"/>
              </a:tabLst>
              <a:defRPr sz="2400"/>
            </a:pPr>
            <a:r>
              <a:rPr lang="en-US" dirty="0"/>
              <a:t>                                                                                         in cui </a:t>
            </a:r>
            <a:r>
              <a:rPr lang="en-US" dirty="0" err="1"/>
              <a:t>i</a:t>
            </a:r>
            <a:r>
              <a:rPr lang="en-US" dirty="0"/>
              <a:t> </a:t>
            </a:r>
            <a:r>
              <a:rPr lang="en-US" dirty="0" err="1"/>
              <a:t>bordi</a:t>
            </a:r>
            <a:r>
              <a:rPr lang="en-US" dirty="0"/>
              <a:t> </a:t>
            </a:r>
            <a:r>
              <a:rPr lang="en-US" dirty="0" err="1"/>
              <a:t>sono</a:t>
            </a:r>
            <a:r>
              <a:rPr lang="en-US" dirty="0"/>
              <a:t> </a:t>
            </a:r>
            <a:r>
              <a:rPr lang="en-US" dirty="0" err="1"/>
              <a:t>inseriti</a:t>
            </a:r>
            <a:r>
              <a:rPr lang="en-US" dirty="0"/>
              <a:t> in </a:t>
            </a:r>
            <a:r>
              <a:rPr lang="en-US" dirty="0" err="1"/>
              <a:t>senso</a:t>
            </a:r>
            <a:r>
              <a:rPr lang="en-US" dirty="0"/>
              <a:t> </a:t>
            </a:r>
            <a:r>
              <a:rPr lang="en-US" dirty="0" err="1"/>
              <a:t>antiorario</a:t>
            </a:r>
            <a:r>
              <a:rPr lang="en-US" dirty="0"/>
              <a:t>. </a:t>
            </a:r>
            <a:r>
              <a:rPr lang="en-US" dirty="0" err="1"/>
              <a:t>Scelto</a:t>
            </a:r>
            <a:r>
              <a:rPr lang="en-US" dirty="0"/>
              <a:t> </a:t>
            </a:r>
            <a:r>
              <a:rPr lang="en-US" dirty="0" err="1"/>
              <a:t>il</a:t>
            </a:r>
            <a:r>
              <a:rPr lang="en-US" dirty="0"/>
              <a:t> primo </a:t>
            </a:r>
            <a:r>
              <a:rPr lang="en-US" dirty="0" err="1"/>
              <a:t>bordo</a:t>
            </a:r>
            <a:r>
              <a:rPr lang="en-US" dirty="0"/>
              <a:t> </a:t>
            </a:r>
            <a:r>
              <a:rPr lang="en-US" dirty="0" err="1"/>
              <a:t>i</a:t>
            </a:r>
            <a:r>
              <a:rPr lang="en-US" dirty="0"/>
              <a:t> </a:t>
            </a:r>
            <a:r>
              <a:rPr lang="en-US" dirty="0" err="1"/>
              <a:t>successivi</a:t>
            </a:r>
            <a:r>
              <a:rPr lang="en-US" dirty="0"/>
              <a:t> </a:t>
            </a:r>
            <a:r>
              <a:rPr lang="en-US" dirty="0" err="1"/>
              <a:t>devono</a:t>
            </a:r>
            <a:r>
              <a:rPr lang="en-US" dirty="0"/>
              <a:t> </a:t>
            </a:r>
            <a:r>
              <a:rPr lang="en-US" dirty="0" err="1"/>
              <a:t>essere</a:t>
            </a:r>
            <a:r>
              <a:rPr lang="en-US" dirty="0"/>
              <a:t> </a:t>
            </a:r>
            <a:r>
              <a:rPr lang="en-US" dirty="0" err="1"/>
              <a:t>inseriti</a:t>
            </a:r>
            <a:r>
              <a:rPr lang="en-US" dirty="0"/>
              <a:t> in </a:t>
            </a:r>
            <a:r>
              <a:rPr lang="en-US" dirty="0" err="1"/>
              <a:t>senso</a:t>
            </a:r>
            <a:r>
              <a:rPr lang="en-US" dirty="0"/>
              <a:t> </a:t>
            </a:r>
            <a:r>
              <a:rPr lang="en-US" dirty="0" err="1"/>
              <a:t>antiorario</a:t>
            </a:r>
            <a:r>
              <a:rPr lang="en-US" dirty="0"/>
              <a:t>.</a:t>
            </a:r>
          </a:p>
          <a:p>
            <a:pPr marL="168275" algn="just">
              <a:lnSpc>
                <a:spcPct val="150000"/>
              </a:lnSpc>
              <a:tabLst>
                <a:tab pos="8740775" algn="l"/>
              </a:tabLst>
              <a:defRPr sz="2400"/>
            </a:pPr>
            <a:r>
              <a:rPr lang="en-US" dirty="0"/>
              <a:t>                i: </a:t>
            </a:r>
            <a:r>
              <a:rPr lang="en-US" dirty="0" err="1"/>
              <a:t>il</a:t>
            </a:r>
            <a:r>
              <a:rPr lang="en-US" dirty="0"/>
              <a:t> </a:t>
            </a:r>
            <a:r>
              <a:rPr lang="en-US" dirty="0" err="1"/>
              <a:t>numero</a:t>
            </a:r>
            <a:r>
              <a:rPr lang="en-US" dirty="0"/>
              <a:t> </a:t>
            </a:r>
            <a:r>
              <a:rPr lang="en-US" dirty="0" err="1"/>
              <a:t>tra</a:t>
            </a:r>
            <a:r>
              <a:rPr lang="en-US" dirty="0"/>
              <a:t> </a:t>
            </a:r>
            <a:r>
              <a:rPr lang="en-US" dirty="0" err="1"/>
              <a:t>parentesi</a:t>
            </a:r>
            <a:r>
              <a:rPr lang="en-US" dirty="0"/>
              <a:t> </a:t>
            </a:r>
            <a:r>
              <a:rPr lang="en-US" dirty="0" err="1"/>
              <a:t>definisce</a:t>
            </a:r>
            <a:r>
              <a:rPr lang="en-US" dirty="0"/>
              <a:t> </a:t>
            </a:r>
            <a:r>
              <a:rPr lang="en-US" dirty="0" err="1"/>
              <a:t>il</a:t>
            </a:r>
            <a:r>
              <a:rPr lang="en-US" dirty="0"/>
              <a:t> </a:t>
            </a:r>
            <a:r>
              <a:rPr lang="en-US" dirty="0" err="1"/>
              <a:t>numero</a:t>
            </a:r>
            <a:r>
              <a:rPr lang="en-US" dirty="0"/>
              <a:t> di </a:t>
            </a:r>
            <a:r>
              <a:rPr lang="en-US" dirty="0" err="1"/>
              <a:t>punti</a:t>
            </a:r>
            <a:r>
              <a:rPr lang="en-US" dirty="0"/>
              <a:t> </a:t>
            </a:r>
            <a:r>
              <a:rPr lang="en-US" dirty="0" err="1"/>
              <a:t>che</a:t>
            </a:r>
            <a:r>
              <a:rPr lang="en-US" dirty="0"/>
              <a:t> </a:t>
            </a:r>
            <a:r>
              <a:rPr lang="en-US" dirty="0" err="1"/>
              <a:t>vengono</a:t>
            </a:r>
            <a:r>
              <a:rPr lang="en-US" dirty="0"/>
              <a:t> </a:t>
            </a:r>
            <a:r>
              <a:rPr lang="en-US" dirty="0" err="1"/>
              <a:t>creati</a:t>
            </a:r>
            <a:r>
              <a:rPr lang="en-US" dirty="0"/>
              <a:t> </a:t>
            </a:r>
            <a:r>
              <a:rPr lang="en-US" dirty="0" err="1"/>
              <a:t>su</a:t>
            </a:r>
            <a:r>
              <a:rPr lang="en-US" dirty="0"/>
              <a:t> </a:t>
            </a:r>
            <a:r>
              <a:rPr lang="en-US" dirty="0" err="1"/>
              <a:t>ciascun</a:t>
            </a:r>
            <a:r>
              <a:rPr lang="en-US" dirty="0"/>
              <a:t> </a:t>
            </a:r>
            <a:r>
              <a:rPr lang="en-US" dirty="0" err="1"/>
              <a:t>bordo</a:t>
            </a:r>
            <a:r>
              <a:rPr lang="en-US" dirty="0"/>
              <a:t>.</a:t>
            </a:r>
          </a:p>
          <a:p>
            <a:pPr marL="168275" algn="just">
              <a:lnSpc>
                <a:spcPct val="150000"/>
              </a:lnSpc>
              <a:tabLst>
                <a:tab pos="8740775" algn="l"/>
              </a:tabLst>
              <a:defRPr sz="2400"/>
            </a:pPr>
            <a:r>
              <a:rPr lang="en-US" dirty="0"/>
              <a:t>                    per </a:t>
            </a:r>
            <a:r>
              <a:rPr lang="en-US" dirty="0" err="1"/>
              <a:t>plottare</a:t>
            </a:r>
            <a:r>
              <a:rPr lang="en-US" dirty="0"/>
              <a:t> la mesh</a:t>
            </a:r>
          </a:p>
          <a:p>
            <a:pPr marL="168275" algn="just">
              <a:lnSpc>
                <a:spcPct val="150000"/>
              </a:lnSpc>
              <a:tabLst>
                <a:tab pos="8740775" algn="l"/>
              </a:tabLst>
              <a:defRPr sz="2400"/>
            </a:pPr>
            <a:endParaRPr lang="en-US" dirty="0"/>
          </a:p>
          <a:p>
            <a:pPr marL="168275" algn="just">
              <a:lnSpc>
                <a:spcPct val="150000"/>
              </a:lnSpc>
              <a:tabLst>
                <a:tab pos="8740775" algn="l"/>
              </a:tabLst>
              <a:defRPr sz="2400"/>
            </a:pPr>
            <a:endParaRPr lang="en-US" dirty="0"/>
          </a:p>
          <a:p>
            <a:pPr marL="168275" algn="just">
              <a:lnSpc>
                <a:spcPct val="150000"/>
              </a:lnSpc>
              <a:tabLst>
                <a:tab pos="8740775" algn="l"/>
              </a:tabLst>
              <a:defRPr sz="2400"/>
            </a:pPr>
            <a:endParaRPr lang="it-IT" dirty="0"/>
          </a:p>
        </p:txBody>
      </p:sp>
      <p:pic>
        <p:nvPicPr>
          <p:cNvPr id="2" name="Picture 1">
            <a:extLst>
              <a:ext uri="{FF2B5EF4-FFF2-40B4-BE49-F238E27FC236}">
                <a16:creationId xmlns:a16="http://schemas.microsoft.com/office/drawing/2014/main" id="{127FAD6F-D14A-4803-890E-310628D388A5}"/>
              </a:ext>
            </a:extLst>
          </p:cNvPr>
          <p:cNvPicPr>
            <a:picLocks noChangeAspect="1"/>
          </p:cNvPicPr>
          <p:nvPr/>
        </p:nvPicPr>
        <p:blipFill>
          <a:blip r:embed="rId2"/>
          <a:stretch>
            <a:fillRect/>
          </a:stretch>
        </p:blipFill>
        <p:spPr>
          <a:xfrm>
            <a:off x="1049288" y="776164"/>
            <a:ext cx="7052310" cy="207421"/>
          </a:xfrm>
          <a:prstGeom prst="rect">
            <a:avLst/>
          </a:prstGeom>
        </p:spPr>
      </p:pic>
      <p:pic>
        <p:nvPicPr>
          <p:cNvPr id="11" name="Picture 10">
            <a:extLst>
              <a:ext uri="{FF2B5EF4-FFF2-40B4-BE49-F238E27FC236}">
                <a16:creationId xmlns:a16="http://schemas.microsoft.com/office/drawing/2014/main" id="{17D6C5CF-3C4A-4F0F-8B98-0771A3A1C856}"/>
              </a:ext>
            </a:extLst>
          </p:cNvPr>
          <p:cNvPicPr>
            <a:picLocks noChangeAspect="1"/>
          </p:cNvPicPr>
          <p:nvPr/>
        </p:nvPicPr>
        <p:blipFill rotWithShape="1">
          <a:blip r:embed="rId2"/>
          <a:srcRect t="1" r="92146" b="-1011"/>
          <a:stretch/>
        </p:blipFill>
        <p:spPr>
          <a:xfrm>
            <a:off x="648826" y="1623298"/>
            <a:ext cx="553912" cy="209517"/>
          </a:xfrm>
          <a:prstGeom prst="rect">
            <a:avLst/>
          </a:prstGeom>
        </p:spPr>
      </p:pic>
      <p:pic>
        <p:nvPicPr>
          <p:cNvPr id="12" name="Picture 11">
            <a:extLst>
              <a:ext uri="{FF2B5EF4-FFF2-40B4-BE49-F238E27FC236}">
                <a16:creationId xmlns:a16="http://schemas.microsoft.com/office/drawing/2014/main" id="{FD02390F-186C-4472-B47F-D76C3FB31AC9}"/>
              </a:ext>
            </a:extLst>
          </p:cNvPr>
          <p:cNvPicPr>
            <a:picLocks noChangeAspect="1"/>
          </p:cNvPicPr>
          <p:nvPr/>
        </p:nvPicPr>
        <p:blipFill rotWithShape="1">
          <a:blip r:embed="rId2"/>
          <a:srcRect l="15267" r="69336" b="-37779"/>
          <a:stretch/>
        </p:blipFill>
        <p:spPr>
          <a:xfrm>
            <a:off x="4926330" y="2167819"/>
            <a:ext cx="1085850" cy="285781"/>
          </a:xfrm>
          <a:prstGeom prst="rect">
            <a:avLst/>
          </a:prstGeom>
        </p:spPr>
      </p:pic>
      <p:pic>
        <p:nvPicPr>
          <p:cNvPr id="13" name="Picture 12">
            <a:extLst>
              <a:ext uri="{FF2B5EF4-FFF2-40B4-BE49-F238E27FC236}">
                <a16:creationId xmlns:a16="http://schemas.microsoft.com/office/drawing/2014/main" id="{25A52CF7-956D-4EF0-9785-5538A09FEF0E}"/>
              </a:ext>
            </a:extLst>
          </p:cNvPr>
          <p:cNvPicPr>
            <a:picLocks noChangeAspect="1"/>
          </p:cNvPicPr>
          <p:nvPr/>
        </p:nvPicPr>
        <p:blipFill rotWithShape="1">
          <a:blip r:embed="rId2"/>
          <a:srcRect l="15728" t="-18421"/>
          <a:stretch/>
        </p:blipFill>
        <p:spPr>
          <a:xfrm>
            <a:off x="218114" y="2714346"/>
            <a:ext cx="5943127" cy="245631"/>
          </a:xfrm>
          <a:prstGeom prst="rect">
            <a:avLst/>
          </a:prstGeom>
        </p:spPr>
      </p:pic>
      <p:pic>
        <p:nvPicPr>
          <p:cNvPr id="19" name="Picture 18">
            <a:extLst>
              <a:ext uri="{FF2B5EF4-FFF2-40B4-BE49-F238E27FC236}">
                <a16:creationId xmlns:a16="http://schemas.microsoft.com/office/drawing/2014/main" id="{E85133CF-2C8E-4793-B086-2A2334601917}"/>
              </a:ext>
            </a:extLst>
          </p:cNvPr>
          <p:cNvPicPr>
            <a:picLocks noChangeAspect="1"/>
          </p:cNvPicPr>
          <p:nvPr/>
        </p:nvPicPr>
        <p:blipFill rotWithShape="1">
          <a:blip r:embed="rId2"/>
          <a:srcRect l="32895" t="-27186" r="50923" b="8766"/>
          <a:stretch/>
        </p:blipFill>
        <p:spPr>
          <a:xfrm>
            <a:off x="218114" y="4281652"/>
            <a:ext cx="1141177" cy="245631"/>
          </a:xfrm>
          <a:prstGeom prst="rect">
            <a:avLst/>
          </a:prstGeom>
        </p:spPr>
      </p:pic>
      <p:pic>
        <p:nvPicPr>
          <p:cNvPr id="3" name="Picture 2">
            <a:extLst>
              <a:ext uri="{FF2B5EF4-FFF2-40B4-BE49-F238E27FC236}">
                <a16:creationId xmlns:a16="http://schemas.microsoft.com/office/drawing/2014/main" id="{55EAD26E-8387-44D8-8DA4-474F3C5E42D6}"/>
              </a:ext>
            </a:extLst>
          </p:cNvPr>
          <p:cNvPicPr>
            <a:picLocks noChangeAspect="1"/>
          </p:cNvPicPr>
          <p:nvPr/>
        </p:nvPicPr>
        <p:blipFill rotWithShape="1">
          <a:blip r:embed="rId3"/>
          <a:srcRect l="6013" t="-18334" r="7453" b="11905"/>
          <a:stretch/>
        </p:blipFill>
        <p:spPr>
          <a:xfrm>
            <a:off x="215430" y="5381707"/>
            <a:ext cx="1050681" cy="245359"/>
          </a:xfrm>
          <a:prstGeom prst="rect">
            <a:avLst/>
          </a:prstGeom>
        </p:spPr>
      </p:pic>
    </p:spTree>
    <p:extLst>
      <p:ext uri="{BB962C8B-B14F-4D97-AF65-F5344CB8AC3E}">
        <p14:creationId xmlns:p14="http://schemas.microsoft.com/office/powerpoint/2010/main" val="3450473047"/>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39.9325"/>
  <p:tag name="LATEXADDIN" val="\documentclass{article}&#10;\usepackage{amsmath}&#10;\pagestyle{empty}&#10;\begin{document}&#10;&#10;$\psi(t) = -1$&#10;&#10;&#10;\end{document}"/>
  <p:tag name="IGUANATEXSIZE" val="24"/>
  <p:tag name="IGUANATEXCURSOR" val="94"/>
  <p:tag name="TRANSPARENCY" val="True"/>
  <p:tag name="FILENAME" val=""/>
  <p:tag name="LATEXENGINEID" val="0"/>
  <p:tag name="TEMPFOLDER" val="C:\Users\Niccolo\Desktop\"/>
  <p:tag name="LATEXFORMHEIGHT" val="312"/>
  <p:tag name="LATEXFORMWIDTH" val="521"/>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44.4319"/>
  <p:tag name="LATEXADDIN" val="\documentclass{article}&#10;\usepackage{amsmath}&#10;\pagestyle{empty}&#10;\begin{document}&#10;&#10;$\psi(t) = -3$&#10;&#10;&#10;\end{document}"/>
  <p:tag name="IGUANATEXSIZE" val="24"/>
  <p:tag name="IGUANATEXCURSOR" val="94"/>
  <p:tag name="TRANSPARENCY" val="True"/>
  <p:tag name="FILENAME" val=""/>
  <p:tag name="LATEXENGINEID" val="0"/>
  <p:tag name="TEMPFOLDER" val="C:\Users\Niccolo\Desktop\"/>
  <p:tag name="LATEXFORMHEIGHT" val="312"/>
  <p:tag name="LATEXFORMWIDTH" val="521"/>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33.7083"/>
  <p:tag name="ORIGINALWIDTH" val="878.1403"/>
  <p:tag name="LATEXADDIN" val="\documentclass{article}&#10;\usepackage{amsmath}&#10;\pagestyle{empty}&#10;\begin{document}&#10;&#10;$-\dfrac{1}{\alpha}\left(\dfrac{n-1}{n}\right)^{1/n}$&#10;&#10;&#10;\end{document}"/>
  <p:tag name="IGUANATEXSIZE" val="24"/>
  <p:tag name="IGUANATEXCURSOR" val="132"/>
  <p:tag name="TRANSPARENCY" val="True"/>
  <p:tag name="FILENAME" val=""/>
  <p:tag name="LATEXENGINEID" val="0"/>
  <p:tag name="TEMPFOLDER" val="C:\Users\Niccolo\Desktop\"/>
  <p:tag name="LATEXFORMHEIGHT" val="312"/>
  <p:tag name="LATEXFORMWIDTH" val="521"/>
  <p:tag name="LATEXFORMWRAP" val="True"/>
  <p:tag name="BITMAPVECTOR" val="0"/>
</p:tagLst>
</file>

<file path=ppt/theme/theme1.xml><?xml version="1.0" encoding="utf-8"?>
<a:theme xmlns:a="http://schemas.openxmlformats.org/drawingml/2006/main" name="Tema di Office">
  <a:themeElements>
    <a:clrScheme name="Tema di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i Office">
      <a:majorFont>
        <a:latin typeface="Calibri"/>
        <a:ea typeface="Calibri"/>
        <a:cs typeface="Calibri"/>
      </a:majorFont>
      <a:minorFont>
        <a:latin typeface="Helvetica"/>
        <a:ea typeface="Helvetica"/>
        <a:cs typeface="Helvetica"/>
      </a:minorFont>
    </a:fontScheme>
    <a:fmtScheme name="Tema di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i Office">
  <a:themeElements>
    <a:clrScheme name="Tema di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i Office">
      <a:majorFont>
        <a:latin typeface="Calibri"/>
        <a:ea typeface="Calibri"/>
        <a:cs typeface="Calibri"/>
      </a:majorFont>
      <a:minorFont>
        <a:latin typeface="Helvetica"/>
        <a:ea typeface="Helvetica"/>
        <a:cs typeface="Helvetica"/>
      </a:minorFont>
    </a:fontScheme>
    <a:fmtScheme name="Tema di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1157</TotalTime>
  <Words>1194</Words>
  <Application>Microsoft Office PowerPoint</Application>
  <PresentationFormat>On-screen Show (4:3)</PresentationFormat>
  <Paragraphs>115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Lucida Bright</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Niccolò Tubini</cp:lastModifiedBy>
  <cp:revision>99</cp:revision>
  <dcterms:modified xsi:type="dcterms:W3CDTF">2019-09-01T15:24:38Z</dcterms:modified>
</cp:coreProperties>
</file>