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varScale="1">
        <p:scale>
          <a:sx n="79" d="100"/>
          <a:sy n="79" d="100"/>
        </p:scale>
        <p:origin x="-186"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03-Jul-20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03-Jul-20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xmlns=""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03-Jul-20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03-Jul-20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03-Jul-20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03-Jul-20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03-Jul-20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03-Jul-20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03-Jul-20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03-Jul-20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03-Jul-20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03-Jul-20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03-Jul-20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03-Jul-20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0" y="2565400"/>
            <a:ext cx="12188825" cy="871538"/>
          </a:xfrm>
        </p:spPr>
        <p:txBody>
          <a:bodyPr>
            <a:noAutofit/>
          </a:bodyPr>
          <a:lstStyle/>
          <a:p>
            <a:pPr algn="ctr"/>
            <a:r>
              <a:rPr lang="en-IN" sz="9600" b="1" dirty="0" smtClean="0">
                <a:solidFill>
                  <a:schemeClr val="tx1"/>
                </a:solidFill>
                <a:effectLst>
                  <a:outerShdw blurRad="38100" dist="38100" dir="2700000" algn="tl">
                    <a:srgbClr val="000000">
                      <a:alpha val="43137"/>
                    </a:srgbClr>
                  </a:outerShdw>
                </a:effectLst>
                <a:latin typeface="Algerian" pitchFamily="82" charset="0"/>
              </a:rPr>
              <a:t>The </a:t>
            </a:r>
            <a:r>
              <a:rPr lang="en-IN" sz="9600" b="1" dirty="0">
                <a:solidFill>
                  <a:schemeClr val="tx1"/>
                </a:solidFill>
                <a:effectLst>
                  <a:outerShdw blurRad="38100" dist="38100" dir="2700000" algn="tl">
                    <a:srgbClr val="000000">
                      <a:alpha val="43137"/>
                    </a:srgbClr>
                  </a:outerShdw>
                </a:effectLst>
                <a:latin typeface="Algerian" pitchFamily="82" charset="0"/>
              </a:rPr>
              <a:t>Battle of Neighbourhoods</a:t>
            </a:r>
            <a:endParaRPr lang="en-US" sz="9600" dirty="0">
              <a:solidFill>
                <a:schemeClr val="tx1"/>
              </a:solidFill>
              <a:effectLst>
                <a:outerShdw blurRad="38100" dist="38100" dir="2700000" algn="tl">
                  <a:srgbClr val="000000">
                    <a:alpha val="43137"/>
                  </a:srgbClr>
                </a:outerShdw>
              </a:effectLst>
              <a:latin typeface="Algerian" pitchFamily="82" charset="0"/>
            </a:endParaRPr>
          </a:p>
        </p:txBody>
      </p:sp>
      <p:sp>
        <p:nvSpPr>
          <p:cNvPr id="5" name="Subtitle 4"/>
          <p:cNvSpPr>
            <a:spLocks noGrp="1"/>
          </p:cNvSpPr>
          <p:nvPr>
            <p:ph type="subTitle" idx="4294967295"/>
          </p:nvPr>
        </p:nvSpPr>
        <p:spPr>
          <a:xfrm>
            <a:off x="4341812" y="3429000"/>
            <a:ext cx="3886200" cy="990600"/>
          </a:xfrm>
        </p:spPr>
        <p:txBody>
          <a:bodyPr>
            <a:noAutofit/>
          </a:bodyPr>
          <a:lstStyle/>
          <a:p>
            <a:pPr>
              <a:buNone/>
            </a:pPr>
            <a:r>
              <a:rPr lang="en-US" sz="1800" b="1" dirty="0" smtClean="0">
                <a:latin typeface="Times New Roman" pitchFamily="18" charset="0"/>
                <a:ea typeface="Arial Unicode MS" pitchFamily="34" charset="-128"/>
                <a:cs typeface="Times New Roman" pitchFamily="18" charset="0"/>
              </a:rPr>
              <a:t>      </a:t>
            </a:r>
            <a:r>
              <a:rPr lang="en-US" sz="1800" b="1" dirty="0" smtClean="0">
                <a:latin typeface="Algerian" pitchFamily="82" charset="0"/>
                <a:ea typeface="Arial Unicode MS" pitchFamily="34" charset="-128"/>
                <a:cs typeface="Times New Roman" pitchFamily="18" charset="0"/>
              </a:rPr>
              <a:t>Submitted By</a:t>
            </a:r>
            <a:endParaRPr lang="en-US" sz="1800" b="1" dirty="0" smtClean="0">
              <a:latin typeface="Algerian" pitchFamily="82" charset="0"/>
              <a:ea typeface="Arial Unicode MS" pitchFamily="34" charset="-128"/>
              <a:cs typeface="Times New Roman" pitchFamily="18" charset="0"/>
            </a:endParaRPr>
          </a:p>
          <a:p>
            <a:pPr>
              <a:buNone/>
            </a:pPr>
            <a:r>
              <a:rPr lang="en-US" sz="1800" b="1" dirty="0" err="1" smtClean="0">
                <a:latin typeface="Algerian" pitchFamily="82" charset="0"/>
                <a:ea typeface="Arial Unicode MS" pitchFamily="34" charset="-128"/>
                <a:cs typeface="Times New Roman" pitchFamily="18" charset="0"/>
              </a:rPr>
              <a:t>Shubrata</a:t>
            </a:r>
            <a:r>
              <a:rPr lang="en-US" sz="1800" b="1" dirty="0" smtClean="0">
                <a:latin typeface="Algerian" pitchFamily="82" charset="0"/>
                <a:ea typeface="Arial Unicode MS" pitchFamily="34" charset="-128"/>
                <a:cs typeface="Times New Roman" pitchFamily="18" charset="0"/>
              </a:rPr>
              <a:t> Das </a:t>
            </a:r>
            <a:r>
              <a:rPr lang="en-US" sz="1800" b="1" dirty="0" err="1" smtClean="0">
                <a:latin typeface="Algerian" pitchFamily="82" charset="0"/>
                <a:ea typeface="Arial Unicode MS" pitchFamily="34" charset="-128"/>
                <a:cs typeface="Times New Roman" pitchFamily="18" charset="0"/>
              </a:rPr>
              <a:t>Shubro</a:t>
            </a:r>
            <a:endParaRPr lang="en-US" sz="1800" b="1" dirty="0">
              <a:latin typeface="Algerian" pitchFamily="82" charset="0"/>
              <a:ea typeface="Arial Unicode MS" pitchFamily="34" charset="-128"/>
              <a:cs typeface="Times New Roman" pitchFamily="18" charset="0"/>
            </a:endParaRP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solidFill>
                  <a:srgbClr val="C00000"/>
                </a:solidFill>
                <a:latin typeface="Algerian" pitchFamily="82" charset="0"/>
              </a:rPr>
              <a:t>Introduction: </a:t>
            </a:r>
            <a:endParaRPr lang="en-IN" dirty="0">
              <a:solidFill>
                <a:srgbClr val="C00000"/>
              </a:solidFill>
              <a:latin typeface="Algerian" pitchFamily="82" charset="0"/>
            </a:endParaRPr>
          </a:p>
        </p:txBody>
      </p:sp>
      <p:sp>
        <p:nvSpPr>
          <p:cNvPr id="2" name="Content Placeholder 1"/>
          <p:cNvSpPr>
            <a:spLocks noGrp="1"/>
          </p:cNvSpPr>
          <p:nvPr>
            <p:ph idx="1"/>
          </p:nvPr>
        </p:nvSpPr>
        <p:spPr>
          <a:xfrm>
            <a:off x="477788" y="1196752"/>
            <a:ext cx="11305256" cy="4853136"/>
          </a:xfrm>
        </p:spPr>
        <p:txBody>
          <a:bodyPr>
            <a:normAutofit fontScale="77500" lnSpcReduction="20000"/>
          </a:bodyPr>
          <a:lstStyle/>
          <a:p>
            <a:pPr algn="just">
              <a:lnSpc>
                <a:spcPct val="120000"/>
              </a:lnSpc>
              <a:buFont typeface="Wingdings" pitchFamily="2" charset="2"/>
              <a:buChar char="ü"/>
            </a:pPr>
            <a:r>
              <a:rPr lang="en-IN" dirty="0" smtClean="0">
                <a:latin typeface="Arial Unicode MS" pitchFamily="34" charset="-128"/>
                <a:ea typeface="Arial Unicode MS" pitchFamily="34" charset="-128"/>
                <a:cs typeface="Arial Unicode MS" pitchFamily="34" charset="-128"/>
              </a:rPr>
              <a:t>E</a:t>
            </a:r>
            <a:r>
              <a:rPr lang="en-IN" dirty="0" smtClean="0">
                <a:latin typeface="Arial Unicode MS" pitchFamily="34" charset="-128"/>
                <a:ea typeface="Arial Unicode MS" pitchFamily="34" charset="-128"/>
                <a:cs typeface="Arial Unicode MS" pitchFamily="34" charset="-128"/>
              </a:rPr>
              <a:t>thnically </a:t>
            </a:r>
            <a:r>
              <a:rPr lang="en-IN" dirty="0">
                <a:latin typeface="Arial Unicode MS" pitchFamily="34" charset="-128"/>
                <a:ea typeface="Arial Unicode MS" pitchFamily="34" charset="-128"/>
                <a:cs typeface="Arial Unicode MS" pitchFamily="34" charset="-128"/>
              </a:rPr>
              <a:t>diverse </a:t>
            </a:r>
            <a:r>
              <a:rPr lang="en-IN" dirty="0" smtClean="0">
                <a:latin typeface="Arial Unicode MS" pitchFamily="34" charset="-128"/>
                <a:ea typeface="Arial Unicode MS" pitchFamily="34" charset="-128"/>
                <a:cs typeface="Arial Unicode MS" pitchFamily="34" charset="-128"/>
              </a:rPr>
              <a:t>metropolis New York city is </a:t>
            </a:r>
            <a:r>
              <a:rPr lang="en-IN" dirty="0">
                <a:latin typeface="Arial Unicode MS" pitchFamily="34" charset="-128"/>
                <a:ea typeface="Arial Unicode MS" pitchFamily="34" charset="-128"/>
                <a:cs typeface="Arial Unicode MS" pitchFamily="34" charset="-128"/>
              </a:rPr>
              <a:t>the largest city in the United States with a long history of international immigration. </a:t>
            </a:r>
            <a:r>
              <a:rPr lang="en-IN" dirty="0" smtClean="0">
                <a:latin typeface="Arial Unicode MS" pitchFamily="34" charset="-128"/>
                <a:ea typeface="Arial Unicode MS" pitchFamily="34" charset="-128"/>
                <a:cs typeface="Arial Unicode MS" pitchFamily="34" charset="-128"/>
              </a:rPr>
              <a:t>NY </a:t>
            </a:r>
            <a:r>
              <a:rPr lang="en-IN" dirty="0">
                <a:latin typeface="Arial Unicode MS" pitchFamily="34" charset="-128"/>
                <a:ea typeface="Arial Unicode MS" pitchFamily="34" charset="-128"/>
                <a:cs typeface="Arial Unicode MS" pitchFamily="34" charset="-128"/>
              </a:rPr>
              <a:t>City was home to nearly 8.5 million people in 2014, accounting for over 40% of the population of </a:t>
            </a:r>
            <a:r>
              <a:rPr lang="en-IN" dirty="0" smtClean="0">
                <a:latin typeface="Arial Unicode MS" pitchFamily="34" charset="-128"/>
                <a:ea typeface="Arial Unicode MS" pitchFamily="34" charset="-128"/>
                <a:cs typeface="Arial Unicode MS" pitchFamily="34" charset="-128"/>
              </a:rPr>
              <a:t>NY </a:t>
            </a:r>
            <a:r>
              <a:rPr lang="en-IN" dirty="0">
                <a:latin typeface="Arial Unicode MS" pitchFamily="34" charset="-128"/>
                <a:ea typeface="Arial Unicode MS" pitchFamily="34" charset="-128"/>
                <a:cs typeface="Arial Unicode MS" pitchFamily="34" charset="-128"/>
              </a:rPr>
              <a:t>State and a slightly lower percentage of the </a:t>
            </a:r>
            <a:r>
              <a:rPr lang="en-IN" dirty="0" smtClean="0">
                <a:latin typeface="Arial Unicode MS" pitchFamily="34" charset="-128"/>
                <a:ea typeface="Arial Unicode MS" pitchFamily="34" charset="-128"/>
                <a:cs typeface="Arial Unicode MS" pitchFamily="34" charset="-128"/>
              </a:rPr>
              <a:t>NY </a:t>
            </a:r>
            <a:r>
              <a:rPr lang="en-IN" dirty="0">
                <a:latin typeface="Arial Unicode MS" pitchFamily="34" charset="-128"/>
                <a:ea typeface="Arial Unicode MS" pitchFamily="34" charset="-128"/>
                <a:cs typeface="Arial Unicode MS" pitchFamily="34" charset="-128"/>
              </a:rPr>
              <a:t>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buFont typeface="Wingdings" pitchFamily="2" charset="2"/>
              <a:buChar char="ü"/>
            </a:pPr>
            <a:r>
              <a:rPr lang="en-IN" dirty="0" smtClean="0">
                <a:latin typeface="Arial Unicode MS" pitchFamily="34" charset="-128"/>
                <a:ea typeface="Arial Unicode MS" pitchFamily="34" charset="-128"/>
                <a:cs typeface="Arial Unicode MS" pitchFamily="34" charset="-128"/>
              </a:rPr>
              <a:t>B</a:t>
            </a:r>
            <a:r>
              <a:rPr lang="en-IN" dirty="0" smtClean="0">
                <a:latin typeface="Arial Unicode MS" pitchFamily="34" charset="-128"/>
                <a:ea typeface="Arial Unicode MS" pitchFamily="34" charset="-128"/>
                <a:cs typeface="Arial Unicode MS" pitchFamily="34" charset="-128"/>
              </a:rPr>
              <a:t>eing </a:t>
            </a:r>
            <a:r>
              <a:rPr lang="en-IN" dirty="0">
                <a:latin typeface="Arial Unicode MS" pitchFamily="34" charset="-128"/>
                <a:ea typeface="Arial Unicode MS" pitchFamily="34" charset="-128"/>
                <a:cs typeface="Arial Unicode MS" pitchFamily="34" charset="-128"/>
              </a:rPr>
              <a:t>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buFont typeface="Wingdings" pitchFamily="2" charset="2"/>
              <a:buChar char="ü"/>
            </a:pPr>
            <a:r>
              <a:rPr lang="en-IN" dirty="0" smtClean="0">
                <a:latin typeface="Arial Unicode MS" pitchFamily="34" charset="-128"/>
                <a:ea typeface="Arial Unicode MS" pitchFamily="34" charset="-128"/>
                <a:cs typeface="Arial Unicode MS" pitchFamily="34" charset="-128"/>
              </a:rPr>
              <a:t>There comes </a:t>
            </a:r>
            <a:r>
              <a:rPr lang="en-IN" dirty="0">
                <a:latin typeface="Arial Unicode MS" pitchFamily="34" charset="-128"/>
                <a:ea typeface="Arial Unicode MS" pitchFamily="34" charset="-128"/>
                <a:cs typeface="Arial Unicode MS" pitchFamily="34" charset="-128"/>
              </a:rPr>
              <a:t>diverse food </a:t>
            </a:r>
            <a:r>
              <a:rPr lang="en-IN" dirty="0" smtClean="0">
                <a:latin typeface="Arial Unicode MS" pitchFamily="34" charset="-128"/>
                <a:ea typeface="Arial Unicode MS" pitchFamily="34" charset="-128"/>
                <a:cs typeface="Arial Unicode MS" pitchFamily="34" charset="-128"/>
              </a:rPr>
              <a:t>items </a:t>
            </a:r>
            <a:r>
              <a:rPr lang="en-IN" dirty="0" smtClean="0">
                <a:latin typeface="Arial Unicode MS" pitchFamily="34" charset="-128"/>
                <a:ea typeface="Arial Unicode MS" pitchFamily="34" charset="-128"/>
                <a:cs typeface="Arial Unicode MS" pitchFamily="34" charset="-128"/>
              </a:rPr>
              <a:t>with </a:t>
            </a:r>
            <a:r>
              <a:rPr lang="en-IN" dirty="0" smtClean="0">
                <a:latin typeface="Arial Unicode MS" pitchFamily="34" charset="-128"/>
                <a:ea typeface="Arial Unicode MS" pitchFamily="34" charset="-128"/>
                <a:cs typeface="Arial Unicode MS" pitchFamily="34" charset="-128"/>
              </a:rPr>
              <a:t>its diverse culture,. </a:t>
            </a:r>
            <a:r>
              <a:rPr lang="en-IN" dirty="0">
                <a:latin typeface="Arial Unicode MS" pitchFamily="34" charset="-128"/>
                <a:ea typeface="Arial Unicode MS" pitchFamily="34" charset="-128"/>
                <a:cs typeface="Arial Unicode MS" pitchFamily="34" charset="-128"/>
              </a:rPr>
              <a:t>There are many restaurants in New York City, each belonging to different categories like Chinese, Indian, and French etc.</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solidFill>
                  <a:srgbClr val="C00000"/>
                </a:solidFill>
                <a:latin typeface="Algerian" pitchFamily="82" charset="0"/>
              </a:rPr>
              <a:t>Problem:</a:t>
            </a:r>
            <a:endParaRPr lang="en-IN" dirty="0">
              <a:solidFill>
                <a:srgbClr val="C00000"/>
              </a:solidFill>
              <a:latin typeface="Algerian" pitchFamily="82" charset="0"/>
            </a:endParaRPr>
          </a:p>
        </p:txBody>
      </p:sp>
      <p:sp>
        <p:nvSpPr>
          <p:cNvPr id="2" name="Content Placeholder 1"/>
          <p:cNvSpPr>
            <a:spLocks noGrp="1"/>
          </p:cNvSpPr>
          <p:nvPr>
            <p:ph sz="half" idx="1"/>
          </p:nvPr>
        </p:nvSpPr>
        <p:spPr>
          <a:xfrm>
            <a:off x="621804" y="1628800"/>
            <a:ext cx="10729192" cy="4343400"/>
          </a:xfrm>
        </p:spPr>
        <p:txBody>
          <a:bodyPr>
            <a:normAutofit/>
          </a:bodyPr>
          <a:lstStyle/>
          <a:p>
            <a:pPr algn="just">
              <a:buNone/>
            </a:pPr>
            <a:r>
              <a:rPr lang="en-IN" dirty="0" smtClean="0">
                <a:latin typeface="Arial Unicode MS" pitchFamily="34" charset="-128"/>
                <a:ea typeface="Arial Unicode MS" pitchFamily="34" charset="-128"/>
                <a:cs typeface="Arial Unicode MS" pitchFamily="34" charset="-128"/>
              </a:rPr>
              <a:t>F</a:t>
            </a:r>
            <a:r>
              <a:rPr lang="en-IN" dirty="0" smtClean="0">
                <a:latin typeface="Arial Unicode MS" pitchFamily="34" charset="-128"/>
                <a:ea typeface="Arial Unicode MS" pitchFamily="34" charset="-128"/>
                <a:cs typeface="Arial Unicode MS" pitchFamily="34" charset="-128"/>
              </a:rPr>
              <a:t>ind </a:t>
            </a:r>
            <a:r>
              <a:rPr lang="en-IN" dirty="0">
                <a:latin typeface="Arial Unicode MS" pitchFamily="34" charset="-128"/>
                <a:ea typeface="Arial Unicode MS" pitchFamily="34" charset="-128"/>
                <a:cs typeface="Arial Unicode MS" pitchFamily="34" charset="-128"/>
              </a:rPr>
              <a:t>the answers to the following questions: </a:t>
            </a:r>
          </a:p>
          <a:p>
            <a:pPr algn="just">
              <a:buFont typeface="Wingdings" pitchFamily="2" charset="2"/>
              <a:buChar char="ü"/>
            </a:pPr>
            <a:r>
              <a:rPr lang="en-IN" dirty="0" smtClean="0">
                <a:latin typeface="Arial Unicode MS" pitchFamily="34" charset="-128"/>
                <a:ea typeface="Arial Unicode MS" pitchFamily="34" charset="-128"/>
                <a:cs typeface="Arial Unicode MS" pitchFamily="34" charset="-128"/>
              </a:rPr>
              <a:t> </a:t>
            </a:r>
            <a:r>
              <a:rPr lang="en-IN" dirty="0">
                <a:latin typeface="Arial Unicode MS" pitchFamily="34" charset="-128"/>
                <a:ea typeface="Arial Unicode MS" pitchFamily="34" charset="-128"/>
                <a:cs typeface="Arial Unicode MS" pitchFamily="34" charset="-128"/>
              </a:rPr>
              <a:t>List and visualize all major parts of New York City that has great Indian restaurants.</a:t>
            </a:r>
          </a:p>
          <a:p>
            <a:pPr algn="just">
              <a:buFont typeface="Wingdings" pitchFamily="2" charset="2"/>
              <a:buChar char="ü"/>
            </a:pPr>
            <a:r>
              <a:rPr lang="en-IN" dirty="0" smtClean="0">
                <a:latin typeface="Arial Unicode MS" pitchFamily="34" charset="-128"/>
                <a:ea typeface="Arial Unicode MS" pitchFamily="34" charset="-128"/>
                <a:cs typeface="Arial Unicode MS" pitchFamily="34" charset="-128"/>
              </a:rPr>
              <a:t> Which </a:t>
            </a:r>
            <a:r>
              <a:rPr lang="en-IN" dirty="0">
                <a:latin typeface="Arial Unicode MS" pitchFamily="34" charset="-128"/>
                <a:ea typeface="Arial Unicode MS" pitchFamily="34" charset="-128"/>
                <a:cs typeface="Arial Unicode MS" pitchFamily="34" charset="-128"/>
              </a:rPr>
              <a:t>is best location in New York City for Indian Cuisine?</a:t>
            </a:r>
          </a:p>
          <a:p>
            <a:pPr algn="just">
              <a:buFont typeface="Wingdings" pitchFamily="2" charset="2"/>
              <a:buChar char="ü"/>
            </a:pPr>
            <a:r>
              <a:rPr lang="en-IN" dirty="0" smtClean="0">
                <a:latin typeface="Arial Unicode MS" pitchFamily="34" charset="-128"/>
                <a:ea typeface="Arial Unicode MS" pitchFamily="34" charset="-128"/>
                <a:cs typeface="Arial Unicode MS" pitchFamily="34" charset="-128"/>
              </a:rPr>
              <a:t> </a:t>
            </a:r>
            <a:r>
              <a:rPr lang="en-IN" dirty="0" smtClean="0">
                <a:latin typeface="Arial Unicode MS" pitchFamily="34" charset="-128"/>
                <a:ea typeface="Arial Unicode MS" pitchFamily="34" charset="-128"/>
                <a:cs typeface="Arial Unicode MS" pitchFamily="34" charset="-128"/>
              </a:rPr>
              <a:t>Which </a:t>
            </a:r>
            <a:r>
              <a:rPr lang="en-IN" dirty="0">
                <a:latin typeface="Arial Unicode MS" pitchFamily="34" charset="-128"/>
                <a:ea typeface="Arial Unicode MS" pitchFamily="34" charset="-128"/>
                <a:cs typeface="Arial Unicode MS" pitchFamily="34" charset="-128"/>
              </a:rPr>
              <a:t>areas have potential Indian Restaurant Market?</a:t>
            </a:r>
          </a:p>
          <a:p>
            <a:pPr algn="just">
              <a:buFont typeface="Wingdings" pitchFamily="2" charset="2"/>
              <a:buChar char="ü"/>
            </a:pPr>
            <a:r>
              <a:rPr lang="en-IN" dirty="0" smtClean="0">
                <a:latin typeface="Arial Unicode MS" pitchFamily="34" charset="-128"/>
                <a:ea typeface="Arial Unicode MS" pitchFamily="34" charset="-128"/>
                <a:cs typeface="Arial Unicode MS" pitchFamily="34" charset="-128"/>
              </a:rPr>
              <a:t> </a:t>
            </a:r>
            <a:r>
              <a:rPr lang="en-IN" dirty="0" smtClean="0">
                <a:latin typeface="Arial Unicode MS" pitchFamily="34" charset="-128"/>
                <a:ea typeface="Arial Unicode MS" pitchFamily="34" charset="-128"/>
                <a:cs typeface="Arial Unicode MS" pitchFamily="34" charset="-128"/>
              </a:rPr>
              <a:t>Which are the </a:t>
            </a:r>
            <a:r>
              <a:rPr lang="en-IN" dirty="0">
                <a:latin typeface="Arial Unicode MS" pitchFamily="34" charset="-128"/>
                <a:ea typeface="Arial Unicode MS" pitchFamily="34" charset="-128"/>
                <a:cs typeface="Arial Unicode MS" pitchFamily="34" charset="-128"/>
              </a:rPr>
              <a:t>areas </a:t>
            </a:r>
            <a:r>
              <a:rPr lang="en-IN" dirty="0" smtClean="0">
                <a:latin typeface="Arial Unicode MS" pitchFamily="34" charset="-128"/>
                <a:ea typeface="Arial Unicode MS" pitchFamily="34" charset="-128"/>
                <a:cs typeface="Arial Unicode MS" pitchFamily="34" charset="-128"/>
              </a:rPr>
              <a:t>that lack </a:t>
            </a:r>
            <a:r>
              <a:rPr lang="en-IN" dirty="0">
                <a:latin typeface="Arial Unicode MS" pitchFamily="34" charset="-128"/>
                <a:ea typeface="Arial Unicode MS" pitchFamily="34" charset="-128"/>
                <a:cs typeface="Arial Unicode MS" pitchFamily="34" charset="-128"/>
              </a:rPr>
              <a:t>Indian Restaurants?</a:t>
            </a:r>
          </a:p>
          <a:p>
            <a:pPr algn="just">
              <a:buFont typeface="Wingdings" pitchFamily="2" charset="2"/>
              <a:buChar char="ü"/>
            </a:pPr>
            <a:r>
              <a:rPr lang="en-IN" dirty="0" smtClean="0">
                <a:latin typeface="Arial Unicode MS" pitchFamily="34" charset="-128"/>
                <a:ea typeface="Arial Unicode MS" pitchFamily="34" charset="-128"/>
                <a:cs typeface="Arial Unicode MS" pitchFamily="34" charset="-128"/>
              </a:rPr>
              <a:t> </a:t>
            </a:r>
            <a:r>
              <a:rPr lang="en-IN" dirty="0" smtClean="0">
                <a:latin typeface="Arial Unicode MS" pitchFamily="34" charset="-128"/>
                <a:ea typeface="Arial Unicode MS" pitchFamily="34" charset="-128"/>
                <a:cs typeface="Arial Unicode MS" pitchFamily="34" charset="-128"/>
              </a:rPr>
              <a:t>Which </a:t>
            </a:r>
            <a:r>
              <a:rPr lang="en-IN" dirty="0">
                <a:latin typeface="Arial Unicode MS" pitchFamily="34" charset="-128"/>
                <a:ea typeface="Arial Unicode MS" pitchFamily="34" charset="-128"/>
                <a:cs typeface="Arial Unicode MS" pitchFamily="34" charset="-128"/>
              </a:rPr>
              <a:t>is the best place to stay if you prefer Indian Cuisine?</a:t>
            </a:r>
          </a:p>
        </p:txBody>
      </p:sp>
    </p:spTree>
    <p:extLst>
      <p:ext uri="{BB962C8B-B14F-4D97-AF65-F5344CB8AC3E}">
        <p14:creationId xmlns:p14="http://schemas.microsoft.com/office/powerpoint/2010/main" xmlns="" val="11922600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solidFill>
                  <a:srgbClr val="C00000"/>
                </a:solidFill>
                <a:latin typeface="Algerian" pitchFamily="82" charset="0"/>
              </a:rPr>
              <a:t>Data Section:</a:t>
            </a:r>
            <a:endParaRPr lang="en-IN" dirty="0">
              <a:solidFill>
                <a:srgbClr val="C00000"/>
              </a:solidFill>
              <a:latin typeface="Algerian" pitchFamily="82" charset="0"/>
            </a:endParaRPr>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latin typeface="Arial Unicode MS" pitchFamily="34" charset="-128"/>
                <a:ea typeface="Arial Unicode MS" pitchFamily="34" charset="-128"/>
                <a:cs typeface="Arial Unicode MS" pitchFamily="34" charset="-128"/>
              </a:rPr>
              <a:t>For this project we need the following data</a:t>
            </a:r>
            <a:r>
              <a:rPr lang="en-IN" dirty="0" smtClean="0">
                <a:latin typeface="Arial Unicode MS" pitchFamily="34" charset="-128"/>
                <a:ea typeface="Arial Unicode MS" pitchFamily="34" charset="-128"/>
                <a:cs typeface="Arial Unicode MS" pitchFamily="34" charset="-128"/>
              </a:rPr>
              <a:t>:</a:t>
            </a:r>
          </a:p>
          <a:p>
            <a:pPr marL="502920" indent="-457200" algn="just">
              <a:buFont typeface="+mj-lt"/>
              <a:buAutoNum type="arabicPeriod"/>
            </a:pPr>
            <a:r>
              <a:rPr lang="en-IN" sz="2000" dirty="0">
                <a:latin typeface="Arial Unicode MS" pitchFamily="34" charset="-128"/>
                <a:ea typeface="Arial Unicode MS" pitchFamily="34" charset="-128"/>
                <a:cs typeface="Arial Unicode MS" pitchFamily="34" charset="-128"/>
              </a:rPr>
              <a:t>New York City data that contains list Boroughs, Neighbourhoods along with their latitude and longitude.</a:t>
            </a:r>
          </a:p>
          <a:p>
            <a:pPr lvl="1" algn="just"/>
            <a:r>
              <a:rPr lang="en-IN" sz="1800" dirty="0">
                <a:latin typeface="Arial Unicode MS" pitchFamily="34" charset="-128"/>
                <a:ea typeface="Arial Unicode MS" pitchFamily="34" charset="-128"/>
                <a:cs typeface="Arial Unicode MS" pitchFamily="34" charset="-128"/>
              </a:rPr>
              <a:t>Data source : </a:t>
            </a:r>
            <a:r>
              <a:rPr lang="en-IN" sz="1800" dirty="0">
                <a:latin typeface="Arial Unicode MS" pitchFamily="34" charset="-128"/>
                <a:ea typeface="Arial Unicode MS" pitchFamily="34" charset="-128"/>
                <a:cs typeface="Arial Unicode MS" pitchFamily="34" charset="-128"/>
                <a:hlinkClick r:id="rId3"/>
              </a:rPr>
              <a:t>https://cocl.us/new_york_dataset</a:t>
            </a:r>
            <a:endParaRPr lang="en-IN" sz="1800" dirty="0">
              <a:latin typeface="Arial Unicode MS" pitchFamily="34" charset="-128"/>
              <a:ea typeface="Arial Unicode MS" pitchFamily="34" charset="-128"/>
              <a:cs typeface="Arial Unicode MS" pitchFamily="34" charset="-128"/>
            </a:endParaRPr>
          </a:p>
          <a:p>
            <a:pPr lvl="1" algn="just"/>
            <a:r>
              <a:rPr lang="en-IN" sz="1800" dirty="0">
                <a:latin typeface="Arial Unicode MS" pitchFamily="34" charset="-128"/>
                <a:ea typeface="Arial Unicode MS" pitchFamily="34" charset="-128"/>
                <a:cs typeface="Arial Unicode MS" pitchFamily="34" charset="-128"/>
              </a:rPr>
              <a:t>Description: This data set contains the required information. And we will use this data set to explore various neighbourhoods of New York </a:t>
            </a:r>
            <a:r>
              <a:rPr lang="en-IN" sz="1800" dirty="0" smtClean="0">
                <a:latin typeface="Arial Unicode MS" pitchFamily="34" charset="-128"/>
                <a:ea typeface="Arial Unicode MS" pitchFamily="34" charset="-128"/>
                <a:cs typeface="Arial Unicode MS" pitchFamily="34" charset="-128"/>
              </a:rPr>
              <a:t>City</a:t>
            </a:r>
            <a:r>
              <a:rPr lang="en-IN" dirty="0" smtClean="0">
                <a:latin typeface="Arial Unicode MS" pitchFamily="34" charset="-128"/>
                <a:ea typeface="Arial Unicode MS" pitchFamily="34" charset="-128"/>
                <a:cs typeface="Arial Unicode MS" pitchFamily="34" charset="-128"/>
              </a:rPr>
              <a:t>.</a:t>
            </a:r>
          </a:p>
          <a:p>
            <a:pPr marL="502920" indent="-457200" algn="just">
              <a:buFont typeface="+mj-lt"/>
              <a:buAutoNum type="arabicPeriod"/>
            </a:pPr>
            <a:r>
              <a:rPr lang="en-IN" sz="2000" dirty="0">
                <a:latin typeface="Arial Unicode MS" pitchFamily="34" charset="-128"/>
                <a:ea typeface="Arial Unicode MS" pitchFamily="34" charset="-128"/>
                <a:cs typeface="Arial Unicode MS" pitchFamily="34" charset="-128"/>
              </a:rPr>
              <a:t>Indian restaurants in each neighbourhood of New York City.</a:t>
            </a:r>
          </a:p>
          <a:p>
            <a:pPr lvl="1" algn="just"/>
            <a:r>
              <a:rPr lang="en-IN" sz="1800" dirty="0">
                <a:latin typeface="Arial Unicode MS" pitchFamily="34" charset="-128"/>
                <a:ea typeface="Arial Unicode MS" pitchFamily="34" charset="-128"/>
                <a:cs typeface="Arial Unicode MS" pitchFamily="34" charset="-128"/>
              </a:rPr>
              <a:t>Data source : Foursquare API</a:t>
            </a:r>
          </a:p>
          <a:p>
            <a:pPr lvl="1" algn="just"/>
            <a:r>
              <a:rPr lang="en-IN" sz="1800" dirty="0">
                <a:latin typeface="Arial Unicode MS" pitchFamily="34" charset="-128"/>
                <a:ea typeface="Arial Unicode MS" pitchFamily="34" charset="-128"/>
                <a:cs typeface="Arial Unicode MS" pitchFamily="34" charset="-128"/>
              </a:rPr>
              <a:t>Description: By using this API we will get all the venues in each neighbourhood. We can filter these venues to get only Indian restaurants</a:t>
            </a:r>
            <a:r>
              <a:rPr lang="en-IN" sz="1800" dirty="0" smtClean="0">
                <a:latin typeface="Arial Unicode MS" pitchFamily="34" charset="-128"/>
                <a:ea typeface="Arial Unicode MS" pitchFamily="34" charset="-128"/>
                <a:cs typeface="Arial Unicode MS" pitchFamily="34" charset="-128"/>
              </a:rPr>
              <a:t>.</a:t>
            </a:r>
          </a:p>
          <a:p>
            <a:pPr marL="502920" indent="-457200" algn="just">
              <a:buFont typeface="+mj-lt"/>
              <a:buAutoNum type="arabicPeriod"/>
            </a:pPr>
            <a:r>
              <a:rPr lang="en-IN" sz="2000" dirty="0">
                <a:latin typeface="Arial Unicode MS" pitchFamily="34" charset="-128"/>
                <a:ea typeface="Arial Unicode MS" pitchFamily="34" charset="-128"/>
                <a:cs typeface="Arial Unicode MS" pitchFamily="34" charset="-128"/>
              </a:rPr>
              <a:t>GeoSpace data</a:t>
            </a:r>
          </a:p>
          <a:p>
            <a:pPr lvl="1" algn="just"/>
            <a:r>
              <a:rPr lang="en-IN" sz="1800" dirty="0">
                <a:latin typeface="Arial Unicode MS" pitchFamily="34" charset="-128"/>
                <a:ea typeface="Arial Unicode MS" pitchFamily="34" charset="-128"/>
                <a:cs typeface="Arial Unicode MS" pitchFamily="34" charset="-128"/>
              </a:rPr>
              <a:t>Data source : </a:t>
            </a:r>
            <a:r>
              <a:rPr lang="en-IN" sz="1800" u="sng" dirty="0">
                <a:latin typeface="Arial Unicode MS" pitchFamily="34" charset="-128"/>
                <a:ea typeface="Arial Unicode MS" pitchFamily="34" charset="-128"/>
                <a:cs typeface="Arial Unicode MS" pitchFamily="34" charset="-128"/>
                <a:hlinkClick r:id="rId4"/>
              </a:rPr>
              <a:t>https://data.cityofnewyork.us/City-Government/Borough-Boundaries/tqmj-j8zm</a:t>
            </a:r>
            <a:endParaRPr lang="en-IN" sz="1800" dirty="0">
              <a:latin typeface="Arial Unicode MS" pitchFamily="34" charset="-128"/>
              <a:ea typeface="Arial Unicode MS" pitchFamily="34" charset="-128"/>
              <a:cs typeface="Arial Unicode MS" pitchFamily="34" charset="-128"/>
            </a:endParaRPr>
          </a:p>
          <a:p>
            <a:pPr lvl="1" algn="just"/>
            <a:r>
              <a:rPr lang="en-IN" sz="1800" dirty="0">
                <a:latin typeface="Arial Unicode MS" pitchFamily="34" charset="-128"/>
                <a:ea typeface="Arial Unicode MS" pitchFamily="34" charset="-128"/>
                <a:cs typeface="Arial Unicode MS" pitchFamily="34" charset="-128"/>
              </a:rPr>
              <a:t>Description: By using this geo space data we will get the New York Borough boundaries that will help us visualize choropleth map</a:t>
            </a:r>
            <a:r>
              <a:rPr lang="en-IN" sz="1800" dirty="0" smtClean="0">
                <a:latin typeface="Arial Unicode MS" pitchFamily="34" charset="-128"/>
                <a:ea typeface="Arial Unicode MS" pitchFamily="34" charset="-128"/>
                <a:cs typeface="Arial Unicode MS" pitchFamily="34" charset="-128"/>
              </a:rPr>
              <a:t>.</a:t>
            </a:r>
            <a:endParaRPr lang="en-IN" sz="18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8830912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solidFill>
                  <a:srgbClr val="C00000"/>
                </a:solidFill>
                <a:latin typeface="Algerian" pitchFamily="82" charset="0"/>
              </a:rPr>
              <a:t>Methodology:</a:t>
            </a:r>
            <a:endParaRPr lang="en-IN" dirty="0">
              <a:solidFill>
                <a:srgbClr val="C00000"/>
              </a:solidFill>
              <a:latin typeface="Algerian" pitchFamily="82" charset="0"/>
            </a:endParaRPr>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We begin by collecting the New York city data from the following link "</a:t>
            </a:r>
            <a:r>
              <a:rPr lang="en-IN" dirty="0">
                <a:latin typeface="Arial Unicode MS" pitchFamily="34" charset="-128"/>
                <a:ea typeface="Arial Unicode MS" pitchFamily="34" charset="-128"/>
                <a:cs typeface="Arial Unicode MS" pitchFamily="34" charset="-128"/>
                <a:hlinkClick r:id="rId3"/>
              </a:rPr>
              <a:t>https://</a:t>
            </a:r>
            <a:r>
              <a:rPr lang="en-IN" dirty="0" smtClean="0">
                <a:latin typeface="Arial Unicode MS" pitchFamily="34" charset="-128"/>
                <a:ea typeface="Arial Unicode MS" pitchFamily="34" charset="-128"/>
                <a:cs typeface="Arial Unicode MS" pitchFamily="34" charset="-128"/>
                <a:hlinkClick r:id="rId3"/>
              </a:rPr>
              <a:t>cocl.us/</a:t>
            </a:r>
            <a:r>
              <a:rPr lang="en-IN" dirty="0" err="1" smtClean="0">
                <a:latin typeface="Arial Unicode MS" pitchFamily="34" charset="-128"/>
                <a:ea typeface="Arial Unicode MS" pitchFamily="34" charset="-128"/>
                <a:cs typeface="Arial Unicode MS" pitchFamily="34" charset="-128"/>
                <a:hlinkClick r:id="rId3"/>
              </a:rPr>
              <a:t>new_york_dataset</a:t>
            </a:r>
            <a:r>
              <a:rPr lang="en-IN" dirty="0" smtClean="0">
                <a:latin typeface="Arial Unicode MS" pitchFamily="34" charset="-128"/>
                <a:ea typeface="Arial Unicode MS" pitchFamily="34" charset="-128"/>
                <a:cs typeface="Arial Unicode MS" pitchFamily="34" charset="-128"/>
                <a:hlinkClick r:id="rId3"/>
              </a:rPr>
              <a:t>“</a:t>
            </a:r>
            <a:endParaRPr lang="en-IN" dirty="0" smtClean="0">
              <a:latin typeface="Arial Unicode MS" pitchFamily="34" charset="-128"/>
              <a:ea typeface="Arial Unicode MS" pitchFamily="34" charset="-128"/>
              <a:cs typeface="Arial Unicode MS" pitchFamily="34" charset="-128"/>
            </a:endParaRPr>
          </a:p>
          <a:p>
            <a:pPr marL="502920" lvl="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We will find all venues for each neighbourhood using Foursquare </a:t>
            </a:r>
            <a:r>
              <a:rPr lang="en-IN" dirty="0" smtClean="0">
                <a:latin typeface="Arial Unicode MS" pitchFamily="34" charset="-128"/>
                <a:ea typeface="Arial Unicode MS" pitchFamily="34" charset="-128"/>
                <a:cs typeface="Arial Unicode MS" pitchFamily="34" charset="-128"/>
              </a:rPr>
              <a:t>API.</a:t>
            </a:r>
          </a:p>
          <a:p>
            <a:pPr marL="502920" lvl="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We will then filter out all venues with Indian restaurant for further analysis</a:t>
            </a:r>
            <a:r>
              <a:rPr lang="en-IN" dirty="0" smtClean="0">
                <a:latin typeface="Arial Unicode MS" pitchFamily="34" charset="-128"/>
                <a:ea typeface="Arial Unicode MS" pitchFamily="34" charset="-128"/>
                <a:cs typeface="Arial Unicode MS" pitchFamily="34" charset="-128"/>
              </a:rPr>
              <a:t>.</a:t>
            </a:r>
          </a:p>
          <a:p>
            <a:pPr marL="50292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Next using Foursquare API, we will find the Ratings, Tips, and Number of Likes for all the Indian Restaurants.</a:t>
            </a:r>
          </a:p>
          <a:p>
            <a:pPr marL="50292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We will then sort Neighbourhoods and Borough the data keeping Ratings as the constraint.</a:t>
            </a:r>
          </a:p>
          <a:p>
            <a:pPr marL="50292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Next we will consider all the neighbourhoods with average rating greater or equal 9.0 to visualize on map.</a:t>
            </a:r>
          </a:p>
          <a:p>
            <a:pPr marL="50292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We will join this dataset to original New York data to get longitude and latitude.</a:t>
            </a:r>
          </a:p>
          <a:p>
            <a:pPr marL="502920" indent="-457200" algn="just">
              <a:buFont typeface="Wingdings" pitchFamily="2" charset="2"/>
              <a:buChar char="ü"/>
            </a:pPr>
            <a:r>
              <a:rPr lang="en-IN" dirty="0">
                <a:latin typeface="Arial Unicode MS" pitchFamily="34" charset="-128"/>
                <a:ea typeface="Arial Unicode MS" pitchFamily="34" charset="-128"/>
                <a:cs typeface="Arial Unicode MS" pitchFamily="34" charset="-128"/>
              </a:rPr>
              <a:t>Finally, we will visualize the Neighbourhoods and Borough based on average            Rating using python’s Folium library</a:t>
            </a:r>
            <a:r>
              <a:rPr lang="en-IN" dirty="0" smtClean="0">
                <a:latin typeface="Arial Unicode MS" pitchFamily="34" charset="-128"/>
                <a:ea typeface="Arial Unicode MS" pitchFamily="34" charset="-128"/>
                <a:cs typeface="Arial Unicode MS" pitchFamily="34" charset="-128"/>
              </a:rPr>
              <a:t>.</a:t>
            </a:r>
            <a:endParaRPr lang="en-IN"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4897305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solidFill>
                  <a:srgbClr val="C00000"/>
                </a:solidFill>
                <a:latin typeface="Algerian" pitchFamily="82" charset="0"/>
              </a:rPr>
              <a:t>Conclusion:</a:t>
            </a:r>
            <a:endParaRPr lang="en-US" dirty="0">
              <a:solidFill>
                <a:srgbClr val="C00000"/>
              </a:solidFill>
              <a:latin typeface="Algerian" pitchFamily="82" charset="0"/>
            </a:endParaRPr>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smtClean="0">
                <a:latin typeface="Arial Unicode MS" pitchFamily="34" charset="-128"/>
                <a:ea typeface="Arial Unicode MS" pitchFamily="34" charset="-128"/>
                <a:cs typeface="Arial Unicode MS" pitchFamily="34" charset="-128"/>
              </a:rPr>
              <a:t>In essence, the answer of the above questions section</a:t>
            </a:r>
            <a:r>
              <a:rPr lang="en-IN" dirty="0" smtClean="0">
                <a:latin typeface="Arial Unicode MS" pitchFamily="34" charset="-128"/>
                <a:ea typeface="Arial Unicode MS" pitchFamily="34" charset="-128"/>
                <a:cs typeface="Arial Unicode MS" pitchFamily="34" charset="-128"/>
              </a:rPr>
              <a:t>-</a:t>
            </a:r>
            <a:endParaRPr lang="en-US" dirty="0">
              <a:latin typeface="Arial Unicode MS" pitchFamily="34" charset="-128"/>
              <a:ea typeface="Arial Unicode MS" pitchFamily="34" charset="-128"/>
              <a:cs typeface="Arial Unicode MS" pitchFamily="34" charset="-128"/>
            </a:endParaRPr>
          </a:p>
          <a:p>
            <a:pPr marL="45720" indent="0">
              <a:buNone/>
            </a:pPr>
            <a:r>
              <a:rPr lang="en-IN" dirty="0">
                <a:latin typeface="Arial Unicode MS" pitchFamily="34" charset="-128"/>
                <a:ea typeface="Arial Unicode MS" pitchFamily="34" charset="-128"/>
                <a:cs typeface="Arial Unicode MS" pitchFamily="34" charset="-128"/>
              </a:rPr>
              <a:t>Answers:</a:t>
            </a:r>
          </a:p>
          <a:p>
            <a:pPr marL="502920" indent="-457200">
              <a:buFont typeface="Wingdings" pitchFamily="2" charset="2"/>
              <a:buChar char="ü"/>
            </a:pPr>
            <a:r>
              <a:rPr lang="en-IN" dirty="0" smtClean="0">
                <a:latin typeface="Arial Unicode MS" pitchFamily="34" charset="-128"/>
                <a:ea typeface="Arial Unicode MS" pitchFamily="34" charset="-128"/>
                <a:cs typeface="Arial Unicode MS" pitchFamily="34" charset="-128"/>
              </a:rPr>
              <a:t>New </a:t>
            </a:r>
            <a:r>
              <a:rPr lang="en-IN" dirty="0">
                <a:latin typeface="Arial Unicode MS" pitchFamily="34" charset="-128"/>
                <a:ea typeface="Arial Unicode MS" pitchFamily="34" charset="-128"/>
                <a:cs typeface="Arial Unicode MS" pitchFamily="34" charset="-128"/>
              </a:rPr>
              <a:t>York City has great Indian </a:t>
            </a:r>
            <a:r>
              <a:rPr lang="en-IN" dirty="0" smtClean="0">
                <a:latin typeface="Arial Unicode MS" pitchFamily="34" charset="-128"/>
                <a:ea typeface="Arial Unicode MS" pitchFamily="34" charset="-128"/>
                <a:cs typeface="Arial Unicode MS" pitchFamily="34" charset="-128"/>
              </a:rPr>
              <a:t>restaurants </a:t>
            </a:r>
            <a:r>
              <a:rPr lang="en-IN" dirty="0" smtClean="0">
                <a:latin typeface="Arial Unicode MS" pitchFamily="34" charset="-128"/>
                <a:ea typeface="Arial Unicode MS" pitchFamily="34" charset="-128"/>
                <a:cs typeface="Arial Unicode MS" pitchFamily="34" charset="-128"/>
              </a:rPr>
              <a:t>in the </a:t>
            </a:r>
            <a:r>
              <a:rPr lang="en-IN" dirty="0" smtClean="0">
                <a:latin typeface="Arial Unicode MS" pitchFamily="34" charset="-128"/>
                <a:ea typeface="Arial Unicode MS" pitchFamily="34" charset="-128"/>
                <a:cs typeface="Arial Unicode MS" pitchFamily="34" charset="-128"/>
              </a:rPr>
              <a:t>following </a:t>
            </a:r>
            <a:r>
              <a:rPr lang="en-IN" dirty="0" smtClean="0">
                <a:latin typeface="Arial Unicode MS" pitchFamily="34" charset="-128"/>
                <a:ea typeface="Arial Unicode MS" pitchFamily="34" charset="-128"/>
                <a:cs typeface="Arial Unicode MS" pitchFamily="34" charset="-128"/>
              </a:rPr>
              <a:t>location.</a:t>
            </a:r>
            <a:endParaRPr lang="en-IN" dirty="0" smtClean="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endParaRPr lang="en-IN" dirty="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endParaRPr lang="en-IN" dirty="0" smtClean="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endParaRPr lang="en-IN" dirty="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r>
              <a:rPr lang="en-IN" dirty="0" smtClean="0">
                <a:latin typeface="Arial Unicode MS" pitchFamily="34" charset="-128"/>
                <a:ea typeface="Arial Unicode MS" pitchFamily="34" charset="-128"/>
                <a:cs typeface="Arial Unicode MS" pitchFamily="34" charset="-128"/>
              </a:rPr>
              <a:t>Some </a:t>
            </a:r>
            <a:r>
              <a:rPr lang="en-IN" dirty="0" smtClean="0">
                <a:latin typeface="Arial Unicode MS" pitchFamily="34" charset="-128"/>
                <a:ea typeface="Arial Unicode MS" pitchFamily="34" charset="-128"/>
                <a:cs typeface="Arial Unicode MS" pitchFamily="34" charset="-128"/>
              </a:rPr>
              <a:t>of the best neighbourhoods for Indian cuisine </a:t>
            </a:r>
            <a:r>
              <a:rPr lang="en-IN" dirty="0" smtClean="0">
                <a:latin typeface="Arial Unicode MS" pitchFamily="34" charset="-128"/>
                <a:ea typeface="Arial Unicode MS" pitchFamily="34" charset="-128"/>
                <a:cs typeface="Arial Unicode MS" pitchFamily="34" charset="-128"/>
              </a:rPr>
              <a:t>are Astoria </a:t>
            </a:r>
            <a:r>
              <a:rPr lang="en-IN" dirty="0">
                <a:latin typeface="Arial Unicode MS" pitchFamily="34" charset="-128"/>
                <a:ea typeface="Arial Unicode MS" pitchFamily="34" charset="-128"/>
                <a:cs typeface="Arial Unicode MS" pitchFamily="34" charset="-128"/>
              </a:rPr>
              <a:t>(Queens), Blissville (Queens), Civic Center (Manhattan</a:t>
            </a:r>
            <a:r>
              <a:rPr lang="en-IN" dirty="0" smtClean="0">
                <a:latin typeface="Arial Unicode MS" pitchFamily="34" charset="-128"/>
                <a:ea typeface="Arial Unicode MS" pitchFamily="34" charset="-128"/>
                <a:cs typeface="Arial Unicode MS" pitchFamily="34" charset="-128"/>
              </a:rPr>
              <a:t>).</a:t>
            </a:r>
            <a:endParaRPr lang="en-IN" dirty="0" smtClean="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r>
              <a:rPr lang="en-IN" dirty="0">
                <a:latin typeface="Arial Unicode MS" pitchFamily="34" charset="-128"/>
                <a:ea typeface="Arial Unicode MS" pitchFamily="34" charset="-128"/>
                <a:cs typeface="Arial Unicode MS" pitchFamily="34" charset="-128"/>
              </a:rPr>
              <a:t>Manhattan have potential Indian Restaurant Market.</a:t>
            </a:r>
          </a:p>
          <a:p>
            <a:pPr marL="502920" indent="-457200">
              <a:buFont typeface="Wingdings" pitchFamily="2" charset="2"/>
              <a:buChar char="ü"/>
            </a:pPr>
            <a:r>
              <a:rPr lang="en-IN" dirty="0" smtClean="0">
                <a:latin typeface="Arial Unicode MS" pitchFamily="34" charset="-128"/>
                <a:ea typeface="Arial Unicode MS" pitchFamily="34" charset="-128"/>
                <a:cs typeface="Arial Unicode MS" pitchFamily="34" charset="-128"/>
              </a:rPr>
              <a:t>In </a:t>
            </a:r>
            <a:r>
              <a:rPr lang="en-IN" dirty="0" smtClean="0">
                <a:latin typeface="Arial Unicode MS" pitchFamily="34" charset="-128"/>
                <a:ea typeface="Arial Unicode MS" pitchFamily="34" charset="-128"/>
                <a:cs typeface="Arial Unicode MS" pitchFamily="34" charset="-128"/>
              </a:rPr>
              <a:t>average rating of Indian </a:t>
            </a:r>
            <a:r>
              <a:rPr lang="en-IN" dirty="0" smtClean="0">
                <a:latin typeface="Arial Unicode MS" pitchFamily="34" charset="-128"/>
                <a:ea typeface="Arial Unicode MS" pitchFamily="34" charset="-128"/>
                <a:cs typeface="Arial Unicode MS" pitchFamily="34" charset="-128"/>
              </a:rPr>
              <a:t>Restaurants, </a:t>
            </a:r>
            <a:r>
              <a:rPr lang="en-IN" dirty="0" smtClean="0">
                <a:latin typeface="Arial Unicode MS" pitchFamily="34" charset="-128"/>
                <a:ea typeface="Arial Unicode MS" pitchFamily="34" charset="-128"/>
                <a:cs typeface="Arial Unicode MS" pitchFamily="34" charset="-128"/>
              </a:rPr>
              <a:t>Staten </a:t>
            </a:r>
            <a:r>
              <a:rPr lang="en-IN" dirty="0">
                <a:latin typeface="Arial Unicode MS" pitchFamily="34" charset="-128"/>
                <a:ea typeface="Arial Unicode MS" pitchFamily="34" charset="-128"/>
                <a:cs typeface="Arial Unicode MS" pitchFamily="34" charset="-128"/>
              </a:rPr>
              <a:t>Island ranks </a:t>
            </a:r>
            <a:r>
              <a:rPr lang="en-IN" dirty="0" smtClean="0">
                <a:latin typeface="Arial Unicode MS" pitchFamily="34" charset="-128"/>
                <a:ea typeface="Arial Unicode MS" pitchFamily="34" charset="-128"/>
                <a:cs typeface="Arial Unicode MS" pitchFamily="34" charset="-128"/>
              </a:rPr>
              <a:t>the last.</a:t>
            </a:r>
            <a:endParaRPr lang="en-IN" dirty="0">
              <a:latin typeface="Arial Unicode MS" pitchFamily="34" charset="-128"/>
              <a:ea typeface="Arial Unicode MS" pitchFamily="34" charset="-128"/>
              <a:cs typeface="Arial Unicode MS" pitchFamily="34" charset="-128"/>
            </a:endParaRPr>
          </a:p>
          <a:p>
            <a:pPr marL="502920" indent="-457200">
              <a:buFont typeface="Wingdings" pitchFamily="2" charset="2"/>
              <a:buChar char="ü"/>
            </a:pPr>
            <a:r>
              <a:rPr lang="en-IN" dirty="0" smtClean="0">
                <a:latin typeface="Arial Unicode MS" pitchFamily="34" charset="-128"/>
                <a:ea typeface="Arial Unicode MS" pitchFamily="34" charset="-128"/>
                <a:cs typeface="Arial Unicode MS" pitchFamily="34" charset="-128"/>
              </a:rPr>
              <a:t>If </a:t>
            </a:r>
            <a:r>
              <a:rPr lang="en-IN" dirty="0" smtClean="0">
                <a:latin typeface="Arial Unicode MS" pitchFamily="34" charset="-128"/>
                <a:ea typeface="Arial Unicode MS" pitchFamily="34" charset="-128"/>
                <a:cs typeface="Arial Unicode MS" pitchFamily="34" charset="-128"/>
              </a:rPr>
              <a:t>you prefer Indian </a:t>
            </a:r>
            <a:r>
              <a:rPr lang="en-IN" dirty="0" smtClean="0">
                <a:latin typeface="Arial Unicode MS" pitchFamily="34" charset="-128"/>
                <a:ea typeface="Arial Unicode MS" pitchFamily="34" charset="-128"/>
                <a:cs typeface="Arial Unicode MS" pitchFamily="34" charset="-128"/>
              </a:rPr>
              <a:t>Cuisine, </a:t>
            </a:r>
            <a:r>
              <a:rPr lang="en-IN" dirty="0" smtClean="0">
                <a:latin typeface="Arial Unicode MS" pitchFamily="34" charset="-128"/>
                <a:ea typeface="Arial Unicode MS" pitchFamily="34" charset="-128"/>
                <a:cs typeface="Arial Unicode MS" pitchFamily="34" charset="-128"/>
              </a:rPr>
              <a:t>Manhattan </a:t>
            </a:r>
            <a:r>
              <a:rPr lang="en-IN" dirty="0">
                <a:latin typeface="Arial Unicode MS" pitchFamily="34" charset="-128"/>
                <a:ea typeface="Arial Unicode MS" pitchFamily="34" charset="-128"/>
                <a:cs typeface="Arial Unicode MS" pitchFamily="34" charset="-128"/>
              </a:rPr>
              <a:t>is the best place to </a:t>
            </a:r>
            <a:r>
              <a:rPr lang="en-IN" dirty="0" smtClean="0">
                <a:latin typeface="Arial Unicode MS" pitchFamily="34" charset="-128"/>
                <a:ea typeface="Arial Unicode MS" pitchFamily="34" charset="-128"/>
                <a:cs typeface="Arial Unicode MS" pitchFamily="34" charset="-128"/>
              </a:rPr>
              <a:t>stay.</a:t>
            </a:r>
            <a:endParaRPr lang="en-IN" dirty="0" smtClean="0">
              <a:latin typeface="Arial Unicode MS" pitchFamily="34" charset="-128"/>
              <a:ea typeface="Arial Unicode MS" pitchFamily="34" charset="-128"/>
              <a:cs typeface="Arial Unicode MS" pitchFamily="34" charset="-128"/>
            </a:endParaRPr>
          </a:p>
          <a:p>
            <a:pPr marL="274320" lvl="1" indent="0">
              <a:buFont typeface="Wingdings" pitchFamily="2" charset="2"/>
              <a:buChar char="ü"/>
            </a:pPr>
            <a:endParaRPr lang="en-IN" dirty="0">
              <a:latin typeface="Arial Unicode MS" pitchFamily="34" charset="-128"/>
              <a:ea typeface="Arial Unicode MS" pitchFamily="34" charset="-128"/>
              <a:cs typeface="Arial Unicode MS" pitchFamily="34" charset="-128"/>
            </a:endParaRPr>
          </a:p>
          <a:p>
            <a:pPr marL="45720" indent="0">
              <a:buNone/>
            </a:pPr>
            <a:endParaRPr lang="en-US" dirty="0">
              <a:latin typeface="Arial Unicode MS" pitchFamily="34" charset="-128"/>
              <a:ea typeface="Arial Unicode MS" pitchFamily="34" charset="-128"/>
              <a:cs typeface="Arial Unicode MS" pitchFamily="34" charset="-128"/>
            </a:endParaRPr>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xmlns="" val="25539468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86</TotalTime>
  <Words>739</Words>
  <Application>Microsoft Office PowerPoint</Application>
  <PresentationFormat>Custom</PresentationFormat>
  <Paragraphs>55</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shuvro laam</cp:lastModifiedBy>
  <cp:revision>13</cp:revision>
  <dcterms:created xsi:type="dcterms:W3CDTF">2020-01-05T08:05:09Z</dcterms:created>
  <dcterms:modified xsi:type="dcterms:W3CDTF">2020-07-03T15:03:22Z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