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ms-excel.sheet.macroEnabled.12" Extension="xlsm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ms-excel.sheet.macroEnabled.12" PartName="/ppt/embeddings/Microsoft_Excel_Macro-Enabled_Worksheet1.xlsm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9388475" cy="7102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mJZQrUOlmrXCLCEdNw4RaK1D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068339" cy="35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317963" y="1"/>
            <a:ext cx="4068339" cy="35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97213" y="887413"/>
            <a:ext cx="3194050" cy="239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6119"/>
            <a:ext cx="4068339" cy="356356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97213" y="887413"/>
            <a:ext cx="3194050" cy="239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097213" y="887413"/>
            <a:ext cx="3194050" cy="239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eb8dff6_0_0:notes"/>
          <p:cNvSpPr/>
          <p:nvPr>
            <p:ph idx="2" type="sldImg"/>
          </p:nvPr>
        </p:nvSpPr>
        <p:spPr>
          <a:xfrm>
            <a:off x="3097213" y="887413"/>
            <a:ext cx="3194100" cy="23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feb8dff6_0_0:notes"/>
          <p:cNvSpPr txBox="1"/>
          <p:nvPr>
            <p:ph idx="1" type="body"/>
          </p:nvPr>
        </p:nvSpPr>
        <p:spPr>
          <a:xfrm>
            <a:off x="938848" y="3418066"/>
            <a:ext cx="751080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2feb8dff6_0_0:notes"/>
          <p:cNvSpPr txBox="1"/>
          <p:nvPr>
            <p:ph idx="12" type="sldNum"/>
          </p:nvPr>
        </p:nvSpPr>
        <p:spPr>
          <a:xfrm>
            <a:off x="5317963" y="6746119"/>
            <a:ext cx="4068300" cy="356400"/>
          </a:xfrm>
          <a:prstGeom prst="rect">
            <a:avLst/>
          </a:prstGeom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feb8dff6_0_23:notes"/>
          <p:cNvSpPr/>
          <p:nvPr>
            <p:ph idx="2" type="sldImg"/>
          </p:nvPr>
        </p:nvSpPr>
        <p:spPr>
          <a:xfrm>
            <a:off x="3097213" y="887413"/>
            <a:ext cx="3194100" cy="23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feb8dff6_0_23:notes"/>
          <p:cNvSpPr txBox="1"/>
          <p:nvPr>
            <p:ph idx="1" type="body"/>
          </p:nvPr>
        </p:nvSpPr>
        <p:spPr>
          <a:xfrm>
            <a:off x="938848" y="3418066"/>
            <a:ext cx="751080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2feb8dff6_0_23:notes"/>
          <p:cNvSpPr txBox="1"/>
          <p:nvPr>
            <p:ph idx="12" type="sldNum"/>
          </p:nvPr>
        </p:nvSpPr>
        <p:spPr>
          <a:xfrm>
            <a:off x="5317963" y="6746119"/>
            <a:ext cx="4068300" cy="356400"/>
          </a:xfrm>
          <a:prstGeom prst="rect">
            <a:avLst/>
          </a:prstGeom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097213" y="887413"/>
            <a:ext cx="3194050" cy="239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3097213" y="887413"/>
            <a:ext cx="3194050" cy="239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ivilServiceUSA/us-states" TargetMode="External"/><Relationship Id="rId4" Type="http://schemas.openxmlformats.org/officeDocument/2006/relationships/hyperlink" Target="https://covidtracking.com/ap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5.png"/><Relationship Id="rId6" Type="http://schemas.openxmlformats.org/officeDocument/2006/relationships/hyperlink" Target="https://covidtracking.com/api" TargetMode="External"/><Relationship Id="rId7" Type="http://schemas.openxmlformats.org/officeDocument/2006/relationships/hyperlink" Target="https://github.com/GES771-SP20/Final_Project" TargetMode="External"/><Relationship Id="rId8" Type="http://schemas.openxmlformats.org/officeDocument/2006/relationships/package" Target="../embeddings/Microsoft_Excel_Macro-Enabled_Worksheet1.xlsm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37290" y="2355202"/>
            <a:ext cx="5197487" cy="1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3F3F3F"/>
                </a:solidFill>
              </a:rPr>
              <a:t>Proposed Application for:</a:t>
            </a:r>
            <a:br>
              <a:rPr b="1" lang="en-US" sz="4000">
                <a:solidFill>
                  <a:srgbClr val="3F3F3F"/>
                </a:solidFill>
              </a:rPr>
            </a:br>
            <a:r>
              <a:rPr b="1" lang="en-US" sz="3600">
                <a:solidFill>
                  <a:srgbClr val="FF0000"/>
                </a:solidFill>
              </a:rPr>
              <a:t>COVID-19 Impact Tracker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54708" y="3831771"/>
            <a:ext cx="5180069" cy="78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en-US">
                <a:solidFill>
                  <a:srgbClr val="7F7F7F"/>
                </a:solidFill>
              </a:rPr>
              <a:t>Time Series of United States COVID-19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en-US">
                <a:solidFill>
                  <a:srgbClr val="7F7F7F"/>
                </a:solidFill>
              </a:rPr>
              <a:t>Infections, Hospitalizations, and Deaths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1"/>
            <a:ext cx="4440464" cy="2130951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823379" y="0"/>
            <a:ext cx="5320620" cy="2130952"/>
          </a:xfrm>
          <a:custGeom>
            <a:rect b="b" l="l" r="r" t="t"/>
            <a:pathLst>
              <a:path extrusionOk="0" h="2130952" w="7094160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4612290" y="4682920"/>
            <a:ext cx="3392097" cy="2175080"/>
          </a:xfrm>
          <a:custGeom>
            <a:rect b="b" l="l" r="r" t="t"/>
            <a:pathLst>
              <a:path extrusionOk="0" h="2175080" w="4522796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00107" y="4682920"/>
            <a:ext cx="4443893" cy="2175080"/>
          </a:xfrm>
          <a:custGeom>
            <a:rect b="b" l="l" r="r" t="t"/>
            <a:pathLst>
              <a:path extrusionOk="0" h="2175080" w="592519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4682920"/>
            <a:ext cx="5335901" cy="2175080"/>
          </a:xfrm>
          <a:custGeom>
            <a:rect b="b" l="l" r="r" t="t"/>
            <a:pathLst>
              <a:path extrusionOk="0" h="2175080" w="7114535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216435" y="5429536"/>
            <a:ext cx="3735976" cy="12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Scott Clement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Luis Resh</a:t>
            </a:r>
            <a:endParaRPr b="1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 771: Advanced Spatial Data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2020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27570" r="0" t="0"/>
          <a:stretch/>
        </p:blipFill>
        <p:spPr>
          <a:xfrm>
            <a:off x="5434777" y="2265810"/>
            <a:ext cx="3709222" cy="228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600891" y="984061"/>
            <a:ext cx="4589418" cy="262998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81" y="984304"/>
            <a:ext cx="4090867" cy="262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26989" r="-1" t="0"/>
          <a:stretch/>
        </p:blipFill>
        <p:spPr>
          <a:xfrm>
            <a:off x="0" y="6388631"/>
            <a:ext cx="9143239" cy="4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30779" t="0"/>
          <a:stretch/>
        </p:blipFill>
        <p:spPr>
          <a:xfrm>
            <a:off x="0" y="0"/>
            <a:ext cx="9143999" cy="8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type="ctrTitle"/>
          </p:nvPr>
        </p:nvSpPr>
        <p:spPr>
          <a:xfrm>
            <a:off x="235132" y="85905"/>
            <a:ext cx="6122126" cy="740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lt1"/>
                </a:solidFill>
              </a:rPr>
              <a:t>Web Page Mockup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386250" y="2081361"/>
            <a:ext cx="146304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CUM. INFECTIONS 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(Pos Results)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849290" y="2084877"/>
            <a:ext cx="11103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INFECTION RATE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386250" y="2634340"/>
            <a:ext cx="12235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CUM. HOSPITALIZATIONS 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840583" y="2634340"/>
            <a:ext cx="1153887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HOSPITALIZATION RATE 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86250" y="3196741"/>
            <a:ext cx="12235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CUM. DEATHS 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838404" y="3205188"/>
            <a:ext cx="1121229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RATE 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386250" y="1005457"/>
            <a:ext cx="145106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COVID-19 TRACKER: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402578" y="1505619"/>
            <a:ext cx="12235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CUM. TESTS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5386249" y="1189807"/>
            <a:ext cx="145106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Date: 4/1/2020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402578" y="1654622"/>
            <a:ext cx="1294313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1,945,441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5397133" y="2226942"/>
            <a:ext cx="1294313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363,220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5397133" y="2806382"/>
            <a:ext cx="1294313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45,617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5397132" y="3340126"/>
            <a:ext cx="1294313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10,847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6840582" y="2223595"/>
            <a:ext cx="1119051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18.7%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6838404" y="2806382"/>
            <a:ext cx="1121229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12.6%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837311" y="3340466"/>
            <a:ext cx="1119051" cy="27699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3.0%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484788" y="4948433"/>
            <a:ext cx="746913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 to be mapped selected from drop down on left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selectable from map or drop down on top right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selectable from slider or drop down on top right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automatically runs through all dates and repeats until deselect; user selects speed of animation using slider. (L.TimeDimension is one option for this)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Rates calculated on the fly using javascript functions(s) and count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 to find &amp; use county-level data for at least one state (select/zoom to county data from state level)</a:t>
            </a: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>
            <a:off x="3431457" y="4012213"/>
            <a:ext cx="1811109" cy="300851"/>
            <a:chOff x="662120" y="4203811"/>
            <a:chExt cx="1811109" cy="300851"/>
          </a:xfrm>
        </p:grpSpPr>
        <p:sp>
          <p:nvSpPr>
            <p:cNvPr id="125" name="Google Shape;125;p2"/>
            <p:cNvSpPr/>
            <p:nvPr/>
          </p:nvSpPr>
          <p:spPr>
            <a:xfrm>
              <a:off x="662120" y="4232366"/>
              <a:ext cx="514880" cy="1384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Animate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9403" y="4287325"/>
              <a:ext cx="1131576" cy="457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 flipH="1">
              <a:off x="2255515" y="4365324"/>
              <a:ext cx="217714" cy="13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Fast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 flipH="1">
              <a:off x="1280695" y="4359026"/>
              <a:ext cx="226426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Slow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575980" y="4203811"/>
              <a:ext cx="52251" cy="22424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54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661849" y="1439232"/>
            <a:ext cx="159736" cy="15170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662925" y="1231990"/>
            <a:ext cx="159736" cy="1517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662925" y="1036191"/>
            <a:ext cx="159736" cy="14522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2263113" y="3692424"/>
            <a:ext cx="2927196" cy="312717"/>
            <a:chOff x="2263113" y="3796932"/>
            <a:chExt cx="2927196" cy="312717"/>
          </a:xfrm>
        </p:grpSpPr>
        <p:sp>
          <p:nvSpPr>
            <p:cNvPr id="134" name="Google Shape;134;p2"/>
            <p:cNvSpPr/>
            <p:nvPr/>
          </p:nvSpPr>
          <p:spPr>
            <a:xfrm>
              <a:off x="2629989" y="3884023"/>
              <a:ext cx="2560320" cy="4571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361507" y="3796932"/>
              <a:ext cx="52251" cy="22424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54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603868" y="3970311"/>
              <a:ext cx="217715" cy="13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3/5</a:t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4972594" y="3962022"/>
              <a:ext cx="217715" cy="13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5/12</a:t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2263113" y="3844553"/>
              <a:ext cx="377075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Date:</a:t>
              </a:r>
              <a:endParaRPr/>
            </a:p>
          </p:txBody>
        </p:sp>
      </p:grpSp>
      <p:pic>
        <p:nvPicPr>
          <p:cNvPr descr="A close up of a flower&#10;&#10;Description automatically generated" id="139" name="Google Shape;139;p2"/>
          <p:cNvPicPr preferRelativeResize="0"/>
          <p:nvPr/>
        </p:nvPicPr>
        <p:blipFill rotWithShape="1">
          <a:blip r:embed="rId6">
            <a:alphaModFix/>
          </a:blip>
          <a:srcRect b="15856" l="15771" r="0" t="21821"/>
          <a:stretch/>
        </p:blipFill>
        <p:spPr>
          <a:xfrm>
            <a:off x="5393604" y="3769168"/>
            <a:ext cx="2560320" cy="1086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"/>
          <p:cNvGrpSpPr/>
          <p:nvPr/>
        </p:nvGrpSpPr>
        <p:grpSpPr>
          <a:xfrm>
            <a:off x="4634150" y="2863543"/>
            <a:ext cx="416830" cy="684085"/>
            <a:chOff x="4634150" y="3011596"/>
            <a:chExt cx="416830" cy="684085"/>
          </a:xfrm>
        </p:grpSpPr>
        <p:sp>
          <p:nvSpPr>
            <p:cNvPr id="141" name="Google Shape;141;p2"/>
            <p:cNvSpPr/>
            <p:nvPr/>
          </p:nvSpPr>
          <p:spPr>
            <a:xfrm rot="5400000">
              <a:off x="4367863" y="3310028"/>
              <a:ext cx="609760" cy="77186"/>
            </a:xfrm>
            <a:prstGeom prst="rect">
              <a:avLst/>
            </a:prstGeom>
            <a:gradFill>
              <a:gsLst>
                <a:gs pos="0">
                  <a:srgbClr val="B0500F"/>
                </a:gs>
                <a:gs pos="35000">
                  <a:srgbClr val="ED8037"/>
                </a:gs>
                <a:gs pos="64000">
                  <a:srgbClr val="F4B081"/>
                </a:gs>
                <a:gs pos="94690">
                  <a:srgbClr val="FBE4D4"/>
                </a:gs>
                <a:gs pos="100000">
                  <a:srgbClr val="FBE4D4"/>
                </a:gs>
              </a:gsLst>
              <a:lin ang="10800000" scaled="0"/>
            </a:gra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764676" y="3557182"/>
              <a:ext cx="286304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</a:t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4767941" y="3011596"/>
              <a:ext cx="256911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</a:t>
              </a:r>
              <a:endParaRPr/>
            </a:p>
          </p:txBody>
        </p:sp>
      </p:grpSp>
      <p:sp>
        <p:nvSpPr>
          <p:cNvPr id="144" name="Google Shape;144;p2"/>
          <p:cNvSpPr txBox="1"/>
          <p:nvPr/>
        </p:nvSpPr>
        <p:spPr>
          <a:xfrm>
            <a:off x="1898736" y="1050958"/>
            <a:ext cx="197249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map for state-specific statistics</a:t>
            </a:r>
            <a:endParaRPr/>
          </a:p>
        </p:txBody>
      </p:sp>
      <p:grpSp>
        <p:nvGrpSpPr>
          <p:cNvPr id="145" name="Google Shape;145;p2"/>
          <p:cNvGrpSpPr/>
          <p:nvPr/>
        </p:nvGrpSpPr>
        <p:grpSpPr>
          <a:xfrm>
            <a:off x="496388" y="3728742"/>
            <a:ext cx="1664697" cy="1105966"/>
            <a:chOff x="5470595" y="4461117"/>
            <a:chExt cx="1626891" cy="1105966"/>
          </a:xfrm>
        </p:grpSpPr>
        <p:sp>
          <p:nvSpPr>
            <p:cNvPr id="146" name="Google Shape;146;p2"/>
            <p:cNvSpPr txBox="1"/>
            <p:nvPr/>
          </p:nvSpPr>
          <p:spPr>
            <a:xfrm>
              <a:off x="5869577" y="4461117"/>
              <a:ext cx="1227909" cy="138499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&lt;Select One&gt;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5869576" y="4597587"/>
              <a:ext cx="1227910" cy="969496"/>
            </a:xfrm>
            <a:prstGeom prst="rect">
              <a:avLst/>
            </a:prstGeom>
            <a:noFill/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Infection Rate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Hospitalization Rate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Death Rate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Cum. Tests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 Infections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Cum. Hospitalizations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Cum. Deaths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5876651" y="4885796"/>
              <a:ext cx="1220835" cy="133933"/>
            </a:xfrm>
            <a:prstGeom prst="rect">
              <a:avLst/>
            </a:prstGeom>
            <a:solidFill>
              <a:srgbClr val="7F7F7F">
                <a:alpha val="29803"/>
              </a:srgbClr>
            </a:solidFill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5470595" y="4462653"/>
              <a:ext cx="368510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6857731" y="1017119"/>
            <a:ext cx="1097282" cy="919745"/>
            <a:chOff x="6626134" y="4449052"/>
            <a:chExt cx="1097282" cy="919745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6626134" y="4449052"/>
              <a:ext cx="1089372" cy="1538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4570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United States</a:t>
              </a:r>
              <a:endParaRPr/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6626134" y="4596080"/>
              <a:ext cx="1089372" cy="769441"/>
            </a:xfrm>
            <a:prstGeom prst="rect">
              <a:avLst/>
            </a:prstGeom>
            <a:solidFill>
              <a:schemeClr val="lt1">
                <a:alpha val="66666"/>
              </a:schemeClr>
            </a:solidFill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4570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Alaska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Alabama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Arkansas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Arizona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California</a:t>
              </a: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 rot="-5400000">
              <a:off x="7271743" y="4917123"/>
              <a:ext cx="772717" cy="1306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 txBox="1"/>
            <p:nvPr/>
          </p:nvSpPr>
          <p:spPr>
            <a:xfrm rot="-5400000">
              <a:off x="7579068" y="4849739"/>
              <a:ext cx="155448" cy="12801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 txBox="1"/>
          <p:nvPr/>
        </p:nvSpPr>
        <p:spPr>
          <a:xfrm>
            <a:off x="2228085" y="4644458"/>
            <a:ext cx="224933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attributions and disclaimers go 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feb8dff6_0_0"/>
          <p:cNvSpPr/>
          <p:nvPr/>
        </p:nvSpPr>
        <p:spPr>
          <a:xfrm>
            <a:off x="359825" y="791225"/>
            <a:ext cx="4962600" cy="49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2feb8dff6_0_0"/>
          <p:cNvSpPr/>
          <p:nvPr/>
        </p:nvSpPr>
        <p:spPr>
          <a:xfrm>
            <a:off x="3114950" y="1305750"/>
            <a:ext cx="20289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data in GeoJSON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https://github.com/CivilServiceUSA/us-states</a:t>
            </a:r>
            <a:endParaRPr/>
          </a:p>
        </p:txBody>
      </p:sp>
      <p:sp>
        <p:nvSpPr>
          <p:cNvPr id="163" name="Google Shape;163;g72feb8dff6_0_0"/>
          <p:cNvSpPr/>
          <p:nvPr/>
        </p:nvSpPr>
        <p:spPr>
          <a:xfrm>
            <a:off x="619400" y="1467675"/>
            <a:ext cx="20289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 CSV from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https://covidtracking.com/api</a:t>
            </a:r>
            <a:endParaRPr/>
          </a:p>
        </p:txBody>
      </p:sp>
      <p:sp>
        <p:nvSpPr>
          <p:cNvPr id="164" name="Google Shape;164;g72feb8dff6_0_0"/>
          <p:cNvSpPr/>
          <p:nvPr/>
        </p:nvSpPr>
        <p:spPr>
          <a:xfrm>
            <a:off x="2233925" y="4934750"/>
            <a:ext cx="1800300" cy="3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 GeoJSON </a:t>
            </a:r>
            <a:endParaRPr/>
          </a:p>
        </p:txBody>
      </p:sp>
      <p:cxnSp>
        <p:nvCxnSpPr>
          <p:cNvPr id="165" name="Google Shape;165;g72feb8dff6_0_0"/>
          <p:cNvCxnSpPr>
            <a:endCxn id="166" idx="0"/>
          </p:cNvCxnSpPr>
          <p:nvPr/>
        </p:nvCxnSpPr>
        <p:spPr>
          <a:xfrm>
            <a:off x="2548175" y="1962955"/>
            <a:ext cx="5859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72feb8dff6_0_0"/>
          <p:cNvCxnSpPr>
            <a:endCxn id="166" idx="0"/>
          </p:cNvCxnSpPr>
          <p:nvPr/>
        </p:nvCxnSpPr>
        <p:spPr>
          <a:xfrm flipH="1">
            <a:off x="3134075" y="2172655"/>
            <a:ext cx="2142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72feb8dff6_0_0"/>
          <p:cNvSpPr/>
          <p:nvPr/>
        </p:nvSpPr>
        <p:spPr>
          <a:xfrm>
            <a:off x="2152925" y="3306055"/>
            <a:ext cx="1962300" cy="538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Code (filtering, cleaning, etc.)</a:t>
            </a:r>
            <a:endParaRPr/>
          </a:p>
        </p:txBody>
      </p:sp>
      <p:cxnSp>
        <p:nvCxnSpPr>
          <p:cNvPr id="168" name="Google Shape;168;g72feb8dff6_0_0"/>
          <p:cNvCxnSpPr>
            <a:stCxn id="166" idx="2"/>
            <a:endCxn id="164" idx="0"/>
          </p:cNvCxnSpPr>
          <p:nvPr/>
        </p:nvCxnSpPr>
        <p:spPr>
          <a:xfrm>
            <a:off x="3134075" y="3844255"/>
            <a:ext cx="0" cy="10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g72feb8dff6_0_0"/>
          <p:cNvSpPr/>
          <p:nvPr/>
        </p:nvSpPr>
        <p:spPr>
          <a:xfrm>
            <a:off x="5905850" y="4081425"/>
            <a:ext cx="3048000" cy="1253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Cron </a:t>
            </a:r>
            <a:r>
              <a:rPr lang="en-US"/>
              <a:t>Shell</a:t>
            </a:r>
            <a:r>
              <a:rPr lang="en-US"/>
              <a:t> 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Run Python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Put the file on MapStore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updates configuration file</a:t>
            </a:r>
            <a:endParaRPr/>
          </a:p>
        </p:txBody>
      </p:sp>
      <p:sp>
        <p:nvSpPr>
          <p:cNvPr id="170" name="Google Shape;170;g72feb8dff6_0_0"/>
          <p:cNvSpPr/>
          <p:nvPr/>
        </p:nvSpPr>
        <p:spPr>
          <a:xfrm>
            <a:off x="5501000" y="5725325"/>
            <a:ext cx="1800300" cy="3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MapStore</a:t>
            </a:r>
            <a:endParaRPr/>
          </a:p>
        </p:txBody>
      </p:sp>
      <p:cxnSp>
        <p:nvCxnSpPr>
          <p:cNvPr id="171" name="Google Shape;171;g72feb8dff6_0_0"/>
          <p:cNvCxnSpPr>
            <a:stCxn id="164" idx="3"/>
            <a:endCxn id="170" idx="0"/>
          </p:cNvCxnSpPr>
          <p:nvPr/>
        </p:nvCxnSpPr>
        <p:spPr>
          <a:xfrm>
            <a:off x="4034225" y="5134700"/>
            <a:ext cx="23670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72feb8dff6_0_0"/>
          <p:cNvSpPr txBox="1"/>
          <p:nvPr/>
        </p:nvSpPr>
        <p:spPr>
          <a:xfrm>
            <a:off x="619400" y="953325"/>
            <a:ext cx="666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feb8dff6_0_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Layout</a:t>
            </a:r>
            <a:endParaRPr/>
          </a:p>
        </p:txBody>
      </p:sp>
      <p:sp>
        <p:nvSpPr>
          <p:cNvPr id="179" name="Google Shape;179;g72feb8dff6_0_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src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shell-scripts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everything we do we create an issue</a:t>
            </a:r>
            <a:endParaRPr/>
          </a:p>
        </p:txBody>
      </p:sp>
      <p:sp>
        <p:nvSpPr>
          <p:cNvPr id="180" name="Google Shape;180;g72feb8dff6_0_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26989" r="-1" t="0"/>
          <a:stretch/>
        </p:blipFill>
        <p:spPr>
          <a:xfrm>
            <a:off x="0" y="6388631"/>
            <a:ext cx="9143239" cy="4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30779" t="0"/>
          <a:stretch/>
        </p:blipFill>
        <p:spPr>
          <a:xfrm>
            <a:off x="0" y="0"/>
            <a:ext cx="9143999" cy="8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>
            <p:ph type="ctrTitle"/>
          </p:nvPr>
        </p:nvSpPr>
        <p:spPr>
          <a:xfrm>
            <a:off x="235123" y="85900"/>
            <a:ext cx="7811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lt1"/>
                </a:solidFill>
              </a:rPr>
              <a:t>Architecture without mapstore</a:t>
            </a:r>
            <a:endParaRPr/>
          </a:p>
        </p:txBody>
      </p:sp>
      <p:sp>
        <p:nvSpPr>
          <p:cNvPr id="188" name="Google Shape;18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3"/>
          <p:cNvCxnSpPr/>
          <p:nvPr/>
        </p:nvCxnSpPr>
        <p:spPr>
          <a:xfrm>
            <a:off x="365760" y="3533506"/>
            <a:ext cx="8334103" cy="0"/>
          </a:xfrm>
          <a:prstGeom prst="straightConnector1">
            <a:avLst/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3"/>
          <p:cNvSpPr txBox="1"/>
          <p:nvPr/>
        </p:nvSpPr>
        <p:spPr>
          <a:xfrm>
            <a:off x="3964034" y="2174233"/>
            <a:ext cx="1944730" cy="8617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Web Server on AWS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(Ubuntu instance)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1821735" y="4120765"/>
            <a:ext cx="1944731" cy="8617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Data - States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covidtracking.com/ api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6101979" y="4099274"/>
            <a:ext cx="1944731" cy="8617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&amp; County Polygons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TBD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3957504" y="1149591"/>
            <a:ext cx="1944730" cy="584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Library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Leaflet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1808674" y="1155545"/>
            <a:ext cx="1957792" cy="584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 css/ javascript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6101979" y="1142829"/>
            <a:ext cx="1957792" cy="584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PickleDB or geoPANDAS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336917" y="3637328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Tier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36917" y="3034125"/>
            <a:ext cx="1272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Tier</a:t>
            </a:r>
            <a:endParaRPr/>
          </a:p>
        </p:txBody>
      </p:sp>
      <p:cxnSp>
        <p:nvCxnSpPr>
          <p:cNvPr id="198" name="Google Shape;198;p3"/>
          <p:cNvCxnSpPr>
            <a:stCxn id="194" idx="2"/>
            <a:endCxn id="190" idx="0"/>
          </p:cNvCxnSpPr>
          <p:nvPr/>
        </p:nvCxnSpPr>
        <p:spPr>
          <a:xfrm flipH="1" rot="-5400000">
            <a:off x="3645120" y="882770"/>
            <a:ext cx="433800" cy="214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3"/>
          <p:cNvCxnSpPr>
            <a:stCxn id="195" idx="2"/>
            <a:endCxn id="190" idx="0"/>
          </p:cNvCxnSpPr>
          <p:nvPr/>
        </p:nvCxnSpPr>
        <p:spPr>
          <a:xfrm rot="5400000">
            <a:off x="5785325" y="878754"/>
            <a:ext cx="446700" cy="2144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3"/>
          <p:cNvCxnSpPr>
            <a:stCxn id="193" idx="2"/>
            <a:endCxn id="190" idx="0"/>
          </p:cNvCxnSpPr>
          <p:nvPr/>
        </p:nvCxnSpPr>
        <p:spPr>
          <a:xfrm flipH="1" rot="-5400000">
            <a:off x="4713269" y="1950966"/>
            <a:ext cx="439800" cy="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3"/>
          <p:cNvSpPr txBox="1"/>
          <p:nvPr/>
        </p:nvSpPr>
        <p:spPr>
          <a:xfrm>
            <a:off x="3957683" y="4104756"/>
            <a:ext cx="1944731" cy="8617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Data - County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TBD</a:t>
            </a:r>
            <a:endParaRPr/>
          </a:p>
        </p:txBody>
      </p:sp>
      <p:cxnSp>
        <p:nvCxnSpPr>
          <p:cNvPr id="202" name="Google Shape;202;p3"/>
          <p:cNvCxnSpPr>
            <a:stCxn id="192" idx="0"/>
            <a:endCxn id="190" idx="2"/>
          </p:cNvCxnSpPr>
          <p:nvPr/>
        </p:nvCxnSpPr>
        <p:spPr>
          <a:xfrm flipH="1" rot="5400000">
            <a:off x="5473844" y="2498774"/>
            <a:ext cx="1063200" cy="2137800"/>
          </a:xfrm>
          <a:prstGeom prst="bentConnector3">
            <a:avLst>
              <a:gd fmla="val 287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3"/>
          <p:cNvCxnSpPr>
            <a:stCxn id="191" idx="0"/>
            <a:endCxn id="190" idx="2"/>
          </p:cNvCxnSpPr>
          <p:nvPr/>
        </p:nvCxnSpPr>
        <p:spPr>
          <a:xfrm rot="-5400000">
            <a:off x="3322850" y="2507215"/>
            <a:ext cx="1084800" cy="2142300"/>
          </a:xfrm>
          <a:prstGeom prst="bentConnector3">
            <a:avLst>
              <a:gd fmla="val 2992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3"/>
          <p:cNvCxnSpPr>
            <a:stCxn id="201" idx="0"/>
            <a:endCxn id="190" idx="2"/>
          </p:cNvCxnSpPr>
          <p:nvPr/>
        </p:nvCxnSpPr>
        <p:spPr>
          <a:xfrm rot="-5400000">
            <a:off x="4398898" y="3567306"/>
            <a:ext cx="1068600" cy="6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 rotWithShape="1">
          <a:blip r:embed="rId4">
            <a:alphaModFix/>
          </a:blip>
          <a:srcRect b="0" l="26989" r="-1" t="0"/>
          <a:stretch/>
        </p:blipFill>
        <p:spPr>
          <a:xfrm>
            <a:off x="0" y="6388631"/>
            <a:ext cx="9143239" cy="4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5">
            <a:alphaModFix/>
          </a:blip>
          <a:srcRect b="0" l="0" r="30779" t="0"/>
          <a:stretch/>
        </p:blipFill>
        <p:spPr>
          <a:xfrm>
            <a:off x="0" y="0"/>
            <a:ext cx="9143999" cy="8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>
            <p:ph type="ctrTitle"/>
          </p:nvPr>
        </p:nvSpPr>
        <p:spPr>
          <a:xfrm>
            <a:off x="235132" y="85905"/>
            <a:ext cx="6122126" cy="740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lt1"/>
                </a:solidFill>
              </a:rPr>
              <a:t>Data Processing</a:t>
            </a:r>
            <a:endParaRPr/>
          </a:p>
        </p:txBody>
      </p:sp>
      <p:sp>
        <p:nvSpPr>
          <p:cNvPr id="212" name="Google Shape;212;p4"/>
          <p:cNvSpPr txBox="1"/>
          <p:nvPr>
            <p:ph idx="1" type="subTitle"/>
          </p:nvPr>
        </p:nvSpPr>
        <p:spPr>
          <a:xfrm>
            <a:off x="321825" y="1011575"/>
            <a:ext cx="8499900" cy="53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/>
              <a:t>Data Sources: </a:t>
            </a:r>
            <a:endParaRPr/>
          </a:p>
          <a:p>
            <a:pPr indent="-339725" lvl="0" marL="3397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u="sng">
                <a:solidFill>
                  <a:schemeClr val="hlink"/>
                </a:solidFill>
                <a:hlinkClick r:id="rId6"/>
              </a:rPr>
              <a:t>https://covidtracking.com/api</a:t>
            </a:r>
            <a:r>
              <a:rPr lang="en-US" sz="1700"/>
              <a:t> (state statistics)</a:t>
            </a:r>
            <a:endParaRPr sz="1700"/>
          </a:p>
          <a:p>
            <a:pPr indent="-339725" lvl="0" marL="3397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County statistics (TBD)</a:t>
            </a:r>
            <a:endParaRPr sz="1700"/>
          </a:p>
          <a:p>
            <a:pPr indent="-339725" lvl="0" marL="3397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State polygons (TBD)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/>
              <a:t>Data Processing: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Pull in geoJSON objects from api, parse them, and populate table (pickleDB or geoPandas?)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Handle null values and maybe other data cleanup tasks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Pull in state polygons (geoJSON) from api, and maybe county polygons for one state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Use html/javascript/Leaflet to create web map, stat boxes, sliders, and drop-down filters (see mockup) that pull in data from the data table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Create javascript function(s) that dynamically calculates rate values based on user’s filter selections</a:t>
            </a:r>
            <a:endParaRPr/>
          </a:p>
          <a:p>
            <a:pPr indent="-339725" lvl="0" marL="339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Host web page on AWS, ubuntu instance</a:t>
            </a:r>
            <a:endParaRPr/>
          </a:p>
          <a:p>
            <a:pPr indent="-3492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/>
              <a:t>GitHub Repository: </a:t>
            </a:r>
            <a:r>
              <a:rPr lang="en-US" sz="1700" u="sng">
                <a:solidFill>
                  <a:schemeClr val="hlink"/>
                </a:solidFill>
                <a:hlinkClick r:id="rId7"/>
              </a:rPr>
              <a:t>https://github.com/GES771-SP20/Final_Project</a:t>
            </a:r>
            <a:endParaRPr b="1" sz="1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t/>
            </a:r>
            <a:endParaRPr sz="1190"/>
          </a:p>
        </p:txBody>
      </p:sp>
      <p:sp>
        <p:nvSpPr>
          <p:cNvPr id="213" name="Google Shape;21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4" name="Google Shape;214;p4"/>
          <p:cNvGraphicFramePr/>
          <p:nvPr/>
        </p:nvGraphicFramePr>
        <p:xfrm>
          <a:off x="6252419" y="1219492"/>
          <a:ext cx="914399" cy="771526"/>
        </p:xfrm>
        <a:graphic>
          <a:graphicData uri="http://schemas.openxmlformats.org/presentationml/2006/ole">
            <mc:AlternateContent>
              <mc:Choice Requires="v">
                <p:oleObj r:id="rId8" imgH="771526" imgW="914399" progId="Excel.SheetMacroEnabled.12" spid="_x0000_s1">
                  <p:embed/>
                </p:oleObj>
              </mc:Choice>
              <mc:Fallback>
                <p:oleObj r:id="rId9" imgH="771526" imgW="914399" progId="Excel.SheetMacroEnabled.12">
                  <p:embed/>
                  <p:pic>
                    <p:nvPicPr>
                      <p:cNvPr id="214" name="Google Shape;214;p4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52419" y="1219492"/>
                        <a:ext cx="914399" cy="771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2019-09-22T17:56:34Z</dcterms:created>
  <dc:creator>Scott Clement</dc:creator>
</cp:coreProperties>
</file>