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57" r:id="rId6"/>
    <p:sldId id="261" r:id="rId7"/>
    <p:sldId id="258" r:id="rId8"/>
    <p:sldId id="259" r:id="rId9"/>
    <p:sldId id="260" r:id="rId10"/>
    <p:sldId id="264" r:id="rId11"/>
    <p:sldId id="265" r:id="rId12"/>
    <p:sldId id="267" r:id="rId13"/>
    <p:sldId id="262" r:id="rId14"/>
    <p:sldId id="263" r:id="rId15"/>
    <p:sldId id="268" r:id="rId16"/>
    <p:sldId id="270" r:id="rId17"/>
    <p:sldId id="271" r:id="rId18"/>
    <p:sldId id="272" r:id="rId19"/>
    <p:sldId id="273" r:id="rId20"/>
    <p:sldId id="27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60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80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7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5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21C4-3AA4-483A-85F9-2AC9FD1C64DE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D3576B-E299-460D-878C-C8F368BA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5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manifest/application-element.html" TargetMode="External"/><Relationship Id="rId13" Type="http://schemas.openxmlformats.org/officeDocument/2006/relationships/hyperlink" Target="http://developer.android.com/guide/topics/manifest/receiver-element.html" TargetMode="External"/><Relationship Id="rId3" Type="http://schemas.openxmlformats.org/officeDocument/2006/relationships/hyperlink" Target="http://developer.android.com/guide/topics/manifest/uses-permission-element.html" TargetMode="External"/><Relationship Id="rId7" Type="http://schemas.openxmlformats.org/officeDocument/2006/relationships/hyperlink" Target="http://developer.android.com/guide/topics/manifest/uses-feature-element.html" TargetMode="External"/><Relationship Id="rId12" Type="http://schemas.openxmlformats.org/officeDocument/2006/relationships/hyperlink" Target="http://developer.android.com/guide/topics/manifest/service-element.html" TargetMode="External"/><Relationship Id="rId2" Type="http://schemas.openxmlformats.org/officeDocument/2006/relationships/hyperlink" Target="http://developer.android.com/guide/topics/manifest/manifest-elem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manifest/uses-configuration-element.html" TargetMode="External"/><Relationship Id="rId11" Type="http://schemas.openxmlformats.org/officeDocument/2006/relationships/hyperlink" Target="http://developer.android.com/guide/topics/manifest/meta-data-element.html" TargetMode="External"/><Relationship Id="rId5" Type="http://schemas.openxmlformats.org/officeDocument/2006/relationships/hyperlink" Target="http://developer.android.com/guide/topics/manifest/uses-sdk-element.html" TargetMode="External"/><Relationship Id="rId10" Type="http://schemas.openxmlformats.org/officeDocument/2006/relationships/hyperlink" Target="http://developer.android.com/guide/topics/manifest/intent-filter-element.html" TargetMode="External"/><Relationship Id="rId4" Type="http://schemas.openxmlformats.org/officeDocument/2006/relationships/hyperlink" Target="http://developer.android.com/guide/topics/manifest/permission-element.html" TargetMode="External"/><Relationship Id="rId9" Type="http://schemas.openxmlformats.org/officeDocument/2006/relationships/hyperlink" Target="http://developer.android.com/guide/topics/manifest/activity-element.html" TargetMode="External"/><Relationship Id="rId14" Type="http://schemas.openxmlformats.org/officeDocument/2006/relationships/hyperlink" Target="http://developer.android.com/guide/topics/manifest/provider-element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building/configuring-gradl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9063" y="2670464"/>
            <a:ext cx="6961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Android</a:t>
            </a:r>
            <a:endParaRPr lang="en-US" sz="9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684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296" y="2784389"/>
            <a:ext cx="8596668" cy="1320800"/>
          </a:xfrm>
        </p:spPr>
        <p:txBody>
          <a:bodyPr/>
          <a:lstStyle/>
          <a:p>
            <a:r>
              <a:rPr lang="en-US" dirty="0" smtClean="0"/>
              <a:t>First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11" y="257286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Android Studio Project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1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/>
              <a:t>Android</a:t>
            </a:r>
            <a:r>
              <a:rPr lang="en-IN" b="1" dirty="0"/>
              <a:t> project view  (Default)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Shows the most important source directories at the top level of the module hierarchy.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Groups the build files for all modules in a common folder.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Groups all the manifest files for each module in a common folder.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391" t="12500" r="83968" b="60417"/>
          <a:stretch/>
        </p:blipFill>
        <p:spPr>
          <a:xfrm>
            <a:off x="958697" y="4065150"/>
            <a:ext cx="1904962" cy="1981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8173" y="4240926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view shows a flattened version of your project's structure that provides quick access to the key source files of Android projects </a:t>
            </a:r>
          </a:p>
        </p:txBody>
      </p:sp>
    </p:spTree>
    <p:extLst>
      <p:ext uri="{BB962C8B-B14F-4D97-AF65-F5344CB8AC3E}">
        <p14:creationId xmlns:p14="http://schemas.microsoft.com/office/powerpoint/2010/main" val="134408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application must have Manifest.xml file in the root directory.</a:t>
            </a:r>
          </a:p>
          <a:p>
            <a:r>
              <a:rPr lang="en-US" dirty="0" smtClean="0"/>
              <a:t>It acts like an interface between Android OS and the application providing the essential information.</a:t>
            </a:r>
          </a:p>
          <a:p>
            <a:r>
              <a:rPr lang="en-US" dirty="0" smtClean="0"/>
              <a:t>Some of the main things it declares 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Minimum API level for the application.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 components like the activity, services, broadcast receivers.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Required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 file structure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2092" y="1429775"/>
            <a:ext cx="6891482" cy="48692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 version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encoding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&lt;manifest&gt;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&lt;uses-permission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&lt;permission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&lt;uses-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sdk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&lt;uses-configuration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&lt;uses-feature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&lt;application&gt;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&lt;activity&gt;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&lt;intent-filter&gt;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&lt;/intent-filter&gt;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&lt;meta-data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&lt;/activity&gt;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&lt;service&gt;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&lt;intent-filter&gt;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 . .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&lt;/intent-filter&gt;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&lt;meta-data/&gt;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2"/>
              </a:rPr>
              <a:t>&lt;/service&gt;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&lt;receiver&gt;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&lt;intent-filter&gt;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 . .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&lt;/intent-filter&gt;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&lt;meta-data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1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&lt;/receiver&gt;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4"/>
              </a:rPr>
              <a:t>&lt;provider&gt;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4"/>
              </a:rPr>
              <a:t>&lt;/provider&gt;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&lt;/application&gt;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&lt;/manifest&gt;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3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7073"/>
            <a:ext cx="8596668" cy="4524290"/>
          </a:xfrm>
        </p:spPr>
        <p:txBody>
          <a:bodyPr/>
          <a:lstStyle/>
          <a:p>
            <a:r>
              <a:rPr lang="en-US" dirty="0" smtClean="0"/>
              <a:t>Contains the UI components of the application.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7" y="2347379"/>
            <a:ext cx="3705742" cy="3829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0897" y="2479589"/>
            <a:ext cx="7117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Drawable</a:t>
            </a:r>
            <a:r>
              <a:rPr lang="en-US" dirty="0" smtClean="0"/>
              <a:t> folder: Add custom </a:t>
            </a:r>
            <a:r>
              <a:rPr lang="en-US" dirty="0" err="1" smtClean="0"/>
              <a:t>drawable</a:t>
            </a:r>
            <a:r>
              <a:rPr lang="en-US" dirty="0" smtClean="0"/>
              <a:t> xml files and any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Layout folder: Contains the layout files shown in activity, dialog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Mipmap</a:t>
            </a:r>
            <a:r>
              <a:rPr lang="en-US" dirty="0" smtClean="0"/>
              <a:t>: Put the application icon and images in </a:t>
            </a:r>
            <a:r>
              <a:rPr lang="en-US" dirty="0" err="1" smtClean="0"/>
              <a:t>mipmap</a:t>
            </a:r>
            <a:r>
              <a:rPr lang="en-US" dirty="0" smtClean="0"/>
              <a:t>. The advantage of keeping images in </a:t>
            </a:r>
            <a:r>
              <a:rPr lang="en-US" dirty="0" err="1" smtClean="0"/>
              <a:t>mipmap</a:t>
            </a:r>
            <a:r>
              <a:rPr lang="en-US" dirty="0" smtClean="0"/>
              <a:t> is that the images are not compressed as per the screen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Values: All the string contents, colors with their hexadecimal values can be kept in this folder instead of hardcoding in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5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Build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9346" y="1552189"/>
            <a:ext cx="9721829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+mn-lt"/>
              </a:rPr>
              <a:t>The build system automatically takes all the source files (.java or .xml), </a:t>
            </a:r>
            <a:endParaRPr lang="en-US" altLang="en-US" sz="1800" dirty="0" smtClean="0">
              <a:latin typeface="+mn-lt"/>
            </a:endParaRPr>
          </a:p>
          <a:p>
            <a:pPr marL="0"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latin typeface="+mn-lt"/>
              </a:rPr>
              <a:t>then </a:t>
            </a:r>
            <a:r>
              <a:rPr lang="en-US" altLang="en-US" sz="1800" dirty="0">
                <a:latin typeface="+mn-lt"/>
              </a:rPr>
              <a:t>applies the appropriate </a:t>
            </a:r>
            <a:r>
              <a:rPr lang="en-US" altLang="en-US" sz="1800" dirty="0" smtClean="0">
                <a:latin typeface="+mn-lt"/>
              </a:rPr>
              <a:t>tool(</a:t>
            </a:r>
            <a:r>
              <a:rPr lang="en-US" altLang="en-US" sz="1800" dirty="0" err="1" smtClean="0">
                <a:latin typeface="+mn-lt"/>
              </a:rPr>
              <a:t>e.g</a:t>
            </a:r>
            <a:r>
              <a:rPr lang="en-US" altLang="en-US" sz="1800" dirty="0">
                <a:latin typeface="+mn-lt"/>
              </a:rPr>
              <a:t>, takes java class files and converts to </a:t>
            </a:r>
            <a:r>
              <a:rPr lang="en-US" altLang="en-US" sz="1800" dirty="0" err="1">
                <a:latin typeface="+mn-lt"/>
              </a:rPr>
              <a:t>dex</a:t>
            </a:r>
            <a:r>
              <a:rPr lang="en-US" altLang="en-US" sz="1800" dirty="0">
                <a:latin typeface="+mn-lt"/>
              </a:rPr>
              <a:t> </a:t>
            </a:r>
            <a:r>
              <a:rPr lang="en-US" altLang="en-US" sz="1800" dirty="0" smtClean="0">
                <a:latin typeface="+mn-lt"/>
              </a:rPr>
              <a:t>format)</a:t>
            </a:r>
          </a:p>
          <a:p>
            <a:pPr marL="0"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latin typeface="+mn-lt"/>
              </a:rPr>
              <a:t>and </a:t>
            </a:r>
            <a:r>
              <a:rPr lang="en-US" altLang="en-US" sz="1800" dirty="0">
                <a:latin typeface="+mn-lt"/>
              </a:rPr>
              <a:t>groups all of them into one compressed file, </a:t>
            </a:r>
            <a:r>
              <a:rPr lang="en-US" altLang="en-US" sz="1800" dirty="0" err="1" smtClean="0">
                <a:latin typeface="+mn-lt"/>
              </a:rPr>
              <a:t>apk</a:t>
            </a:r>
            <a:endParaRPr lang="en-US" altLang="en-US" sz="1800" dirty="0">
              <a:latin typeface="+mn-lt"/>
            </a:endParaRPr>
          </a:p>
          <a:p>
            <a:pPr marL="285750" marR="0" lvl="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 smtClean="0">
              <a:latin typeface="+mn-lt"/>
            </a:endParaRPr>
          </a:p>
          <a:p>
            <a:pPr marL="0"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+mn-lt"/>
            </a:endParaRPr>
          </a:p>
          <a:p>
            <a:pPr marL="285750" lvl="0" indent="-285750" eaLnBrk="1" hangingPunct="1">
              <a:lnSpc>
                <a:spcPct val="100000"/>
              </a:lnSpc>
            </a:pPr>
            <a:r>
              <a:rPr lang="en-US" sz="1800" dirty="0">
                <a:latin typeface="+mn-lt"/>
              </a:rPr>
              <a:t>Now, in order to automate all these tasks, there has to be a script; you can write your own</a:t>
            </a:r>
          </a:p>
          <a:p>
            <a:pPr marL="0" lvl="0" indent="0" eaLnBrk="1" hangingPunct="1">
              <a:lnSpc>
                <a:spcPct val="100000"/>
              </a:lnSpc>
              <a:buNone/>
            </a:pPr>
            <a:r>
              <a:rPr lang="en-US" sz="1800" dirty="0" smtClean="0">
                <a:latin typeface="+mn-lt"/>
              </a:rPr>
              <a:t>     build </a:t>
            </a:r>
            <a:r>
              <a:rPr lang="en-US" sz="1800" dirty="0">
                <a:latin typeface="+mn-lt"/>
              </a:rPr>
              <a:t>system using shell scripting in </a:t>
            </a:r>
            <a:r>
              <a:rPr lang="en-US" sz="1800" dirty="0" err="1">
                <a:latin typeface="+mn-lt"/>
              </a:rPr>
              <a:t>linux</a:t>
            </a:r>
            <a:r>
              <a:rPr lang="en-US" sz="1800" dirty="0">
                <a:latin typeface="+mn-lt"/>
              </a:rPr>
              <a:t> or batch files syntax in windows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0" lvl="0" indent="0" eaLnBrk="1" hangingPunct="1">
              <a:lnSpc>
                <a:spcPct val="100000"/>
              </a:lnSpc>
              <a:buNone/>
            </a:pP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1800" dirty="0" smtClean="0">
                <a:latin typeface="+mn-lt"/>
              </a:rPr>
              <a:t>Same Google wrote Android plugin for </a:t>
            </a:r>
            <a:r>
              <a:rPr lang="en-US" altLang="en-US" sz="1800" dirty="0" err="1" smtClean="0">
                <a:latin typeface="+mn-lt"/>
              </a:rPr>
              <a:t>gradle</a:t>
            </a:r>
            <a:r>
              <a:rPr lang="en-US" altLang="en-US" sz="1800" dirty="0" smtClean="0">
                <a:latin typeface="+mn-lt"/>
              </a:rPr>
              <a:t> using Groovy syntax.</a:t>
            </a:r>
          </a:p>
          <a:p>
            <a:pPr eaLnBrk="1" hangingPunct="1">
              <a:lnSpc>
                <a:spcPct val="100000"/>
              </a:lnSpc>
            </a:pPr>
            <a:endParaRPr lang="en-US" altLang="en-US" sz="1800" dirty="0">
              <a:latin typeface="+mn-lt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85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scripts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016" y="199510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Android project contains a top level build file and a build for each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   module in </a:t>
            </a:r>
            <a:r>
              <a:rPr lang="en-US" dirty="0" err="1"/>
              <a:t>build.gradle</a:t>
            </a:r>
            <a:r>
              <a:rPr lang="en-US" dirty="0"/>
              <a:t> file.</a:t>
            </a:r>
          </a:p>
          <a:p>
            <a:r>
              <a:rPr lang="en-US" altLang="en-US" dirty="0"/>
              <a:t>apply plugin: '</a:t>
            </a:r>
            <a:r>
              <a:rPr lang="en-US" altLang="en-US" dirty="0" err="1"/>
              <a:t>com.android.application</a:t>
            </a:r>
            <a:r>
              <a:rPr lang="en-US" altLang="en-US" dirty="0"/>
              <a:t>' 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/>
              <a:t>     applies </a:t>
            </a:r>
            <a:r>
              <a:rPr lang="en-US" altLang="en-US" dirty="0"/>
              <a:t>the Android plugin for </a:t>
            </a:r>
            <a:r>
              <a:rPr lang="en-US" altLang="en-US" dirty="0" err="1"/>
              <a:t>Gradle</a:t>
            </a:r>
            <a:r>
              <a:rPr lang="en-US" altLang="en-US" dirty="0"/>
              <a:t> to this </a:t>
            </a:r>
            <a:r>
              <a:rPr lang="en-US" altLang="en-US" dirty="0"/>
              <a:t>build.</a:t>
            </a:r>
            <a:endParaRPr lang="en-US" altLang="en-US" dirty="0"/>
          </a:p>
          <a:p>
            <a:r>
              <a:rPr lang="en-US" altLang="en-US" dirty="0"/>
              <a:t>We can define the dependencies on some external libraries in the file.</a:t>
            </a:r>
          </a:p>
          <a:p>
            <a:r>
              <a:rPr lang="en-US" altLang="en-US" dirty="0"/>
              <a:t>The build system adds all the compile dependencies to the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/>
              <a:t>     compilation </a:t>
            </a:r>
            <a:r>
              <a:rPr lang="en-US" altLang="en-US" dirty="0" err="1"/>
              <a:t>classpath</a:t>
            </a:r>
            <a:r>
              <a:rPr lang="en-US" altLang="en-US" dirty="0"/>
              <a:t> and includes them in the final </a:t>
            </a:r>
            <a:r>
              <a:rPr lang="en-US" altLang="en-US" dirty="0"/>
              <a:t>package</a:t>
            </a:r>
          </a:p>
          <a:p>
            <a:r>
              <a:rPr lang="en-US" altLang="en-US" dirty="0"/>
              <a:t>More information can be found at</a:t>
            </a:r>
          </a:p>
          <a:p>
            <a:r>
              <a:rPr lang="en-US" altLang="en-US" dirty="0">
                <a:hlinkClick r:id="rId2"/>
              </a:rPr>
              <a:t>http://</a:t>
            </a:r>
            <a:r>
              <a:rPr lang="en-US" altLang="en-US" dirty="0">
                <a:hlinkClick r:id="rId2"/>
              </a:rPr>
              <a:t>developer.android.com/tools/building/configuring-gradle.html</a:t>
            </a:r>
            <a:r>
              <a:rPr lang="en-US" alt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 Create a subclass of Activity.</a:t>
            </a:r>
          </a:p>
          <a:p>
            <a:r>
              <a:rPr lang="en-US" dirty="0" smtClean="0"/>
              <a:t>Step 2: Declare it in the manifest file</a:t>
            </a: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&lt;manifest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&lt;application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&lt;activity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8822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en-US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ExampleActivity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</a:t>
            </a:r>
            <a:r>
              <a:rPr lang="en-US" altLang="en-US" sz="2000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intent-filter&gt;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&lt;action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8822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android.intent.action.MAIN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&lt;category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2000" dirty="0" err="1" smtClean="0">
                <a:solidFill>
                  <a:srgbClr val="8822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android.intent.category.LAUNCHER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&lt;/intent-filter&gt;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&lt;/application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...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&lt;/manifest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lvl="0" indent="0">
              <a:buNone/>
            </a:pPr>
            <a:r>
              <a:rPr lang="en-US" altLang="en-US" sz="2000" dirty="0" smtClean="0">
                <a:latin typeface="Arial" panose="020B0604020202020204" pitchFamily="34" charset="0"/>
              </a:rPr>
              <a:t>The intent filter declares how other components will activate it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4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4886"/>
            <a:ext cx="10515600" cy="55920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3: Define the layout of the activity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ViewGroup</a:t>
            </a:r>
            <a:r>
              <a:rPr lang="en-US" dirty="0" smtClean="0"/>
              <a:t> and View components.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4: In the main activity class override the </a:t>
            </a:r>
            <a:r>
              <a:rPr lang="en-US" dirty="0" err="1" smtClean="0"/>
              <a:t>onCreate</a:t>
            </a:r>
            <a:r>
              <a:rPr lang="en-US" dirty="0" smtClean="0"/>
              <a:t> method and </a:t>
            </a:r>
          </a:p>
          <a:p>
            <a:pPr marL="0" indent="0">
              <a:buNone/>
            </a:pPr>
            <a:r>
              <a:rPr lang="en-US" dirty="0" smtClean="0"/>
              <a:t>pass the layout file name in </a:t>
            </a:r>
            <a:r>
              <a:rPr lang="en-US" dirty="0" err="1" smtClean="0"/>
              <a:t>setContentView</a:t>
            </a:r>
            <a:r>
              <a:rPr lang="en-US" dirty="0" smtClean="0"/>
              <a:t> method.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5: Initialize the view components.</a:t>
            </a:r>
          </a:p>
          <a:p>
            <a:pPr marL="0" indent="0">
              <a:buNone/>
            </a:pPr>
            <a:r>
              <a:rPr lang="en-US" dirty="0" err="1" smtClean="0"/>
              <a:t>findViewById</a:t>
            </a:r>
            <a:r>
              <a:rPr lang="en-US" dirty="0" smtClean="0"/>
              <a:t> method.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2656" y="1345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Interesting facts</a:t>
            </a:r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53" y="1971675"/>
            <a:ext cx="18764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16" y="3057525"/>
            <a:ext cx="2171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4208" y="4876800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</a:t>
            </a:r>
          </a:p>
          <a:p>
            <a:r>
              <a:rPr lang="en-US" dirty="0" smtClean="0"/>
              <a:t>1.0 	1.1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86" y="1825625"/>
            <a:ext cx="1619250" cy="150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458" y="3990975"/>
            <a:ext cx="49720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44" y="1784456"/>
            <a:ext cx="23002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12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Another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Intent: An intent is a messaging object used to pass data between activities and between activity and service or to deliver a broadcast.</a:t>
            </a:r>
          </a:p>
          <a:p>
            <a:r>
              <a:rPr lang="en-US" dirty="0" smtClean="0"/>
              <a:t>Intent specifies the activity to start and carries any necessary data.</a:t>
            </a:r>
          </a:p>
          <a:p>
            <a:endParaRPr lang="en-US" dirty="0"/>
          </a:p>
          <a:p>
            <a:r>
              <a:rPr lang="en-US" dirty="0" smtClean="0"/>
              <a:t>There are two types of intents:</a:t>
            </a:r>
          </a:p>
          <a:p>
            <a:r>
              <a:rPr lang="en-US" dirty="0" smtClean="0"/>
              <a:t>1. Explicit Intent: The components to start are specified by name. It is used to start the activity within same application.</a:t>
            </a:r>
          </a:p>
          <a:p>
            <a:r>
              <a:rPr lang="en-US" dirty="0" smtClean="0"/>
              <a:t>2. Implicit Intent: Do not name the specific component but instead declare a general action to perform, so that we can trigger components from different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92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95" y="1496291"/>
            <a:ext cx="4898126" cy="4680672"/>
          </a:xfrm>
        </p:spPr>
      </p:pic>
    </p:spTree>
    <p:extLst>
      <p:ext uri="{BB962C8B-B14F-4D97-AF65-F5344CB8AC3E}">
        <p14:creationId xmlns:p14="http://schemas.microsoft.com/office/powerpoint/2010/main" val="268595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771" y="319684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Versions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1" y="1392382"/>
            <a:ext cx="9169003" cy="503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91" y="2311873"/>
            <a:ext cx="46672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04" y="2940523"/>
            <a:ext cx="18954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1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9154"/>
            <a:ext cx="10027227" cy="520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3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 of Android: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Broadcast receivers</a:t>
            </a:r>
            <a:endParaRPr lang="en-US" dirty="0"/>
          </a:p>
          <a:p>
            <a:r>
              <a:rPr lang="en-US" dirty="0" smtClean="0"/>
              <a:t>Content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3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i="1" dirty="0" smtClean="0"/>
              <a:t>activity</a:t>
            </a:r>
            <a:r>
              <a:rPr lang="en-US" dirty="0" smtClean="0"/>
              <a:t> represents a single screen with a user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i="1" dirty="0" smtClean="0"/>
              <a:t>service</a:t>
            </a:r>
            <a:r>
              <a:rPr lang="en-US" dirty="0" smtClean="0"/>
              <a:t> is a component that runs in the background to perform long-running operations or to perform work for remote processes. 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: It might fetch data over the network without blocking user    interaction with an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i="1" dirty="0" smtClean="0"/>
              <a:t>broadcast receiver</a:t>
            </a:r>
            <a:r>
              <a:rPr lang="en-US" dirty="0" smtClean="0"/>
              <a:t> is a component that responds to system-wide broadcast announcements. </a:t>
            </a:r>
          </a:p>
          <a:p>
            <a:r>
              <a:rPr lang="en-US" dirty="0" smtClean="0"/>
              <a:t>They are also responsible for displaying the notification in the notification bar.</a:t>
            </a:r>
          </a:p>
          <a:p>
            <a:pPr marL="0" indent="0">
              <a:buNone/>
            </a:pPr>
            <a:r>
              <a:rPr lang="en-US" dirty="0" smtClean="0"/>
              <a:t>Example, a broadcast announcing that the screen has turned off, the battery is low, or a picture was captured.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3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3202" y="1485676"/>
            <a:ext cx="1152698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dirty="0">
                <a:latin typeface="+mn-lt"/>
              </a:rPr>
              <a:t>A content provider manages a shared set of app data. </a:t>
            </a:r>
            <a:endParaRPr lang="en-US" altLang="en-US" dirty="0" smtClean="0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n-lt"/>
              </a:rPr>
              <a:t>Data for a app is stored in file </a:t>
            </a:r>
            <a:r>
              <a:rPr lang="en-US" altLang="en-US" dirty="0">
                <a:latin typeface="+mn-lt"/>
              </a:rPr>
              <a:t>system, an SQLite </a:t>
            </a:r>
            <a:r>
              <a:rPr lang="en-US" altLang="en-US" dirty="0" smtClean="0">
                <a:latin typeface="+mn-lt"/>
              </a:rPr>
              <a:t>database.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n-lt"/>
              </a:rPr>
              <a:t>Through </a:t>
            </a:r>
            <a:r>
              <a:rPr lang="en-US" altLang="en-US" dirty="0">
                <a:latin typeface="+mn-lt"/>
              </a:rPr>
              <a:t>the content provider, other apps can query or even modify the </a:t>
            </a:r>
            <a:r>
              <a:rPr lang="en-US" altLang="en-US" dirty="0" smtClean="0">
                <a:latin typeface="+mn-lt"/>
              </a:rPr>
              <a:t>data.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n-lt"/>
              </a:rPr>
              <a:t>For </a:t>
            </a:r>
            <a:r>
              <a:rPr lang="en-US" altLang="en-US" dirty="0">
                <a:latin typeface="+mn-lt"/>
              </a:rPr>
              <a:t>example, the Android system provides a content provider that manages the user's contact information</a:t>
            </a:r>
            <a:r>
              <a:rPr lang="en-US" altLang="en-US" dirty="0" smtClean="0">
                <a:latin typeface="+mn-lt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en-US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en-US" dirty="0" smtClean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en-US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31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809</TotalTime>
  <Words>481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Andalus</vt:lpstr>
      <vt:lpstr>Arial</vt:lpstr>
      <vt:lpstr>Consolas</vt:lpstr>
      <vt:lpstr>Courier New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Main components of Android:</vt:lpstr>
      <vt:lpstr>Activity</vt:lpstr>
      <vt:lpstr>Services</vt:lpstr>
      <vt:lpstr>Broadcast receivers</vt:lpstr>
      <vt:lpstr>Content Providers</vt:lpstr>
      <vt:lpstr>First Application</vt:lpstr>
      <vt:lpstr>Android Studio Project Structure</vt:lpstr>
      <vt:lpstr>Android View</vt:lpstr>
      <vt:lpstr>Manifest File:</vt:lpstr>
      <vt:lpstr>Manifest file structure</vt:lpstr>
      <vt:lpstr>Res folder</vt:lpstr>
      <vt:lpstr>Gradle Build</vt:lpstr>
      <vt:lpstr>Gradle scripts</vt:lpstr>
      <vt:lpstr>Activity</vt:lpstr>
      <vt:lpstr>PowerPoint Presentation</vt:lpstr>
      <vt:lpstr>Calling Another Activity</vt:lpstr>
      <vt:lpstr>Activity Lifecycle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Chandak (Student)</dc:creator>
  <cp:lastModifiedBy>Ankita Chandak (Student)</cp:lastModifiedBy>
  <cp:revision>29</cp:revision>
  <dcterms:created xsi:type="dcterms:W3CDTF">2015-11-12T18:39:23Z</dcterms:created>
  <dcterms:modified xsi:type="dcterms:W3CDTF">2015-11-13T21:19:40Z</dcterms:modified>
</cp:coreProperties>
</file>