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312" r:id="rId4"/>
    <p:sldId id="260" r:id="rId5"/>
    <p:sldId id="259" r:id="rId6"/>
    <p:sldId id="261" r:id="rId7"/>
    <p:sldId id="262" r:id="rId8"/>
    <p:sldId id="263" r:id="rId9"/>
    <p:sldId id="264" r:id="rId10"/>
    <p:sldId id="265" r:id="rId11"/>
    <p:sldId id="266" r:id="rId12"/>
    <p:sldId id="267" r:id="rId13"/>
    <p:sldId id="269" r:id="rId14"/>
    <p:sldId id="270" r:id="rId15"/>
    <p:sldId id="271" r:id="rId16"/>
    <p:sldId id="272" r:id="rId17"/>
    <p:sldId id="275" r:id="rId18"/>
    <p:sldId id="276" r:id="rId19"/>
    <p:sldId id="277" r:id="rId20"/>
    <p:sldId id="278" r:id="rId21"/>
    <p:sldId id="351" r:id="rId22"/>
    <p:sldId id="281" r:id="rId23"/>
    <p:sldId id="282" r:id="rId24"/>
    <p:sldId id="283" r:id="rId25"/>
    <p:sldId id="284" r:id="rId26"/>
    <p:sldId id="285" r:id="rId27"/>
    <p:sldId id="286" r:id="rId28"/>
    <p:sldId id="287" r:id="rId29"/>
    <p:sldId id="288" r:id="rId30"/>
    <p:sldId id="289" r:id="rId31"/>
    <p:sldId id="290" r:id="rId32"/>
    <p:sldId id="291" r:id="rId33"/>
    <p:sldId id="296" r:id="rId34"/>
    <p:sldId id="297" r:id="rId35"/>
    <p:sldId id="298" r:id="rId36"/>
    <p:sldId id="299" r:id="rId37"/>
    <p:sldId id="300" r:id="rId38"/>
    <p:sldId id="301" r:id="rId39"/>
    <p:sldId id="350" r:id="rId40"/>
    <p:sldId id="302" r:id="rId41"/>
    <p:sldId id="304" r:id="rId42"/>
    <p:sldId id="305" r:id="rId43"/>
    <p:sldId id="306" r:id="rId44"/>
    <p:sldId id="307" r:id="rId45"/>
    <p:sldId id="308" r:id="rId46"/>
    <p:sldId id="309" r:id="rId47"/>
    <p:sldId id="310"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331" r:id="rId67"/>
    <p:sldId id="332" r:id="rId68"/>
    <p:sldId id="333" r:id="rId69"/>
    <p:sldId id="334" r:id="rId70"/>
    <p:sldId id="335" r:id="rId71"/>
    <p:sldId id="336" r:id="rId72"/>
    <p:sldId id="346" r:id="rId73"/>
    <p:sldId id="361" r:id="rId74"/>
    <p:sldId id="347" r:id="rId75"/>
    <p:sldId id="353" r:id="rId76"/>
    <p:sldId id="348" r:id="rId77"/>
    <p:sldId id="354" r:id="rId78"/>
    <p:sldId id="362" r:id="rId79"/>
    <p:sldId id="363" r:id="rId80"/>
    <p:sldId id="364" r:id="rId81"/>
    <p:sldId id="355" r:id="rId82"/>
    <p:sldId id="369" r:id="rId83"/>
    <p:sldId id="365" r:id="rId84"/>
    <p:sldId id="356" r:id="rId85"/>
    <p:sldId id="357" r:id="rId86"/>
    <p:sldId id="358" r:id="rId87"/>
    <p:sldId id="367" r:id="rId88"/>
    <p:sldId id="368" r:id="rId89"/>
    <p:sldId id="359" r:id="rId90"/>
    <p:sldId id="370" r:id="rId9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92" d="100"/>
          <a:sy n="92" d="100"/>
        </p:scale>
        <p:origin x="40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1/29/2016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6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6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7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7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8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86.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www.tutorialspoint.com/angularjs/angularjs_tutorial.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ANGULARJS </a:t>
            </a:r>
            <a:endParaRPr lang="en-US" dirty="0"/>
          </a:p>
        </p:txBody>
      </p:sp>
      <p:sp>
        <p:nvSpPr>
          <p:cNvPr id="3" name="Subtitle 2"/>
          <p:cNvSpPr>
            <a:spLocks noGrp="1"/>
          </p:cNvSpPr>
          <p:nvPr>
            <p:ph type="subTitle" idx="1"/>
          </p:nvPr>
        </p:nvSpPr>
        <p:spPr/>
        <p:txBody>
          <a:bodyPr/>
          <a:lstStyle/>
          <a:p>
            <a:r>
              <a:rPr lang="en-US" dirty="0" smtClean="0"/>
              <a:t>-By Jason Dsouza</a:t>
            </a:r>
            <a:endParaRPr lang="en-US" dirty="0"/>
          </a:p>
        </p:txBody>
      </p:sp>
    </p:spTree>
    <p:extLst>
      <p:ext uri="{BB962C8B-B14F-4D97-AF65-F5344CB8AC3E}">
        <p14:creationId xmlns:p14="http://schemas.microsoft.com/office/powerpoint/2010/main" val="1972725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49383"/>
            <a:ext cx="10295466" cy="5791980"/>
          </a:xfrm>
        </p:spPr>
        <p:txBody>
          <a:bodyPr>
            <a:normAutofit lnSpcReduction="10000"/>
          </a:bodyPr>
          <a:lstStyle/>
          <a:p>
            <a:r>
              <a:rPr lang="en-US" dirty="0" smtClean="0"/>
              <a:t>Add the following statement into the “Without AngularJS” code –</a:t>
            </a:r>
          </a:p>
          <a:p>
            <a:r>
              <a:rPr lang="en-US" dirty="0" smtClean="0"/>
              <a:t>…….. &lt;Previous code …&gt;</a:t>
            </a:r>
          </a:p>
          <a:p>
            <a:r>
              <a:rPr lang="en-US" dirty="0" smtClean="0"/>
              <a:t>&lt;script </a:t>
            </a:r>
            <a:r>
              <a:rPr lang="en-US" dirty="0" err="1"/>
              <a:t>src</a:t>
            </a:r>
            <a:r>
              <a:rPr lang="en-US" dirty="0"/>
              <a:t>="angular.js</a:t>
            </a:r>
            <a:r>
              <a:rPr lang="en-US" dirty="0" smtClean="0"/>
              <a:t>"&gt;</a:t>
            </a:r>
          </a:p>
          <a:p>
            <a:r>
              <a:rPr lang="en-US" dirty="0" smtClean="0"/>
              <a:t>&lt;/</a:t>
            </a:r>
            <a:r>
              <a:rPr lang="en-US" dirty="0"/>
              <a:t>script&gt;  </a:t>
            </a:r>
            <a:endParaRPr lang="en-US" dirty="0" smtClean="0"/>
          </a:p>
          <a:p>
            <a:r>
              <a:rPr lang="en-US" dirty="0"/>
              <a:t>  &lt;script</a:t>
            </a:r>
            <a:r>
              <a:rPr lang="en-US" dirty="0" smtClean="0"/>
              <a:t>&gt;</a:t>
            </a:r>
            <a:endParaRPr lang="en-US" dirty="0"/>
          </a:p>
          <a:p>
            <a:r>
              <a:rPr lang="en-US" dirty="0"/>
              <a:t>        </a:t>
            </a:r>
            <a:r>
              <a:rPr lang="en-US" dirty="0" err="1"/>
              <a:t>var</a:t>
            </a:r>
            <a:r>
              <a:rPr lang="en-US" dirty="0"/>
              <a:t> model = {           </a:t>
            </a:r>
            <a:endParaRPr lang="en-US" dirty="0" smtClean="0"/>
          </a:p>
          <a:p>
            <a:pPr lvl="1"/>
            <a:r>
              <a:rPr lang="en-US" dirty="0"/>
              <a:t> user: "Adam",         </a:t>
            </a:r>
            <a:endParaRPr lang="en-US" dirty="0" smtClean="0"/>
          </a:p>
          <a:p>
            <a:pPr lvl="1"/>
            <a:r>
              <a:rPr lang="en-US" dirty="0"/>
              <a:t>   items: [{ action: "Buy Flowers", done: false </a:t>
            </a:r>
            <a:r>
              <a:rPr lang="en-US" dirty="0" smtClean="0"/>
              <a:t>},</a:t>
            </a:r>
          </a:p>
          <a:p>
            <a:pPr lvl="1"/>
            <a:r>
              <a:rPr lang="en-US" dirty="0"/>
              <a:t>               { action: "Get Shoes", done: false },     </a:t>
            </a:r>
            <a:endParaRPr lang="en-US" dirty="0" smtClean="0"/>
          </a:p>
          <a:p>
            <a:pPr lvl="1"/>
            <a:r>
              <a:rPr lang="en-US" dirty="0"/>
              <a:t>               { action: "Collect Tickets", done: true },    </a:t>
            </a:r>
            <a:endParaRPr lang="en-US" dirty="0" smtClean="0"/>
          </a:p>
          <a:p>
            <a:pPr lvl="1"/>
            <a:r>
              <a:rPr lang="en-US" dirty="0"/>
              <a:t>               { action: "Call Joe", done: false }]       </a:t>
            </a:r>
            <a:endParaRPr lang="en-US" dirty="0" smtClean="0"/>
          </a:p>
          <a:p>
            <a:pPr lvl="1"/>
            <a:r>
              <a:rPr lang="en-US" dirty="0"/>
              <a:t> };</a:t>
            </a:r>
            <a:br>
              <a:rPr lang="en-US" dirty="0"/>
            </a:br>
            <a:r>
              <a:rPr lang="en-US" dirty="0"/>
              <a:t>        </a:t>
            </a:r>
            <a:r>
              <a:rPr lang="en-US" dirty="0" err="1"/>
              <a:t>var</a:t>
            </a:r>
            <a:r>
              <a:rPr lang="en-US" dirty="0"/>
              <a:t> </a:t>
            </a:r>
            <a:r>
              <a:rPr lang="en-US" dirty="0" err="1"/>
              <a:t>todoApp</a:t>
            </a:r>
            <a:r>
              <a:rPr lang="en-US" dirty="0"/>
              <a:t> = </a:t>
            </a:r>
            <a:r>
              <a:rPr lang="en-US" dirty="0" err="1"/>
              <a:t>angular.module</a:t>
            </a:r>
            <a:r>
              <a:rPr lang="en-US" dirty="0"/>
              <a:t>("</a:t>
            </a:r>
            <a:r>
              <a:rPr lang="en-US" dirty="0" err="1"/>
              <a:t>todoApp</a:t>
            </a:r>
            <a:r>
              <a:rPr lang="en-US" dirty="0"/>
              <a:t>", []);   </a:t>
            </a:r>
            <a:endParaRPr lang="en-US" dirty="0" smtClean="0"/>
          </a:p>
          <a:p>
            <a:pPr lvl="1"/>
            <a:r>
              <a:rPr lang="en-US" dirty="0"/>
              <a:t> &lt;/script</a:t>
            </a:r>
            <a:r>
              <a:rPr lang="en-US" dirty="0" smtClean="0"/>
              <a:t>&gt;</a:t>
            </a:r>
          </a:p>
          <a:p>
            <a:pPr lvl="1"/>
            <a:r>
              <a:rPr lang="en-US" dirty="0" smtClean="0"/>
              <a:t>&lt;/</a:t>
            </a:r>
            <a:r>
              <a:rPr lang="en-US" dirty="0"/>
              <a:t>head&gt;&lt;body</a:t>
            </a:r>
            <a:r>
              <a:rPr lang="en-US" dirty="0" smtClean="0"/>
              <a:t>&gt;</a:t>
            </a:r>
          </a:p>
          <a:p>
            <a:pPr lvl="1"/>
            <a:r>
              <a:rPr lang="en-US" dirty="0" smtClean="0"/>
              <a:t>………..&lt;Remaining code&gt;</a:t>
            </a:r>
            <a:endParaRPr lang="en-US" dirty="0"/>
          </a:p>
          <a:p>
            <a:endParaRPr lang="en-US" dirty="0"/>
          </a:p>
        </p:txBody>
      </p:sp>
    </p:spTree>
    <p:extLst>
      <p:ext uri="{BB962C8B-B14F-4D97-AF65-F5344CB8AC3E}">
        <p14:creationId xmlns:p14="http://schemas.microsoft.com/office/powerpoint/2010/main" val="733265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5745"/>
          </a:xfrm>
        </p:spPr>
        <p:txBody>
          <a:bodyPr>
            <a:normAutofit fontScale="90000"/>
          </a:bodyPr>
          <a:lstStyle/>
          <a:p>
            <a:r>
              <a:rPr lang="en-US" dirty="0" smtClean="0"/>
              <a:t>3.4 Creating </a:t>
            </a:r>
            <a:r>
              <a:rPr lang="en-US" dirty="0"/>
              <a:t>a Controller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7378164"/>
              </p:ext>
            </p:extLst>
          </p:nvPr>
        </p:nvGraphicFramePr>
        <p:xfrm>
          <a:off x="677861" y="1122363"/>
          <a:ext cx="10679402" cy="5852160"/>
        </p:xfrm>
        <a:graphic>
          <a:graphicData uri="http://schemas.openxmlformats.org/drawingml/2006/table">
            <a:tbl>
              <a:tblPr firstRow="1" bandRow="1">
                <a:tableStyleId>{0E3FDE45-AF77-4B5C-9715-49D594BDF05E}</a:tableStyleId>
              </a:tblPr>
              <a:tblGrid>
                <a:gridCol w="5339701"/>
                <a:gridCol w="5339701"/>
              </a:tblGrid>
              <a:tr h="5216092">
                <a:tc>
                  <a:txBody>
                    <a:bodyPr/>
                    <a:lstStyle/>
                    <a:p>
                      <a:pPr fontAlgn="ctr"/>
                      <a:r>
                        <a:rPr lang="en-US" sz="1800" b="1" kern="1200" dirty="0" smtClean="0">
                          <a:solidFill>
                            <a:schemeClr val="tx1"/>
                          </a:solidFill>
                          <a:effectLst/>
                          <a:latin typeface="+mn-lt"/>
                          <a:ea typeface="+mn-ea"/>
                          <a:cs typeface="+mn-cs"/>
                        </a:rPr>
                        <a:t>……. </a:t>
                      </a:r>
                      <a:r>
                        <a:rPr lang="en-US" sz="1800" b="0" kern="1200" dirty="0" smtClean="0">
                          <a:solidFill>
                            <a:schemeClr val="tx1"/>
                          </a:solidFill>
                          <a:effectLst/>
                          <a:latin typeface="+mn-lt"/>
                          <a:ea typeface="+mn-ea"/>
                          <a:cs typeface="+mn-cs"/>
                        </a:rPr>
                        <a:t>&lt;Previous code&gt;</a:t>
                      </a:r>
                    </a:p>
                    <a:p>
                      <a:pPr fontAlgn="ctr"/>
                      <a:r>
                        <a:rPr lang="en-US" sz="1800" b="0" kern="1200" dirty="0" smtClean="0">
                          <a:solidFill>
                            <a:schemeClr val="tx1"/>
                          </a:solidFill>
                          <a:effectLst/>
                          <a:latin typeface="+mn-lt"/>
                          <a:ea typeface="+mn-ea"/>
                          <a:cs typeface="+mn-cs"/>
                        </a:rPr>
                        <a:t> &lt;script </a:t>
                      </a:r>
                      <a:r>
                        <a:rPr lang="en-US" sz="1800" b="0" kern="1200" dirty="0" err="1" smtClean="0">
                          <a:solidFill>
                            <a:schemeClr val="tx1"/>
                          </a:solidFill>
                          <a:effectLst/>
                          <a:latin typeface="+mn-lt"/>
                          <a:ea typeface="+mn-ea"/>
                          <a:cs typeface="+mn-cs"/>
                        </a:rPr>
                        <a:t>src</a:t>
                      </a:r>
                      <a:r>
                        <a:rPr lang="en-US" sz="1800" b="0" kern="1200" dirty="0" smtClean="0">
                          <a:solidFill>
                            <a:schemeClr val="tx1"/>
                          </a:solidFill>
                          <a:effectLst/>
                          <a:latin typeface="+mn-lt"/>
                          <a:ea typeface="+mn-ea"/>
                          <a:cs typeface="+mn-cs"/>
                        </a:rPr>
                        <a:t>="angular.js"&gt;&lt;/script&gt; </a:t>
                      </a:r>
                    </a:p>
                    <a:p>
                      <a:pPr fontAlgn="ctr"/>
                      <a:r>
                        <a:rPr lang="en-US" sz="1800" b="0" kern="1200" dirty="0" smtClean="0">
                          <a:solidFill>
                            <a:schemeClr val="tx1"/>
                          </a:solidFill>
                          <a:effectLst/>
                          <a:latin typeface="+mn-lt"/>
                          <a:ea typeface="+mn-ea"/>
                          <a:cs typeface="+mn-cs"/>
                        </a:rPr>
                        <a:t>   &lt;script&gt;      </a:t>
                      </a:r>
                    </a:p>
                    <a:p>
                      <a:pPr fontAlgn="ctr"/>
                      <a:r>
                        <a:rPr lang="en-US" sz="1800" b="0" kern="1200" dirty="0" smtClean="0">
                          <a:solidFill>
                            <a:schemeClr val="tx1"/>
                          </a:solidFill>
                          <a:effectLst/>
                          <a:latin typeface="+mn-lt"/>
                          <a:ea typeface="+mn-ea"/>
                          <a:cs typeface="+mn-cs"/>
                        </a:rPr>
                        <a:t>  </a:t>
                      </a:r>
                      <a:r>
                        <a:rPr lang="en-US" sz="1800" b="0" kern="1200" dirty="0" err="1" smtClean="0">
                          <a:solidFill>
                            <a:schemeClr val="tx1"/>
                          </a:solidFill>
                          <a:effectLst/>
                          <a:latin typeface="+mn-lt"/>
                          <a:ea typeface="+mn-ea"/>
                          <a:cs typeface="+mn-cs"/>
                        </a:rPr>
                        <a:t>var</a:t>
                      </a:r>
                      <a:r>
                        <a:rPr lang="en-US" sz="1800" b="0" kern="1200" dirty="0" smtClean="0">
                          <a:solidFill>
                            <a:schemeClr val="tx1"/>
                          </a:solidFill>
                          <a:effectLst/>
                          <a:latin typeface="+mn-lt"/>
                          <a:ea typeface="+mn-ea"/>
                          <a:cs typeface="+mn-cs"/>
                        </a:rPr>
                        <a:t> model = {   </a:t>
                      </a:r>
                    </a:p>
                    <a:p>
                      <a:pPr fontAlgn="ctr"/>
                      <a:r>
                        <a:rPr lang="en-US" sz="1800" b="0" kern="1200" dirty="0" smtClean="0">
                          <a:solidFill>
                            <a:schemeClr val="tx1"/>
                          </a:solidFill>
                          <a:effectLst/>
                          <a:latin typeface="+mn-lt"/>
                          <a:ea typeface="+mn-ea"/>
                          <a:cs typeface="+mn-cs"/>
                        </a:rPr>
                        <a:t>         user: "Adam",  </a:t>
                      </a:r>
                    </a:p>
                    <a:p>
                      <a:pPr fontAlgn="ctr"/>
                      <a:r>
                        <a:rPr lang="en-US" sz="1800" b="0" kern="1200" dirty="0" smtClean="0">
                          <a:solidFill>
                            <a:schemeClr val="tx1"/>
                          </a:solidFill>
                          <a:effectLst/>
                          <a:latin typeface="+mn-lt"/>
                          <a:ea typeface="+mn-ea"/>
                          <a:cs typeface="+mn-cs"/>
                        </a:rPr>
                        <a:t>          items: [{ action: "Buy Flowers", done: false },          </a:t>
                      </a:r>
                    </a:p>
                    <a:p>
                      <a:pPr fontAlgn="ctr"/>
                      <a:r>
                        <a:rPr lang="en-US" sz="1800" b="0" kern="1200" dirty="0" smtClean="0">
                          <a:solidFill>
                            <a:schemeClr val="tx1"/>
                          </a:solidFill>
                          <a:effectLst/>
                          <a:latin typeface="+mn-lt"/>
                          <a:ea typeface="+mn-ea"/>
                          <a:cs typeface="+mn-cs"/>
                        </a:rPr>
                        <a:t>              { action: "Get Shoes", done: false },                     </a:t>
                      </a:r>
                    </a:p>
                    <a:p>
                      <a:pPr fontAlgn="ctr"/>
                      <a:r>
                        <a:rPr lang="en-US" sz="1800" b="0" kern="1200" dirty="0" smtClean="0">
                          <a:solidFill>
                            <a:schemeClr val="tx1"/>
                          </a:solidFill>
                          <a:effectLst/>
                          <a:latin typeface="+mn-lt"/>
                          <a:ea typeface="+mn-ea"/>
                          <a:cs typeface="+mn-cs"/>
                        </a:rPr>
                        <a:t>   { action: "Collect Tickets", done: true },                     </a:t>
                      </a:r>
                    </a:p>
                    <a:p>
                      <a:pPr fontAlgn="ctr"/>
                      <a:r>
                        <a:rPr lang="en-US" sz="1800" b="0" kern="1200" dirty="0" smtClean="0">
                          <a:solidFill>
                            <a:schemeClr val="tx1"/>
                          </a:solidFill>
                          <a:effectLst/>
                          <a:latin typeface="+mn-lt"/>
                          <a:ea typeface="+mn-ea"/>
                          <a:cs typeface="+mn-cs"/>
                        </a:rPr>
                        <a:t>   { action: "Call Joe", done: false }]        };</a:t>
                      </a:r>
                      <a:r>
                        <a:rPr lang="en-US" sz="1800" b="1" kern="1200" dirty="0" smtClean="0">
                          <a:solidFill>
                            <a:schemeClr val="tx1"/>
                          </a:solidFill>
                          <a:effectLst/>
                          <a:latin typeface="+mn-lt"/>
                          <a:ea typeface="+mn-ea"/>
                          <a:cs typeface="+mn-cs"/>
                        </a:rPr>
                        <a:t/>
                      </a:r>
                      <a:br>
                        <a:rPr lang="en-US" sz="1800" b="1" kern="1200" dirty="0" smtClean="0">
                          <a:solidFill>
                            <a:schemeClr val="tx1"/>
                          </a:solidFill>
                          <a:effectLst/>
                          <a:latin typeface="+mn-lt"/>
                          <a:ea typeface="+mn-ea"/>
                          <a:cs typeface="+mn-cs"/>
                        </a:rPr>
                      </a:br>
                      <a:r>
                        <a:rPr lang="en-US" sz="1800" b="0" i="0" kern="1200" dirty="0" smtClean="0">
                          <a:solidFill>
                            <a:schemeClr val="tx1"/>
                          </a:solidFill>
                          <a:effectLst/>
                          <a:latin typeface="+mn-lt"/>
                          <a:ea typeface="+mn-ea"/>
                          <a:cs typeface="+mn-cs"/>
                        </a:rPr>
                        <a:t> </a:t>
                      </a:r>
                      <a:r>
                        <a:rPr lang="en-US" sz="1800" b="0" i="0" kern="1200" dirty="0" err="1" smtClean="0">
                          <a:solidFill>
                            <a:schemeClr val="tx1"/>
                          </a:solidFill>
                          <a:effectLst/>
                          <a:latin typeface="+mn-lt"/>
                          <a:ea typeface="+mn-ea"/>
                          <a:cs typeface="+mn-cs"/>
                        </a:rPr>
                        <a:t>todoApp</a:t>
                      </a:r>
                      <a:r>
                        <a:rPr lang="en-US" sz="1800" b="0" i="0" kern="1200" dirty="0" smtClean="0">
                          <a:solidFill>
                            <a:schemeClr val="tx1"/>
                          </a:solidFill>
                          <a:effectLst/>
                          <a:latin typeface="+mn-lt"/>
                          <a:ea typeface="+mn-ea"/>
                          <a:cs typeface="+mn-cs"/>
                        </a:rPr>
                        <a:t> = </a:t>
                      </a:r>
                      <a:r>
                        <a:rPr lang="en-US" sz="1800" b="0" i="0" kern="1200" dirty="0" err="1" smtClean="0">
                          <a:solidFill>
                            <a:schemeClr val="tx1"/>
                          </a:solidFill>
                          <a:effectLst/>
                          <a:latin typeface="+mn-lt"/>
                          <a:ea typeface="+mn-ea"/>
                          <a:cs typeface="+mn-cs"/>
                        </a:rPr>
                        <a:t>angular.module</a:t>
                      </a:r>
                      <a:r>
                        <a:rPr lang="en-US" sz="1800" b="0" i="0" kern="1200" dirty="0" smtClean="0">
                          <a:solidFill>
                            <a:schemeClr val="tx1"/>
                          </a:solidFill>
                          <a:effectLst/>
                          <a:latin typeface="+mn-lt"/>
                          <a:ea typeface="+mn-ea"/>
                          <a:cs typeface="+mn-cs"/>
                        </a:rPr>
                        <a:t>("</a:t>
                      </a:r>
                      <a:r>
                        <a:rPr lang="en-US" sz="1800" b="0" i="0" kern="1200" dirty="0" err="1" smtClean="0">
                          <a:solidFill>
                            <a:schemeClr val="tx1"/>
                          </a:solidFill>
                          <a:effectLst/>
                          <a:latin typeface="+mn-lt"/>
                          <a:ea typeface="+mn-ea"/>
                          <a:cs typeface="+mn-cs"/>
                        </a:rPr>
                        <a:t>todoApp</a:t>
                      </a:r>
                      <a:r>
                        <a:rPr lang="en-US" sz="1800" b="0" i="0" kern="1200" dirty="0" smtClean="0">
                          <a:solidFill>
                            <a:schemeClr val="tx1"/>
                          </a:solidFill>
                          <a:effectLst/>
                          <a:latin typeface="+mn-lt"/>
                          <a:ea typeface="+mn-ea"/>
                          <a:cs typeface="+mn-cs"/>
                        </a:rPr>
                        <a:t>", []);      </a:t>
                      </a:r>
                    </a:p>
                    <a:p>
                      <a:pPr fontAlgn="ctr"/>
                      <a:r>
                        <a:rPr lang="en-US" sz="1800" b="0" i="0" kern="1200" dirty="0" smtClean="0">
                          <a:solidFill>
                            <a:schemeClr val="tx1"/>
                          </a:solidFill>
                          <a:effectLst/>
                          <a:latin typeface="+mn-lt"/>
                          <a:ea typeface="+mn-ea"/>
                          <a:cs typeface="+mn-cs"/>
                        </a:rPr>
                        <a:t>  </a:t>
                      </a:r>
                      <a:r>
                        <a:rPr lang="en-US" sz="1800" b="1" i="0" kern="1200" dirty="0" err="1" smtClean="0">
                          <a:solidFill>
                            <a:schemeClr val="accent5">
                              <a:lumMod val="75000"/>
                            </a:schemeClr>
                          </a:solidFill>
                          <a:effectLst/>
                          <a:latin typeface="+mn-lt"/>
                          <a:ea typeface="+mn-ea"/>
                          <a:cs typeface="+mn-cs"/>
                        </a:rPr>
                        <a:t>todoApp.controller</a:t>
                      </a:r>
                      <a:r>
                        <a:rPr lang="en-US" sz="1800" b="1" i="0" kern="1200" dirty="0" smtClean="0">
                          <a:solidFill>
                            <a:schemeClr val="accent5">
                              <a:lumMod val="75000"/>
                            </a:schemeClr>
                          </a:solidFill>
                          <a:effectLst/>
                          <a:latin typeface="+mn-lt"/>
                          <a:ea typeface="+mn-ea"/>
                          <a:cs typeface="+mn-cs"/>
                        </a:rPr>
                        <a:t>("</a:t>
                      </a:r>
                      <a:r>
                        <a:rPr lang="en-US" sz="1800" b="1" i="0" kern="1200" dirty="0" err="1" smtClean="0">
                          <a:solidFill>
                            <a:schemeClr val="accent5">
                              <a:lumMod val="75000"/>
                            </a:schemeClr>
                          </a:solidFill>
                          <a:effectLst/>
                          <a:latin typeface="+mn-lt"/>
                          <a:ea typeface="+mn-ea"/>
                          <a:cs typeface="+mn-cs"/>
                        </a:rPr>
                        <a:t>ToDoCtrl</a:t>
                      </a:r>
                      <a:r>
                        <a:rPr lang="en-US" sz="1800" b="1" i="0" kern="1200" dirty="0" smtClean="0">
                          <a:solidFill>
                            <a:schemeClr val="accent5">
                              <a:lumMod val="75000"/>
                            </a:schemeClr>
                          </a:solidFill>
                          <a:effectLst/>
                          <a:latin typeface="+mn-lt"/>
                          <a:ea typeface="+mn-ea"/>
                          <a:cs typeface="+mn-cs"/>
                        </a:rPr>
                        <a:t>", function ($scope) {          </a:t>
                      </a:r>
                    </a:p>
                    <a:p>
                      <a:pPr fontAlgn="ctr"/>
                      <a:r>
                        <a:rPr lang="en-US" sz="1800" b="1" i="0" kern="1200" dirty="0" smtClean="0">
                          <a:solidFill>
                            <a:schemeClr val="accent5">
                              <a:lumMod val="75000"/>
                            </a:schemeClr>
                          </a:solidFill>
                          <a:effectLst/>
                          <a:latin typeface="+mn-lt"/>
                          <a:ea typeface="+mn-ea"/>
                          <a:cs typeface="+mn-cs"/>
                        </a:rPr>
                        <a:t>  $</a:t>
                      </a:r>
                      <a:r>
                        <a:rPr lang="en-US" sz="1800" b="1" i="0" kern="1200" dirty="0" err="1" smtClean="0">
                          <a:solidFill>
                            <a:schemeClr val="accent5">
                              <a:lumMod val="75000"/>
                            </a:schemeClr>
                          </a:solidFill>
                          <a:effectLst/>
                          <a:latin typeface="+mn-lt"/>
                          <a:ea typeface="+mn-ea"/>
                          <a:cs typeface="+mn-cs"/>
                        </a:rPr>
                        <a:t>scope.todo</a:t>
                      </a:r>
                      <a:r>
                        <a:rPr lang="en-US" sz="1800" b="1" i="0" kern="1200" dirty="0" smtClean="0">
                          <a:solidFill>
                            <a:schemeClr val="accent5">
                              <a:lumMod val="75000"/>
                            </a:schemeClr>
                          </a:solidFill>
                          <a:effectLst/>
                          <a:latin typeface="+mn-lt"/>
                          <a:ea typeface="+mn-ea"/>
                          <a:cs typeface="+mn-cs"/>
                        </a:rPr>
                        <a:t> = model;   </a:t>
                      </a:r>
                    </a:p>
                    <a:p>
                      <a:pPr fontAlgn="ctr"/>
                      <a:r>
                        <a:rPr lang="en-US" sz="1800" b="1" i="0" kern="1200" dirty="0" smtClean="0">
                          <a:solidFill>
                            <a:schemeClr val="accent5">
                              <a:lumMod val="75000"/>
                            </a:schemeClr>
                          </a:solidFill>
                          <a:effectLst/>
                          <a:latin typeface="+mn-lt"/>
                          <a:ea typeface="+mn-ea"/>
                          <a:cs typeface="+mn-cs"/>
                        </a:rPr>
                        <a:t>     });</a:t>
                      </a:r>
                      <a:r>
                        <a:rPr lang="en-US" dirty="0" smtClean="0"/>
                        <a:t/>
                      </a:r>
                      <a:br>
                        <a:rPr lang="en-US" dirty="0" smtClean="0"/>
                      </a:br>
                      <a:r>
                        <a:rPr lang="en-US" sz="1800" b="0" i="0" kern="1200" dirty="0" smtClean="0">
                          <a:solidFill>
                            <a:schemeClr val="tx1"/>
                          </a:solidFill>
                          <a:effectLst/>
                          <a:latin typeface="+mn-lt"/>
                          <a:ea typeface="+mn-ea"/>
                          <a:cs typeface="+mn-cs"/>
                        </a:rPr>
                        <a:t>    &lt;/script&gt;</a:t>
                      </a:r>
                    </a:p>
                    <a:p>
                      <a:pPr fontAlgn="ctr"/>
                      <a:r>
                        <a:rPr lang="en-US" sz="1800" b="0" i="0" kern="1200" dirty="0" smtClean="0">
                          <a:solidFill>
                            <a:schemeClr val="tx1"/>
                          </a:solidFill>
                          <a:effectLst/>
                          <a:latin typeface="+mn-lt"/>
                          <a:ea typeface="+mn-ea"/>
                          <a:cs typeface="+mn-cs"/>
                        </a:rPr>
                        <a:t>&lt;/head&gt;</a:t>
                      </a:r>
                    </a:p>
                    <a:p>
                      <a:pPr fontAlgn="ctr"/>
                      <a:r>
                        <a:rPr lang="en-US" sz="1800" b="1" kern="1200" dirty="0" smtClean="0">
                          <a:solidFill>
                            <a:schemeClr val="tx1"/>
                          </a:solidFill>
                          <a:effectLst/>
                          <a:latin typeface="+mn-lt"/>
                          <a:ea typeface="+mn-ea"/>
                          <a:cs typeface="+mn-cs"/>
                        </a:rPr>
                        <a:t/>
                      </a:r>
                      <a:br>
                        <a:rPr lang="en-US" sz="1800" b="1" kern="1200" dirty="0" smtClean="0">
                          <a:solidFill>
                            <a:schemeClr val="tx1"/>
                          </a:solidFill>
                          <a:effectLst/>
                          <a:latin typeface="+mn-lt"/>
                          <a:ea typeface="+mn-ea"/>
                          <a:cs typeface="+mn-cs"/>
                        </a:rPr>
                      </a:br>
                      <a:endParaRPr lang="en-US" dirty="0"/>
                    </a:p>
                  </a:txBody>
                  <a:tcPr/>
                </a:tc>
                <a:tc>
                  <a:txBody>
                    <a:bodyPr/>
                    <a:lstStyle/>
                    <a:p>
                      <a:r>
                        <a:rPr lang="en-US" sz="1800" b="0" i="0" kern="1200" dirty="0" smtClean="0">
                          <a:solidFill>
                            <a:schemeClr val="tx1"/>
                          </a:solidFill>
                          <a:effectLst/>
                          <a:latin typeface="+mn-lt"/>
                          <a:ea typeface="+mn-ea"/>
                          <a:cs typeface="+mn-cs"/>
                        </a:rPr>
                        <a:t> </a:t>
                      </a:r>
                      <a:r>
                        <a:rPr lang="en-US" sz="1800" b="1" i="0" kern="1200" dirty="0" smtClean="0">
                          <a:solidFill>
                            <a:schemeClr val="accent5">
                              <a:lumMod val="75000"/>
                            </a:schemeClr>
                          </a:solidFill>
                          <a:effectLst/>
                          <a:latin typeface="+mn-lt"/>
                          <a:ea typeface="+mn-ea"/>
                          <a:cs typeface="+mn-cs"/>
                        </a:rPr>
                        <a:t>&lt;body ng-controller="</a:t>
                      </a:r>
                      <a:r>
                        <a:rPr lang="en-US" sz="1800" b="1" i="0" kern="1200" dirty="0" err="1" smtClean="0">
                          <a:solidFill>
                            <a:schemeClr val="accent5">
                              <a:lumMod val="75000"/>
                            </a:schemeClr>
                          </a:solidFill>
                          <a:effectLst/>
                          <a:latin typeface="+mn-lt"/>
                          <a:ea typeface="+mn-ea"/>
                          <a:cs typeface="+mn-cs"/>
                        </a:rPr>
                        <a:t>ToDoCtrl</a:t>
                      </a:r>
                      <a:r>
                        <a:rPr lang="en-US" sz="1800" b="1" i="0" kern="1200" dirty="0" smtClean="0">
                          <a:solidFill>
                            <a:schemeClr val="accent5">
                              <a:lumMod val="75000"/>
                            </a:schemeClr>
                          </a:solidFill>
                          <a:effectLst/>
                          <a:latin typeface="+mn-lt"/>
                          <a:ea typeface="+mn-ea"/>
                          <a:cs typeface="+mn-cs"/>
                        </a:rPr>
                        <a:t>"&gt;</a:t>
                      </a:r>
                      <a:r>
                        <a:rPr lang="en-US" sz="1800" b="0" i="0" kern="1200" dirty="0" smtClean="0">
                          <a:solidFill>
                            <a:schemeClr val="tx1"/>
                          </a:solidFill>
                          <a:effectLst/>
                          <a:latin typeface="+mn-lt"/>
                          <a:ea typeface="+mn-ea"/>
                          <a:cs typeface="+mn-cs"/>
                        </a:rPr>
                        <a:t>   </a:t>
                      </a:r>
                    </a:p>
                    <a:p>
                      <a:r>
                        <a:rPr lang="en-US" sz="1800" b="0" i="0" kern="1200" dirty="0" smtClean="0">
                          <a:solidFill>
                            <a:schemeClr val="tx1"/>
                          </a:solidFill>
                          <a:effectLst/>
                          <a:latin typeface="+mn-lt"/>
                          <a:ea typeface="+mn-ea"/>
                          <a:cs typeface="+mn-cs"/>
                        </a:rPr>
                        <a:t> &lt;div class="page-header"&gt;    </a:t>
                      </a:r>
                    </a:p>
                    <a:p>
                      <a:r>
                        <a:rPr lang="en-US" sz="1800" b="0" i="0" kern="1200" dirty="0" smtClean="0">
                          <a:solidFill>
                            <a:schemeClr val="tx1"/>
                          </a:solidFill>
                          <a:effectLst/>
                          <a:latin typeface="+mn-lt"/>
                          <a:ea typeface="+mn-ea"/>
                          <a:cs typeface="+mn-cs"/>
                        </a:rPr>
                        <a:t>    &lt;h1&gt;To Do List&lt;/h1&gt; </a:t>
                      </a:r>
                    </a:p>
                    <a:p>
                      <a:r>
                        <a:rPr lang="en-US" sz="1800" b="0" i="0" kern="1200" dirty="0" smtClean="0">
                          <a:solidFill>
                            <a:schemeClr val="tx1"/>
                          </a:solidFill>
                          <a:effectLst/>
                          <a:latin typeface="+mn-lt"/>
                          <a:ea typeface="+mn-ea"/>
                          <a:cs typeface="+mn-cs"/>
                        </a:rPr>
                        <a:t>   &lt;/div&gt;  </a:t>
                      </a:r>
                    </a:p>
                    <a:p>
                      <a:r>
                        <a:rPr lang="en-US" sz="1800" b="0" i="0" kern="1200" dirty="0" smtClean="0">
                          <a:solidFill>
                            <a:schemeClr val="tx1"/>
                          </a:solidFill>
                          <a:effectLst/>
                          <a:latin typeface="+mn-lt"/>
                          <a:ea typeface="+mn-ea"/>
                          <a:cs typeface="+mn-cs"/>
                        </a:rPr>
                        <a:t>  &lt;div class="panel"&gt;    </a:t>
                      </a:r>
                    </a:p>
                    <a:p>
                      <a:r>
                        <a:rPr lang="en-US" sz="1800" b="0" i="0" kern="1200" dirty="0" smtClean="0">
                          <a:solidFill>
                            <a:schemeClr val="tx1"/>
                          </a:solidFill>
                          <a:effectLst/>
                          <a:latin typeface="+mn-lt"/>
                          <a:ea typeface="+mn-ea"/>
                          <a:cs typeface="+mn-cs"/>
                        </a:rPr>
                        <a:t>    &lt;div class="input-group"&gt;   </a:t>
                      </a:r>
                    </a:p>
                    <a:p>
                      <a:r>
                        <a:rPr lang="en-US" sz="1800" b="0" i="0" kern="1200" dirty="0" smtClean="0">
                          <a:solidFill>
                            <a:schemeClr val="tx1"/>
                          </a:solidFill>
                          <a:effectLst/>
                          <a:latin typeface="+mn-lt"/>
                          <a:ea typeface="+mn-ea"/>
                          <a:cs typeface="+mn-cs"/>
                        </a:rPr>
                        <a:t>         &lt;input class="form-control" /&gt;       </a:t>
                      </a:r>
                    </a:p>
                    <a:p>
                      <a:r>
                        <a:rPr lang="en-US" sz="1800" b="0" i="0" kern="1200" dirty="0" smtClean="0">
                          <a:solidFill>
                            <a:schemeClr val="tx1"/>
                          </a:solidFill>
                          <a:effectLst/>
                          <a:latin typeface="+mn-lt"/>
                          <a:ea typeface="+mn-ea"/>
                          <a:cs typeface="+mn-cs"/>
                        </a:rPr>
                        <a:t>     &lt;span class="input-group-</a:t>
                      </a:r>
                      <a:r>
                        <a:rPr lang="en-US" sz="1800" b="0" i="0" kern="1200" dirty="0" err="1" smtClean="0">
                          <a:solidFill>
                            <a:schemeClr val="tx1"/>
                          </a:solidFill>
                          <a:effectLst/>
                          <a:latin typeface="+mn-lt"/>
                          <a:ea typeface="+mn-ea"/>
                          <a:cs typeface="+mn-cs"/>
                        </a:rPr>
                        <a:t>btn</a:t>
                      </a:r>
                      <a:r>
                        <a:rPr lang="en-US" sz="1800" b="0" i="0" kern="1200" dirty="0" smtClean="0">
                          <a:solidFill>
                            <a:schemeClr val="tx1"/>
                          </a:solidFill>
                          <a:effectLst/>
                          <a:latin typeface="+mn-lt"/>
                          <a:ea typeface="+mn-ea"/>
                          <a:cs typeface="+mn-cs"/>
                        </a:rPr>
                        <a:t>"&gt;     </a:t>
                      </a:r>
                    </a:p>
                    <a:p>
                      <a:r>
                        <a:rPr lang="en-US" sz="1800" b="0" i="0" kern="1200" dirty="0" smtClean="0">
                          <a:solidFill>
                            <a:schemeClr val="tx1"/>
                          </a:solidFill>
                          <a:effectLst/>
                          <a:latin typeface="+mn-lt"/>
                          <a:ea typeface="+mn-ea"/>
                          <a:cs typeface="+mn-cs"/>
                        </a:rPr>
                        <a:t>           &lt;button class="</a:t>
                      </a:r>
                      <a:r>
                        <a:rPr lang="en-US" sz="1800" b="0" i="0" kern="1200" dirty="0" err="1" smtClean="0">
                          <a:solidFill>
                            <a:schemeClr val="tx1"/>
                          </a:solidFill>
                          <a:effectLst/>
                          <a:latin typeface="+mn-lt"/>
                          <a:ea typeface="+mn-ea"/>
                          <a:cs typeface="+mn-cs"/>
                        </a:rPr>
                        <a:t>btn</a:t>
                      </a:r>
                      <a:r>
                        <a:rPr lang="en-US" sz="1800" b="0" i="0" kern="1200" dirty="0" smtClean="0">
                          <a:solidFill>
                            <a:schemeClr val="tx1"/>
                          </a:solidFill>
                          <a:effectLst/>
                          <a:latin typeface="+mn-lt"/>
                          <a:ea typeface="+mn-ea"/>
                          <a:cs typeface="+mn-cs"/>
                        </a:rPr>
                        <a:t> </a:t>
                      </a:r>
                      <a:r>
                        <a:rPr lang="en-US" sz="1800" b="0" i="0" kern="1200" dirty="0" err="1" smtClean="0">
                          <a:solidFill>
                            <a:schemeClr val="tx1"/>
                          </a:solidFill>
                          <a:effectLst/>
                          <a:latin typeface="+mn-lt"/>
                          <a:ea typeface="+mn-ea"/>
                          <a:cs typeface="+mn-cs"/>
                        </a:rPr>
                        <a:t>btn</a:t>
                      </a:r>
                      <a:r>
                        <a:rPr lang="en-US" sz="1800" b="0" i="0" kern="1200" dirty="0" smtClean="0">
                          <a:solidFill>
                            <a:schemeClr val="tx1"/>
                          </a:solidFill>
                          <a:effectLst/>
                          <a:latin typeface="+mn-lt"/>
                          <a:ea typeface="+mn-ea"/>
                          <a:cs typeface="+mn-cs"/>
                        </a:rPr>
                        <a:t>-default"&gt;Add&lt;/button&gt;        </a:t>
                      </a:r>
                    </a:p>
                    <a:p>
                      <a:r>
                        <a:rPr lang="en-US" sz="1800" b="0" i="0" kern="1200" dirty="0" smtClean="0">
                          <a:solidFill>
                            <a:schemeClr val="tx1"/>
                          </a:solidFill>
                          <a:effectLst/>
                          <a:latin typeface="+mn-lt"/>
                          <a:ea typeface="+mn-ea"/>
                          <a:cs typeface="+mn-cs"/>
                        </a:rPr>
                        <a:t>    &lt;/span&gt;  </a:t>
                      </a:r>
                    </a:p>
                    <a:p>
                      <a:r>
                        <a:rPr lang="en-US" sz="1800" b="0" i="0" kern="1200" dirty="0" smtClean="0">
                          <a:solidFill>
                            <a:schemeClr val="tx1"/>
                          </a:solidFill>
                          <a:effectLst/>
                          <a:latin typeface="+mn-lt"/>
                          <a:ea typeface="+mn-ea"/>
                          <a:cs typeface="+mn-cs"/>
                        </a:rPr>
                        <a:t>      &lt;/div&gt;  </a:t>
                      </a:r>
                    </a:p>
                    <a:p>
                      <a:r>
                        <a:rPr lang="en-US" sz="1800" b="0" i="0" kern="1200" dirty="0" smtClean="0">
                          <a:solidFill>
                            <a:schemeClr val="tx1"/>
                          </a:solidFill>
                          <a:effectLst/>
                          <a:latin typeface="+mn-lt"/>
                          <a:ea typeface="+mn-ea"/>
                          <a:cs typeface="+mn-cs"/>
                        </a:rPr>
                        <a:t>      &lt;table class="table table-striped"&gt;       </a:t>
                      </a:r>
                    </a:p>
                    <a:p>
                      <a:r>
                        <a:rPr lang="en-US" sz="1800" b="0" i="0" kern="1200" dirty="0" smtClean="0">
                          <a:solidFill>
                            <a:schemeClr val="tx1"/>
                          </a:solidFill>
                          <a:effectLst/>
                          <a:latin typeface="+mn-lt"/>
                          <a:ea typeface="+mn-ea"/>
                          <a:cs typeface="+mn-cs"/>
                        </a:rPr>
                        <a:t>     &lt;</a:t>
                      </a:r>
                      <a:r>
                        <a:rPr lang="en-US" sz="1800" b="0" i="0" kern="1200" dirty="0" err="1" smtClean="0">
                          <a:solidFill>
                            <a:schemeClr val="tx1"/>
                          </a:solidFill>
                          <a:effectLst/>
                          <a:latin typeface="+mn-lt"/>
                          <a:ea typeface="+mn-ea"/>
                          <a:cs typeface="+mn-cs"/>
                        </a:rPr>
                        <a:t>thead</a:t>
                      </a:r>
                      <a:r>
                        <a:rPr lang="en-US" sz="1800" b="0" i="0" kern="1200" dirty="0" smtClean="0">
                          <a:solidFill>
                            <a:schemeClr val="tx1"/>
                          </a:solidFill>
                          <a:effectLst/>
                          <a:latin typeface="+mn-lt"/>
                          <a:ea typeface="+mn-ea"/>
                          <a:cs typeface="+mn-cs"/>
                        </a:rPr>
                        <a:t>&gt;</a:t>
                      </a:r>
                    </a:p>
                    <a:p>
                      <a:r>
                        <a:rPr lang="en-US" sz="1800" b="0" i="0" kern="1200" dirty="0" smtClean="0">
                          <a:solidFill>
                            <a:schemeClr val="tx1"/>
                          </a:solidFill>
                          <a:effectLst/>
                          <a:latin typeface="+mn-lt"/>
                          <a:ea typeface="+mn-ea"/>
                          <a:cs typeface="+mn-cs"/>
                        </a:rPr>
                        <a:t>                &lt;</a:t>
                      </a:r>
                      <a:r>
                        <a:rPr lang="en-US" sz="1800" b="0" i="0" kern="1200" dirty="0" err="1" smtClean="0">
                          <a:solidFill>
                            <a:schemeClr val="tx1"/>
                          </a:solidFill>
                          <a:effectLst/>
                          <a:latin typeface="+mn-lt"/>
                          <a:ea typeface="+mn-ea"/>
                          <a:cs typeface="+mn-cs"/>
                        </a:rPr>
                        <a:t>tr</a:t>
                      </a:r>
                      <a:r>
                        <a:rPr lang="en-US" sz="1800" b="0" i="0" kern="1200" dirty="0" smtClean="0">
                          <a:solidFill>
                            <a:schemeClr val="tx1"/>
                          </a:solidFill>
                          <a:effectLst/>
                          <a:latin typeface="+mn-lt"/>
                          <a:ea typeface="+mn-ea"/>
                          <a:cs typeface="+mn-cs"/>
                        </a:rPr>
                        <a:t>&gt; </a:t>
                      </a:r>
                    </a:p>
                    <a:p>
                      <a:r>
                        <a:rPr lang="en-US" sz="1800" b="0" i="0" kern="1200" dirty="0" smtClean="0">
                          <a:solidFill>
                            <a:schemeClr val="tx1"/>
                          </a:solidFill>
                          <a:effectLst/>
                          <a:latin typeface="+mn-lt"/>
                          <a:ea typeface="+mn-ea"/>
                          <a:cs typeface="+mn-cs"/>
                        </a:rPr>
                        <a:t>                   &lt;</a:t>
                      </a:r>
                      <a:r>
                        <a:rPr lang="en-US" sz="1800" b="0" i="0" kern="1200" dirty="0" err="1" smtClean="0">
                          <a:solidFill>
                            <a:schemeClr val="tx1"/>
                          </a:solidFill>
                          <a:effectLst/>
                          <a:latin typeface="+mn-lt"/>
                          <a:ea typeface="+mn-ea"/>
                          <a:cs typeface="+mn-cs"/>
                        </a:rPr>
                        <a:t>th</a:t>
                      </a:r>
                      <a:r>
                        <a:rPr lang="en-US" sz="1800" b="0" i="0" kern="1200" dirty="0" smtClean="0">
                          <a:solidFill>
                            <a:schemeClr val="tx1"/>
                          </a:solidFill>
                          <a:effectLst/>
                          <a:latin typeface="+mn-lt"/>
                          <a:ea typeface="+mn-ea"/>
                          <a:cs typeface="+mn-cs"/>
                        </a:rPr>
                        <a:t>&gt;Description&lt;/</a:t>
                      </a:r>
                      <a:r>
                        <a:rPr lang="en-US" sz="1800" b="0" i="0" kern="1200" dirty="0" err="1" smtClean="0">
                          <a:solidFill>
                            <a:schemeClr val="tx1"/>
                          </a:solidFill>
                          <a:effectLst/>
                          <a:latin typeface="+mn-lt"/>
                          <a:ea typeface="+mn-ea"/>
                          <a:cs typeface="+mn-cs"/>
                        </a:rPr>
                        <a:t>th</a:t>
                      </a:r>
                      <a:r>
                        <a:rPr lang="en-US" sz="1800" b="0" i="0" kern="1200" dirty="0" smtClean="0">
                          <a:solidFill>
                            <a:schemeClr val="tx1"/>
                          </a:solidFill>
                          <a:effectLst/>
                          <a:latin typeface="+mn-lt"/>
                          <a:ea typeface="+mn-ea"/>
                          <a:cs typeface="+mn-cs"/>
                        </a:rPr>
                        <a:t>&gt; </a:t>
                      </a:r>
                    </a:p>
                    <a:p>
                      <a:r>
                        <a:rPr lang="en-US" sz="1800" b="0" i="0" kern="1200" dirty="0" smtClean="0">
                          <a:solidFill>
                            <a:schemeClr val="tx1"/>
                          </a:solidFill>
                          <a:effectLst/>
                          <a:latin typeface="+mn-lt"/>
                          <a:ea typeface="+mn-ea"/>
                          <a:cs typeface="+mn-cs"/>
                        </a:rPr>
                        <a:t>                   &lt;</a:t>
                      </a:r>
                      <a:r>
                        <a:rPr lang="en-US" sz="1800" b="0" i="0" kern="1200" dirty="0" err="1" smtClean="0">
                          <a:solidFill>
                            <a:schemeClr val="tx1"/>
                          </a:solidFill>
                          <a:effectLst/>
                          <a:latin typeface="+mn-lt"/>
                          <a:ea typeface="+mn-ea"/>
                          <a:cs typeface="+mn-cs"/>
                        </a:rPr>
                        <a:t>th</a:t>
                      </a:r>
                      <a:r>
                        <a:rPr lang="en-US" sz="1800" b="0" i="0" kern="1200" dirty="0" smtClean="0">
                          <a:solidFill>
                            <a:schemeClr val="tx1"/>
                          </a:solidFill>
                          <a:effectLst/>
                          <a:latin typeface="+mn-lt"/>
                          <a:ea typeface="+mn-ea"/>
                          <a:cs typeface="+mn-cs"/>
                        </a:rPr>
                        <a:t>&gt;Done&lt;/</a:t>
                      </a:r>
                      <a:r>
                        <a:rPr lang="en-US" sz="1800" b="0" i="0" kern="1200" dirty="0" err="1" smtClean="0">
                          <a:solidFill>
                            <a:schemeClr val="tx1"/>
                          </a:solidFill>
                          <a:effectLst/>
                          <a:latin typeface="+mn-lt"/>
                          <a:ea typeface="+mn-ea"/>
                          <a:cs typeface="+mn-cs"/>
                        </a:rPr>
                        <a:t>th</a:t>
                      </a:r>
                      <a:r>
                        <a:rPr lang="en-US" sz="1800" b="0" i="0" kern="1200" dirty="0" smtClean="0">
                          <a:solidFill>
                            <a:schemeClr val="tx1"/>
                          </a:solidFill>
                          <a:effectLst/>
                          <a:latin typeface="+mn-lt"/>
                          <a:ea typeface="+mn-ea"/>
                          <a:cs typeface="+mn-cs"/>
                        </a:rPr>
                        <a:t>&gt;  </a:t>
                      </a:r>
                    </a:p>
                    <a:p>
                      <a:r>
                        <a:rPr lang="en-US" sz="1800" b="0" i="0" kern="1200" dirty="0" smtClean="0">
                          <a:solidFill>
                            <a:schemeClr val="tx1"/>
                          </a:solidFill>
                          <a:effectLst/>
                          <a:latin typeface="+mn-lt"/>
                          <a:ea typeface="+mn-ea"/>
                          <a:cs typeface="+mn-cs"/>
                        </a:rPr>
                        <a:t>              &lt;/</a:t>
                      </a:r>
                      <a:r>
                        <a:rPr lang="en-US" sz="1800" b="0" i="0" kern="1200" dirty="0" err="1" smtClean="0">
                          <a:solidFill>
                            <a:schemeClr val="tx1"/>
                          </a:solidFill>
                          <a:effectLst/>
                          <a:latin typeface="+mn-lt"/>
                          <a:ea typeface="+mn-ea"/>
                          <a:cs typeface="+mn-cs"/>
                        </a:rPr>
                        <a:t>tr</a:t>
                      </a:r>
                      <a:r>
                        <a:rPr lang="en-US" sz="1800" b="0" i="0" kern="1200" dirty="0" smtClean="0">
                          <a:solidFill>
                            <a:schemeClr val="tx1"/>
                          </a:solidFill>
                          <a:effectLst/>
                          <a:latin typeface="+mn-lt"/>
                          <a:ea typeface="+mn-ea"/>
                          <a:cs typeface="+mn-cs"/>
                        </a:rPr>
                        <a:t>&gt;        </a:t>
                      </a:r>
                    </a:p>
                    <a:p>
                      <a:r>
                        <a:rPr lang="en-US" sz="1800" b="0" i="0" kern="1200" dirty="0" smtClean="0">
                          <a:solidFill>
                            <a:schemeClr val="tx1"/>
                          </a:solidFill>
                          <a:effectLst/>
                          <a:latin typeface="+mn-lt"/>
                          <a:ea typeface="+mn-ea"/>
                          <a:cs typeface="+mn-cs"/>
                        </a:rPr>
                        <a:t>    &lt;/</a:t>
                      </a:r>
                      <a:r>
                        <a:rPr lang="en-US" sz="1800" b="0" i="0" kern="1200" dirty="0" err="1" smtClean="0">
                          <a:solidFill>
                            <a:schemeClr val="tx1"/>
                          </a:solidFill>
                          <a:effectLst/>
                          <a:latin typeface="+mn-lt"/>
                          <a:ea typeface="+mn-ea"/>
                          <a:cs typeface="+mn-cs"/>
                        </a:rPr>
                        <a:t>thead</a:t>
                      </a:r>
                      <a:r>
                        <a:rPr lang="en-US" sz="1800" b="0" i="0" kern="1200" dirty="0" smtClean="0">
                          <a:solidFill>
                            <a:schemeClr val="tx1"/>
                          </a:solidFill>
                          <a:effectLst/>
                          <a:latin typeface="+mn-lt"/>
                          <a:ea typeface="+mn-ea"/>
                          <a:cs typeface="+mn-cs"/>
                        </a:rPr>
                        <a:t>&gt;      </a:t>
                      </a:r>
                    </a:p>
                    <a:p>
                      <a:r>
                        <a:rPr lang="en-US" sz="1800" b="0" i="0" kern="1200" dirty="0" smtClean="0">
                          <a:solidFill>
                            <a:schemeClr val="tx1"/>
                          </a:solidFill>
                          <a:effectLst/>
                          <a:latin typeface="+mn-lt"/>
                          <a:ea typeface="+mn-ea"/>
                          <a:cs typeface="+mn-cs"/>
                        </a:rPr>
                        <a:t>      &lt;</a:t>
                      </a:r>
                      <a:r>
                        <a:rPr lang="en-US" sz="1800" b="0" i="0" kern="1200" dirty="0" err="1" smtClean="0">
                          <a:solidFill>
                            <a:schemeClr val="tx1"/>
                          </a:solidFill>
                          <a:effectLst/>
                          <a:latin typeface="+mn-lt"/>
                          <a:ea typeface="+mn-ea"/>
                          <a:cs typeface="+mn-cs"/>
                        </a:rPr>
                        <a:t>tbody</a:t>
                      </a:r>
                      <a:r>
                        <a:rPr lang="en-US" sz="1800" b="0" i="0" kern="1200" dirty="0" smtClean="0">
                          <a:solidFill>
                            <a:schemeClr val="tx1"/>
                          </a:solidFill>
                          <a:effectLst/>
                          <a:latin typeface="+mn-lt"/>
                          <a:ea typeface="+mn-ea"/>
                          <a:cs typeface="+mn-cs"/>
                        </a:rPr>
                        <a:t>&gt;&lt;/</a:t>
                      </a:r>
                      <a:r>
                        <a:rPr lang="en-US" sz="1800" b="0" i="0" kern="1200" dirty="0" err="1" smtClean="0">
                          <a:solidFill>
                            <a:schemeClr val="tx1"/>
                          </a:solidFill>
                          <a:effectLst/>
                          <a:latin typeface="+mn-lt"/>
                          <a:ea typeface="+mn-ea"/>
                          <a:cs typeface="+mn-cs"/>
                        </a:rPr>
                        <a:t>tbody</a:t>
                      </a:r>
                      <a:r>
                        <a:rPr lang="en-US" sz="1800" b="0" i="0" kern="1200" dirty="0" smtClean="0">
                          <a:solidFill>
                            <a:schemeClr val="tx1"/>
                          </a:solidFill>
                          <a:effectLst/>
                          <a:latin typeface="+mn-lt"/>
                          <a:ea typeface="+mn-ea"/>
                          <a:cs typeface="+mn-cs"/>
                        </a:rPr>
                        <a:t>&gt;   </a:t>
                      </a:r>
                    </a:p>
                    <a:p>
                      <a:r>
                        <a:rPr lang="en-US" sz="1800" b="0" i="0" kern="1200" dirty="0" smtClean="0">
                          <a:solidFill>
                            <a:schemeClr val="tx1"/>
                          </a:solidFill>
                          <a:effectLst/>
                          <a:latin typeface="+mn-lt"/>
                          <a:ea typeface="+mn-ea"/>
                          <a:cs typeface="+mn-cs"/>
                        </a:rPr>
                        <a:t>     &lt;/table&gt;    &lt;/div&gt;&lt;/body&gt;&lt;/html&gt;</a:t>
                      </a:r>
                      <a:endParaRPr lang="en-US" dirty="0"/>
                    </a:p>
                  </a:txBody>
                  <a:tcPr/>
                </a:tc>
              </a:tr>
            </a:tbl>
          </a:graphicData>
        </a:graphic>
      </p:graphicFrame>
    </p:spTree>
    <p:extLst>
      <p:ext uri="{BB962C8B-B14F-4D97-AF65-F5344CB8AC3E}">
        <p14:creationId xmlns:p14="http://schemas.microsoft.com/office/powerpoint/2010/main" val="2269928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5745"/>
          </a:xfrm>
        </p:spPr>
        <p:txBody>
          <a:bodyPr>
            <a:normAutofit fontScale="90000"/>
          </a:bodyPr>
          <a:lstStyle/>
          <a:p>
            <a:r>
              <a:rPr lang="en-US" dirty="0" smtClean="0"/>
              <a:t>3.5 Creating </a:t>
            </a:r>
            <a:r>
              <a:rPr lang="en-US" dirty="0"/>
              <a:t>a View</a:t>
            </a:r>
          </a:p>
        </p:txBody>
      </p:sp>
      <p:sp>
        <p:nvSpPr>
          <p:cNvPr id="3" name="Content Placeholder 2"/>
          <p:cNvSpPr>
            <a:spLocks noGrp="1"/>
          </p:cNvSpPr>
          <p:nvPr>
            <p:ph idx="1"/>
          </p:nvPr>
        </p:nvSpPr>
        <p:spPr>
          <a:xfrm>
            <a:off x="677334" y="1205345"/>
            <a:ext cx="8596668" cy="4836017"/>
          </a:xfrm>
        </p:spPr>
        <p:txBody>
          <a:bodyPr>
            <a:normAutofit fontScale="92500" lnSpcReduction="20000"/>
          </a:bodyPr>
          <a:lstStyle/>
          <a:p>
            <a:r>
              <a:rPr lang="en-US" dirty="0"/>
              <a:t>...&lt;body ng-controller="</a:t>
            </a:r>
            <a:r>
              <a:rPr lang="en-US" dirty="0" err="1"/>
              <a:t>ToDoCtrl</a:t>
            </a:r>
            <a:r>
              <a:rPr lang="en-US" dirty="0" smtClean="0"/>
              <a:t>"&gt;</a:t>
            </a:r>
          </a:p>
          <a:p>
            <a:r>
              <a:rPr lang="en-US" dirty="0"/>
              <a:t>    &lt;div class="page-header</a:t>
            </a:r>
            <a:r>
              <a:rPr lang="en-US" dirty="0" smtClean="0"/>
              <a:t>"&gt;</a:t>
            </a:r>
            <a:endParaRPr lang="en-US" dirty="0"/>
          </a:p>
          <a:p>
            <a:r>
              <a:rPr lang="en-US" dirty="0"/>
              <a:t>       </a:t>
            </a:r>
            <a:r>
              <a:rPr lang="en-US" b="1" dirty="0">
                <a:solidFill>
                  <a:schemeClr val="accent5">
                    <a:lumMod val="75000"/>
                  </a:schemeClr>
                </a:solidFill>
              </a:rPr>
              <a:t> &lt;h1&gt;  {{</a:t>
            </a:r>
            <a:r>
              <a:rPr lang="en-US" b="1" dirty="0" err="1">
                <a:solidFill>
                  <a:schemeClr val="accent5">
                    <a:lumMod val="75000"/>
                  </a:schemeClr>
                </a:solidFill>
              </a:rPr>
              <a:t>todo.user</a:t>
            </a:r>
            <a:r>
              <a:rPr lang="en-US" b="1" dirty="0">
                <a:solidFill>
                  <a:schemeClr val="accent5">
                    <a:lumMod val="75000"/>
                  </a:schemeClr>
                </a:solidFill>
              </a:rPr>
              <a:t>}}'s To Do List           </a:t>
            </a:r>
            <a:endParaRPr lang="en-US" b="1" dirty="0" smtClean="0">
              <a:solidFill>
                <a:schemeClr val="accent5">
                  <a:lumMod val="75000"/>
                </a:schemeClr>
              </a:solidFill>
            </a:endParaRPr>
          </a:p>
          <a:p>
            <a:pPr lvl="1"/>
            <a:r>
              <a:rPr lang="en-US" b="1" dirty="0">
                <a:solidFill>
                  <a:schemeClr val="accent5">
                    <a:lumMod val="75000"/>
                  </a:schemeClr>
                </a:solidFill>
              </a:rPr>
              <a:t> &lt;span class="label label-default"&gt;{{</a:t>
            </a:r>
            <a:r>
              <a:rPr lang="en-US" b="1" dirty="0" err="1">
                <a:solidFill>
                  <a:schemeClr val="accent5">
                    <a:lumMod val="75000"/>
                  </a:schemeClr>
                </a:solidFill>
              </a:rPr>
              <a:t>todo.items.length</a:t>
            </a:r>
            <a:r>
              <a:rPr lang="en-US" b="1" dirty="0">
                <a:solidFill>
                  <a:schemeClr val="accent5">
                    <a:lumMod val="75000"/>
                  </a:schemeClr>
                </a:solidFill>
              </a:rPr>
              <a:t>}}&lt;/span&gt;     </a:t>
            </a:r>
            <a:endParaRPr lang="en-US" b="1" dirty="0" smtClean="0">
              <a:solidFill>
                <a:schemeClr val="accent5">
                  <a:lumMod val="75000"/>
                </a:schemeClr>
              </a:solidFill>
            </a:endParaRPr>
          </a:p>
          <a:p>
            <a:pPr lvl="1"/>
            <a:r>
              <a:rPr lang="en-US" b="1" dirty="0">
                <a:solidFill>
                  <a:schemeClr val="accent5">
                    <a:lumMod val="75000"/>
                  </a:schemeClr>
                </a:solidFill>
              </a:rPr>
              <a:t>   &lt;/h1</a:t>
            </a:r>
            <a:r>
              <a:rPr lang="en-US" b="1" dirty="0" smtClean="0">
                <a:solidFill>
                  <a:schemeClr val="accent5">
                    <a:lumMod val="75000"/>
                  </a:schemeClr>
                </a:solidFill>
              </a:rPr>
              <a:t>&gt;</a:t>
            </a:r>
          </a:p>
          <a:p>
            <a:r>
              <a:rPr lang="en-US" dirty="0" smtClean="0"/>
              <a:t>&lt;/</a:t>
            </a:r>
            <a:r>
              <a:rPr lang="en-US" dirty="0"/>
              <a:t>div&gt; </a:t>
            </a:r>
            <a:endParaRPr lang="en-US" dirty="0" smtClean="0"/>
          </a:p>
          <a:p>
            <a:r>
              <a:rPr lang="en-US" dirty="0" smtClean="0"/>
              <a:t>&lt;</a:t>
            </a:r>
            <a:r>
              <a:rPr lang="en-US" dirty="0"/>
              <a:t>div class="panel"&gt;  </a:t>
            </a:r>
            <a:endParaRPr lang="en-US" dirty="0" smtClean="0"/>
          </a:p>
          <a:p>
            <a:r>
              <a:rPr lang="en-US" dirty="0" smtClean="0"/>
              <a:t>………</a:t>
            </a:r>
          </a:p>
          <a:p>
            <a:r>
              <a:rPr lang="en-US" dirty="0" smtClean="0"/>
              <a:t>&lt;</a:t>
            </a:r>
            <a:r>
              <a:rPr lang="en-US" dirty="0" err="1" smtClean="0"/>
              <a:t>tbody</a:t>
            </a:r>
            <a:r>
              <a:rPr lang="en-US" dirty="0" smtClean="0"/>
              <a:t>&gt;</a:t>
            </a:r>
          </a:p>
          <a:p>
            <a:r>
              <a:rPr lang="en-US" dirty="0"/>
              <a:t> </a:t>
            </a:r>
            <a:r>
              <a:rPr lang="en-US" b="1" dirty="0">
                <a:solidFill>
                  <a:schemeClr val="accent5">
                    <a:lumMod val="75000"/>
                  </a:schemeClr>
                </a:solidFill>
              </a:rPr>
              <a:t>&lt;</a:t>
            </a:r>
            <a:r>
              <a:rPr lang="en-US" b="1" dirty="0" err="1">
                <a:solidFill>
                  <a:schemeClr val="accent5">
                    <a:lumMod val="75000"/>
                  </a:schemeClr>
                </a:solidFill>
              </a:rPr>
              <a:t>tr</a:t>
            </a:r>
            <a:r>
              <a:rPr lang="en-US" b="1" dirty="0">
                <a:solidFill>
                  <a:schemeClr val="accent5">
                    <a:lumMod val="75000"/>
                  </a:schemeClr>
                </a:solidFill>
              </a:rPr>
              <a:t> ng-repeat="item in </a:t>
            </a:r>
            <a:r>
              <a:rPr lang="en-US" b="1" dirty="0" err="1" smtClean="0">
                <a:solidFill>
                  <a:schemeClr val="accent5">
                    <a:lumMod val="75000"/>
                  </a:schemeClr>
                </a:solidFill>
              </a:rPr>
              <a:t>todo.items</a:t>
            </a:r>
            <a:r>
              <a:rPr lang="en-US" b="1" dirty="0">
                <a:solidFill>
                  <a:schemeClr val="accent5">
                    <a:lumMod val="75000"/>
                  </a:schemeClr>
                </a:solidFill>
              </a:rPr>
              <a:t>"&gt;         </a:t>
            </a:r>
            <a:endParaRPr lang="en-US" b="1" dirty="0" smtClean="0">
              <a:solidFill>
                <a:schemeClr val="accent5">
                  <a:lumMod val="75000"/>
                </a:schemeClr>
              </a:solidFill>
            </a:endParaRPr>
          </a:p>
          <a:p>
            <a:r>
              <a:rPr lang="en-US" b="1" dirty="0">
                <a:solidFill>
                  <a:schemeClr val="accent5">
                    <a:lumMod val="75000"/>
                  </a:schemeClr>
                </a:solidFill>
              </a:rPr>
              <a:t>           &lt;td&gt;{{</a:t>
            </a:r>
            <a:r>
              <a:rPr lang="en-US" b="1" dirty="0" err="1">
                <a:solidFill>
                  <a:schemeClr val="accent5">
                    <a:lumMod val="75000"/>
                  </a:schemeClr>
                </a:solidFill>
              </a:rPr>
              <a:t>item.action</a:t>
            </a:r>
            <a:r>
              <a:rPr lang="en-US" b="1" dirty="0">
                <a:solidFill>
                  <a:schemeClr val="accent5">
                    <a:lumMod val="75000"/>
                  </a:schemeClr>
                </a:solidFill>
              </a:rPr>
              <a:t>}}&lt;/td&gt;   </a:t>
            </a:r>
            <a:endParaRPr lang="en-US" b="1" dirty="0" smtClean="0">
              <a:solidFill>
                <a:schemeClr val="accent5">
                  <a:lumMod val="75000"/>
                </a:schemeClr>
              </a:solidFill>
            </a:endParaRPr>
          </a:p>
          <a:p>
            <a:r>
              <a:rPr lang="en-US" b="1" dirty="0">
                <a:solidFill>
                  <a:schemeClr val="accent5">
                    <a:lumMod val="75000"/>
                  </a:schemeClr>
                </a:solidFill>
              </a:rPr>
              <a:t>                 &lt;td&gt;{{</a:t>
            </a:r>
            <a:r>
              <a:rPr lang="en-US" b="1" dirty="0" err="1">
                <a:solidFill>
                  <a:schemeClr val="accent5">
                    <a:lumMod val="75000"/>
                  </a:schemeClr>
                </a:solidFill>
              </a:rPr>
              <a:t>item.done</a:t>
            </a:r>
            <a:r>
              <a:rPr lang="en-US" b="1" dirty="0">
                <a:solidFill>
                  <a:schemeClr val="accent5">
                    <a:lumMod val="75000"/>
                  </a:schemeClr>
                </a:solidFill>
              </a:rPr>
              <a:t>}}&lt;/td&gt;    </a:t>
            </a:r>
            <a:endParaRPr lang="en-US" b="1" dirty="0" smtClean="0">
              <a:solidFill>
                <a:schemeClr val="accent5">
                  <a:lumMod val="75000"/>
                </a:schemeClr>
              </a:solidFill>
            </a:endParaRPr>
          </a:p>
          <a:p>
            <a:r>
              <a:rPr lang="en-US" b="1" dirty="0">
                <a:solidFill>
                  <a:schemeClr val="accent5">
                    <a:lumMod val="75000"/>
                  </a:schemeClr>
                </a:solidFill>
              </a:rPr>
              <a:t>            &lt;/</a:t>
            </a:r>
            <a:r>
              <a:rPr lang="en-US" b="1" dirty="0" err="1">
                <a:solidFill>
                  <a:schemeClr val="accent5">
                    <a:lumMod val="75000"/>
                  </a:schemeClr>
                </a:solidFill>
              </a:rPr>
              <a:t>tr</a:t>
            </a:r>
            <a:r>
              <a:rPr lang="en-US" b="1" dirty="0">
                <a:solidFill>
                  <a:schemeClr val="accent5">
                    <a:lumMod val="75000"/>
                  </a:schemeClr>
                </a:solidFill>
              </a:rPr>
              <a:t>&gt;</a:t>
            </a:r>
            <a:r>
              <a:rPr lang="en-US" dirty="0"/>
              <a:t/>
            </a:r>
            <a:br>
              <a:rPr lang="en-US" dirty="0"/>
            </a:br>
            <a:r>
              <a:rPr lang="en-US" dirty="0"/>
              <a:t>            &lt;/</a:t>
            </a:r>
            <a:r>
              <a:rPr lang="en-US" dirty="0" err="1"/>
              <a:t>tbody</a:t>
            </a:r>
            <a:r>
              <a:rPr lang="en-US" dirty="0"/>
              <a:t>&gt;   </a:t>
            </a:r>
            <a:endParaRPr lang="en-US" dirty="0" smtClean="0"/>
          </a:p>
          <a:p>
            <a:r>
              <a:rPr lang="en-US" dirty="0" smtClean="0"/>
              <a:t>…………</a:t>
            </a:r>
            <a:endParaRPr lang="en-US" dirty="0"/>
          </a:p>
        </p:txBody>
      </p:sp>
    </p:spTree>
    <p:extLst>
      <p:ext uri="{BB962C8B-B14F-4D97-AF65-F5344CB8AC3E}">
        <p14:creationId xmlns:p14="http://schemas.microsoft.com/office/powerpoint/2010/main" val="3038026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t>
            </a:r>
            <a:endParaRPr lang="en-US" dirty="0"/>
          </a:p>
        </p:txBody>
      </p:sp>
      <p:pic>
        <p:nvPicPr>
          <p:cNvPr id="6" name="Content Placeholder 5"/>
          <p:cNvPicPr>
            <a:picLocks noGrp="1" noChangeAspect="1"/>
          </p:cNvPicPr>
          <p:nvPr>
            <p:ph idx="1"/>
          </p:nvPr>
        </p:nvPicPr>
        <p:blipFill>
          <a:blip r:embed="rId2"/>
          <a:stretch>
            <a:fillRect/>
          </a:stretch>
        </p:blipFill>
        <p:spPr>
          <a:xfrm>
            <a:off x="2731320" y="676442"/>
            <a:ext cx="4313716" cy="5365584"/>
          </a:xfrm>
          <a:prstGeom prst="rect">
            <a:avLst/>
          </a:prstGeom>
        </p:spPr>
      </p:pic>
    </p:spTree>
    <p:extLst>
      <p:ext uri="{BB962C8B-B14F-4D97-AF65-F5344CB8AC3E}">
        <p14:creationId xmlns:p14="http://schemas.microsoft.com/office/powerpoint/2010/main" val="32195169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85355"/>
          </a:xfrm>
        </p:spPr>
        <p:txBody>
          <a:bodyPr>
            <a:normAutofit fontScale="90000"/>
          </a:bodyPr>
          <a:lstStyle/>
          <a:p>
            <a:r>
              <a:rPr lang="en-US" dirty="0"/>
              <a:t>Inserting Model Values</a:t>
            </a:r>
          </a:p>
        </p:txBody>
      </p:sp>
      <p:sp>
        <p:nvSpPr>
          <p:cNvPr id="3" name="Content Placeholder 2"/>
          <p:cNvSpPr>
            <a:spLocks noGrp="1"/>
          </p:cNvSpPr>
          <p:nvPr>
            <p:ph idx="1"/>
          </p:nvPr>
        </p:nvSpPr>
        <p:spPr>
          <a:xfrm>
            <a:off x="677334" y="1194955"/>
            <a:ext cx="8596668" cy="4846407"/>
          </a:xfrm>
        </p:spPr>
        <p:txBody>
          <a:bodyPr/>
          <a:lstStyle/>
          <a:p>
            <a:r>
              <a:rPr lang="en-US" dirty="0" smtClean="0"/>
              <a:t>Implemented using </a:t>
            </a:r>
            <a:r>
              <a:rPr lang="en-US" dirty="0"/>
              <a:t>{{ and </a:t>
            </a:r>
            <a:r>
              <a:rPr lang="en-US" dirty="0" smtClean="0"/>
              <a:t>}}</a:t>
            </a:r>
          </a:p>
          <a:p>
            <a:r>
              <a:rPr lang="en-US" b="1" dirty="0">
                <a:solidFill>
                  <a:schemeClr val="accent5">
                    <a:lumMod val="75000"/>
                  </a:schemeClr>
                </a:solidFill>
              </a:rPr>
              <a:t>...{{</a:t>
            </a:r>
            <a:r>
              <a:rPr lang="en-US" b="1" dirty="0" err="1">
                <a:solidFill>
                  <a:schemeClr val="accent5">
                    <a:lumMod val="75000"/>
                  </a:schemeClr>
                </a:solidFill>
              </a:rPr>
              <a:t>todo.user</a:t>
            </a:r>
            <a:r>
              <a:rPr lang="en-US" b="1" dirty="0">
                <a:solidFill>
                  <a:schemeClr val="accent5">
                    <a:lumMod val="75000"/>
                  </a:schemeClr>
                </a:solidFill>
              </a:rPr>
              <a:t>}}'s To Do List</a:t>
            </a:r>
            <a:r>
              <a:rPr lang="en-US" b="1" dirty="0" smtClean="0">
                <a:solidFill>
                  <a:schemeClr val="accent5">
                    <a:lumMod val="75000"/>
                  </a:schemeClr>
                </a:solidFill>
              </a:rPr>
              <a:t>...</a:t>
            </a:r>
            <a:r>
              <a:rPr lang="en-US" dirty="0"/>
              <a:t> </a:t>
            </a:r>
            <a:r>
              <a:rPr lang="en-US" dirty="0" smtClean="0"/>
              <a:t>is </a:t>
            </a:r>
            <a:r>
              <a:rPr lang="en-US" dirty="0"/>
              <a:t>processed and transformed into the following string</a:t>
            </a:r>
            <a:r>
              <a:rPr lang="en-US" dirty="0" smtClean="0"/>
              <a:t>:</a:t>
            </a:r>
            <a:endParaRPr lang="en-US" dirty="0"/>
          </a:p>
          <a:p>
            <a:r>
              <a:rPr lang="en-US" b="1" dirty="0">
                <a:solidFill>
                  <a:schemeClr val="accent5">
                    <a:lumMod val="75000"/>
                  </a:schemeClr>
                </a:solidFill>
              </a:rPr>
              <a:t>Adam's To Do List</a:t>
            </a:r>
            <a:r>
              <a:rPr lang="en-US" dirty="0"/>
              <a:t/>
            </a:r>
            <a:br>
              <a:rPr lang="en-US" dirty="0"/>
            </a:br>
            <a:r>
              <a:rPr lang="en-US" dirty="0"/>
              <a:t>This is known as data binding or model </a:t>
            </a:r>
            <a:r>
              <a:rPr lang="en-US" dirty="0" smtClean="0"/>
              <a:t>binding.</a:t>
            </a:r>
            <a:r>
              <a:rPr lang="en-US" dirty="0"/>
              <a:t/>
            </a:r>
            <a:br>
              <a:rPr lang="en-US" dirty="0"/>
            </a:br>
            <a:endParaRPr lang="en-US" dirty="0"/>
          </a:p>
        </p:txBody>
      </p:sp>
    </p:spTree>
    <p:extLst>
      <p:ext uri="{BB962C8B-B14F-4D97-AF65-F5344CB8AC3E}">
        <p14:creationId xmlns:p14="http://schemas.microsoft.com/office/powerpoint/2010/main" val="293810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85355"/>
          </a:xfrm>
        </p:spPr>
        <p:txBody>
          <a:bodyPr>
            <a:normAutofit fontScale="90000"/>
          </a:bodyPr>
          <a:lstStyle/>
          <a:p>
            <a:r>
              <a:rPr lang="en-US" dirty="0"/>
              <a:t>Going Beyond the Basics</a:t>
            </a:r>
          </a:p>
        </p:txBody>
      </p:sp>
      <p:sp>
        <p:nvSpPr>
          <p:cNvPr id="3" name="Content Placeholder 2"/>
          <p:cNvSpPr>
            <a:spLocks noGrp="1"/>
          </p:cNvSpPr>
          <p:nvPr>
            <p:ph idx="1"/>
          </p:nvPr>
        </p:nvSpPr>
        <p:spPr>
          <a:xfrm>
            <a:off x="677334" y="1194955"/>
            <a:ext cx="8596668" cy="4846407"/>
          </a:xfrm>
        </p:spPr>
        <p:txBody>
          <a:bodyPr>
            <a:normAutofit lnSpcReduction="10000"/>
          </a:bodyPr>
          <a:lstStyle/>
          <a:p>
            <a:r>
              <a:rPr lang="en-US" sz="2400" dirty="0">
                <a:solidFill>
                  <a:schemeClr val="tx2">
                    <a:lumMod val="60000"/>
                    <a:lumOff val="40000"/>
                  </a:schemeClr>
                </a:solidFill>
              </a:rPr>
              <a:t>Using Two-Way Model </a:t>
            </a:r>
            <a:r>
              <a:rPr lang="en-US" sz="2400" dirty="0" smtClean="0">
                <a:solidFill>
                  <a:schemeClr val="tx2">
                    <a:lumMod val="60000"/>
                    <a:lumOff val="40000"/>
                  </a:schemeClr>
                </a:solidFill>
              </a:rPr>
              <a:t>Binding  (</a:t>
            </a:r>
            <a:r>
              <a:rPr lang="en-US" sz="2400" dirty="0" err="1" smtClean="0">
                <a:solidFill>
                  <a:schemeClr val="tx2">
                    <a:lumMod val="60000"/>
                    <a:lumOff val="40000"/>
                  </a:schemeClr>
                </a:solidFill>
              </a:rPr>
              <a:t>ie</a:t>
            </a:r>
            <a:r>
              <a:rPr lang="en-US" sz="2400" dirty="0" smtClean="0">
                <a:solidFill>
                  <a:schemeClr val="tx2">
                    <a:lumMod val="60000"/>
                    <a:lumOff val="40000"/>
                  </a:schemeClr>
                </a:solidFill>
              </a:rPr>
              <a:t>. See how changes in the model causes changes in the view and vice-versa)</a:t>
            </a:r>
          </a:p>
          <a:p>
            <a:r>
              <a:rPr lang="en-US" sz="2400" dirty="0" smtClean="0"/>
              <a:t>...</a:t>
            </a:r>
          </a:p>
          <a:p>
            <a:r>
              <a:rPr lang="en-US" sz="2400" dirty="0" smtClean="0"/>
              <a:t>&lt;</a:t>
            </a:r>
            <a:r>
              <a:rPr lang="en-US" sz="2400" dirty="0" err="1"/>
              <a:t>tr</a:t>
            </a:r>
            <a:r>
              <a:rPr lang="en-US" sz="2400" dirty="0"/>
              <a:t> ng-repeat="item in </a:t>
            </a:r>
            <a:r>
              <a:rPr lang="en-US" sz="2400" dirty="0" err="1" smtClean="0"/>
              <a:t>todo.items</a:t>
            </a:r>
            <a:r>
              <a:rPr lang="en-US" sz="2400" dirty="0"/>
              <a:t>"&gt;   </a:t>
            </a:r>
            <a:endParaRPr lang="en-US" sz="2400" dirty="0" smtClean="0"/>
          </a:p>
          <a:p>
            <a:r>
              <a:rPr lang="en-US" sz="2400" dirty="0"/>
              <a:t> &lt;</a:t>
            </a:r>
            <a:r>
              <a:rPr lang="en-US" sz="2400" b="1" dirty="0">
                <a:solidFill>
                  <a:schemeClr val="accent5">
                    <a:lumMod val="75000"/>
                  </a:schemeClr>
                </a:solidFill>
              </a:rPr>
              <a:t>td&gt;{{</a:t>
            </a:r>
            <a:r>
              <a:rPr lang="en-US" sz="2400" b="1" dirty="0" err="1">
                <a:solidFill>
                  <a:schemeClr val="accent5">
                    <a:lumMod val="75000"/>
                  </a:schemeClr>
                </a:solidFill>
              </a:rPr>
              <a:t>item.action</a:t>
            </a:r>
            <a:r>
              <a:rPr lang="en-US" sz="2400" b="1" dirty="0">
                <a:solidFill>
                  <a:schemeClr val="accent5">
                    <a:lumMod val="75000"/>
                  </a:schemeClr>
                </a:solidFill>
              </a:rPr>
              <a:t>}}&lt;/td&gt;  </a:t>
            </a:r>
            <a:endParaRPr lang="en-US" sz="2400" b="1" dirty="0" smtClean="0">
              <a:solidFill>
                <a:schemeClr val="accent5">
                  <a:lumMod val="75000"/>
                </a:schemeClr>
              </a:solidFill>
            </a:endParaRPr>
          </a:p>
          <a:p>
            <a:r>
              <a:rPr lang="en-US" sz="2400" b="1" dirty="0">
                <a:solidFill>
                  <a:schemeClr val="accent5">
                    <a:lumMod val="75000"/>
                  </a:schemeClr>
                </a:solidFill>
              </a:rPr>
              <a:t>  &lt;td&gt;&lt;input type="checkbox" ng-model="</a:t>
            </a:r>
            <a:r>
              <a:rPr lang="en-US" sz="2400" b="1" dirty="0" err="1">
                <a:solidFill>
                  <a:schemeClr val="accent5">
                    <a:lumMod val="75000"/>
                  </a:schemeClr>
                </a:solidFill>
              </a:rPr>
              <a:t>item.done</a:t>
            </a:r>
            <a:r>
              <a:rPr lang="en-US" sz="2400" b="1" dirty="0">
                <a:solidFill>
                  <a:schemeClr val="accent5">
                    <a:lumMod val="75000"/>
                  </a:schemeClr>
                </a:solidFill>
              </a:rPr>
              <a:t>" /&gt;&lt;/td</a:t>
            </a:r>
            <a:r>
              <a:rPr lang="en-US" sz="2400" b="1" dirty="0" smtClean="0">
                <a:solidFill>
                  <a:schemeClr val="accent5">
                    <a:lumMod val="75000"/>
                  </a:schemeClr>
                </a:solidFill>
              </a:rPr>
              <a:t>&gt;</a:t>
            </a:r>
          </a:p>
          <a:p>
            <a:r>
              <a:rPr lang="en-US" sz="2400" b="1" dirty="0">
                <a:solidFill>
                  <a:schemeClr val="accent5">
                    <a:lumMod val="75000"/>
                  </a:schemeClr>
                </a:solidFill>
              </a:rPr>
              <a:t>    &lt;td&gt;{{</a:t>
            </a:r>
            <a:r>
              <a:rPr lang="en-US" sz="2400" b="1" dirty="0" err="1">
                <a:solidFill>
                  <a:schemeClr val="accent5">
                    <a:lumMod val="75000"/>
                  </a:schemeClr>
                </a:solidFill>
              </a:rPr>
              <a:t>item.done</a:t>
            </a:r>
            <a:r>
              <a:rPr lang="en-US" sz="2400" b="1" dirty="0">
                <a:solidFill>
                  <a:schemeClr val="accent5">
                    <a:lumMod val="75000"/>
                  </a:schemeClr>
                </a:solidFill>
              </a:rPr>
              <a:t>}}&lt;/td</a:t>
            </a:r>
            <a:r>
              <a:rPr lang="en-US" sz="2400" b="1" dirty="0" smtClean="0">
                <a:solidFill>
                  <a:schemeClr val="accent5">
                    <a:lumMod val="75000"/>
                  </a:schemeClr>
                </a:solidFill>
              </a:rPr>
              <a:t>&gt;</a:t>
            </a:r>
          </a:p>
          <a:p>
            <a:r>
              <a:rPr lang="en-US" sz="2400" dirty="0" smtClean="0"/>
              <a:t>&lt;/</a:t>
            </a:r>
            <a:r>
              <a:rPr lang="en-US" sz="2400" dirty="0" err="1"/>
              <a:t>tr</a:t>
            </a:r>
            <a:r>
              <a:rPr lang="en-US" sz="2400" dirty="0" smtClean="0"/>
              <a:t>&gt;...</a:t>
            </a:r>
            <a:r>
              <a:rPr lang="en-US" sz="2400" dirty="0"/>
              <a:t/>
            </a:r>
            <a:br>
              <a:rPr lang="en-US" sz="2400" dirty="0"/>
            </a:br>
            <a:r>
              <a:rPr lang="en-US" sz="2400" dirty="0"/>
              <a:t/>
            </a:r>
            <a:br>
              <a:rPr lang="en-US" sz="2400" dirty="0"/>
            </a:br>
            <a:endParaRPr lang="en-US" sz="2400" dirty="0" smtClean="0">
              <a:solidFill>
                <a:schemeClr val="tx2">
                  <a:lumMod val="60000"/>
                  <a:lumOff val="40000"/>
                </a:schemeClr>
              </a:solidFill>
            </a:endParaRPr>
          </a:p>
        </p:txBody>
      </p:sp>
    </p:spTree>
    <p:extLst>
      <p:ext uri="{BB962C8B-B14F-4D97-AF65-F5344CB8AC3E}">
        <p14:creationId xmlns:p14="http://schemas.microsoft.com/office/powerpoint/2010/main" val="14654773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37419" y="2493962"/>
            <a:ext cx="8077200" cy="1323975"/>
          </a:xfrm>
          <a:prstGeom prst="rect">
            <a:avLst/>
          </a:prstGeom>
        </p:spPr>
      </p:pic>
    </p:spTree>
    <p:extLst>
      <p:ext uri="{BB962C8B-B14F-4D97-AF65-F5344CB8AC3E}">
        <p14:creationId xmlns:p14="http://schemas.microsoft.com/office/powerpoint/2010/main" val="27569457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71418"/>
          </a:xfrm>
        </p:spPr>
        <p:txBody>
          <a:bodyPr>
            <a:normAutofit/>
          </a:bodyPr>
          <a:lstStyle/>
          <a:p>
            <a:r>
              <a:rPr lang="en-US" dirty="0" smtClean="0"/>
              <a:t>Understanding MVC -</a:t>
            </a:r>
            <a:endParaRPr lang="en-US" dirty="0"/>
          </a:p>
        </p:txBody>
      </p:sp>
      <p:pic>
        <p:nvPicPr>
          <p:cNvPr id="4" name="Content Placeholder 3"/>
          <p:cNvPicPr>
            <a:picLocks noGrp="1" noChangeAspect="1"/>
          </p:cNvPicPr>
          <p:nvPr>
            <p:ph idx="1"/>
          </p:nvPr>
        </p:nvPicPr>
        <p:blipFill>
          <a:blip r:embed="rId2"/>
          <a:stretch>
            <a:fillRect/>
          </a:stretch>
        </p:blipFill>
        <p:spPr>
          <a:xfrm>
            <a:off x="1091045" y="1779610"/>
            <a:ext cx="7256246" cy="1658787"/>
          </a:xfrm>
          <a:prstGeom prst="rect">
            <a:avLst/>
          </a:prstGeom>
        </p:spPr>
      </p:pic>
      <p:sp>
        <p:nvSpPr>
          <p:cNvPr id="5" name="TextBox 4"/>
          <p:cNvSpPr txBox="1"/>
          <p:nvPr/>
        </p:nvSpPr>
        <p:spPr>
          <a:xfrm>
            <a:off x="1091045" y="1278082"/>
            <a:ext cx="4686300" cy="369332"/>
          </a:xfrm>
          <a:prstGeom prst="rect">
            <a:avLst/>
          </a:prstGeom>
          <a:noFill/>
        </p:spPr>
        <p:txBody>
          <a:bodyPr wrap="square" rtlCol="0">
            <a:spAutoFit/>
          </a:bodyPr>
          <a:lstStyle/>
          <a:p>
            <a:r>
              <a:rPr lang="en-US" dirty="0" smtClean="0"/>
              <a:t>MVC Pattern</a:t>
            </a:r>
            <a:endParaRPr lang="en-US" dirty="0"/>
          </a:p>
        </p:txBody>
      </p:sp>
      <p:pic>
        <p:nvPicPr>
          <p:cNvPr id="6" name="Picture 5"/>
          <p:cNvPicPr>
            <a:picLocks noChangeAspect="1"/>
          </p:cNvPicPr>
          <p:nvPr/>
        </p:nvPicPr>
        <p:blipFill>
          <a:blip r:embed="rId3"/>
          <a:stretch>
            <a:fillRect/>
          </a:stretch>
        </p:blipFill>
        <p:spPr>
          <a:xfrm>
            <a:off x="1027555" y="4478482"/>
            <a:ext cx="7896225" cy="1828800"/>
          </a:xfrm>
          <a:prstGeom prst="rect">
            <a:avLst/>
          </a:prstGeom>
        </p:spPr>
      </p:pic>
      <p:sp>
        <p:nvSpPr>
          <p:cNvPr id="7" name="TextBox 6"/>
          <p:cNvSpPr txBox="1"/>
          <p:nvPr/>
        </p:nvSpPr>
        <p:spPr>
          <a:xfrm>
            <a:off x="1098045" y="3865418"/>
            <a:ext cx="3877623" cy="369332"/>
          </a:xfrm>
          <a:prstGeom prst="rect">
            <a:avLst/>
          </a:prstGeom>
          <a:noFill/>
        </p:spPr>
        <p:txBody>
          <a:bodyPr wrap="square" rtlCol="0">
            <a:spAutoFit/>
          </a:bodyPr>
          <a:lstStyle/>
          <a:p>
            <a:r>
              <a:rPr lang="en-US" dirty="0" smtClean="0"/>
              <a:t>MVC Pattern in AngularJS</a:t>
            </a:r>
            <a:endParaRPr lang="en-US" dirty="0"/>
          </a:p>
        </p:txBody>
      </p:sp>
    </p:spTree>
    <p:extLst>
      <p:ext uri="{BB962C8B-B14F-4D97-AF65-F5344CB8AC3E}">
        <p14:creationId xmlns:p14="http://schemas.microsoft.com/office/powerpoint/2010/main" val="10792083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4964"/>
          </a:xfrm>
        </p:spPr>
        <p:txBody>
          <a:bodyPr>
            <a:normAutofit fontScale="90000"/>
          </a:bodyPr>
          <a:lstStyle/>
          <a:p>
            <a:r>
              <a:rPr lang="en-US" dirty="0"/>
              <a:t>Understanding Models</a:t>
            </a:r>
          </a:p>
        </p:txBody>
      </p:sp>
      <p:sp>
        <p:nvSpPr>
          <p:cNvPr id="3" name="Content Placeholder 2"/>
          <p:cNvSpPr>
            <a:spLocks noGrp="1"/>
          </p:cNvSpPr>
          <p:nvPr>
            <p:ph idx="1"/>
          </p:nvPr>
        </p:nvSpPr>
        <p:spPr>
          <a:xfrm>
            <a:off x="677334" y="1184565"/>
            <a:ext cx="8596668" cy="4856798"/>
          </a:xfrm>
        </p:spPr>
        <p:txBody>
          <a:bodyPr>
            <a:normAutofit/>
          </a:bodyPr>
          <a:lstStyle/>
          <a:p>
            <a:r>
              <a:rPr lang="en-US" dirty="0"/>
              <a:t>The model in </a:t>
            </a:r>
            <a:r>
              <a:rPr lang="en-US" dirty="0" smtClean="0"/>
              <a:t>an application </a:t>
            </a:r>
            <a:r>
              <a:rPr lang="en-US" dirty="0"/>
              <a:t>built using the MVC pattern </a:t>
            </a:r>
            <a:r>
              <a:rPr lang="en-US" b="1" dirty="0" smtClean="0">
                <a:solidFill>
                  <a:schemeClr val="accent5">
                    <a:lumMod val="75000"/>
                  </a:schemeClr>
                </a:solidFill>
              </a:rPr>
              <a:t>should :-</a:t>
            </a:r>
          </a:p>
          <a:p>
            <a:r>
              <a:rPr lang="en-US" dirty="0"/>
              <a:t>Contain the domain data</a:t>
            </a:r>
          </a:p>
          <a:p>
            <a:r>
              <a:rPr lang="en-US" dirty="0" smtClean="0"/>
              <a:t>Contain </a:t>
            </a:r>
            <a:r>
              <a:rPr lang="en-US" dirty="0"/>
              <a:t>the logic for creating, managing, and modifying the domain data (even if that means</a:t>
            </a:r>
            <a:br>
              <a:rPr lang="en-US" dirty="0"/>
            </a:br>
            <a:r>
              <a:rPr lang="en-US" dirty="0" smtClean="0"/>
              <a:t>executing </a:t>
            </a:r>
            <a:r>
              <a:rPr lang="en-US" dirty="0"/>
              <a:t>remote logic via web services</a:t>
            </a:r>
            <a:r>
              <a:rPr lang="en-US" dirty="0" smtClean="0"/>
              <a:t>)</a:t>
            </a:r>
          </a:p>
          <a:p>
            <a:r>
              <a:rPr lang="en-US" dirty="0" smtClean="0"/>
              <a:t>Provide </a:t>
            </a:r>
            <a:r>
              <a:rPr lang="en-US" dirty="0"/>
              <a:t>a clean API that exposes the model data and operations on it</a:t>
            </a:r>
            <a:br>
              <a:rPr lang="en-US" dirty="0"/>
            </a:br>
            <a:endParaRPr lang="en-US" dirty="0"/>
          </a:p>
          <a:p>
            <a:r>
              <a:rPr lang="en-US" dirty="0" smtClean="0"/>
              <a:t>The </a:t>
            </a:r>
            <a:r>
              <a:rPr lang="en-US" dirty="0"/>
              <a:t>model </a:t>
            </a:r>
            <a:r>
              <a:rPr lang="en-US" b="1" dirty="0">
                <a:solidFill>
                  <a:schemeClr val="accent5">
                    <a:lumMod val="75000"/>
                  </a:schemeClr>
                </a:solidFill>
              </a:rPr>
              <a:t>should </a:t>
            </a:r>
            <a:r>
              <a:rPr lang="en-US" b="1" dirty="0" smtClean="0">
                <a:solidFill>
                  <a:schemeClr val="accent5">
                    <a:lumMod val="75000"/>
                  </a:schemeClr>
                </a:solidFill>
              </a:rPr>
              <a:t>not :-</a:t>
            </a:r>
            <a:endParaRPr lang="en-US" dirty="0"/>
          </a:p>
          <a:p>
            <a:r>
              <a:rPr lang="en-US" dirty="0" smtClean="0"/>
              <a:t>Expose </a:t>
            </a:r>
            <a:r>
              <a:rPr lang="en-US" dirty="0"/>
              <a:t>details of how the model data is obtained or managed (in other words, details </a:t>
            </a:r>
            <a:r>
              <a:rPr lang="en-US"/>
              <a:t>of </a:t>
            </a:r>
            <a:r>
              <a:rPr lang="en-US" smtClean="0"/>
              <a:t>the data </a:t>
            </a:r>
            <a:r>
              <a:rPr lang="en-US" dirty="0"/>
              <a:t>storage mechanism or the remote web service should not be exposed to </a:t>
            </a:r>
            <a:r>
              <a:rPr lang="en-US"/>
              <a:t>controllers </a:t>
            </a:r>
            <a:r>
              <a:rPr lang="en-US" smtClean="0"/>
              <a:t>and views</a:t>
            </a:r>
            <a:r>
              <a:rPr lang="en-US" dirty="0" smtClean="0"/>
              <a:t>) </a:t>
            </a:r>
          </a:p>
          <a:p>
            <a:r>
              <a:rPr lang="en-US" dirty="0" smtClean="0"/>
              <a:t>Contain </a:t>
            </a:r>
            <a:r>
              <a:rPr lang="en-US" dirty="0"/>
              <a:t>logic that transforms the model based on user interaction (because this is </a:t>
            </a:r>
            <a:r>
              <a:rPr lang="en-US" dirty="0" smtClean="0"/>
              <a:t>the</a:t>
            </a:r>
            <a:r>
              <a:rPr lang="en-US" dirty="0"/>
              <a:t> </a:t>
            </a:r>
            <a:r>
              <a:rPr lang="en-US" dirty="0" smtClean="0"/>
              <a:t>controller’s </a:t>
            </a:r>
            <a:r>
              <a:rPr lang="en-US" dirty="0"/>
              <a:t>job</a:t>
            </a:r>
            <a:r>
              <a:rPr lang="en-US" dirty="0" smtClean="0"/>
              <a:t>)</a:t>
            </a:r>
          </a:p>
          <a:p>
            <a:r>
              <a:rPr lang="en-US" dirty="0" smtClean="0"/>
              <a:t>Contain </a:t>
            </a:r>
            <a:r>
              <a:rPr lang="en-US" dirty="0"/>
              <a:t>logic for displaying data to the user (this is the view’s job</a:t>
            </a:r>
            <a:r>
              <a:rPr lang="en-US" dirty="0" smtClean="0"/>
              <a:t>)</a:t>
            </a:r>
            <a:endParaRPr lang="en-US" dirty="0"/>
          </a:p>
          <a:p>
            <a:endParaRPr lang="en-US" dirty="0"/>
          </a:p>
        </p:txBody>
      </p:sp>
    </p:spTree>
    <p:extLst>
      <p:ext uri="{BB962C8B-B14F-4D97-AF65-F5344CB8AC3E}">
        <p14:creationId xmlns:p14="http://schemas.microsoft.com/office/powerpoint/2010/main" val="8926397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4573"/>
          </a:xfrm>
        </p:spPr>
        <p:txBody>
          <a:bodyPr>
            <a:normAutofit fontScale="90000"/>
          </a:bodyPr>
          <a:lstStyle/>
          <a:p>
            <a:r>
              <a:rPr lang="en-US" dirty="0"/>
              <a:t>Understanding Controllers</a:t>
            </a:r>
          </a:p>
        </p:txBody>
      </p:sp>
      <p:sp>
        <p:nvSpPr>
          <p:cNvPr id="3" name="Content Placeholder 2"/>
          <p:cNvSpPr>
            <a:spLocks noGrp="1"/>
          </p:cNvSpPr>
          <p:nvPr>
            <p:ph idx="1"/>
          </p:nvPr>
        </p:nvSpPr>
        <p:spPr>
          <a:xfrm>
            <a:off x="677334" y="1174173"/>
            <a:ext cx="8596668" cy="4867189"/>
          </a:xfrm>
        </p:spPr>
        <p:txBody>
          <a:bodyPr>
            <a:normAutofit/>
          </a:bodyPr>
          <a:lstStyle/>
          <a:p>
            <a:r>
              <a:rPr lang="en-US" dirty="0"/>
              <a:t>A controller built using the MVC </a:t>
            </a:r>
            <a:r>
              <a:rPr lang="en-US" b="1" dirty="0" smtClean="0">
                <a:solidFill>
                  <a:schemeClr val="accent5">
                    <a:lumMod val="75000"/>
                  </a:schemeClr>
                </a:solidFill>
              </a:rPr>
              <a:t>should :- </a:t>
            </a:r>
          </a:p>
          <a:p>
            <a:r>
              <a:rPr lang="en-US" dirty="0" smtClean="0"/>
              <a:t>Contain </a:t>
            </a:r>
            <a:r>
              <a:rPr lang="en-US" dirty="0"/>
              <a:t>the logic required to initialize the </a:t>
            </a:r>
            <a:r>
              <a:rPr lang="en-US" dirty="0" smtClean="0"/>
              <a:t>scope</a:t>
            </a:r>
            <a:endParaRPr lang="en-US" dirty="0"/>
          </a:p>
          <a:p>
            <a:r>
              <a:rPr lang="en-US" dirty="0" smtClean="0"/>
              <a:t>Contain </a:t>
            </a:r>
            <a:r>
              <a:rPr lang="en-US" dirty="0"/>
              <a:t>the logic/behaviors required by the view to present data from the </a:t>
            </a:r>
            <a:r>
              <a:rPr lang="en-US" dirty="0" smtClean="0"/>
              <a:t>scope</a:t>
            </a:r>
            <a:endParaRPr lang="en-US" dirty="0"/>
          </a:p>
          <a:p>
            <a:r>
              <a:rPr lang="en-US" dirty="0" smtClean="0"/>
              <a:t>Contain </a:t>
            </a:r>
            <a:r>
              <a:rPr lang="en-US" dirty="0"/>
              <a:t>the logic/behaviors required to update the scope based on user </a:t>
            </a:r>
            <a:r>
              <a:rPr lang="en-US" dirty="0" smtClean="0"/>
              <a:t>interaction</a:t>
            </a:r>
            <a:endParaRPr lang="en-US" dirty="0"/>
          </a:p>
          <a:p>
            <a:r>
              <a:rPr lang="en-US" dirty="0" smtClean="0"/>
              <a:t>The </a:t>
            </a:r>
            <a:r>
              <a:rPr lang="en-US" dirty="0"/>
              <a:t>controller </a:t>
            </a:r>
            <a:r>
              <a:rPr lang="en-US" b="1" dirty="0">
                <a:solidFill>
                  <a:schemeClr val="accent5">
                    <a:lumMod val="75000"/>
                  </a:schemeClr>
                </a:solidFill>
              </a:rPr>
              <a:t>should </a:t>
            </a:r>
            <a:r>
              <a:rPr lang="en-US" b="1" dirty="0" smtClean="0">
                <a:solidFill>
                  <a:schemeClr val="accent5">
                    <a:lumMod val="75000"/>
                  </a:schemeClr>
                </a:solidFill>
              </a:rPr>
              <a:t>not:-</a:t>
            </a:r>
            <a:endParaRPr lang="en-US" dirty="0"/>
          </a:p>
          <a:p>
            <a:r>
              <a:rPr lang="en-US" dirty="0" smtClean="0"/>
              <a:t>Contain </a:t>
            </a:r>
            <a:r>
              <a:rPr lang="en-US" dirty="0"/>
              <a:t>logic that manipulates the DOM (that is the job of the </a:t>
            </a:r>
            <a:r>
              <a:rPr lang="en-US" dirty="0" smtClean="0"/>
              <a:t>view)</a:t>
            </a:r>
            <a:endParaRPr lang="en-US" dirty="0"/>
          </a:p>
          <a:p>
            <a:r>
              <a:rPr lang="en-US" dirty="0" smtClean="0"/>
              <a:t>Contain </a:t>
            </a:r>
            <a:r>
              <a:rPr lang="en-US" dirty="0"/>
              <a:t>logic that manages the persistence of data (that is the job of the </a:t>
            </a:r>
            <a:r>
              <a:rPr lang="en-US" dirty="0" smtClean="0"/>
              <a:t>model)</a:t>
            </a:r>
            <a:endParaRPr lang="en-US" dirty="0"/>
          </a:p>
          <a:p>
            <a:r>
              <a:rPr lang="en-US" dirty="0" smtClean="0"/>
              <a:t>Manipulate </a:t>
            </a:r>
            <a:r>
              <a:rPr lang="en-US" dirty="0"/>
              <a:t>data outside of the scope</a:t>
            </a:r>
          </a:p>
          <a:p>
            <a:endParaRPr lang="en-US" dirty="0"/>
          </a:p>
        </p:txBody>
      </p:sp>
    </p:spTree>
    <p:extLst>
      <p:ext uri="{BB962C8B-B14F-4D97-AF65-F5344CB8AC3E}">
        <p14:creationId xmlns:p14="http://schemas.microsoft.com/office/powerpoint/2010/main" val="1822862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986592040"/>
              </p:ext>
            </p:extLst>
          </p:nvPr>
        </p:nvGraphicFramePr>
        <p:xfrm>
          <a:off x="228597" y="135082"/>
          <a:ext cx="10837720" cy="6722917"/>
        </p:xfrm>
        <a:graphic>
          <a:graphicData uri="http://schemas.openxmlformats.org/drawingml/2006/table">
            <a:tbl>
              <a:tblPr firstRow="1" bandRow="1">
                <a:tableStyleId>{3B4B98B0-60AC-42C2-AFA5-B58CD77FA1E5}</a:tableStyleId>
              </a:tblPr>
              <a:tblGrid>
                <a:gridCol w="5418860"/>
                <a:gridCol w="5418860"/>
              </a:tblGrid>
              <a:tr h="6722917">
                <a:tc>
                  <a:txBody>
                    <a:bodyPr/>
                    <a:lstStyle/>
                    <a:p>
                      <a:r>
                        <a:rPr lang="en-US" dirty="0" smtClean="0"/>
                        <a:t>INDEX-</a:t>
                      </a:r>
                    </a:p>
                    <a:p>
                      <a:endParaRPr lang="en-US" dirty="0" smtClean="0"/>
                    </a:p>
                    <a:p>
                      <a:endParaRPr lang="en-US" dirty="0" smtClean="0"/>
                    </a:p>
                    <a:p>
                      <a:r>
                        <a:rPr lang="en-US" dirty="0" smtClean="0"/>
                        <a:t>1.Overview</a:t>
                      </a:r>
                    </a:p>
                    <a:p>
                      <a:endParaRPr lang="en-US" dirty="0" smtClean="0"/>
                    </a:p>
                    <a:p>
                      <a:r>
                        <a:rPr lang="en-US" dirty="0" smtClean="0"/>
                        <a:t>2.Environment</a:t>
                      </a:r>
                    </a:p>
                    <a:p>
                      <a:endParaRPr lang="en-US" dirty="0" smtClean="0"/>
                    </a:p>
                    <a:p>
                      <a:r>
                        <a:rPr lang="en-US" dirty="0" smtClean="0"/>
                        <a:t>3. First AngularJS App</a:t>
                      </a:r>
                    </a:p>
                    <a:p>
                      <a:endParaRPr lang="en-US" dirty="0" smtClean="0"/>
                    </a:p>
                    <a:p>
                      <a:r>
                        <a:rPr lang="en-US" dirty="0" smtClean="0"/>
                        <a:t>4.Brushing</a:t>
                      </a:r>
                      <a:r>
                        <a:rPr lang="en-US" baseline="0" dirty="0" smtClean="0"/>
                        <a:t> up of </a:t>
                      </a:r>
                      <a:r>
                        <a:rPr lang="en-US" baseline="0" dirty="0" err="1" smtClean="0"/>
                        <a:t>Javascript</a:t>
                      </a:r>
                      <a:endParaRPr lang="en-US" baseline="0" dirty="0" smtClean="0"/>
                    </a:p>
                    <a:p>
                      <a:endParaRPr lang="en-US" baseline="0" dirty="0" smtClean="0"/>
                    </a:p>
                    <a:p>
                      <a:r>
                        <a:rPr lang="en-US" baseline="0" dirty="0" smtClean="0"/>
                        <a:t>5.Features of AngularJS App</a:t>
                      </a:r>
                    </a:p>
                    <a:p>
                      <a:endParaRPr lang="en-US" baseline="0" dirty="0" smtClean="0"/>
                    </a:p>
                    <a:p>
                      <a:r>
                        <a:rPr lang="en-US" baseline="0" dirty="0" smtClean="0"/>
                        <a:t>6.Directives</a:t>
                      </a:r>
                    </a:p>
                    <a:p>
                      <a:endParaRPr lang="en-US" baseline="0" dirty="0" smtClean="0"/>
                    </a:p>
                    <a:p>
                      <a:r>
                        <a:rPr lang="en-US" baseline="0" dirty="0" smtClean="0"/>
                        <a:t>7.Expressions</a:t>
                      </a:r>
                    </a:p>
                    <a:p>
                      <a:endParaRPr lang="en-US" baseline="0" dirty="0" smtClean="0"/>
                    </a:p>
                    <a:p>
                      <a:r>
                        <a:rPr lang="en-US" baseline="0" dirty="0" smtClean="0"/>
                        <a:t>8.Controllers</a:t>
                      </a:r>
                    </a:p>
                    <a:p>
                      <a:endParaRPr lang="en-US" baseline="0" dirty="0" smtClean="0"/>
                    </a:p>
                  </a:txBody>
                  <a:tcPr/>
                </a:tc>
                <a:tc>
                  <a:txBody>
                    <a:bodyPr/>
                    <a:lstStyle/>
                    <a:p>
                      <a:endParaRPr lang="en-US" baseline="0" dirty="0" smtClean="0"/>
                    </a:p>
                    <a:p>
                      <a:endParaRPr lang="en-US" baseline="0" dirty="0" smtClean="0"/>
                    </a:p>
                    <a:p>
                      <a:r>
                        <a:rPr lang="en-US" baseline="0" dirty="0" smtClean="0"/>
                        <a:t>9.Filters</a:t>
                      </a:r>
                    </a:p>
                    <a:p>
                      <a:endParaRPr lang="en-US" baseline="0" dirty="0" smtClean="0"/>
                    </a:p>
                    <a:p>
                      <a:r>
                        <a:rPr lang="en-US" baseline="0" dirty="0" smtClean="0"/>
                        <a:t>10.Tables</a:t>
                      </a:r>
                    </a:p>
                    <a:p>
                      <a:endParaRPr lang="en-US" baseline="0" dirty="0" smtClean="0"/>
                    </a:p>
                    <a:p>
                      <a:r>
                        <a:rPr lang="en-US" baseline="0" dirty="0" smtClean="0"/>
                        <a:t>11.HTML DOM</a:t>
                      </a:r>
                    </a:p>
                    <a:p>
                      <a:endParaRPr lang="en-US" baseline="0" dirty="0" smtClean="0"/>
                    </a:p>
                    <a:p>
                      <a:r>
                        <a:rPr lang="en-US" baseline="0" dirty="0" smtClean="0"/>
                        <a:t>12.Modules</a:t>
                      </a:r>
                    </a:p>
                    <a:p>
                      <a:endParaRPr lang="en-US" baseline="0" dirty="0" smtClean="0"/>
                    </a:p>
                    <a:p>
                      <a:r>
                        <a:rPr lang="en-US" baseline="0" dirty="0" smtClean="0"/>
                        <a:t>13.Includes</a:t>
                      </a:r>
                    </a:p>
                    <a:p>
                      <a:endParaRPr lang="en-US" baseline="0" dirty="0" smtClean="0"/>
                    </a:p>
                    <a:p>
                      <a:r>
                        <a:rPr lang="en-US" baseline="0" dirty="0" smtClean="0"/>
                        <a:t>14.AJAX</a:t>
                      </a:r>
                    </a:p>
                    <a:p>
                      <a:endParaRPr lang="en-US" baseline="0" dirty="0" smtClean="0"/>
                    </a:p>
                    <a:p>
                      <a:r>
                        <a:rPr lang="en-US" baseline="0" dirty="0" smtClean="0"/>
                        <a:t>15. Views</a:t>
                      </a:r>
                    </a:p>
                    <a:p>
                      <a:endParaRPr lang="en-US" baseline="0" dirty="0" smtClean="0"/>
                    </a:p>
                    <a:p>
                      <a:r>
                        <a:rPr lang="en-US" baseline="0" dirty="0" smtClean="0"/>
                        <a:t>16.Services</a:t>
                      </a:r>
                    </a:p>
                    <a:p>
                      <a:endParaRPr lang="en-US" dirty="0"/>
                    </a:p>
                  </a:txBody>
                  <a:tcPr/>
                </a:tc>
              </a:tr>
            </a:tbl>
          </a:graphicData>
        </a:graphic>
      </p:graphicFrame>
    </p:spTree>
    <p:extLst>
      <p:ext uri="{BB962C8B-B14F-4D97-AF65-F5344CB8AC3E}">
        <p14:creationId xmlns:p14="http://schemas.microsoft.com/office/powerpoint/2010/main" val="13168953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43791"/>
          </a:xfrm>
        </p:spPr>
        <p:txBody>
          <a:bodyPr>
            <a:normAutofit fontScale="90000"/>
          </a:bodyPr>
          <a:lstStyle/>
          <a:p>
            <a:r>
              <a:rPr lang="en-US" dirty="0"/>
              <a:t>Understanding Views</a:t>
            </a:r>
          </a:p>
        </p:txBody>
      </p:sp>
      <p:sp>
        <p:nvSpPr>
          <p:cNvPr id="3" name="Content Placeholder 2"/>
          <p:cNvSpPr>
            <a:spLocks noGrp="1"/>
          </p:cNvSpPr>
          <p:nvPr>
            <p:ph idx="1"/>
          </p:nvPr>
        </p:nvSpPr>
        <p:spPr>
          <a:xfrm>
            <a:off x="677334" y="1153391"/>
            <a:ext cx="8596668" cy="4887971"/>
          </a:xfrm>
        </p:spPr>
        <p:txBody>
          <a:bodyPr/>
          <a:lstStyle/>
          <a:p>
            <a:r>
              <a:rPr lang="en-US" dirty="0"/>
              <a:t> Views </a:t>
            </a:r>
            <a:r>
              <a:rPr lang="en-US" b="1" dirty="0" smtClean="0">
                <a:solidFill>
                  <a:schemeClr val="accent5">
                    <a:lumMod val="75000"/>
                  </a:schemeClr>
                </a:solidFill>
              </a:rPr>
              <a:t>should</a:t>
            </a:r>
            <a:r>
              <a:rPr lang="en-US" dirty="0" smtClean="0"/>
              <a:t>:-</a:t>
            </a:r>
            <a:endParaRPr lang="en-US" dirty="0"/>
          </a:p>
          <a:p>
            <a:r>
              <a:rPr lang="en-US" dirty="0"/>
              <a:t>Contain the logic and markup required to present data to the </a:t>
            </a:r>
            <a:r>
              <a:rPr lang="en-US" dirty="0" smtClean="0"/>
              <a:t>user</a:t>
            </a:r>
            <a:endParaRPr lang="en-US" dirty="0"/>
          </a:p>
          <a:p>
            <a:r>
              <a:rPr lang="en-US" dirty="0" smtClean="0"/>
              <a:t>Views</a:t>
            </a:r>
            <a:r>
              <a:rPr lang="en-US" dirty="0"/>
              <a:t> </a:t>
            </a:r>
            <a:r>
              <a:rPr lang="en-US" dirty="0">
                <a:solidFill>
                  <a:schemeClr val="accent5">
                    <a:lumMod val="75000"/>
                  </a:schemeClr>
                </a:solidFill>
              </a:rPr>
              <a:t>should </a:t>
            </a:r>
            <a:r>
              <a:rPr lang="en-US" dirty="0" smtClean="0">
                <a:solidFill>
                  <a:schemeClr val="accent5">
                    <a:lumMod val="75000"/>
                  </a:schemeClr>
                </a:solidFill>
              </a:rPr>
              <a:t>not:-</a:t>
            </a:r>
          </a:p>
          <a:p>
            <a:r>
              <a:rPr lang="en-US" dirty="0" smtClean="0"/>
              <a:t>Contain </a:t>
            </a:r>
            <a:r>
              <a:rPr lang="en-US" dirty="0"/>
              <a:t>complex logic (this is better placed in a </a:t>
            </a:r>
            <a:r>
              <a:rPr lang="en-US" dirty="0" smtClean="0"/>
              <a:t>controller)</a:t>
            </a:r>
            <a:endParaRPr lang="en-US" dirty="0"/>
          </a:p>
          <a:p>
            <a:r>
              <a:rPr lang="en-US" dirty="0" smtClean="0"/>
              <a:t>Contain </a:t>
            </a:r>
            <a:r>
              <a:rPr lang="en-US" dirty="0"/>
              <a:t>logic that creates, stores, or manipulates the domain </a:t>
            </a:r>
            <a:r>
              <a:rPr lang="en-US" dirty="0" smtClean="0"/>
              <a:t>model</a:t>
            </a:r>
            <a:endParaRPr lang="en-US" dirty="0"/>
          </a:p>
        </p:txBody>
      </p:sp>
    </p:spTree>
    <p:extLst>
      <p:ext uri="{BB962C8B-B14F-4D97-AF65-F5344CB8AC3E}">
        <p14:creationId xmlns:p14="http://schemas.microsoft.com/office/powerpoint/2010/main" val="34559966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76745" y="227129"/>
            <a:ext cx="7512628" cy="4930226"/>
          </a:xfrm>
          <a:prstGeom prst="rect">
            <a:avLst/>
          </a:prstGeom>
        </p:spPr>
      </p:pic>
    </p:spTree>
    <p:extLst>
      <p:ext uri="{BB962C8B-B14F-4D97-AF65-F5344CB8AC3E}">
        <p14:creationId xmlns:p14="http://schemas.microsoft.com/office/powerpoint/2010/main" val="1966204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6527"/>
          </a:xfrm>
        </p:spPr>
        <p:txBody>
          <a:bodyPr>
            <a:normAutofit fontScale="90000"/>
          </a:bodyPr>
          <a:lstStyle/>
          <a:p>
            <a:r>
              <a:rPr lang="en-US" dirty="0" smtClean="0"/>
              <a:t>4. Brushing up </a:t>
            </a:r>
            <a:r>
              <a:rPr lang="en-US" dirty="0" err="1" smtClean="0"/>
              <a:t>Javascript</a:t>
            </a:r>
            <a:r>
              <a:rPr lang="en-US" dirty="0" smtClean="0"/>
              <a:t> skills </a:t>
            </a:r>
            <a:endParaRPr lang="en-US" dirty="0"/>
          </a:p>
        </p:txBody>
      </p:sp>
      <p:sp>
        <p:nvSpPr>
          <p:cNvPr id="3" name="Content Placeholder 2"/>
          <p:cNvSpPr>
            <a:spLocks noGrp="1"/>
          </p:cNvSpPr>
          <p:nvPr>
            <p:ph idx="1"/>
          </p:nvPr>
        </p:nvSpPr>
        <p:spPr>
          <a:xfrm>
            <a:off x="677334" y="1143001"/>
            <a:ext cx="8596668" cy="4898362"/>
          </a:xfrm>
        </p:spPr>
        <p:txBody>
          <a:bodyPr>
            <a:normAutofit fontScale="77500" lnSpcReduction="20000"/>
          </a:bodyPr>
          <a:lstStyle/>
          <a:p>
            <a:r>
              <a:rPr lang="en-US" b="1" i="1" u="sng" dirty="0" smtClean="0"/>
              <a:t>1)Add </a:t>
            </a:r>
            <a:r>
              <a:rPr lang="en-US" b="1" i="1" u="sng" dirty="0" err="1" smtClean="0"/>
              <a:t>Javascript</a:t>
            </a:r>
            <a:r>
              <a:rPr lang="en-US" b="1" i="1" u="sng" dirty="0" smtClean="0"/>
              <a:t> to HTML document – </a:t>
            </a:r>
          </a:p>
          <a:p>
            <a:r>
              <a:rPr lang="en-US" b="1" dirty="0" smtClean="0">
                <a:solidFill>
                  <a:schemeClr val="accent5">
                    <a:lumMod val="75000"/>
                  </a:schemeClr>
                </a:solidFill>
              </a:rPr>
              <a:t>Two ways </a:t>
            </a:r>
            <a:r>
              <a:rPr lang="en-US" dirty="0" smtClean="0"/>
              <a:t>to do this</a:t>
            </a:r>
          </a:p>
          <a:p>
            <a:r>
              <a:rPr lang="en-US" dirty="0" smtClean="0"/>
              <a:t>...&lt;</a:t>
            </a:r>
            <a:r>
              <a:rPr lang="en-US" dirty="0"/>
              <a:t>script </a:t>
            </a:r>
            <a:r>
              <a:rPr lang="en-US" dirty="0" err="1"/>
              <a:t>src</a:t>
            </a:r>
            <a:r>
              <a:rPr lang="en-US" dirty="0"/>
              <a:t>="angular.js"&gt;&lt;/script</a:t>
            </a:r>
            <a:r>
              <a:rPr lang="en-US" dirty="0" smtClean="0"/>
              <a:t>&gt;... //import</a:t>
            </a:r>
          </a:p>
          <a:p>
            <a:r>
              <a:rPr lang="en-US" dirty="0" smtClean="0"/>
              <a:t>OR</a:t>
            </a:r>
          </a:p>
          <a:p>
            <a:r>
              <a:rPr lang="en-US" dirty="0"/>
              <a:t>...&lt;script type="text/</a:t>
            </a:r>
            <a:r>
              <a:rPr lang="en-US" dirty="0" err="1"/>
              <a:t>javascript</a:t>
            </a:r>
            <a:r>
              <a:rPr lang="en-US" dirty="0"/>
              <a:t>"&gt;   </a:t>
            </a:r>
            <a:r>
              <a:rPr lang="en-US" dirty="0" smtClean="0"/>
              <a:t> ….//inline </a:t>
            </a:r>
          </a:p>
          <a:p>
            <a:r>
              <a:rPr lang="en-US" dirty="0"/>
              <a:t> console.log("Hello</a:t>
            </a:r>
            <a:r>
              <a:rPr lang="en-US" dirty="0" smtClean="0"/>
              <a:t>");</a:t>
            </a:r>
          </a:p>
          <a:p>
            <a:r>
              <a:rPr lang="en-US" dirty="0" smtClean="0"/>
              <a:t>&lt;/</a:t>
            </a:r>
            <a:r>
              <a:rPr lang="en-US" dirty="0"/>
              <a:t>script</a:t>
            </a:r>
            <a:r>
              <a:rPr lang="en-US" dirty="0" smtClean="0"/>
              <a:t>&gt;...</a:t>
            </a:r>
          </a:p>
          <a:p>
            <a:r>
              <a:rPr lang="en-US" b="1" i="1" u="sng" dirty="0" smtClean="0"/>
              <a:t>2)</a:t>
            </a:r>
            <a:r>
              <a:rPr lang="en-US" b="1" i="1" u="sng" dirty="0"/>
              <a:t> Using </a:t>
            </a:r>
            <a:r>
              <a:rPr lang="en-US" b="1" i="1" u="sng" dirty="0" smtClean="0"/>
              <a:t>Statements</a:t>
            </a:r>
          </a:p>
          <a:p>
            <a:r>
              <a:rPr lang="en-US" dirty="0" smtClean="0"/>
              <a:t>..</a:t>
            </a:r>
          </a:p>
          <a:p>
            <a:r>
              <a:rPr lang="en-US" dirty="0"/>
              <a:t> &lt;script </a:t>
            </a:r>
            <a:r>
              <a:rPr lang="en-US" dirty="0" err="1"/>
              <a:t>src</a:t>
            </a:r>
            <a:r>
              <a:rPr lang="en-US" dirty="0"/>
              <a:t>="angular.js"&gt;&lt;/script&gt;     </a:t>
            </a:r>
            <a:endParaRPr lang="en-US" dirty="0" smtClean="0"/>
          </a:p>
          <a:p>
            <a:r>
              <a:rPr lang="en-US" dirty="0"/>
              <a:t> &lt;script type="text/</a:t>
            </a:r>
            <a:r>
              <a:rPr lang="en-US" dirty="0" err="1"/>
              <a:t>javascript</a:t>
            </a:r>
            <a:r>
              <a:rPr lang="en-US" dirty="0"/>
              <a:t>"&gt;      </a:t>
            </a:r>
            <a:endParaRPr lang="en-US" dirty="0" smtClean="0"/>
          </a:p>
          <a:p>
            <a:r>
              <a:rPr lang="en-US" dirty="0"/>
              <a:t>      console.log("This is a statement");        </a:t>
            </a:r>
            <a:endParaRPr lang="en-US" dirty="0" smtClean="0"/>
          </a:p>
          <a:p>
            <a:r>
              <a:rPr lang="en-US" dirty="0"/>
              <a:t>    console.log("This is also a statement</a:t>
            </a:r>
            <a:r>
              <a:rPr lang="en-US" dirty="0" smtClean="0"/>
              <a:t>");</a:t>
            </a:r>
          </a:p>
          <a:p>
            <a:r>
              <a:rPr lang="en-US" dirty="0"/>
              <a:t>    &lt;/script&gt;  </a:t>
            </a:r>
            <a:r>
              <a:rPr lang="en-US" dirty="0" smtClean="0"/>
              <a:t>…..</a:t>
            </a:r>
          </a:p>
          <a:p>
            <a:r>
              <a:rPr lang="en-US" b="1" i="1" u="sng" dirty="0" smtClean="0"/>
              <a:t>Output - </a:t>
            </a:r>
            <a:r>
              <a:rPr lang="en-US" dirty="0"/>
              <a:t>This is a </a:t>
            </a:r>
            <a:r>
              <a:rPr lang="en-US" dirty="0" smtClean="0"/>
              <a:t>statement</a:t>
            </a:r>
          </a:p>
          <a:p>
            <a:r>
              <a:rPr lang="en-US" dirty="0" smtClean="0"/>
              <a:t>This </a:t>
            </a:r>
            <a:r>
              <a:rPr lang="en-US" dirty="0"/>
              <a:t>is also a statement</a:t>
            </a:r>
            <a:endParaRPr lang="en-US" b="1" i="1" u="sng" dirty="0"/>
          </a:p>
        </p:txBody>
      </p:sp>
    </p:spTree>
    <p:extLst>
      <p:ext uri="{BB962C8B-B14F-4D97-AF65-F5344CB8AC3E}">
        <p14:creationId xmlns:p14="http://schemas.microsoft.com/office/powerpoint/2010/main" val="14687793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97427"/>
            <a:ext cx="10825402" cy="5843935"/>
          </a:xfrm>
        </p:spPr>
        <p:txBody>
          <a:bodyPr/>
          <a:lstStyle/>
          <a:p>
            <a:r>
              <a:rPr lang="en-US" dirty="0" smtClean="0"/>
              <a:t>3) </a:t>
            </a:r>
            <a:r>
              <a:rPr lang="en-US" b="1" i="1" u="sng" dirty="0" smtClean="0"/>
              <a:t>Defining </a:t>
            </a:r>
            <a:r>
              <a:rPr lang="en-US" b="1" i="1" u="sng" dirty="0"/>
              <a:t>Functions with </a:t>
            </a:r>
            <a:r>
              <a:rPr lang="en-US" b="1" i="1" u="sng" dirty="0" smtClean="0"/>
              <a:t>Parameters</a:t>
            </a:r>
            <a:endParaRPr lang="en-US" dirty="0" smtClean="0"/>
          </a:p>
          <a:p>
            <a:r>
              <a:rPr lang="en-US" dirty="0" smtClean="0"/>
              <a:t>……</a:t>
            </a:r>
          </a:p>
          <a:p>
            <a:r>
              <a:rPr lang="en-US" dirty="0" smtClean="0"/>
              <a:t>&lt;script </a:t>
            </a:r>
            <a:r>
              <a:rPr lang="en-US" dirty="0" err="1"/>
              <a:t>src</a:t>
            </a:r>
            <a:r>
              <a:rPr lang="en-US" dirty="0"/>
              <a:t>="angular.js"&gt;&lt;/script&gt;  </a:t>
            </a:r>
            <a:endParaRPr lang="en-US" dirty="0" smtClean="0"/>
          </a:p>
          <a:p>
            <a:r>
              <a:rPr lang="en-US" dirty="0"/>
              <a:t>  &lt;script type="text/</a:t>
            </a:r>
            <a:r>
              <a:rPr lang="en-US" dirty="0" err="1"/>
              <a:t>javascript</a:t>
            </a:r>
            <a:r>
              <a:rPr lang="en-US" dirty="0"/>
              <a:t>"&gt;</a:t>
            </a:r>
            <a:endParaRPr lang="en-US" dirty="0" smtClean="0"/>
          </a:p>
          <a:p>
            <a:r>
              <a:rPr lang="en-US" dirty="0"/>
              <a:t> </a:t>
            </a:r>
            <a:r>
              <a:rPr lang="en-US" dirty="0" smtClean="0"/>
              <a:t> function </a:t>
            </a:r>
            <a:r>
              <a:rPr lang="en-US" dirty="0" err="1"/>
              <a:t>myFunc</a:t>
            </a:r>
            <a:r>
              <a:rPr lang="en-US" dirty="0"/>
              <a:t>(name, weather) {    </a:t>
            </a:r>
            <a:endParaRPr lang="en-US" dirty="0" smtClean="0"/>
          </a:p>
          <a:p>
            <a:r>
              <a:rPr lang="en-US" dirty="0"/>
              <a:t>        console.log("Hello " + name + ".");  </a:t>
            </a:r>
            <a:endParaRPr lang="en-US" dirty="0" smtClean="0"/>
          </a:p>
          <a:p>
            <a:r>
              <a:rPr lang="en-US" dirty="0"/>
              <a:t>          console.log("It is " + weather + " today");  </a:t>
            </a:r>
            <a:endParaRPr lang="en-US" dirty="0" smtClean="0"/>
          </a:p>
          <a:p>
            <a:r>
              <a:rPr lang="en-US" dirty="0"/>
              <a:t>      </a:t>
            </a:r>
            <a:r>
              <a:rPr lang="en-US" dirty="0" smtClean="0"/>
              <a:t>};</a:t>
            </a:r>
          </a:p>
          <a:p>
            <a:r>
              <a:rPr lang="en-US" dirty="0" err="1" smtClean="0"/>
              <a:t>myFunc</a:t>
            </a:r>
            <a:r>
              <a:rPr lang="en-US" dirty="0"/>
              <a:t>("Adam", "sunny</a:t>
            </a:r>
            <a:r>
              <a:rPr lang="en-US" dirty="0" smtClean="0"/>
              <a:t>");</a:t>
            </a:r>
          </a:p>
          <a:p>
            <a:r>
              <a:rPr lang="en-US" dirty="0" smtClean="0"/>
              <a:t>&lt;/</a:t>
            </a:r>
            <a:r>
              <a:rPr lang="en-US" dirty="0"/>
              <a:t>script</a:t>
            </a:r>
            <a:r>
              <a:rPr lang="en-US" dirty="0" smtClean="0"/>
              <a:t>&gt;</a:t>
            </a:r>
          </a:p>
          <a:p>
            <a:endParaRPr lang="en-US" b="1" i="1" u="sng" dirty="0" smtClean="0"/>
          </a:p>
          <a:p>
            <a:endParaRPr lang="en-US" dirty="0"/>
          </a:p>
        </p:txBody>
      </p:sp>
    </p:spTree>
    <p:extLst>
      <p:ext uri="{BB962C8B-B14F-4D97-AF65-F5344CB8AC3E}">
        <p14:creationId xmlns:p14="http://schemas.microsoft.com/office/powerpoint/2010/main" val="2857981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259773"/>
            <a:ext cx="10669539" cy="5781589"/>
          </a:xfrm>
        </p:spPr>
        <p:txBody>
          <a:bodyPr/>
          <a:lstStyle/>
          <a:p>
            <a:r>
              <a:rPr lang="en-US" dirty="0" smtClean="0"/>
              <a:t>4)</a:t>
            </a:r>
            <a:r>
              <a:rPr lang="en-US" b="1" i="1" u="sng" dirty="0"/>
              <a:t> Using Variables and </a:t>
            </a:r>
            <a:r>
              <a:rPr lang="en-US" b="1" i="1" u="sng" dirty="0" smtClean="0"/>
              <a:t>Types</a:t>
            </a:r>
            <a:endParaRPr lang="en-US" dirty="0" smtClean="0"/>
          </a:p>
          <a:p>
            <a:r>
              <a:rPr lang="en-US" dirty="0" smtClean="0"/>
              <a:t>&lt;script </a:t>
            </a:r>
            <a:r>
              <a:rPr lang="en-US" dirty="0" err="1"/>
              <a:t>src</a:t>
            </a:r>
            <a:r>
              <a:rPr lang="en-US" dirty="0"/>
              <a:t>="angular.js</a:t>
            </a:r>
            <a:r>
              <a:rPr lang="en-US" dirty="0" smtClean="0"/>
              <a:t>"&gt;&lt;/</a:t>
            </a:r>
            <a:r>
              <a:rPr lang="en-US" dirty="0"/>
              <a:t>script&gt;   </a:t>
            </a:r>
            <a:endParaRPr lang="en-US" dirty="0" smtClean="0"/>
          </a:p>
          <a:p>
            <a:r>
              <a:rPr lang="en-US" dirty="0"/>
              <a:t>     </a:t>
            </a:r>
            <a:r>
              <a:rPr lang="en-US" dirty="0">
                <a:solidFill>
                  <a:schemeClr val="accent5">
                    <a:lumMod val="75000"/>
                  </a:schemeClr>
                </a:solidFill>
              </a:rPr>
              <a:t>&lt;script type="text/</a:t>
            </a:r>
            <a:r>
              <a:rPr lang="en-US" dirty="0" err="1">
                <a:solidFill>
                  <a:schemeClr val="accent5">
                    <a:lumMod val="75000"/>
                  </a:schemeClr>
                </a:solidFill>
              </a:rPr>
              <a:t>javascript</a:t>
            </a:r>
            <a:r>
              <a:rPr lang="en-US" dirty="0">
                <a:solidFill>
                  <a:schemeClr val="accent5">
                    <a:lumMod val="75000"/>
                  </a:schemeClr>
                </a:solidFill>
              </a:rPr>
              <a:t>"&gt; </a:t>
            </a:r>
            <a:endParaRPr lang="en-US" dirty="0" smtClean="0">
              <a:solidFill>
                <a:schemeClr val="accent5">
                  <a:lumMod val="75000"/>
                </a:schemeClr>
              </a:solidFill>
            </a:endParaRPr>
          </a:p>
          <a:p>
            <a:r>
              <a:rPr lang="en-US" dirty="0">
                <a:solidFill>
                  <a:schemeClr val="accent5">
                    <a:lumMod val="75000"/>
                  </a:schemeClr>
                </a:solidFill>
              </a:rPr>
              <a:t>          </a:t>
            </a:r>
            <a:r>
              <a:rPr lang="en-US" dirty="0" err="1">
                <a:solidFill>
                  <a:schemeClr val="accent5">
                    <a:lumMod val="75000"/>
                  </a:schemeClr>
                </a:solidFill>
              </a:rPr>
              <a:t>var</a:t>
            </a:r>
            <a:r>
              <a:rPr lang="en-US" dirty="0">
                <a:solidFill>
                  <a:schemeClr val="accent5">
                    <a:lumMod val="75000"/>
                  </a:schemeClr>
                </a:solidFill>
              </a:rPr>
              <a:t> </a:t>
            </a:r>
            <a:r>
              <a:rPr lang="en-US" dirty="0" err="1">
                <a:solidFill>
                  <a:schemeClr val="accent5">
                    <a:lumMod val="75000"/>
                  </a:schemeClr>
                </a:solidFill>
              </a:rPr>
              <a:t>myGlobalVar</a:t>
            </a:r>
            <a:r>
              <a:rPr lang="en-US" dirty="0">
                <a:solidFill>
                  <a:schemeClr val="accent5">
                    <a:lumMod val="75000"/>
                  </a:schemeClr>
                </a:solidFill>
              </a:rPr>
              <a:t> = "apples";</a:t>
            </a:r>
            <a:br>
              <a:rPr lang="en-US" dirty="0">
                <a:solidFill>
                  <a:schemeClr val="accent5">
                    <a:lumMod val="75000"/>
                  </a:schemeClr>
                </a:solidFill>
              </a:rPr>
            </a:br>
            <a:r>
              <a:rPr lang="en-US" dirty="0">
                <a:solidFill>
                  <a:schemeClr val="accent5">
                    <a:lumMod val="75000"/>
                  </a:schemeClr>
                </a:solidFill>
              </a:rPr>
              <a:t>            function </a:t>
            </a:r>
            <a:r>
              <a:rPr lang="en-US" dirty="0" err="1">
                <a:solidFill>
                  <a:schemeClr val="accent5">
                    <a:lumMod val="75000"/>
                  </a:schemeClr>
                </a:solidFill>
              </a:rPr>
              <a:t>myFunc</a:t>
            </a:r>
            <a:r>
              <a:rPr lang="en-US" dirty="0">
                <a:solidFill>
                  <a:schemeClr val="accent5">
                    <a:lumMod val="75000"/>
                  </a:schemeClr>
                </a:solidFill>
              </a:rPr>
              <a:t>(name) {   </a:t>
            </a:r>
            <a:endParaRPr lang="en-US" dirty="0" smtClean="0">
              <a:solidFill>
                <a:schemeClr val="accent5">
                  <a:lumMod val="75000"/>
                </a:schemeClr>
              </a:solidFill>
            </a:endParaRPr>
          </a:p>
          <a:p>
            <a:r>
              <a:rPr lang="en-US" dirty="0">
                <a:solidFill>
                  <a:schemeClr val="accent5">
                    <a:lumMod val="75000"/>
                  </a:schemeClr>
                </a:solidFill>
              </a:rPr>
              <a:t>             </a:t>
            </a:r>
            <a:r>
              <a:rPr lang="en-US" dirty="0" err="1">
                <a:solidFill>
                  <a:schemeClr val="accent5">
                    <a:lumMod val="75000"/>
                  </a:schemeClr>
                </a:solidFill>
              </a:rPr>
              <a:t>var</a:t>
            </a:r>
            <a:r>
              <a:rPr lang="en-US" dirty="0">
                <a:solidFill>
                  <a:schemeClr val="accent5">
                    <a:lumMod val="75000"/>
                  </a:schemeClr>
                </a:solidFill>
              </a:rPr>
              <a:t> </a:t>
            </a:r>
            <a:r>
              <a:rPr lang="en-US" dirty="0" err="1">
                <a:solidFill>
                  <a:schemeClr val="accent5">
                    <a:lumMod val="75000"/>
                  </a:schemeClr>
                </a:solidFill>
              </a:rPr>
              <a:t>myLocalVar</a:t>
            </a:r>
            <a:r>
              <a:rPr lang="en-US" dirty="0">
                <a:solidFill>
                  <a:schemeClr val="accent5">
                    <a:lumMod val="75000"/>
                  </a:schemeClr>
                </a:solidFill>
              </a:rPr>
              <a:t> = "sunny"; </a:t>
            </a:r>
            <a:endParaRPr lang="en-US" dirty="0" smtClean="0">
              <a:solidFill>
                <a:schemeClr val="accent5">
                  <a:lumMod val="75000"/>
                </a:schemeClr>
              </a:solidFill>
            </a:endParaRPr>
          </a:p>
          <a:p>
            <a:r>
              <a:rPr lang="en-US" dirty="0">
                <a:solidFill>
                  <a:schemeClr val="accent5">
                    <a:lumMod val="75000"/>
                  </a:schemeClr>
                </a:solidFill>
              </a:rPr>
              <a:t>               return ("Hello " + name + ". Today is " + </a:t>
            </a:r>
            <a:r>
              <a:rPr lang="en-US" dirty="0" err="1">
                <a:solidFill>
                  <a:schemeClr val="accent5">
                    <a:lumMod val="75000"/>
                  </a:schemeClr>
                </a:solidFill>
              </a:rPr>
              <a:t>myLocalVar</a:t>
            </a:r>
            <a:r>
              <a:rPr lang="en-US" dirty="0">
                <a:solidFill>
                  <a:schemeClr val="accent5">
                    <a:lumMod val="75000"/>
                  </a:schemeClr>
                </a:solidFill>
              </a:rPr>
              <a:t> + ".");            };     </a:t>
            </a:r>
            <a:endParaRPr lang="en-US" dirty="0" smtClean="0">
              <a:solidFill>
                <a:schemeClr val="accent5">
                  <a:lumMod val="75000"/>
                </a:schemeClr>
              </a:solidFill>
            </a:endParaRPr>
          </a:p>
          <a:p>
            <a:r>
              <a:rPr lang="en-US" dirty="0">
                <a:solidFill>
                  <a:schemeClr val="accent5">
                    <a:lumMod val="75000"/>
                  </a:schemeClr>
                </a:solidFill>
              </a:rPr>
              <a:t>       console.log(</a:t>
            </a:r>
            <a:r>
              <a:rPr lang="en-US" dirty="0" err="1">
                <a:solidFill>
                  <a:schemeClr val="accent5">
                    <a:lumMod val="75000"/>
                  </a:schemeClr>
                </a:solidFill>
              </a:rPr>
              <a:t>myFunc</a:t>
            </a:r>
            <a:r>
              <a:rPr lang="en-US" dirty="0">
                <a:solidFill>
                  <a:schemeClr val="accent5">
                    <a:lumMod val="75000"/>
                  </a:schemeClr>
                </a:solidFill>
              </a:rPr>
              <a:t>("Adam"));   </a:t>
            </a:r>
            <a:endParaRPr lang="en-US" dirty="0" smtClean="0">
              <a:solidFill>
                <a:schemeClr val="accent5">
                  <a:lumMod val="75000"/>
                </a:schemeClr>
              </a:solidFill>
            </a:endParaRPr>
          </a:p>
          <a:p>
            <a:r>
              <a:rPr lang="en-US" dirty="0">
                <a:solidFill>
                  <a:schemeClr val="accent5">
                    <a:lumMod val="75000"/>
                  </a:schemeClr>
                </a:solidFill>
              </a:rPr>
              <a:t>     &lt;/script&gt;   </a:t>
            </a:r>
            <a:endParaRPr lang="en-US" dirty="0" smtClean="0">
              <a:solidFill>
                <a:schemeClr val="accent5">
                  <a:lumMod val="75000"/>
                </a:schemeClr>
              </a:solidFill>
            </a:endParaRPr>
          </a:p>
          <a:p>
            <a:r>
              <a:rPr lang="en-US" dirty="0">
                <a:solidFill>
                  <a:schemeClr val="accent5">
                    <a:lumMod val="75000"/>
                  </a:schemeClr>
                </a:solidFill>
              </a:rPr>
              <a:t>     &lt;script type="text/</a:t>
            </a:r>
            <a:r>
              <a:rPr lang="en-US" dirty="0" err="1">
                <a:solidFill>
                  <a:schemeClr val="accent5">
                    <a:lumMod val="75000"/>
                  </a:schemeClr>
                </a:solidFill>
              </a:rPr>
              <a:t>javascript</a:t>
            </a:r>
            <a:r>
              <a:rPr lang="en-US" dirty="0">
                <a:solidFill>
                  <a:schemeClr val="accent5">
                    <a:lumMod val="75000"/>
                  </a:schemeClr>
                </a:solidFill>
              </a:rPr>
              <a:t>"&gt;  </a:t>
            </a:r>
            <a:endParaRPr lang="en-US" dirty="0" smtClean="0">
              <a:solidFill>
                <a:schemeClr val="accent5">
                  <a:lumMod val="75000"/>
                </a:schemeClr>
              </a:solidFill>
            </a:endParaRPr>
          </a:p>
          <a:p>
            <a:r>
              <a:rPr lang="en-US" dirty="0">
                <a:solidFill>
                  <a:schemeClr val="accent5">
                    <a:lumMod val="75000"/>
                  </a:schemeClr>
                </a:solidFill>
              </a:rPr>
              <a:t>          console.log("I like " + </a:t>
            </a:r>
            <a:r>
              <a:rPr lang="en-US" dirty="0" err="1">
                <a:solidFill>
                  <a:schemeClr val="accent5">
                    <a:lumMod val="75000"/>
                  </a:schemeClr>
                </a:solidFill>
              </a:rPr>
              <a:t>myGlobalVar</a:t>
            </a:r>
            <a:r>
              <a:rPr lang="en-US" dirty="0">
                <a:solidFill>
                  <a:schemeClr val="accent5">
                    <a:lumMod val="75000"/>
                  </a:schemeClr>
                </a:solidFill>
              </a:rPr>
              <a:t>);    </a:t>
            </a:r>
            <a:endParaRPr lang="en-US" dirty="0" smtClean="0">
              <a:solidFill>
                <a:schemeClr val="accent5">
                  <a:lumMod val="75000"/>
                </a:schemeClr>
              </a:solidFill>
            </a:endParaRPr>
          </a:p>
          <a:p>
            <a:r>
              <a:rPr lang="en-US" dirty="0">
                <a:solidFill>
                  <a:schemeClr val="accent5">
                    <a:lumMod val="75000"/>
                  </a:schemeClr>
                </a:solidFill>
              </a:rPr>
              <a:t>    &lt;/script&gt;</a:t>
            </a:r>
            <a:br>
              <a:rPr lang="en-US" dirty="0">
                <a:solidFill>
                  <a:schemeClr val="accent5">
                    <a:lumMod val="75000"/>
                  </a:schemeClr>
                </a:solidFill>
              </a:rPr>
            </a:br>
            <a:r>
              <a:rPr lang="en-US" dirty="0"/>
              <a:t>    &lt;/head&gt;</a:t>
            </a:r>
          </a:p>
        </p:txBody>
      </p:sp>
    </p:spTree>
    <p:extLst>
      <p:ext uri="{BB962C8B-B14F-4D97-AF65-F5344CB8AC3E}">
        <p14:creationId xmlns:p14="http://schemas.microsoft.com/office/powerpoint/2010/main" val="192484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207819"/>
            <a:ext cx="10804621" cy="5833544"/>
          </a:xfrm>
        </p:spPr>
        <p:txBody>
          <a:bodyPr/>
          <a:lstStyle/>
          <a:p>
            <a:r>
              <a:rPr lang="en-US" dirty="0" smtClean="0"/>
              <a:t>5)</a:t>
            </a:r>
            <a:r>
              <a:rPr lang="en-US" dirty="0"/>
              <a:t> </a:t>
            </a:r>
            <a:r>
              <a:rPr lang="en-US" b="1" i="1" u="sng" dirty="0"/>
              <a:t>Creating </a:t>
            </a:r>
            <a:r>
              <a:rPr lang="en-US" b="1" i="1" u="sng" dirty="0" smtClean="0"/>
              <a:t>Objects-</a:t>
            </a:r>
          </a:p>
          <a:p>
            <a:r>
              <a:rPr lang="en-US" b="1" i="1" u="sng" dirty="0" smtClean="0"/>
              <a:t>Way 1- </a:t>
            </a:r>
            <a:r>
              <a:rPr lang="en-US" dirty="0"/>
              <a:t/>
            </a:r>
            <a:br>
              <a:rPr lang="en-US" dirty="0"/>
            </a:br>
            <a:r>
              <a:rPr lang="en-US" dirty="0" err="1"/>
              <a:t>var</a:t>
            </a:r>
            <a:r>
              <a:rPr lang="en-US" dirty="0"/>
              <a:t> </a:t>
            </a:r>
            <a:r>
              <a:rPr lang="en-US" dirty="0" err="1"/>
              <a:t>myData</a:t>
            </a:r>
            <a:r>
              <a:rPr lang="en-US" dirty="0"/>
              <a:t> = new Object();  </a:t>
            </a:r>
            <a:endParaRPr lang="en-US" dirty="0" smtClean="0"/>
          </a:p>
          <a:p>
            <a:r>
              <a:rPr lang="en-US" dirty="0"/>
              <a:t>      myData.name = "Adam";  </a:t>
            </a:r>
            <a:endParaRPr lang="en-US" dirty="0" smtClean="0"/>
          </a:p>
          <a:p>
            <a:r>
              <a:rPr lang="en-US" dirty="0"/>
              <a:t>      </a:t>
            </a:r>
            <a:r>
              <a:rPr lang="en-US" dirty="0" err="1"/>
              <a:t>myData.weather</a:t>
            </a:r>
            <a:r>
              <a:rPr lang="en-US" dirty="0"/>
              <a:t> = "</a:t>
            </a:r>
            <a:r>
              <a:rPr lang="en-US" dirty="0" smtClean="0"/>
              <a:t>sunny“;</a:t>
            </a:r>
            <a:endParaRPr lang="en-US" dirty="0"/>
          </a:p>
          <a:p>
            <a:r>
              <a:rPr lang="en-US" b="1" i="1" u="sng" dirty="0" smtClean="0"/>
              <a:t>Way 2-</a:t>
            </a:r>
          </a:p>
          <a:p>
            <a:r>
              <a:rPr lang="en-US" dirty="0" err="1"/>
              <a:t>var</a:t>
            </a:r>
            <a:r>
              <a:rPr lang="en-US" dirty="0"/>
              <a:t> </a:t>
            </a:r>
            <a:r>
              <a:rPr lang="en-US" dirty="0" err="1"/>
              <a:t>myData</a:t>
            </a:r>
            <a:r>
              <a:rPr lang="en-US" dirty="0"/>
              <a:t> = {  </a:t>
            </a:r>
            <a:endParaRPr lang="en-US" dirty="0" smtClean="0"/>
          </a:p>
          <a:p>
            <a:r>
              <a:rPr lang="en-US" dirty="0"/>
              <a:t>          name: "Adam",       </a:t>
            </a:r>
            <a:endParaRPr lang="en-US" dirty="0" smtClean="0"/>
          </a:p>
          <a:p>
            <a:r>
              <a:rPr lang="en-US" dirty="0"/>
              <a:t>     weather: "sunny"   </a:t>
            </a:r>
            <a:endParaRPr lang="en-US" dirty="0" smtClean="0"/>
          </a:p>
          <a:p>
            <a:r>
              <a:rPr lang="en-US" dirty="0"/>
              <a:t>    </a:t>
            </a:r>
            <a:r>
              <a:rPr lang="en-US" dirty="0" smtClean="0"/>
              <a:t>};</a:t>
            </a:r>
          </a:p>
          <a:p>
            <a:r>
              <a:rPr lang="en-US" b="1" i="1" u="sng" dirty="0" smtClean="0"/>
              <a:t>6) </a:t>
            </a:r>
            <a:r>
              <a:rPr lang="en-US" b="1" i="1" u="sng" dirty="0"/>
              <a:t>Using Functions as </a:t>
            </a:r>
            <a:r>
              <a:rPr lang="en-US" b="1" i="1" u="sng" dirty="0" smtClean="0"/>
              <a:t>Methods-</a:t>
            </a:r>
          </a:p>
          <a:p>
            <a:r>
              <a:rPr lang="en-US" dirty="0"/>
              <a:t> A function defined </a:t>
            </a:r>
            <a:r>
              <a:rPr lang="en-US" dirty="0" smtClean="0"/>
              <a:t>on an </a:t>
            </a:r>
            <a:r>
              <a:rPr lang="en-US" dirty="0"/>
              <a:t>object is called a </a:t>
            </a:r>
            <a:r>
              <a:rPr lang="en-US" dirty="0" smtClean="0"/>
              <a:t>method.</a:t>
            </a:r>
          </a:p>
          <a:p>
            <a:endParaRPr lang="en-US" b="1" i="1" u="sng" dirty="0"/>
          </a:p>
        </p:txBody>
      </p:sp>
    </p:spTree>
    <p:extLst>
      <p:ext uri="{BB962C8B-B14F-4D97-AF65-F5344CB8AC3E}">
        <p14:creationId xmlns:p14="http://schemas.microsoft.com/office/powerpoint/2010/main" val="22808128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28601"/>
            <a:ext cx="11022830" cy="6255326"/>
          </a:xfrm>
        </p:spPr>
        <p:txBody>
          <a:bodyPr>
            <a:normAutofit lnSpcReduction="10000"/>
          </a:bodyPr>
          <a:lstStyle/>
          <a:p>
            <a:r>
              <a:rPr lang="en-US" dirty="0"/>
              <a:t>&lt;head&gt;  </a:t>
            </a:r>
            <a:endParaRPr lang="en-US" dirty="0" smtClean="0"/>
          </a:p>
          <a:p>
            <a:r>
              <a:rPr lang="en-US" dirty="0"/>
              <a:t>  &lt;title&gt;Example&lt;/title&gt; </a:t>
            </a:r>
            <a:endParaRPr lang="en-US" dirty="0" smtClean="0"/>
          </a:p>
          <a:p>
            <a:r>
              <a:rPr lang="en-US" dirty="0"/>
              <a:t>   &lt;script </a:t>
            </a:r>
            <a:r>
              <a:rPr lang="en-US" dirty="0" err="1"/>
              <a:t>src</a:t>
            </a:r>
            <a:r>
              <a:rPr lang="en-US" dirty="0"/>
              <a:t>="angular.js"&gt;&lt;/script&gt;  </a:t>
            </a:r>
            <a:endParaRPr lang="en-US" dirty="0" smtClean="0"/>
          </a:p>
          <a:p>
            <a:r>
              <a:rPr lang="en-US" dirty="0"/>
              <a:t>  &lt;script type="text/</a:t>
            </a:r>
            <a:r>
              <a:rPr lang="en-US" dirty="0" err="1"/>
              <a:t>javascript</a:t>
            </a:r>
            <a:r>
              <a:rPr lang="en-US" dirty="0"/>
              <a:t>"&gt; </a:t>
            </a:r>
            <a:endParaRPr lang="en-US" dirty="0" smtClean="0"/>
          </a:p>
          <a:p>
            <a:r>
              <a:rPr lang="en-US" dirty="0"/>
              <a:t>       </a:t>
            </a:r>
            <a:r>
              <a:rPr lang="en-US" dirty="0" err="1"/>
              <a:t>var</a:t>
            </a:r>
            <a:r>
              <a:rPr lang="en-US" dirty="0"/>
              <a:t> </a:t>
            </a:r>
            <a:r>
              <a:rPr lang="en-US" dirty="0" err="1"/>
              <a:t>myData</a:t>
            </a:r>
            <a:r>
              <a:rPr lang="en-US" dirty="0"/>
              <a:t> = {         </a:t>
            </a:r>
            <a:endParaRPr lang="en-US" dirty="0" smtClean="0"/>
          </a:p>
          <a:p>
            <a:r>
              <a:rPr lang="en-US" dirty="0"/>
              <a:t>   name: "Adam",    </a:t>
            </a:r>
            <a:endParaRPr lang="en-US" dirty="0" smtClean="0"/>
          </a:p>
          <a:p>
            <a:r>
              <a:rPr lang="en-US" dirty="0"/>
              <a:t>        weather: "sunny",  </a:t>
            </a:r>
            <a:endParaRPr lang="en-US" dirty="0" smtClean="0"/>
          </a:p>
          <a:p>
            <a:r>
              <a:rPr lang="en-US" dirty="0"/>
              <a:t>         </a:t>
            </a:r>
            <a:r>
              <a:rPr lang="en-US" b="1" dirty="0">
                <a:solidFill>
                  <a:schemeClr val="accent5">
                    <a:lumMod val="75000"/>
                  </a:schemeClr>
                </a:solidFill>
              </a:rPr>
              <a:t> </a:t>
            </a:r>
            <a:r>
              <a:rPr lang="en-US" b="1" dirty="0" err="1">
                <a:solidFill>
                  <a:schemeClr val="accent5">
                    <a:lumMod val="75000"/>
                  </a:schemeClr>
                </a:solidFill>
              </a:rPr>
              <a:t>printMessages</a:t>
            </a:r>
            <a:r>
              <a:rPr lang="en-US" b="1" dirty="0">
                <a:solidFill>
                  <a:schemeClr val="accent5">
                    <a:lumMod val="75000"/>
                  </a:schemeClr>
                </a:solidFill>
              </a:rPr>
              <a:t>: function() {    </a:t>
            </a:r>
            <a:endParaRPr lang="en-US" b="1" dirty="0" smtClean="0">
              <a:solidFill>
                <a:schemeClr val="accent5">
                  <a:lumMod val="75000"/>
                </a:schemeClr>
              </a:solidFill>
            </a:endParaRPr>
          </a:p>
          <a:p>
            <a:r>
              <a:rPr lang="en-US" b="1" dirty="0">
                <a:solidFill>
                  <a:schemeClr val="accent5">
                    <a:lumMod val="75000"/>
                  </a:schemeClr>
                </a:solidFill>
              </a:rPr>
              <a:t>            console.log("Hello " + this.name + ". ");       </a:t>
            </a:r>
            <a:endParaRPr lang="en-US" b="1" dirty="0" smtClean="0">
              <a:solidFill>
                <a:schemeClr val="accent5">
                  <a:lumMod val="75000"/>
                </a:schemeClr>
              </a:solidFill>
            </a:endParaRPr>
          </a:p>
          <a:p>
            <a:r>
              <a:rPr lang="en-US" b="1" dirty="0">
                <a:solidFill>
                  <a:schemeClr val="accent5">
                    <a:lumMod val="75000"/>
                  </a:schemeClr>
                </a:solidFill>
              </a:rPr>
              <a:t>         console.log("Today is " + </a:t>
            </a:r>
            <a:r>
              <a:rPr lang="en-US" b="1" dirty="0" err="1">
                <a:solidFill>
                  <a:schemeClr val="accent5">
                    <a:lumMod val="75000"/>
                  </a:schemeClr>
                </a:solidFill>
              </a:rPr>
              <a:t>this.weather</a:t>
            </a:r>
            <a:r>
              <a:rPr lang="en-US" b="1" dirty="0">
                <a:solidFill>
                  <a:schemeClr val="accent5">
                    <a:lumMod val="75000"/>
                  </a:schemeClr>
                </a:solidFill>
              </a:rPr>
              <a:t> + ".");    </a:t>
            </a:r>
            <a:endParaRPr lang="en-US" b="1" dirty="0" smtClean="0">
              <a:solidFill>
                <a:schemeClr val="accent5">
                  <a:lumMod val="75000"/>
                </a:schemeClr>
              </a:solidFill>
            </a:endParaRPr>
          </a:p>
          <a:p>
            <a:r>
              <a:rPr lang="en-US" b="1" dirty="0">
                <a:solidFill>
                  <a:schemeClr val="accent5">
                    <a:lumMod val="75000"/>
                  </a:schemeClr>
                </a:solidFill>
              </a:rPr>
              <a:t>        </a:t>
            </a:r>
            <a:r>
              <a:rPr lang="en-US" b="1" dirty="0" smtClean="0">
                <a:solidFill>
                  <a:schemeClr val="accent5">
                    <a:lumMod val="75000"/>
                  </a:schemeClr>
                </a:solidFill>
              </a:rPr>
              <a:t>}</a:t>
            </a:r>
          </a:p>
          <a:p>
            <a:r>
              <a:rPr lang="en-US" dirty="0"/>
              <a:t>        };      </a:t>
            </a:r>
            <a:endParaRPr lang="en-US" dirty="0" smtClean="0"/>
          </a:p>
          <a:p>
            <a:r>
              <a:rPr lang="en-US" dirty="0"/>
              <a:t>  </a:t>
            </a:r>
            <a:r>
              <a:rPr lang="en-US" dirty="0" err="1"/>
              <a:t>myData.printMessages</a:t>
            </a:r>
            <a:r>
              <a:rPr lang="en-US" dirty="0"/>
              <a:t>();  </a:t>
            </a:r>
            <a:endParaRPr lang="en-US" dirty="0" smtClean="0"/>
          </a:p>
          <a:p>
            <a:r>
              <a:rPr lang="en-US" dirty="0"/>
              <a:t>  &lt;/script&gt;&lt;/</a:t>
            </a:r>
            <a:r>
              <a:rPr lang="en-US" dirty="0" smtClean="0"/>
              <a:t>head&gt;</a:t>
            </a:r>
          </a:p>
          <a:p>
            <a:r>
              <a:rPr lang="en-US" b="1" dirty="0" smtClean="0">
                <a:solidFill>
                  <a:schemeClr val="accent5">
                    <a:lumMod val="75000"/>
                  </a:schemeClr>
                </a:solidFill>
              </a:rPr>
              <a:t>Output-</a:t>
            </a:r>
            <a:r>
              <a:rPr lang="en-US" dirty="0" smtClean="0"/>
              <a:t> </a:t>
            </a:r>
            <a:r>
              <a:rPr lang="en-US" dirty="0"/>
              <a:t>Hello Adam</a:t>
            </a:r>
            <a:r>
              <a:rPr lang="en-US" dirty="0" smtClean="0"/>
              <a:t>.</a:t>
            </a:r>
          </a:p>
          <a:p>
            <a:r>
              <a:rPr lang="en-US" dirty="0" smtClean="0"/>
              <a:t>Today </a:t>
            </a:r>
            <a:r>
              <a:rPr lang="en-US" dirty="0"/>
              <a:t>is sunny.</a:t>
            </a:r>
          </a:p>
        </p:txBody>
      </p:sp>
    </p:spTree>
    <p:extLst>
      <p:ext uri="{BB962C8B-B14F-4D97-AF65-F5344CB8AC3E}">
        <p14:creationId xmlns:p14="http://schemas.microsoft.com/office/powerpoint/2010/main" val="6316685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332509"/>
            <a:ext cx="10970875" cy="5708853"/>
          </a:xfrm>
        </p:spPr>
        <p:txBody>
          <a:bodyPr>
            <a:normAutofit fontScale="92500" lnSpcReduction="20000"/>
          </a:bodyPr>
          <a:lstStyle/>
          <a:p>
            <a:r>
              <a:rPr lang="en-US" b="1" i="1" u="sng" dirty="0" smtClean="0"/>
              <a:t>7)</a:t>
            </a:r>
            <a:r>
              <a:rPr lang="en-US" b="1" i="1" u="sng" dirty="0"/>
              <a:t> Extending </a:t>
            </a:r>
            <a:r>
              <a:rPr lang="en-US" b="1" i="1" u="sng" dirty="0" smtClean="0"/>
              <a:t>Objects</a:t>
            </a:r>
          </a:p>
          <a:p>
            <a:r>
              <a:rPr lang="en-US" dirty="0" smtClean="0"/>
              <a:t>&lt;script </a:t>
            </a:r>
            <a:r>
              <a:rPr lang="en-US" dirty="0"/>
              <a:t>type="text/</a:t>
            </a:r>
            <a:r>
              <a:rPr lang="en-US" dirty="0" err="1"/>
              <a:t>javascript</a:t>
            </a:r>
            <a:r>
              <a:rPr lang="en-US" dirty="0"/>
              <a:t>"&gt;     </a:t>
            </a:r>
            <a:endParaRPr lang="en-US" dirty="0" smtClean="0"/>
          </a:p>
          <a:p>
            <a:r>
              <a:rPr lang="en-US" dirty="0"/>
              <a:t>   </a:t>
            </a:r>
            <a:r>
              <a:rPr lang="en-US" dirty="0" err="1"/>
              <a:t>var</a:t>
            </a:r>
            <a:r>
              <a:rPr lang="en-US" dirty="0"/>
              <a:t> </a:t>
            </a:r>
            <a:r>
              <a:rPr lang="en-US" dirty="0" err="1"/>
              <a:t>myData</a:t>
            </a:r>
            <a:r>
              <a:rPr lang="en-US" dirty="0"/>
              <a:t> = {      </a:t>
            </a:r>
            <a:endParaRPr lang="en-US" dirty="0" smtClean="0"/>
          </a:p>
          <a:p>
            <a:r>
              <a:rPr lang="en-US" dirty="0"/>
              <a:t>      name: "Adam", </a:t>
            </a:r>
            <a:endParaRPr lang="en-US" dirty="0" smtClean="0"/>
          </a:p>
          <a:p>
            <a:r>
              <a:rPr lang="en-US" dirty="0"/>
              <a:t>           weather: "sunny",    </a:t>
            </a:r>
            <a:endParaRPr lang="en-US" dirty="0" smtClean="0"/>
          </a:p>
          <a:p>
            <a:r>
              <a:rPr lang="en-US" dirty="0"/>
              <a:t>        </a:t>
            </a:r>
            <a:r>
              <a:rPr lang="en-US" dirty="0" err="1"/>
              <a:t>printMessages</a:t>
            </a:r>
            <a:r>
              <a:rPr lang="en-US" dirty="0"/>
              <a:t>: function () { </a:t>
            </a:r>
            <a:endParaRPr lang="en-US" dirty="0" smtClean="0"/>
          </a:p>
          <a:p>
            <a:r>
              <a:rPr lang="en-US" dirty="0"/>
              <a:t>               console.log("Hello " + this.name + ". ");     </a:t>
            </a:r>
            <a:endParaRPr lang="en-US" dirty="0" smtClean="0"/>
          </a:p>
          <a:p>
            <a:r>
              <a:rPr lang="en-US" dirty="0"/>
              <a:t>           console.log("Today is " + </a:t>
            </a:r>
            <a:r>
              <a:rPr lang="en-US" dirty="0" err="1"/>
              <a:t>this.weather</a:t>
            </a:r>
            <a:r>
              <a:rPr lang="en-US" dirty="0"/>
              <a:t> + ".");            </a:t>
            </a:r>
            <a:r>
              <a:rPr lang="en-US" dirty="0" smtClean="0"/>
              <a:t>} </a:t>
            </a:r>
          </a:p>
          <a:p>
            <a:r>
              <a:rPr lang="en-US" dirty="0"/>
              <a:t>        };     </a:t>
            </a:r>
            <a:endParaRPr lang="en-US" dirty="0" smtClean="0"/>
          </a:p>
          <a:p>
            <a:r>
              <a:rPr lang="en-US" dirty="0"/>
              <a:t>   </a:t>
            </a:r>
            <a:r>
              <a:rPr lang="en-US" dirty="0" err="1"/>
              <a:t>var</a:t>
            </a:r>
            <a:r>
              <a:rPr lang="en-US" dirty="0"/>
              <a:t> </a:t>
            </a:r>
            <a:r>
              <a:rPr lang="en-US" dirty="0" err="1"/>
              <a:t>myExtendedObject</a:t>
            </a:r>
            <a:r>
              <a:rPr lang="en-US" dirty="0"/>
              <a:t> = {       city: "London"        </a:t>
            </a:r>
            <a:r>
              <a:rPr lang="en-US" dirty="0" smtClean="0"/>
              <a:t>};</a:t>
            </a:r>
          </a:p>
          <a:p>
            <a:r>
              <a:rPr lang="en-US" dirty="0"/>
              <a:t>       </a:t>
            </a:r>
            <a:r>
              <a:rPr lang="en-US" dirty="0" err="1"/>
              <a:t>angular.extend</a:t>
            </a:r>
            <a:r>
              <a:rPr lang="en-US" dirty="0"/>
              <a:t>(</a:t>
            </a:r>
            <a:r>
              <a:rPr lang="en-US" dirty="0" err="1"/>
              <a:t>myExtendedObject</a:t>
            </a:r>
            <a:r>
              <a:rPr lang="en-US" dirty="0"/>
              <a:t>, </a:t>
            </a:r>
            <a:r>
              <a:rPr lang="en-US" dirty="0" err="1"/>
              <a:t>myData</a:t>
            </a:r>
            <a:r>
              <a:rPr lang="en-US" dirty="0" smtClean="0"/>
              <a:t>);</a:t>
            </a:r>
          </a:p>
          <a:p>
            <a:r>
              <a:rPr lang="en-US" dirty="0"/>
              <a:t>        console.log(myExtendedObject.name);    </a:t>
            </a:r>
            <a:endParaRPr lang="en-US" dirty="0" smtClean="0"/>
          </a:p>
          <a:p>
            <a:r>
              <a:rPr lang="en-US" dirty="0"/>
              <a:t>    console.log(</a:t>
            </a:r>
            <a:r>
              <a:rPr lang="en-US" dirty="0" err="1"/>
              <a:t>myExtendedObject.city</a:t>
            </a:r>
            <a:r>
              <a:rPr lang="en-US" dirty="0" smtClean="0"/>
              <a:t>);</a:t>
            </a:r>
          </a:p>
          <a:p>
            <a:r>
              <a:rPr lang="en-US" dirty="0"/>
              <a:t> &lt;/script&gt;&lt;/head</a:t>
            </a:r>
            <a:r>
              <a:rPr lang="en-US" dirty="0" smtClean="0"/>
              <a:t>&gt;</a:t>
            </a:r>
          </a:p>
          <a:p>
            <a:r>
              <a:rPr lang="en-US" b="1" i="1" u="sng" dirty="0" smtClean="0"/>
              <a:t>Output- </a:t>
            </a:r>
            <a:r>
              <a:rPr lang="en-US" dirty="0" smtClean="0"/>
              <a:t>Adam</a:t>
            </a:r>
          </a:p>
          <a:p>
            <a:r>
              <a:rPr lang="en-US" dirty="0" smtClean="0"/>
              <a:t>London</a:t>
            </a:r>
            <a:endParaRPr lang="en-US" b="1" i="1" u="sng" dirty="0"/>
          </a:p>
        </p:txBody>
      </p:sp>
    </p:spTree>
    <p:extLst>
      <p:ext uri="{BB962C8B-B14F-4D97-AF65-F5344CB8AC3E}">
        <p14:creationId xmlns:p14="http://schemas.microsoft.com/office/powerpoint/2010/main" val="26109516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38991"/>
            <a:ext cx="10939702" cy="5802371"/>
          </a:xfrm>
        </p:spPr>
        <p:txBody>
          <a:bodyPr>
            <a:normAutofit lnSpcReduction="10000"/>
          </a:bodyPr>
          <a:lstStyle/>
          <a:p>
            <a:r>
              <a:rPr lang="en-US" b="1" i="1" u="sng" dirty="0" smtClean="0"/>
              <a:t>8)</a:t>
            </a:r>
            <a:r>
              <a:rPr lang="en-US" b="1" i="1" u="sng" dirty="0"/>
              <a:t> Reading and Modifying the Property </a:t>
            </a:r>
            <a:r>
              <a:rPr lang="en-US" b="1" i="1" u="sng" dirty="0" smtClean="0"/>
              <a:t>Values-</a:t>
            </a:r>
          </a:p>
          <a:p>
            <a:r>
              <a:rPr lang="en-US" dirty="0" smtClean="0"/>
              <a:t>&lt;script </a:t>
            </a:r>
            <a:r>
              <a:rPr lang="en-US" dirty="0"/>
              <a:t>type="text/</a:t>
            </a:r>
            <a:r>
              <a:rPr lang="en-US" dirty="0" err="1"/>
              <a:t>javascript</a:t>
            </a:r>
            <a:r>
              <a:rPr lang="en-US" dirty="0"/>
              <a:t>"&gt;    </a:t>
            </a:r>
          </a:p>
          <a:p>
            <a:r>
              <a:rPr lang="en-US" dirty="0"/>
              <a:t>    </a:t>
            </a:r>
            <a:r>
              <a:rPr lang="en-US" dirty="0" err="1"/>
              <a:t>var</a:t>
            </a:r>
            <a:r>
              <a:rPr lang="en-US" dirty="0"/>
              <a:t> </a:t>
            </a:r>
            <a:r>
              <a:rPr lang="en-US" dirty="0" err="1"/>
              <a:t>myData</a:t>
            </a:r>
            <a:r>
              <a:rPr lang="en-US" dirty="0"/>
              <a:t> = {     </a:t>
            </a:r>
            <a:endParaRPr lang="en-US" dirty="0" smtClean="0"/>
          </a:p>
          <a:p>
            <a:r>
              <a:rPr lang="en-US" dirty="0"/>
              <a:t>       name: "Adam",   </a:t>
            </a:r>
            <a:endParaRPr lang="en-US" dirty="0" smtClean="0"/>
          </a:p>
          <a:p>
            <a:r>
              <a:rPr lang="en-US" dirty="0"/>
              <a:t>         weather: "sunny",        };        </a:t>
            </a:r>
            <a:endParaRPr lang="en-US" dirty="0" smtClean="0"/>
          </a:p>
          <a:p>
            <a:r>
              <a:rPr lang="en-US" dirty="0"/>
              <a:t>      </a:t>
            </a:r>
            <a:r>
              <a:rPr lang="en-US" b="1" dirty="0">
                <a:solidFill>
                  <a:schemeClr val="accent5">
                    <a:lumMod val="75000"/>
                  </a:schemeClr>
                </a:solidFill>
              </a:rPr>
              <a:t>  myData.name = "Joe";    </a:t>
            </a:r>
            <a:r>
              <a:rPr lang="en-US" b="1" dirty="0" smtClean="0">
                <a:solidFill>
                  <a:schemeClr val="accent5">
                    <a:lumMod val="75000"/>
                  </a:schemeClr>
                </a:solidFill>
              </a:rPr>
              <a:t>//way1</a:t>
            </a:r>
          </a:p>
          <a:p>
            <a:r>
              <a:rPr lang="en-US" b="1" dirty="0">
                <a:solidFill>
                  <a:schemeClr val="accent5">
                    <a:lumMod val="75000"/>
                  </a:schemeClr>
                </a:solidFill>
              </a:rPr>
              <a:t>    </a:t>
            </a:r>
            <a:r>
              <a:rPr lang="en-US" b="1" dirty="0" err="1">
                <a:solidFill>
                  <a:schemeClr val="accent5">
                    <a:lumMod val="75000"/>
                  </a:schemeClr>
                </a:solidFill>
              </a:rPr>
              <a:t>myData</a:t>
            </a:r>
            <a:r>
              <a:rPr lang="en-US" b="1" dirty="0">
                <a:solidFill>
                  <a:schemeClr val="accent5">
                    <a:lumMod val="75000"/>
                  </a:schemeClr>
                </a:solidFill>
              </a:rPr>
              <a:t>["weather"] = "raining</a:t>
            </a:r>
            <a:r>
              <a:rPr lang="en-US" b="1" dirty="0" smtClean="0">
                <a:solidFill>
                  <a:schemeClr val="accent5">
                    <a:lumMod val="75000"/>
                  </a:schemeClr>
                </a:solidFill>
              </a:rPr>
              <a:t>";   //way2</a:t>
            </a:r>
          </a:p>
          <a:p>
            <a:r>
              <a:rPr lang="en-US" dirty="0"/>
              <a:t>        console.log("Hello " + myData.name + ".");    </a:t>
            </a:r>
            <a:endParaRPr lang="en-US" dirty="0" smtClean="0"/>
          </a:p>
          <a:p>
            <a:r>
              <a:rPr lang="en-US" dirty="0"/>
              <a:t>    console.log("It is " + </a:t>
            </a:r>
            <a:r>
              <a:rPr lang="en-US" dirty="0" err="1"/>
              <a:t>myData</a:t>
            </a:r>
            <a:r>
              <a:rPr lang="en-US" dirty="0"/>
              <a:t>["weather"]);  </a:t>
            </a:r>
            <a:endParaRPr lang="en-US" dirty="0" smtClean="0"/>
          </a:p>
          <a:p>
            <a:r>
              <a:rPr lang="en-US" dirty="0"/>
              <a:t>  &lt;/script</a:t>
            </a:r>
            <a:r>
              <a:rPr lang="en-US" dirty="0" smtClean="0"/>
              <a:t>&gt;</a:t>
            </a:r>
          </a:p>
          <a:p>
            <a:r>
              <a:rPr lang="en-US" b="1" i="1" u="sng" dirty="0" smtClean="0"/>
              <a:t>9)</a:t>
            </a:r>
            <a:r>
              <a:rPr lang="en-US" dirty="0"/>
              <a:t> </a:t>
            </a:r>
            <a:r>
              <a:rPr lang="en-US" b="1" i="1" u="sng" dirty="0"/>
              <a:t>Enumerating an Object’s </a:t>
            </a:r>
            <a:r>
              <a:rPr lang="en-US" b="1" i="1" u="sng" dirty="0" smtClean="0"/>
              <a:t>Properties-</a:t>
            </a:r>
          </a:p>
          <a:p>
            <a:r>
              <a:rPr lang="en-US" dirty="0"/>
              <a:t>&lt;script type="text/</a:t>
            </a:r>
            <a:r>
              <a:rPr lang="en-US" dirty="0" err="1"/>
              <a:t>javascript</a:t>
            </a:r>
            <a:r>
              <a:rPr lang="en-US" dirty="0"/>
              <a:t>"&gt;  </a:t>
            </a:r>
          </a:p>
          <a:p>
            <a:r>
              <a:rPr lang="en-US" dirty="0"/>
              <a:t>      </a:t>
            </a:r>
            <a:r>
              <a:rPr lang="en-US" dirty="0" err="1"/>
              <a:t>var</a:t>
            </a:r>
            <a:r>
              <a:rPr lang="en-US" dirty="0"/>
              <a:t> </a:t>
            </a:r>
            <a:r>
              <a:rPr lang="en-US" dirty="0" err="1"/>
              <a:t>myData</a:t>
            </a:r>
            <a:r>
              <a:rPr lang="en-US" dirty="0"/>
              <a:t> = {      </a:t>
            </a:r>
          </a:p>
          <a:p>
            <a:r>
              <a:rPr lang="en-US" dirty="0"/>
              <a:t>      name: "Adam",          </a:t>
            </a:r>
          </a:p>
          <a:p>
            <a:r>
              <a:rPr lang="en-US" dirty="0"/>
              <a:t>  weather: "sunny",   </a:t>
            </a:r>
          </a:p>
          <a:p>
            <a:endParaRPr lang="en-US" b="1" i="1" u="sng" dirty="0" smtClean="0"/>
          </a:p>
        </p:txBody>
      </p:sp>
    </p:spTree>
    <p:extLst>
      <p:ext uri="{BB962C8B-B14F-4D97-AF65-F5344CB8AC3E}">
        <p14:creationId xmlns:p14="http://schemas.microsoft.com/office/powerpoint/2010/main" val="21098797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332509"/>
            <a:ext cx="10815011" cy="5708853"/>
          </a:xfrm>
        </p:spPr>
        <p:txBody>
          <a:bodyPr>
            <a:normAutofit/>
          </a:bodyPr>
          <a:lstStyle/>
          <a:p>
            <a:endParaRPr lang="en-US" dirty="0" smtClean="0"/>
          </a:p>
          <a:p>
            <a:r>
              <a:rPr lang="en-US" dirty="0"/>
              <a:t>         </a:t>
            </a:r>
            <a:r>
              <a:rPr lang="en-US" dirty="0" err="1"/>
              <a:t>printMessages</a:t>
            </a:r>
            <a:r>
              <a:rPr lang="en-US" dirty="0"/>
              <a:t>: function () {     </a:t>
            </a:r>
            <a:endParaRPr lang="en-US" dirty="0" smtClean="0"/>
          </a:p>
          <a:p>
            <a:r>
              <a:rPr lang="en-US" dirty="0"/>
              <a:t>           console.log("Hello " + this.name + ". ");       </a:t>
            </a:r>
            <a:endParaRPr lang="en-US" dirty="0" smtClean="0"/>
          </a:p>
          <a:p>
            <a:r>
              <a:rPr lang="en-US" dirty="0"/>
              <a:t>         console.log("Today is " + </a:t>
            </a:r>
            <a:r>
              <a:rPr lang="en-US" dirty="0" err="1"/>
              <a:t>this.weather</a:t>
            </a:r>
            <a:r>
              <a:rPr lang="en-US" dirty="0"/>
              <a:t> + ".");   </a:t>
            </a:r>
            <a:endParaRPr lang="en-US" dirty="0" smtClean="0"/>
          </a:p>
          <a:p>
            <a:r>
              <a:rPr lang="en-US" dirty="0"/>
              <a:t>         } </a:t>
            </a:r>
            <a:endParaRPr lang="en-US" dirty="0" smtClean="0"/>
          </a:p>
          <a:p>
            <a:r>
              <a:rPr lang="en-US" dirty="0"/>
              <a:t>       };    </a:t>
            </a:r>
            <a:endParaRPr lang="en-US" dirty="0" smtClean="0"/>
          </a:p>
          <a:p>
            <a:r>
              <a:rPr lang="en-US" dirty="0"/>
              <a:t>    </a:t>
            </a:r>
            <a:r>
              <a:rPr lang="en-US" b="1" dirty="0">
                <a:solidFill>
                  <a:schemeClr val="accent5">
                    <a:lumMod val="75000"/>
                  </a:schemeClr>
                </a:solidFill>
              </a:rPr>
              <a:t>for (</a:t>
            </a:r>
            <a:r>
              <a:rPr lang="en-US" b="1" dirty="0" err="1">
                <a:solidFill>
                  <a:schemeClr val="accent5">
                    <a:lumMod val="75000"/>
                  </a:schemeClr>
                </a:solidFill>
              </a:rPr>
              <a:t>var</a:t>
            </a:r>
            <a:r>
              <a:rPr lang="en-US" b="1" dirty="0">
                <a:solidFill>
                  <a:schemeClr val="accent5">
                    <a:lumMod val="75000"/>
                  </a:schemeClr>
                </a:solidFill>
              </a:rPr>
              <a:t> prop in </a:t>
            </a:r>
            <a:r>
              <a:rPr lang="en-US" b="1" dirty="0" err="1">
                <a:solidFill>
                  <a:schemeClr val="accent5">
                    <a:lumMod val="75000"/>
                  </a:schemeClr>
                </a:solidFill>
              </a:rPr>
              <a:t>myData</a:t>
            </a:r>
            <a:r>
              <a:rPr lang="en-US" b="1" dirty="0">
                <a:solidFill>
                  <a:schemeClr val="accent5">
                    <a:lumMod val="75000"/>
                  </a:schemeClr>
                </a:solidFill>
              </a:rPr>
              <a:t>) { </a:t>
            </a:r>
            <a:r>
              <a:rPr lang="en-US" dirty="0"/>
              <a:t> </a:t>
            </a:r>
            <a:endParaRPr lang="en-US" dirty="0" smtClean="0"/>
          </a:p>
          <a:p>
            <a:r>
              <a:rPr lang="en-US" dirty="0"/>
              <a:t>          console.log("Name: " + prop + " Value: " + </a:t>
            </a:r>
            <a:r>
              <a:rPr lang="en-US" dirty="0" err="1"/>
              <a:t>myData</a:t>
            </a:r>
            <a:r>
              <a:rPr lang="en-US" dirty="0"/>
              <a:t>[prop]);        </a:t>
            </a:r>
            <a:r>
              <a:rPr lang="en-US" dirty="0" smtClean="0"/>
              <a:t>}</a:t>
            </a:r>
            <a:endParaRPr lang="en-US" dirty="0"/>
          </a:p>
          <a:p>
            <a:r>
              <a:rPr lang="en-US" dirty="0"/>
              <a:t>        console.log</a:t>
            </a:r>
            <a:r>
              <a:rPr lang="en-US" dirty="0" smtClean="0"/>
              <a:t>("---");</a:t>
            </a:r>
          </a:p>
          <a:p>
            <a:r>
              <a:rPr lang="en-US" dirty="0"/>
              <a:t>    </a:t>
            </a:r>
            <a:r>
              <a:rPr lang="en-US" b="1" dirty="0" err="1" smtClean="0">
                <a:solidFill>
                  <a:schemeClr val="accent5">
                    <a:lumMod val="75000"/>
                  </a:schemeClr>
                </a:solidFill>
              </a:rPr>
              <a:t>angular.forEach</a:t>
            </a:r>
            <a:r>
              <a:rPr lang="en-US" b="1" dirty="0" smtClean="0">
                <a:solidFill>
                  <a:schemeClr val="accent5">
                    <a:lumMod val="75000"/>
                  </a:schemeClr>
                </a:solidFill>
              </a:rPr>
              <a:t>(</a:t>
            </a:r>
            <a:r>
              <a:rPr lang="en-US" b="1" dirty="0" err="1" smtClean="0">
                <a:solidFill>
                  <a:schemeClr val="accent5">
                    <a:lumMod val="75000"/>
                  </a:schemeClr>
                </a:solidFill>
              </a:rPr>
              <a:t>myData</a:t>
            </a:r>
            <a:r>
              <a:rPr lang="en-US" b="1" dirty="0">
                <a:solidFill>
                  <a:schemeClr val="accent5">
                    <a:lumMod val="75000"/>
                  </a:schemeClr>
                </a:solidFill>
              </a:rPr>
              <a:t>, function (value, key) {</a:t>
            </a:r>
            <a:r>
              <a:rPr lang="en-US" dirty="0"/>
              <a:t>   </a:t>
            </a:r>
            <a:endParaRPr lang="en-US" dirty="0" smtClean="0"/>
          </a:p>
          <a:p>
            <a:r>
              <a:rPr lang="en-US" dirty="0"/>
              <a:t>         console.log("Name: " + key + " Value: " + value);    </a:t>
            </a:r>
            <a:endParaRPr lang="en-US" dirty="0" smtClean="0"/>
          </a:p>
          <a:p>
            <a:r>
              <a:rPr lang="en-US" dirty="0"/>
              <a:t>    });</a:t>
            </a:r>
            <a:br>
              <a:rPr lang="en-US" dirty="0"/>
            </a:br>
            <a:r>
              <a:rPr lang="en-US" dirty="0"/>
              <a:t/>
            </a:r>
            <a:br>
              <a:rPr lang="en-US" dirty="0"/>
            </a:br>
            <a:endParaRPr lang="en-US" b="1" i="1" u="sng"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37360832"/>
              </p:ext>
            </p:extLst>
          </p:nvPr>
        </p:nvGraphicFramePr>
        <p:xfrm>
          <a:off x="7252854" y="719666"/>
          <a:ext cx="4468091" cy="5321696"/>
        </p:xfrm>
        <a:graphic>
          <a:graphicData uri="http://schemas.openxmlformats.org/drawingml/2006/table">
            <a:tbl>
              <a:tblPr firstRow="1" bandRow="1">
                <a:tableStyleId>{3B4B98B0-60AC-42C2-AFA5-B58CD77FA1E5}</a:tableStyleId>
              </a:tblPr>
              <a:tblGrid>
                <a:gridCol w="4468091"/>
              </a:tblGrid>
              <a:tr h="5321696">
                <a:tc>
                  <a:txBody>
                    <a:bodyPr/>
                    <a:lstStyle/>
                    <a:p>
                      <a:r>
                        <a:rPr lang="en-US" b="1" i="1" u="sng" dirty="0" smtClean="0"/>
                        <a:t>Output-</a:t>
                      </a:r>
                      <a:r>
                        <a:rPr lang="en-US" dirty="0" smtClean="0"/>
                        <a:t> Name: name Value: Adam</a:t>
                      </a:r>
                    </a:p>
                    <a:p>
                      <a:r>
                        <a:rPr lang="en-US" dirty="0" smtClean="0"/>
                        <a:t>Name: weather Value: sunny</a:t>
                      </a:r>
                    </a:p>
                    <a:p>
                      <a:r>
                        <a:rPr lang="en-US" dirty="0" smtClean="0"/>
                        <a:t>Name: </a:t>
                      </a:r>
                      <a:r>
                        <a:rPr lang="en-US" dirty="0" err="1" smtClean="0"/>
                        <a:t>printMessages</a:t>
                      </a:r>
                      <a:r>
                        <a:rPr lang="en-US" dirty="0" smtClean="0"/>
                        <a:t> Value: function () { </a:t>
                      </a:r>
                    </a:p>
                    <a:p>
                      <a:r>
                        <a:rPr lang="en-US" dirty="0" smtClean="0"/>
                        <a:t>   console.log("Hello " + this.name + ". ");  </a:t>
                      </a:r>
                    </a:p>
                    <a:p>
                      <a:r>
                        <a:rPr lang="en-US" dirty="0" smtClean="0"/>
                        <a:t>  console.log("Today is " + </a:t>
                      </a:r>
                      <a:r>
                        <a:rPr lang="en-US" dirty="0" err="1" smtClean="0"/>
                        <a:t>this.weather</a:t>
                      </a:r>
                      <a:r>
                        <a:rPr lang="en-US" dirty="0" smtClean="0"/>
                        <a:t> + ".");}</a:t>
                      </a:r>
                    </a:p>
                    <a:p>
                      <a:endParaRPr lang="en-US" dirty="0" smtClean="0"/>
                    </a:p>
                    <a:p>
                      <a:r>
                        <a:rPr lang="en-US" dirty="0" smtClean="0"/>
                        <a:t>---</a:t>
                      </a:r>
                    </a:p>
                    <a:p>
                      <a:r>
                        <a:rPr lang="en-US" dirty="0" smtClean="0"/>
                        <a:t>Name: name Value: Adam</a:t>
                      </a:r>
                    </a:p>
                    <a:p>
                      <a:r>
                        <a:rPr lang="en-US" dirty="0" smtClean="0"/>
                        <a:t>Name: weather Value: sunny</a:t>
                      </a:r>
                    </a:p>
                    <a:p>
                      <a:r>
                        <a:rPr lang="en-US" dirty="0" smtClean="0"/>
                        <a:t>Name: </a:t>
                      </a:r>
                      <a:r>
                        <a:rPr lang="en-US" dirty="0" err="1" smtClean="0"/>
                        <a:t>printMessages</a:t>
                      </a:r>
                      <a:r>
                        <a:rPr lang="en-US" dirty="0" smtClean="0"/>
                        <a:t> Value: function () { </a:t>
                      </a:r>
                    </a:p>
                    <a:p>
                      <a:r>
                        <a:rPr lang="en-US" dirty="0" smtClean="0"/>
                        <a:t>   console.log("Hello " + this.name + ". ");  </a:t>
                      </a:r>
                    </a:p>
                    <a:p>
                      <a:r>
                        <a:rPr lang="en-US" dirty="0" smtClean="0"/>
                        <a:t>  console.log("Today is " + </a:t>
                      </a:r>
                      <a:r>
                        <a:rPr lang="en-US" dirty="0" err="1" smtClean="0"/>
                        <a:t>this.weather</a:t>
                      </a:r>
                      <a:r>
                        <a:rPr lang="en-US" dirty="0" smtClean="0"/>
                        <a:t> + ".");}</a:t>
                      </a:r>
                    </a:p>
                    <a:p>
                      <a:endParaRPr lang="en-US" dirty="0"/>
                    </a:p>
                  </a:txBody>
                  <a:tcPr/>
                </a:tc>
              </a:tr>
            </a:tbl>
          </a:graphicData>
        </a:graphic>
      </p:graphicFrame>
    </p:spTree>
    <p:extLst>
      <p:ext uri="{BB962C8B-B14F-4D97-AF65-F5344CB8AC3E}">
        <p14:creationId xmlns:p14="http://schemas.microsoft.com/office/powerpoint/2010/main" val="184527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Overview</a:t>
            </a:r>
            <a:endParaRPr lang="en-US" dirty="0"/>
          </a:p>
        </p:txBody>
      </p:sp>
      <p:sp>
        <p:nvSpPr>
          <p:cNvPr id="3" name="Content Placeholder 2"/>
          <p:cNvSpPr>
            <a:spLocks noGrp="1"/>
          </p:cNvSpPr>
          <p:nvPr>
            <p:ph idx="1"/>
          </p:nvPr>
        </p:nvSpPr>
        <p:spPr>
          <a:xfrm>
            <a:off x="677334" y="1548245"/>
            <a:ext cx="8596668" cy="4493118"/>
          </a:xfrm>
        </p:spPr>
        <p:txBody>
          <a:bodyPr>
            <a:normAutofit/>
          </a:bodyPr>
          <a:lstStyle/>
          <a:p>
            <a:r>
              <a:rPr lang="en-US" sz="2400" dirty="0" smtClean="0"/>
              <a:t>AngularJS is a structured Framework for Dynamic web apps.</a:t>
            </a:r>
          </a:p>
          <a:p>
            <a:r>
              <a:rPr lang="en-US" sz="2400" dirty="0" smtClean="0"/>
              <a:t>AngularJS applications are </a:t>
            </a:r>
            <a:r>
              <a:rPr lang="en-US" sz="2400" dirty="0"/>
              <a:t>built around a design pattern called </a:t>
            </a:r>
            <a:r>
              <a:rPr lang="en-US" sz="2400" b="1" dirty="0"/>
              <a:t>Model-View-Controller (</a:t>
            </a:r>
            <a:r>
              <a:rPr lang="en-US" sz="2400" b="1" dirty="0" smtClean="0"/>
              <a:t>MVC).</a:t>
            </a:r>
            <a:endParaRPr lang="en-US" sz="2400" dirty="0"/>
          </a:p>
        </p:txBody>
      </p:sp>
    </p:spTree>
    <p:extLst>
      <p:ext uri="{BB962C8B-B14F-4D97-AF65-F5344CB8AC3E}">
        <p14:creationId xmlns:p14="http://schemas.microsoft.com/office/powerpoint/2010/main" val="755300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84465"/>
            <a:ext cx="8596668" cy="5656898"/>
          </a:xfrm>
        </p:spPr>
        <p:txBody>
          <a:bodyPr/>
          <a:lstStyle/>
          <a:p>
            <a:r>
              <a:rPr lang="en-US" b="1" i="1" u="sng" dirty="0" smtClean="0"/>
              <a:t>10)</a:t>
            </a:r>
            <a:r>
              <a:rPr lang="en-US" b="1" i="1" u="sng" dirty="0"/>
              <a:t> Adding and Deleting Properties and </a:t>
            </a:r>
            <a:r>
              <a:rPr lang="en-US" b="1" i="1" u="sng" dirty="0" smtClean="0"/>
              <a:t>Methods-</a:t>
            </a:r>
          </a:p>
          <a:p>
            <a:r>
              <a:rPr lang="en-US" b="1" i="1" u="sng" dirty="0" smtClean="0"/>
              <a:t>Adding-</a:t>
            </a:r>
          </a:p>
          <a:p>
            <a:r>
              <a:rPr lang="en-US" dirty="0" err="1" smtClean="0"/>
              <a:t>var</a:t>
            </a:r>
            <a:r>
              <a:rPr lang="en-US" dirty="0" smtClean="0"/>
              <a:t> </a:t>
            </a:r>
            <a:r>
              <a:rPr lang="en-US" dirty="0" err="1"/>
              <a:t>myData</a:t>
            </a:r>
            <a:r>
              <a:rPr lang="en-US" dirty="0"/>
              <a:t> = {       </a:t>
            </a:r>
            <a:endParaRPr lang="en-US" dirty="0" smtClean="0"/>
          </a:p>
          <a:p>
            <a:r>
              <a:rPr lang="en-US" dirty="0"/>
              <a:t>     name: "Adam",   </a:t>
            </a:r>
            <a:endParaRPr lang="en-US" dirty="0" smtClean="0"/>
          </a:p>
          <a:p>
            <a:r>
              <a:rPr lang="en-US" dirty="0"/>
              <a:t>         weather: "sunny",  </a:t>
            </a:r>
            <a:endParaRPr lang="en-US" dirty="0" smtClean="0"/>
          </a:p>
          <a:p>
            <a:r>
              <a:rPr lang="en-US" dirty="0"/>
              <a:t>      };</a:t>
            </a:r>
            <a:br>
              <a:rPr lang="en-US" dirty="0"/>
            </a:br>
            <a:r>
              <a:rPr lang="en-US" dirty="0"/>
              <a:t>        </a:t>
            </a:r>
            <a:r>
              <a:rPr lang="en-US" dirty="0" err="1"/>
              <a:t>myData.dayOfWeek</a:t>
            </a:r>
            <a:r>
              <a:rPr lang="en-US" dirty="0"/>
              <a:t> = "Monday";</a:t>
            </a:r>
            <a:br>
              <a:rPr lang="en-US" dirty="0"/>
            </a:br>
            <a:r>
              <a:rPr lang="en-US" dirty="0"/>
              <a:t>    &lt;/script</a:t>
            </a:r>
            <a:r>
              <a:rPr lang="en-US" dirty="0" smtClean="0"/>
              <a:t>&gt;</a:t>
            </a:r>
          </a:p>
          <a:p>
            <a:r>
              <a:rPr lang="en-US" b="1" i="1" u="sng" dirty="0" smtClean="0"/>
              <a:t>Deleting-</a:t>
            </a:r>
            <a:r>
              <a:rPr lang="en-US" dirty="0"/>
              <a:t/>
            </a:r>
            <a:br>
              <a:rPr lang="en-US" dirty="0"/>
            </a:br>
            <a:r>
              <a:rPr lang="en-US" dirty="0"/>
              <a:t> </a:t>
            </a:r>
            <a:r>
              <a:rPr lang="en-US" b="1" dirty="0">
                <a:solidFill>
                  <a:schemeClr val="accent5">
                    <a:lumMod val="75000"/>
                  </a:schemeClr>
                </a:solidFill>
              </a:rPr>
              <a:t>delete myData.name; </a:t>
            </a:r>
            <a:r>
              <a:rPr lang="en-US" dirty="0"/>
              <a:t>  </a:t>
            </a:r>
            <a:endParaRPr lang="en-US" dirty="0" smtClean="0"/>
          </a:p>
          <a:p>
            <a:r>
              <a:rPr lang="en-US" dirty="0"/>
              <a:t> </a:t>
            </a:r>
            <a:r>
              <a:rPr lang="en-US" dirty="0" smtClean="0"/>
              <a:t>delete </a:t>
            </a:r>
            <a:r>
              <a:rPr lang="en-US" dirty="0" err="1"/>
              <a:t>myData</a:t>
            </a:r>
            <a:r>
              <a:rPr lang="en-US" dirty="0"/>
              <a:t>["weather"]; </a:t>
            </a:r>
            <a:endParaRPr lang="en-US" dirty="0" smtClean="0"/>
          </a:p>
          <a:p>
            <a:r>
              <a:rPr lang="en-US" dirty="0"/>
              <a:t> </a:t>
            </a:r>
            <a:endParaRPr lang="en-US" b="1" i="1" u="sng" dirty="0"/>
          </a:p>
        </p:txBody>
      </p:sp>
    </p:spTree>
    <p:extLst>
      <p:ext uri="{BB962C8B-B14F-4D97-AF65-F5344CB8AC3E}">
        <p14:creationId xmlns:p14="http://schemas.microsoft.com/office/powerpoint/2010/main" val="3523005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38991"/>
            <a:ext cx="10253902" cy="5802371"/>
          </a:xfrm>
        </p:spPr>
        <p:txBody>
          <a:bodyPr/>
          <a:lstStyle/>
          <a:p>
            <a:r>
              <a:rPr lang="en-US" b="1" i="1" u="sng" dirty="0" smtClean="0"/>
              <a:t>11)</a:t>
            </a:r>
            <a:r>
              <a:rPr lang="en-US" b="1" i="1" u="sng" dirty="0"/>
              <a:t> </a:t>
            </a:r>
            <a:r>
              <a:rPr lang="en-US" b="1" i="1" u="sng" dirty="0" smtClean="0"/>
              <a:t>Determining </a:t>
            </a:r>
            <a:r>
              <a:rPr lang="en-US" b="1" i="1" u="sng" dirty="0"/>
              <a:t>Whether an Object Has a Property</a:t>
            </a:r>
          </a:p>
          <a:p>
            <a:r>
              <a:rPr lang="en-US" dirty="0" smtClean="0"/>
              <a:t>&lt;script </a:t>
            </a:r>
            <a:r>
              <a:rPr lang="en-US" dirty="0"/>
              <a:t>type="text/</a:t>
            </a:r>
            <a:r>
              <a:rPr lang="en-US" dirty="0" err="1"/>
              <a:t>javascript</a:t>
            </a:r>
            <a:r>
              <a:rPr lang="en-US" dirty="0"/>
              <a:t>"&gt;      </a:t>
            </a:r>
            <a:endParaRPr lang="en-US" dirty="0" smtClean="0"/>
          </a:p>
          <a:p>
            <a:r>
              <a:rPr lang="en-US" dirty="0"/>
              <a:t>  </a:t>
            </a:r>
            <a:r>
              <a:rPr lang="en-US" dirty="0" err="1"/>
              <a:t>var</a:t>
            </a:r>
            <a:r>
              <a:rPr lang="en-US" dirty="0"/>
              <a:t> </a:t>
            </a:r>
            <a:r>
              <a:rPr lang="en-US" dirty="0" err="1"/>
              <a:t>myData</a:t>
            </a:r>
            <a:r>
              <a:rPr lang="en-US" dirty="0"/>
              <a:t> = {            name: "Adam",            weather: "sunny",        };       </a:t>
            </a:r>
            <a:endParaRPr lang="en-US" dirty="0" smtClean="0"/>
          </a:p>
          <a:p>
            <a:r>
              <a:rPr lang="en-US" b="1" dirty="0">
                <a:solidFill>
                  <a:schemeClr val="accent5">
                    <a:lumMod val="75000"/>
                  </a:schemeClr>
                </a:solidFill>
              </a:rPr>
              <a:t> </a:t>
            </a:r>
            <a:r>
              <a:rPr lang="en-US" b="1" dirty="0" err="1">
                <a:solidFill>
                  <a:schemeClr val="accent5">
                    <a:lumMod val="75000"/>
                  </a:schemeClr>
                </a:solidFill>
              </a:rPr>
              <a:t>var</a:t>
            </a:r>
            <a:r>
              <a:rPr lang="en-US" b="1" dirty="0">
                <a:solidFill>
                  <a:schemeClr val="accent5">
                    <a:lumMod val="75000"/>
                  </a:schemeClr>
                </a:solidFill>
              </a:rPr>
              <a:t> </a:t>
            </a:r>
            <a:r>
              <a:rPr lang="en-US" b="1" dirty="0" err="1">
                <a:solidFill>
                  <a:schemeClr val="accent5">
                    <a:lumMod val="75000"/>
                  </a:schemeClr>
                </a:solidFill>
              </a:rPr>
              <a:t>hasName</a:t>
            </a:r>
            <a:r>
              <a:rPr lang="en-US" b="1" dirty="0">
                <a:solidFill>
                  <a:schemeClr val="accent5">
                    <a:lumMod val="75000"/>
                  </a:schemeClr>
                </a:solidFill>
              </a:rPr>
              <a:t> = "name" in </a:t>
            </a:r>
            <a:r>
              <a:rPr lang="en-US" b="1" dirty="0" err="1">
                <a:solidFill>
                  <a:schemeClr val="accent5">
                    <a:lumMod val="75000"/>
                  </a:schemeClr>
                </a:solidFill>
              </a:rPr>
              <a:t>myData</a:t>
            </a:r>
            <a:r>
              <a:rPr lang="en-US" b="1" dirty="0">
                <a:solidFill>
                  <a:schemeClr val="accent5">
                    <a:lumMod val="75000"/>
                  </a:schemeClr>
                </a:solidFill>
              </a:rPr>
              <a:t>;   </a:t>
            </a:r>
            <a:endParaRPr lang="en-US" b="1" dirty="0" smtClean="0">
              <a:solidFill>
                <a:schemeClr val="accent5">
                  <a:lumMod val="75000"/>
                </a:schemeClr>
              </a:solidFill>
            </a:endParaRPr>
          </a:p>
          <a:p>
            <a:r>
              <a:rPr lang="en-US" b="1" dirty="0">
                <a:solidFill>
                  <a:schemeClr val="accent5">
                    <a:lumMod val="75000"/>
                  </a:schemeClr>
                </a:solidFill>
              </a:rPr>
              <a:t>     </a:t>
            </a:r>
            <a:r>
              <a:rPr lang="en-US" b="1" dirty="0" err="1">
                <a:solidFill>
                  <a:schemeClr val="accent5">
                    <a:lumMod val="75000"/>
                  </a:schemeClr>
                </a:solidFill>
              </a:rPr>
              <a:t>var</a:t>
            </a:r>
            <a:r>
              <a:rPr lang="en-US" b="1" dirty="0">
                <a:solidFill>
                  <a:schemeClr val="accent5">
                    <a:lumMod val="75000"/>
                  </a:schemeClr>
                </a:solidFill>
              </a:rPr>
              <a:t> </a:t>
            </a:r>
            <a:r>
              <a:rPr lang="en-US" b="1" dirty="0" err="1">
                <a:solidFill>
                  <a:schemeClr val="accent5">
                    <a:lumMod val="75000"/>
                  </a:schemeClr>
                </a:solidFill>
              </a:rPr>
              <a:t>hasDate</a:t>
            </a:r>
            <a:r>
              <a:rPr lang="en-US" b="1" dirty="0">
                <a:solidFill>
                  <a:schemeClr val="accent5">
                    <a:lumMod val="75000"/>
                  </a:schemeClr>
                </a:solidFill>
              </a:rPr>
              <a:t> = "date" in </a:t>
            </a:r>
            <a:r>
              <a:rPr lang="en-US" b="1" dirty="0" err="1">
                <a:solidFill>
                  <a:schemeClr val="accent5">
                    <a:lumMod val="75000"/>
                  </a:schemeClr>
                </a:solidFill>
              </a:rPr>
              <a:t>myData</a:t>
            </a:r>
            <a:r>
              <a:rPr lang="en-US" b="1" dirty="0" smtClean="0">
                <a:solidFill>
                  <a:schemeClr val="accent5">
                    <a:lumMod val="75000"/>
                  </a:schemeClr>
                </a:solidFill>
              </a:rPr>
              <a:t>;</a:t>
            </a:r>
          </a:p>
          <a:p>
            <a:r>
              <a:rPr lang="en-US" dirty="0" smtClean="0"/>
              <a:t>console.log</a:t>
            </a:r>
            <a:r>
              <a:rPr lang="en-US" dirty="0"/>
              <a:t>("</a:t>
            </a:r>
            <a:r>
              <a:rPr lang="en-US" dirty="0" err="1"/>
              <a:t>HasName</a:t>
            </a:r>
            <a:r>
              <a:rPr lang="en-US" dirty="0"/>
              <a:t>: " + </a:t>
            </a:r>
            <a:r>
              <a:rPr lang="en-US" dirty="0" err="1"/>
              <a:t>hasName</a:t>
            </a:r>
            <a:r>
              <a:rPr lang="en-US" dirty="0"/>
              <a:t>);     </a:t>
            </a:r>
            <a:endParaRPr lang="en-US" dirty="0" smtClean="0"/>
          </a:p>
          <a:p>
            <a:r>
              <a:rPr lang="en-US" dirty="0"/>
              <a:t>   console.log("</a:t>
            </a:r>
            <a:r>
              <a:rPr lang="en-US" dirty="0" err="1"/>
              <a:t>HasDate</a:t>
            </a:r>
            <a:r>
              <a:rPr lang="en-US" dirty="0"/>
              <a:t>: " + </a:t>
            </a:r>
            <a:r>
              <a:rPr lang="en-US" dirty="0" err="1"/>
              <a:t>hasDate</a:t>
            </a:r>
            <a:r>
              <a:rPr lang="en-US" dirty="0"/>
              <a:t>); </a:t>
            </a:r>
            <a:endParaRPr lang="en-US" dirty="0" smtClean="0"/>
          </a:p>
          <a:p>
            <a:r>
              <a:rPr lang="en-US" dirty="0"/>
              <a:t>   &lt;/script</a:t>
            </a:r>
            <a:r>
              <a:rPr lang="en-US" dirty="0" smtClean="0"/>
              <a:t>&gt;</a:t>
            </a:r>
          </a:p>
          <a:p>
            <a:r>
              <a:rPr lang="en-US" b="1" i="1" u="sng" dirty="0" smtClean="0"/>
              <a:t>Output-</a:t>
            </a:r>
            <a:r>
              <a:rPr lang="en-US" dirty="0"/>
              <a:t/>
            </a:r>
            <a:br>
              <a:rPr lang="en-US" dirty="0"/>
            </a:br>
            <a:r>
              <a:rPr lang="en-US" dirty="0" err="1"/>
              <a:t>HasName</a:t>
            </a:r>
            <a:r>
              <a:rPr lang="en-US" dirty="0"/>
              <a:t>: </a:t>
            </a:r>
            <a:r>
              <a:rPr lang="en-US" dirty="0" smtClean="0"/>
              <a:t>true</a:t>
            </a:r>
          </a:p>
          <a:p>
            <a:r>
              <a:rPr lang="en-US" dirty="0" err="1" smtClean="0"/>
              <a:t>HasDate</a:t>
            </a:r>
            <a:r>
              <a:rPr lang="en-US" dirty="0"/>
              <a:t>: false</a:t>
            </a:r>
          </a:p>
        </p:txBody>
      </p:sp>
    </p:spTree>
    <p:extLst>
      <p:ext uri="{BB962C8B-B14F-4D97-AF65-F5344CB8AC3E}">
        <p14:creationId xmlns:p14="http://schemas.microsoft.com/office/powerpoint/2010/main" val="35772311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Features of AngularJS App</a:t>
            </a:r>
            <a:endParaRPr lang="en-US" dirty="0"/>
          </a:p>
        </p:txBody>
      </p:sp>
      <p:sp>
        <p:nvSpPr>
          <p:cNvPr id="3" name="Content Placeholder 2"/>
          <p:cNvSpPr>
            <a:spLocks noGrp="1"/>
          </p:cNvSpPr>
          <p:nvPr>
            <p:ph idx="1"/>
          </p:nvPr>
        </p:nvSpPr>
        <p:spPr>
          <a:xfrm>
            <a:off x="677334" y="1444337"/>
            <a:ext cx="8596668" cy="4597026"/>
          </a:xfrm>
        </p:spPr>
        <p:txBody>
          <a:bodyPr/>
          <a:lstStyle/>
          <a:p>
            <a:r>
              <a:rPr lang="en-US" dirty="0" smtClean="0"/>
              <a:t>AngularJS </a:t>
            </a:r>
            <a:r>
              <a:rPr lang="en-US" dirty="0"/>
              <a:t>is a </a:t>
            </a:r>
            <a:r>
              <a:rPr lang="en-US" dirty="0">
                <a:solidFill>
                  <a:srgbClr val="FF0000"/>
                </a:solidFill>
              </a:rPr>
              <a:t>efficient framework </a:t>
            </a:r>
            <a:r>
              <a:rPr lang="en-US" dirty="0"/>
              <a:t>that can create Rich Internet Applications (RIA). </a:t>
            </a:r>
            <a:endParaRPr lang="en-US" dirty="0" smtClean="0"/>
          </a:p>
          <a:p>
            <a:r>
              <a:rPr lang="en-US" dirty="0" smtClean="0"/>
              <a:t> </a:t>
            </a:r>
            <a:r>
              <a:rPr lang="en-US" dirty="0"/>
              <a:t>AngularJS provides developers an options to </a:t>
            </a:r>
            <a:r>
              <a:rPr lang="en-US" b="1" dirty="0">
                <a:solidFill>
                  <a:srgbClr val="FF0000"/>
                </a:solidFill>
              </a:rPr>
              <a:t>write</a:t>
            </a:r>
            <a:r>
              <a:rPr lang="en-US" dirty="0"/>
              <a:t> client side </a:t>
            </a:r>
            <a:r>
              <a:rPr lang="en-US" b="1" dirty="0">
                <a:solidFill>
                  <a:srgbClr val="FF0000"/>
                </a:solidFill>
              </a:rPr>
              <a:t>applications</a:t>
            </a:r>
            <a:r>
              <a:rPr lang="en-US" dirty="0"/>
              <a:t> using JavaScript in a </a:t>
            </a:r>
            <a:r>
              <a:rPr lang="en-US" b="1" dirty="0">
                <a:solidFill>
                  <a:srgbClr val="FF0000"/>
                </a:solidFill>
              </a:rPr>
              <a:t>clean Model View Controller (MVC) way</a:t>
            </a:r>
            <a:r>
              <a:rPr lang="en-US" dirty="0"/>
              <a:t>. </a:t>
            </a:r>
            <a:endParaRPr lang="en-US" dirty="0" smtClean="0"/>
          </a:p>
          <a:p>
            <a:r>
              <a:rPr lang="en-US" dirty="0" smtClean="0"/>
              <a:t>Applications </a:t>
            </a:r>
            <a:r>
              <a:rPr lang="en-US" dirty="0"/>
              <a:t>written in AngularJS are </a:t>
            </a:r>
            <a:r>
              <a:rPr lang="en-US" b="1" dirty="0">
                <a:solidFill>
                  <a:srgbClr val="FF0000"/>
                </a:solidFill>
              </a:rPr>
              <a:t>cross-browser compliant</a:t>
            </a:r>
            <a:r>
              <a:rPr lang="en-US" dirty="0"/>
              <a:t>. AngularJS automatically handles JavaScript code suitable for each browser. </a:t>
            </a:r>
          </a:p>
          <a:p>
            <a:r>
              <a:rPr lang="en-US" dirty="0" smtClean="0"/>
              <a:t>AngularJS </a:t>
            </a:r>
            <a:r>
              <a:rPr lang="en-US" dirty="0"/>
              <a:t>is </a:t>
            </a:r>
            <a:r>
              <a:rPr lang="en-US" b="1" dirty="0">
                <a:solidFill>
                  <a:srgbClr val="FF0000"/>
                </a:solidFill>
              </a:rPr>
              <a:t>open source, completely free</a:t>
            </a:r>
            <a:r>
              <a:rPr lang="en-US" dirty="0"/>
              <a:t>, and used by thousands of developers around the world. It is licensed under the Apache license version 2.0. </a:t>
            </a:r>
            <a:endParaRPr lang="en-US" dirty="0" smtClean="0"/>
          </a:p>
          <a:p>
            <a:pPr marL="0" indent="0">
              <a:buNone/>
            </a:pPr>
            <a:r>
              <a:rPr lang="en-US" dirty="0" smtClean="0"/>
              <a:t>Overall</a:t>
            </a:r>
            <a:r>
              <a:rPr lang="en-US" dirty="0"/>
              <a:t>, AngularJS is a framework to build </a:t>
            </a:r>
            <a:r>
              <a:rPr lang="en-US" b="1" dirty="0">
                <a:solidFill>
                  <a:srgbClr val="FF0000"/>
                </a:solidFill>
              </a:rPr>
              <a:t>large scale, high performance, and </a:t>
            </a:r>
            <a:r>
              <a:rPr lang="en-US" b="1" dirty="0" smtClean="0">
                <a:solidFill>
                  <a:srgbClr val="FF0000"/>
                </a:solidFill>
              </a:rPr>
              <a:t>easy to-maintain </a:t>
            </a:r>
            <a:r>
              <a:rPr lang="en-US" b="1" dirty="0">
                <a:solidFill>
                  <a:srgbClr val="FF0000"/>
                </a:solidFill>
              </a:rPr>
              <a:t>web applications.</a:t>
            </a:r>
          </a:p>
        </p:txBody>
      </p:sp>
    </p:spTree>
    <p:extLst>
      <p:ext uri="{BB962C8B-B14F-4D97-AF65-F5344CB8AC3E}">
        <p14:creationId xmlns:p14="http://schemas.microsoft.com/office/powerpoint/2010/main" val="28303270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43791"/>
          </a:xfrm>
        </p:spPr>
        <p:txBody>
          <a:bodyPr>
            <a:normAutofit fontScale="90000"/>
          </a:bodyPr>
          <a:lstStyle/>
          <a:p>
            <a:r>
              <a:rPr lang="en-US" dirty="0" smtClean="0"/>
              <a:t>5.1 Core </a:t>
            </a:r>
            <a:r>
              <a:rPr lang="en-US" dirty="0"/>
              <a:t>Features</a:t>
            </a:r>
          </a:p>
        </p:txBody>
      </p:sp>
      <p:sp>
        <p:nvSpPr>
          <p:cNvPr id="3" name="Content Placeholder 2"/>
          <p:cNvSpPr>
            <a:spLocks noGrp="1"/>
          </p:cNvSpPr>
          <p:nvPr>
            <p:ph idx="1"/>
          </p:nvPr>
        </p:nvSpPr>
        <p:spPr>
          <a:xfrm>
            <a:off x="677334" y="1153391"/>
            <a:ext cx="8596668" cy="4887971"/>
          </a:xfrm>
        </p:spPr>
        <p:txBody>
          <a:bodyPr/>
          <a:lstStyle/>
          <a:p>
            <a:r>
              <a:rPr lang="en-US" dirty="0"/>
              <a:t>The most important </a:t>
            </a:r>
            <a:r>
              <a:rPr lang="en-US" u="sng" dirty="0"/>
              <a:t>core features</a:t>
            </a:r>
            <a:r>
              <a:rPr lang="en-US" dirty="0"/>
              <a:t> of AngularJS are: </a:t>
            </a:r>
            <a:endParaRPr lang="en-US" dirty="0" smtClean="0"/>
          </a:p>
          <a:p>
            <a:r>
              <a:rPr lang="en-US" b="1" i="1" u="sng" dirty="0" smtClean="0"/>
              <a:t>Data-binding</a:t>
            </a:r>
            <a:r>
              <a:rPr lang="en-US" b="1" i="1" u="sng" dirty="0"/>
              <a:t>: </a:t>
            </a:r>
            <a:r>
              <a:rPr lang="en-US" dirty="0"/>
              <a:t>It is the automatic synchronization of data between model and view components. </a:t>
            </a:r>
          </a:p>
          <a:p>
            <a:r>
              <a:rPr lang="en-US" b="1" i="1" u="sng" dirty="0"/>
              <a:t>Scope: </a:t>
            </a:r>
            <a:r>
              <a:rPr lang="en-US" dirty="0"/>
              <a:t>These are objects that refer to the model. They act as a glue between controller and view. </a:t>
            </a:r>
            <a:endParaRPr lang="en-US" dirty="0" smtClean="0"/>
          </a:p>
          <a:p>
            <a:r>
              <a:rPr lang="en-US" b="1" i="1" u="sng" dirty="0"/>
              <a:t>Controller: </a:t>
            </a:r>
            <a:r>
              <a:rPr lang="en-US" dirty="0"/>
              <a:t>These are JavaScript functions bound to a particular </a:t>
            </a:r>
            <a:r>
              <a:rPr lang="en-US" dirty="0" smtClean="0"/>
              <a:t>scope.</a:t>
            </a:r>
          </a:p>
          <a:p>
            <a:r>
              <a:rPr lang="en-US" b="1" i="1" u="sng" dirty="0" smtClean="0"/>
              <a:t>Services</a:t>
            </a:r>
            <a:r>
              <a:rPr lang="en-US" b="1" i="1" u="sng" dirty="0"/>
              <a:t>: </a:t>
            </a:r>
            <a:r>
              <a:rPr lang="en-US" dirty="0"/>
              <a:t>AngularJS comes with several built-in services such as $http to make a </a:t>
            </a:r>
            <a:r>
              <a:rPr lang="en-US" dirty="0" err="1"/>
              <a:t>XMLHttpRequests</a:t>
            </a:r>
            <a:r>
              <a:rPr lang="en-US" dirty="0"/>
              <a:t>. These are singleton objects which are instantiated only once in app. </a:t>
            </a:r>
            <a:endParaRPr lang="en-US" dirty="0" smtClean="0"/>
          </a:p>
          <a:p>
            <a:r>
              <a:rPr lang="en-US" b="1" i="1" u="sng" dirty="0" smtClean="0"/>
              <a:t>Filters</a:t>
            </a:r>
            <a:r>
              <a:rPr lang="en-US" b="1" i="1" u="sng" dirty="0"/>
              <a:t>: </a:t>
            </a:r>
            <a:r>
              <a:rPr lang="en-US" dirty="0"/>
              <a:t>These select a subset of items from an array and returns a new array</a:t>
            </a:r>
            <a:r>
              <a:rPr lang="en-US" dirty="0" smtClean="0"/>
              <a:t>.</a:t>
            </a:r>
          </a:p>
          <a:p>
            <a:r>
              <a:rPr lang="en-US" b="1" i="1" u="sng" dirty="0"/>
              <a:t>Directives: </a:t>
            </a:r>
            <a:r>
              <a:rPr lang="en-US" dirty="0"/>
              <a:t>Directives are markers on DOM elements such as elements, attributes, </a:t>
            </a:r>
            <a:r>
              <a:rPr lang="en-US" dirty="0" err="1"/>
              <a:t>css</a:t>
            </a:r>
            <a:r>
              <a:rPr lang="en-US" dirty="0"/>
              <a:t>, and more. These can be used to create custom HTML tags that serve as new, custom widgets. AngularJS has built-in directives such as </a:t>
            </a:r>
            <a:r>
              <a:rPr lang="en-US" dirty="0" err="1"/>
              <a:t>ngBind</a:t>
            </a:r>
            <a:r>
              <a:rPr lang="en-US" dirty="0"/>
              <a:t>, </a:t>
            </a:r>
            <a:r>
              <a:rPr lang="en-US" dirty="0" err="1"/>
              <a:t>ngModel</a:t>
            </a:r>
            <a:r>
              <a:rPr lang="en-US" dirty="0"/>
              <a:t> etc. </a:t>
            </a:r>
          </a:p>
        </p:txBody>
      </p:sp>
    </p:spTree>
    <p:extLst>
      <p:ext uri="{BB962C8B-B14F-4D97-AF65-F5344CB8AC3E}">
        <p14:creationId xmlns:p14="http://schemas.microsoft.com/office/powerpoint/2010/main" val="30270484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332509"/>
            <a:ext cx="9225203" cy="5708853"/>
          </a:xfrm>
        </p:spPr>
        <p:txBody>
          <a:bodyPr/>
          <a:lstStyle/>
          <a:p>
            <a:endParaRPr lang="en-US" b="1" i="1" u="sng" dirty="0" smtClean="0"/>
          </a:p>
          <a:p>
            <a:r>
              <a:rPr lang="en-US" b="1" i="1" u="sng" dirty="0" smtClean="0"/>
              <a:t>Routing</a:t>
            </a:r>
            <a:r>
              <a:rPr lang="en-US" b="1" i="1" u="sng" dirty="0"/>
              <a:t>: </a:t>
            </a:r>
            <a:r>
              <a:rPr lang="en-US" dirty="0"/>
              <a:t>It is concept of switching views. </a:t>
            </a:r>
          </a:p>
          <a:p>
            <a:r>
              <a:rPr lang="en-US" b="1" i="1" u="sng" dirty="0" smtClean="0"/>
              <a:t>Model </a:t>
            </a:r>
            <a:r>
              <a:rPr lang="en-US" b="1" i="1" u="sng" dirty="0"/>
              <a:t>View Whatever: </a:t>
            </a:r>
            <a:r>
              <a:rPr lang="en-US" dirty="0"/>
              <a:t>MVW is a design pattern for dividing an application into </a:t>
            </a:r>
            <a:r>
              <a:rPr lang="en-US" dirty="0" smtClean="0"/>
              <a:t>different </a:t>
            </a:r>
            <a:r>
              <a:rPr lang="en-US" dirty="0"/>
              <a:t>parts called Model, View, and Controller, each with distinct responsibilities. AngularJS does not implement MVC in the traditional sense, but rather something closer to MVVM (Model-View-</a:t>
            </a:r>
            <a:r>
              <a:rPr lang="en-US" dirty="0" err="1"/>
              <a:t>ViewModel</a:t>
            </a:r>
            <a:r>
              <a:rPr lang="en-US" dirty="0"/>
              <a:t>). The Angular JS team refers it humorously as Model View Whatever. </a:t>
            </a:r>
            <a:endParaRPr lang="en-US" dirty="0" smtClean="0"/>
          </a:p>
          <a:p>
            <a:r>
              <a:rPr lang="en-US" b="1" i="1" u="sng" dirty="0" smtClean="0"/>
              <a:t>Deep </a:t>
            </a:r>
            <a:r>
              <a:rPr lang="en-US" b="1" i="1" u="sng" dirty="0"/>
              <a:t>Linking: </a:t>
            </a:r>
            <a:r>
              <a:rPr lang="en-US" dirty="0"/>
              <a:t>Deep linking allows you to encode the state of application in the URL so that it can be bookmarked. The application can then be restored from the URL to the same </a:t>
            </a:r>
            <a:r>
              <a:rPr lang="en-US" dirty="0" smtClean="0"/>
              <a:t>state.</a:t>
            </a:r>
          </a:p>
          <a:p>
            <a:r>
              <a:rPr lang="en-US" b="1" i="1" u="sng" dirty="0" smtClean="0"/>
              <a:t>Dependency </a:t>
            </a:r>
            <a:r>
              <a:rPr lang="en-US" b="1" i="1" u="sng" dirty="0"/>
              <a:t>Injection: </a:t>
            </a:r>
            <a:r>
              <a:rPr lang="en-US" dirty="0"/>
              <a:t>AngularJS has a built-in dependency injection subsystem that helps the developer to create</a:t>
            </a:r>
            <a:r>
              <a:rPr lang="en-US" dirty="0" smtClean="0"/>
              <a:t>, understand</a:t>
            </a:r>
            <a:r>
              <a:rPr lang="en-US" dirty="0"/>
              <a:t>, and test the applications easily. </a:t>
            </a:r>
          </a:p>
        </p:txBody>
      </p:sp>
    </p:spTree>
    <p:extLst>
      <p:ext uri="{BB962C8B-B14F-4D97-AF65-F5344CB8AC3E}">
        <p14:creationId xmlns:p14="http://schemas.microsoft.com/office/powerpoint/2010/main" val="41466767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72936" y="363682"/>
            <a:ext cx="7860795" cy="5563249"/>
          </a:xfrm>
          <a:prstGeom prst="rect">
            <a:avLst/>
          </a:prstGeom>
        </p:spPr>
      </p:pic>
    </p:spTree>
    <p:extLst>
      <p:ext uri="{BB962C8B-B14F-4D97-AF65-F5344CB8AC3E}">
        <p14:creationId xmlns:p14="http://schemas.microsoft.com/office/powerpoint/2010/main" val="3152575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8764"/>
            <a:ext cx="8596668" cy="1485900"/>
          </a:xfrm>
        </p:spPr>
        <p:txBody>
          <a:bodyPr/>
          <a:lstStyle/>
          <a:p>
            <a:r>
              <a:rPr lang="en-US" dirty="0" smtClean="0"/>
              <a:t>5.2 ADVANTAGES OF ANGULARJS</a:t>
            </a:r>
            <a:endParaRPr lang="en-US" dirty="0"/>
          </a:p>
        </p:txBody>
      </p:sp>
      <p:sp>
        <p:nvSpPr>
          <p:cNvPr id="3" name="Content Placeholder 2"/>
          <p:cNvSpPr>
            <a:spLocks noGrp="1"/>
          </p:cNvSpPr>
          <p:nvPr>
            <p:ph idx="1"/>
          </p:nvPr>
        </p:nvSpPr>
        <p:spPr>
          <a:xfrm>
            <a:off x="677334" y="1194955"/>
            <a:ext cx="8596668" cy="4846406"/>
          </a:xfrm>
        </p:spPr>
        <p:txBody>
          <a:bodyPr>
            <a:normAutofit/>
          </a:bodyPr>
          <a:lstStyle/>
          <a:p>
            <a:r>
              <a:rPr lang="en-US" sz="2000" dirty="0" smtClean="0"/>
              <a:t>Create </a:t>
            </a:r>
            <a:r>
              <a:rPr lang="en-US" sz="2000" dirty="0"/>
              <a:t>Single Page Application in a very clean and maintainable way</a:t>
            </a:r>
            <a:r>
              <a:rPr lang="en-US" sz="2000" dirty="0" smtClean="0"/>
              <a:t>.</a:t>
            </a:r>
          </a:p>
          <a:p>
            <a:r>
              <a:rPr lang="en-US" sz="2000" dirty="0" smtClean="0"/>
              <a:t>Data </a:t>
            </a:r>
            <a:r>
              <a:rPr lang="en-US" sz="2000" dirty="0"/>
              <a:t>binding capability to </a:t>
            </a:r>
            <a:r>
              <a:rPr lang="en-US" sz="2000" dirty="0" smtClean="0"/>
              <a:t>HTML </a:t>
            </a:r>
            <a:r>
              <a:rPr lang="en-US" sz="2000" dirty="0"/>
              <a:t>,giving </a:t>
            </a:r>
            <a:r>
              <a:rPr lang="en-US" sz="2000" dirty="0" smtClean="0"/>
              <a:t>users </a:t>
            </a:r>
            <a:r>
              <a:rPr lang="en-US" sz="2000" dirty="0"/>
              <a:t>a rich and responsive experience. </a:t>
            </a:r>
            <a:endParaRPr lang="en-US" sz="2000" dirty="0" smtClean="0"/>
          </a:p>
          <a:p>
            <a:r>
              <a:rPr lang="en-US" sz="2000" dirty="0" smtClean="0"/>
              <a:t>Unit </a:t>
            </a:r>
            <a:r>
              <a:rPr lang="en-US" sz="2000" dirty="0"/>
              <a:t>testable. </a:t>
            </a:r>
          </a:p>
          <a:p>
            <a:r>
              <a:rPr lang="en-US" sz="2000" dirty="0"/>
              <a:t>U</a:t>
            </a:r>
            <a:r>
              <a:rPr lang="en-US" sz="2000" dirty="0" smtClean="0"/>
              <a:t>ses </a:t>
            </a:r>
            <a:r>
              <a:rPr lang="en-US" sz="2000" dirty="0"/>
              <a:t>dependency injection and make use of separation of </a:t>
            </a:r>
            <a:r>
              <a:rPr lang="en-US" sz="2000" dirty="0" smtClean="0"/>
              <a:t>concerns.</a:t>
            </a:r>
          </a:p>
          <a:p>
            <a:r>
              <a:rPr lang="en-US" sz="2000" dirty="0"/>
              <a:t>R</a:t>
            </a:r>
            <a:r>
              <a:rPr lang="en-US" sz="2000" dirty="0" smtClean="0"/>
              <a:t>eusable </a:t>
            </a:r>
            <a:r>
              <a:rPr lang="en-US" sz="2000" dirty="0"/>
              <a:t>components. </a:t>
            </a:r>
            <a:endParaRPr lang="en-US" sz="2000" dirty="0" smtClean="0"/>
          </a:p>
          <a:p>
            <a:r>
              <a:rPr lang="en-US" sz="2000" dirty="0" smtClean="0"/>
              <a:t>Achieves </a:t>
            </a:r>
            <a:r>
              <a:rPr lang="en-US" sz="2000" dirty="0"/>
              <a:t>more functionality with short </a:t>
            </a:r>
            <a:r>
              <a:rPr lang="en-US" sz="2000" dirty="0" smtClean="0"/>
              <a:t>code.</a:t>
            </a:r>
          </a:p>
          <a:p>
            <a:r>
              <a:rPr lang="en-US" sz="2000" dirty="0" smtClean="0"/>
              <a:t>In </a:t>
            </a:r>
            <a:r>
              <a:rPr lang="en-US" sz="2000" dirty="0"/>
              <a:t>AngularJS, views are pure html pages, and controllers written in JavaScript do the business processing.</a:t>
            </a:r>
          </a:p>
        </p:txBody>
      </p:sp>
    </p:spTree>
    <p:extLst>
      <p:ext uri="{BB962C8B-B14F-4D97-AF65-F5344CB8AC3E}">
        <p14:creationId xmlns:p14="http://schemas.microsoft.com/office/powerpoint/2010/main" val="285248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873"/>
          </a:xfrm>
        </p:spPr>
        <p:txBody>
          <a:bodyPr/>
          <a:lstStyle/>
          <a:p>
            <a:r>
              <a:rPr lang="en-US" dirty="0" smtClean="0"/>
              <a:t>5.3 Disadvantages </a:t>
            </a:r>
            <a:r>
              <a:rPr lang="en-US" dirty="0"/>
              <a:t>of </a:t>
            </a:r>
            <a:r>
              <a:rPr lang="en-US" dirty="0" smtClean="0"/>
              <a:t>AngularJS </a:t>
            </a:r>
            <a:endParaRPr lang="en-US" dirty="0"/>
          </a:p>
        </p:txBody>
      </p:sp>
      <p:sp>
        <p:nvSpPr>
          <p:cNvPr id="3" name="Content Placeholder 2"/>
          <p:cNvSpPr>
            <a:spLocks noGrp="1"/>
          </p:cNvSpPr>
          <p:nvPr>
            <p:ph idx="1"/>
          </p:nvPr>
        </p:nvSpPr>
        <p:spPr>
          <a:xfrm>
            <a:off x="677334" y="1288473"/>
            <a:ext cx="8596668" cy="4752889"/>
          </a:xfrm>
        </p:spPr>
        <p:txBody>
          <a:bodyPr/>
          <a:lstStyle/>
          <a:p>
            <a:r>
              <a:rPr lang="en-US" b="1" dirty="0">
                <a:solidFill>
                  <a:srgbClr val="C00000"/>
                </a:solidFill>
              </a:rPr>
              <a:t>Not Secure : </a:t>
            </a:r>
            <a:r>
              <a:rPr lang="en-US" dirty="0"/>
              <a:t>Being JavaScript only framework, application written in AngularJS are not safe. Server side authentication and authorization is must to keep an application secure. </a:t>
            </a:r>
          </a:p>
          <a:p>
            <a:r>
              <a:rPr lang="en-US" b="1" dirty="0" smtClean="0">
                <a:solidFill>
                  <a:srgbClr val="C00000"/>
                </a:solidFill>
              </a:rPr>
              <a:t>Not </a:t>
            </a:r>
            <a:r>
              <a:rPr lang="en-US" b="1" dirty="0">
                <a:solidFill>
                  <a:srgbClr val="C00000"/>
                </a:solidFill>
              </a:rPr>
              <a:t>degradable: </a:t>
            </a:r>
            <a:r>
              <a:rPr lang="en-US" dirty="0"/>
              <a:t>If the user of your application disables JavaScript, then nothing would be visible, except the basic page.</a:t>
            </a:r>
          </a:p>
        </p:txBody>
      </p:sp>
    </p:spTree>
    <p:extLst>
      <p:ext uri="{BB962C8B-B14F-4D97-AF65-F5344CB8AC3E}">
        <p14:creationId xmlns:p14="http://schemas.microsoft.com/office/powerpoint/2010/main" val="3795592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4573"/>
          </a:xfrm>
        </p:spPr>
        <p:txBody>
          <a:bodyPr>
            <a:normAutofit fontScale="90000"/>
          </a:bodyPr>
          <a:lstStyle/>
          <a:p>
            <a:r>
              <a:rPr lang="en-US" dirty="0" smtClean="0"/>
              <a:t>6. AngularJS </a:t>
            </a:r>
            <a:r>
              <a:rPr lang="en-US" dirty="0"/>
              <a:t>Directives </a:t>
            </a:r>
          </a:p>
        </p:txBody>
      </p:sp>
      <p:sp>
        <p:nvSpPr>
          <p:cNvPr id="3" name="Content Placeholder 2"/>
          <p:cNvSpPr>
            <a:spLocks noGrp="1"/>
          </p:cNvSpPr>
          <p:nvPr>
            <p:ph idx="1"/>
          </p:nvPr>
        </p:nvSpPr>
        <p:spPr>
          <a:xfrm>
            <a:off x="677334" y="1433945"/>
            <a:ext cx="8596668" cy="4607417"/>
          </a:xfrm>
        </p:spPr>
        <p:txBody>
          <a:bodyPr>
            <a:normAutofit/>
          </a:bodyPr>
          <a:lstStyle/>
          <a:p>
            <a:r>
              <a:rPr lang="en-US" sz="2400" b="1" u="sng" dirty="0"/>
              <a:t>ng-app : </a:t>
            </a:r>
            <a:r>
              <a:rPr lang="en-US" sz="2400" dirty="0"/>
              <a:t>This directive defines and links an AngularJS application to </a:t>
            </a:r>
            <a:r>
              <a:rPr lang="en-US" sz="2400" dirty="0" smtClean="0"/>
              <a:t>HTML.</a:t>
            </a:r>
          </a:p>
          <a:p>
            <a:r>
              <a:rPr lang="en-US" sz="2400" b="1" u="sng" dirty="0" smtClean="0"/>
              <a:t>ng-model </a:t>
            </a:r>
            <a:r>
              <a:rPr lang="en-US" sz="2400" b="1" u="sng" dirty="0"/>
              <a:t>: </a:t>
            </a:r>
            <a:r>
              <a:rPr lang="en-US" sz="2400" dirty="0"/>
              <a:t>This directive binds the values of AngularJS application data to HTML input </a:t>
            </a:r>
            <a:r>
              <a:rPr lang="en-US" sz="2400" dirty="0" smtClean="0"/>
              <a:t>controls.</a:t>
            </a:r>
          </a:p>
          <a:p>
            <a:r>
              <a:rPr lang="en-US" sz="2400" b="1" u="sng" dirty="0" smtClean="0"/>
              <a:t>ng-bind </a:t>
            </a:r>
            <a:r>
              <a:rPr lang="en-US" sz="2400" b="1" u="sng" dirty="0"/>
              <a:t>: </a:t>
            </a:r>
            <a:r>
              <a:rPr lang="en-US" sz="2400" dirty="0"/>
              <a:t>This directive binds the AngularJS application data to HTML tags.</a:t>
            </a:r>
          </a:p>
        </p:txBody>
      </p:sp>
      <p:pic>
        <p:nvPicPr>
          <p:cNvPr id="4" name="Picture 3"/>
          <p:cNvPicPr>
            <a:picLocks noChangeAspect="1"/>
          </p:cNvPicPr>
          <p:nvPr/>
        </p:nvPicPr>
        <p:blipFill>
          <a:blip r:embed="rId2"/>
          <a:stretch>
            <a:fillRect/>
          </a:stretch>
        </p:blipFill>
        <p:spPr>
          <a:xfrm>
            <a:off x="2566553" y="4242145"/>
            <a:ext cx="5288973" cy="1799217"/>
          </a:xfrm>
          <a:prstGeom prst="rect">
            <a:avLst/>
          </a:prstGeom>
        </p:spPr>
      </p:pic>
    </p:spTree>
    <p:extLst>
      <p:ext uri="{BB962C8B-B14F-4D97-AF65-F5344CB8AC3E}">
        <p14:creationId xmlns:p14="http://schemas.microsoft.com/office/powerpoint/2010/main" val="2594765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57301" y="497718"/>
            <a:ext cx="6826826" cy="4721981"/>
          </a:xfrm>
          <a:prstGeom prst="rect">
            <a:avLst/>
          </a:prstGeom>
        </p:spPr>
      </p:pic>
    </p:spTree>
    <p:extLst>
      <p:ext uri="{BB962C8B-B14F-4D97-AF65-F5344CB8AC3E}">
        <p14:creationId xmlns:p14="http://schemas.microsoft.com/office/powerpoint/2010/main" val="1892109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58635"/>
            <a:ext cx="8596668" cy="4482727"/>
          </a:xfrm>
        </p:spPr>
        <p:txBody>
          <a:bodyPr>
            <a:normAutofit/>
          </a:bodyPr>
          <a:lstStyle/>
          <a:p>
            <a:r>
              <a:rPr lang="en-US" dirty="0" smtClean="0"/>
              <a:t>How </a:t>
            </a:r>
            <a:r>
              <a:rPr lang="en-US" dirty="0"/>
              <a:t>Do You Set Up Your Development Environment</a:t>
            </a:r>
            <a:r>
              <a:rPr lang="en-US" dirty="0" smtClean="0"/>
              <a:t>?</a:t>
            </a:r>
          </a:p>
          <a:p>
            <a:pPr marL="0" indent="0">
              <a:buNone/>
            </a:pPr>
            <a:r>
              <a:rPr lang="en-US" dirty="0"/>
              <a:t>	-&gt; </a:t>
            </a:r>
            <a:r>
              <a:rPr lang="en-US" dirty="0" smtClean="0"/>
              <a:t>Choosing </a:t>
            </a:r>
            <a:r>
              <a:rPr lang="en-US" dirty="0"/>
              <a:t>a Web </a:t>
            </a:r>
            <a:r>
              <a:rPr lang="en-US" dirty="0" smtClean="0"/>
              <a:t>Browser – Firefox ( debugging tool –firebug) ,Chrome</a:t>
            </a:r>
            <a:r>
              <a:rPr lang="en-US" dirty="0"/>
              <a:t> </a:t>
            </a:r>
            <a:r>
              <a:rPr lang="en-US" dirty="0" smtClean="0"/>
              <a:t>( 			debugging tool -</a:t>
            </a:r>
            <a:r>
              <a:rPr lang="en-US" dirty="0" err="1" smtClean="0"/>
              <a:t>Batarang</a:t>
            </a:r>
            <a:r>
              <a:rPr lang="en-US" dirty="0" smtClean="0"/>
              <a:t>)</a:t>
            </a:r>
          </a:p>
          <a:p>
            <a:pPr marL="0" indent="0">
              <a:buNone/>
            </a:pPr>
            <a:r>
              <a:rPr lang="en-US" dirty="0"/>
              <a:t>	</a:t>
            </a:r>
            <a:r>
              <a:rPr lang="en-US" dirty="0" smtClean="0"/>
              <a:t>-&gt;</a:t>
            </a:r>
            <a:r>
              <a:rPr lang="en-US" dirty="0"/>
              <a:t> Choosing a Code </a:t>
            </a:r>
            <a:r>
              <a:rPr lang="en-US" dirty="0" smtClean="0"/>
              <a:t>Editor - </a:t>
            </a:r>
            <a:r>
              <a:rPr lang="en-US" dirty="0" err="1"/>
              <a:t>WebStorm</a:t>
            </a:r>
            <a:r>
              <a:rPr lang="en-US" dirty="0"/>
              <a:t> </a:t>
            </a:r>
            <a:r>
              <a:rPr lang="en-US" dirty="0" smtClean="0"/>
              <a:t>and </a:t>
            </a:r>
            <a:r>
              <a:rPr lang="en-US" dirty="0"/>
              <a:t>Sublime </a:t>
            </a:r>
            <a:r>
              <a:rPr lang="en-US" dirty="0" smtClean="0"/>
              <a:t>Text</a:t>
            </a:r>
          </a:p>
          <a:p>
            <a:pPr marL="0" indent="0">
              <a:buNone/>
            </a:pPr>
            <a:r>
              <a:rPr lang="en-US" dirty="0"/>
              <a:t>	</a:t>
            </a:r>
            <a:r>
              <a:rPr lang="en-US" dirty="0" smtClean="0"/>
              <a:t>-&gt; Installing server-side -</a:t>
            </a:r>
            <a:r>
              <a:rPr lang="en-US" dirty="0"/>
              <a:t> </a:t>
            </a:r>
            <a:r>
              <a:rPr lang="en-US" dirty="0" smtClean="0"/>
              <a:t>Node.js</a:t>
            </a:r>
          </a:p>
          <a:p>
            <a:pPr marL="0" indent="0">
              <a:buNone/>
            </a:pPr>
            <a:r>
              <a:rPr lang="en-US" b="1" i="1" u="sng" dirty="0" smtClean="0"/>
              <a:t>Prerequisites –</a:t>
            </a:r>
          </a:p>
          <a:p>
            <a:pPr marL="0" indent="0">
              <a:buNone/>
            </a:pPr>
            <a:r>
              <a:rPr lang="en-US" dirty="0" smtClean="0"/>
              <a:t>JavaScript</a:t>
            </a:r>
            <a:r>
              <a:rPr lang="en-US" dirty="0"/>
              <a:t>, </a:t>
            </a:r>
            <a:r>
              <a:rPr lang="en-US" dirty="0" smtClean="0"/>
              <a:t>basic </a:t>
            </a:r>
            <a:r>
              <a:rPr lang="en-US" dirty="0"/>
              <a:t>web technologies such as HTML, CSS, AJAX etc. for learning to develop web applications using Angular JS.</a:t>
            </a:r>
            <a:endParaRPr lang="en-US" dirty="0" smtClean="0"/>
          </a:p>
          <a:p>
            <a:pPr marL="0" indent="0">
              <a:buNone/>
            </a:pPr>
            <a:r>
              <a:rPr lang="en-US" dirty="0"/>
              <a:t/>
            </a:r>
            <a:br>
              <a:rPr lang="en-US" dirty="0"/>
            </a:br>
            <a:endParaRPr lang="en-US" dirty="0" smtClean="0"/>
          </a:p>
          <a:p>
            <a:endParaRPr lang="en-US" dirty="0"/>
          </a:p>
        </p:txBody>
      </p:sp>
      <p:sp>
        <p:nvSpPr>
          <p:cNvPr id="2" name="TextBox 1"/>
          <p:cNvSpPr txBox="1"/>
          <p:nvPr/>
        </p:nvSpPr>
        <p:spPr>
          <a:xfrm>
            <a:off x="677334" y="675409"/>
            <a:ext cx="7562657" cy="646331"/>
          </a:xfrm>
          <a:prstGeom prst="rect">
            <a:avLst/>
          </a:prstGeom>
          <a:noFill/>
        </p:spPr>
        <p:txBody>
          <a:bodyPr wrap="square" rtlCol="0">
            <a:spAutoFit/>
          </a:bodyPr>
          <a:lstStyle/>
          <a:p>
            <a:r>
              <a:rPr lang="en-US" sz="3200" b="1" dirty="0" smtClean="0">
                <a:solidFill>
                  <a:schemeClr val="accent1"/>
                </a:solidFill>
              </a:rPr>
              <a:t>2. </a:t>
            </a:r>
            <a:r>
              <a:rPr lang="en-US" sz="3600" b="1" dirty="0" smtClean="0">
                <a:solidFill>
                  <a:schemeClr val="accent1"/>
                </a:solidFill>
              </a:rPr>
              <a:t>Environment</a:t>
            </a:r>
            <a:endParaRPr lang="en-US" sz="3600" b="1" dirty="0">
              <a:solidFill>
                <a:schemeClr val="accent1"/>
              </a:solidFill>
            </a:endParaRPr>
          </a:p>
        </p:txBody>
      </p:sp>
    </p:spTree>
    <p:extLst>
      <p:ext uri="{BB962C8B-B14F-4D97-AF65-F5344CB8AC3E}">
        <p14:creationId xmlns:p14="http://schemas.microsoft.com/office/powerpoint/2010/main" val="1465349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7700"/>
          </a:xfrm>
        </p:spPr>
        <p:txBody>
          <a:bodyPr/>
          <a:lstStyle/>
          <a:p>
            <a:r>
              <a:rPr lang="en-US" dirty="0" smtClean="0"/>
              <a:t>6.3 Example 2 –Step –by -Step</a:t>
            </a:r>
            <a:endParaRPr lang="en-US" dirty="0"/>
          </a:p>
        </p:txBody>
      </p:sp>
      <p:pic>
        <p:nvPicPr>
          <p:cNvPr id="6" name="Content Placeholder 5"/>
          <p:cNvPicPr>
            <a:picLocks noGrp="1" noChangeAspect="1"/>
          </p:cNvPicPr>
          <p:nvPr>
            <p:ph idx="1"/>
          </p:nvPr>
        </p:nvPicPr>
        <p:blipFill>
          <a:blip r:embed="rId2"/>
          <a:stretch>
            <a:fillRect/>
          </a:stretch>
        </p:blipFill>
        <p:spPr>
          <a:xfrm>
            <a:off x="529793" y="1100352"/>
            <a:ext cx="2718048" cy="676492"/>
          </a:xfrm>
          <a:prstGeom prst="rect">
            <a:avLst/>
          </a:prstGeom>
        </p:spPr>
      </p:pic>
      <p:pic>
        <p:nvPicPr>
          <p:cNvPr id="7" name="Picture 6"/>
          <p:cNvPicPr>
            <a:picLocks noChangeAspect="1"/>
          </p:cNvPicPr>
          <p:nvPr/>
        </p:nvPicPr>
        <p:blipFill>
          <a:blip r:embed="rId3"/>
          <a:stretch>
            <a:fillRect/>
          </a:stretch>
        </p:blipFill>
        <p:spPr>
          <a:xfrm>
            <a:off x="337953" y="1776844"/>
            <a:ext cx="5819775" cy="2930237"/>
          </a:xfrm>
          <a:prstGeom prst="rect">
            <a:avLst/>
          </a:prstGeom>
        </p:spPr>
      </p:pic>
      <p:pic>
        <p:nvPicPr>
          <p:cNvPr id="8" name="Picture 7"/>
          <p:cNvPicPr>
            <a:picLocks noChangeAspect="1"/>
          </p:cNvPicPr>
          <p:nvPr/>
        </p:nvPicPr>
        <p:blipFill>
          <a:blip r:embed="rId4"/>
          <a:stretch>
            <a:fillRect/>
          </a:stretch>
        </p:blipFill>
        <p:spPr>
          <a:xfrm>
            <a:off x="6572250" y="1603230"/>
            <a:ext cx="5619750" cy="2466975"/>
          </a:xfrm>
          <a:prstGeom prst="rect">
            <a:avLst/>
          </a:prstGeom>
        </p:spPr>
      </p:pic>
      <p:sp>
        <p:nvSpPr>
          <p:cNvPr id="10" name="TextBox 9"/>
          <p:cNvSpPr txBox="1"/>
          <p:nvPr/>
        </p:nvSpPr>
        <p:spPr>
          <a:xfrm>
            <a:off x="1402771" y="1933792"/>
            <a:ext cx="3210791" cy="261610"/>
          </a:xfrm>
          <a:prstGeom prst="rect">
            <a:avLst/>
          </a:prstGeom>
          <a:noFill/>
        </p:spPr>
        <p:txBody>
          <a:bodyPr wrap="square" rtlCol="0">
            <a:spAutoFit/>
          </a:bodyPr>
          <a:lstStyle/>
          <a:p>
            <a:r>
              <a:rPr lang="en-US" sz="1100" dirty="0" smtClean="0">
                <a:solidFill>
                  <a:srgbClr val="C00000"/>
                </a:solidFill>
              </a:rPr>
              <a:t>Step1 -Include AngularJS</a:t>
            </a:r>
            <a:endParaRPr lang="en-US" sz="1100" dirty="0">
              <a:solidFill>
                <a:srgbClr val="C00000"/>
              </a:solidFill>
            </a:endParaRPr>
          </a:p>
        </p:txBody>
      </p:sp>
      <p:sp>
        <p:nvSpPr>
          <p:cNvPr id="11" name="TextBox 10"/>
          <p:cNvSpPr txBox="1"/>
          <p:nvPr/>
        </p:nvSpPr>
        <p:spPr>
          <a:xfrm>
            <a:off x="1246908" y="2836717"/>
            <a:ext cx="3366653" cy="261610"/>
          </a:xfrm>
          <a:prstGeom prst="rect">
            <a:avLst/>
          </a:prstGeom>
          <a:noFill/>
        </p:spPr>
        <p:txBody>
          <a:bodyPr wrap="square" rtlCol="0">
            <a:spAutoFit/>
          </a:bodyPr>
          <a:lstStyle/>
          <a:p>
            <a:r>
              <a:rPr lang="en-US" sz="1100" dirty="0">
                <a:solidFill>
                  <a:srgbClr val="C00000"/>
                </a:solidFill>
              </a:rPr>
              <a:t>Step 2- Point to AngularJS app</a:t>
            </a:r>
          </a:p>
        </p:txBody>
      </p:sp>
      <p:sp>
        <p:nvSpPr>
          <p:cNvPr id="13" name="TextBox 12"/>
          <p:cNvSpPr txBox="1"/>
          <p:nvPr/>
        </p:nvSpPr>
        <p:spPr>
          <a:xfrm>
            <a:off x="2109352" y="3487066"/>
            <a:ext cx="1797627" cy="261610"/>
          </a:xfrm>
          <a:prstGeom prst="rect">
            <a:avLst/>
          </a:prstGeom>
          <a:noFill/>
        </p:spPr>
        <p:txBody>
          <a:bodyPr wrap="square" rtlCol="0">
            <a:spAutoFit/>
          </a:bodyPr>
          <a:lstStyle/>
          <a:p>
            <a:r>
              <a:rPr lang="en-US" sz="1100" dirty="0">
                <a:solidFill>
                  <a:srgbClr val="C00000"/>
                </a:solidFill>
              </a:rPr>
              <a:t>Step 3 -View</a:t>
            </a:r>
          </a:p>
        </p:txBody>
      </p:sp>
      <p:sp>
        <p:nvSpPr>
          <p:cNvPr id="14" name="TextBox 13"/>
          <p:cNvSpPr txBox="1"/>
          <p:nvPr/>
        </p:nvSpPr>
        <p:spPr>
          <a:xfrm>
            <a:off x="7367155" y="1438598"/>
            <a:ext cx="2815936" cy="261610"/>
          </a:xfrm>
          <a:prstGeom prst="rect">
            <a:avLst/>
          </a:prstGeom>
          <a:noFill/>
        </p:spPr>
        <p:txBody>
          <a:bodyPr wrap="square" rtlCol="0">
            <a:spAutoFit/>
          </a:bodyPr>
          <a:lstStyle/>
          <a:p>
            <a:r>
              <a:rPr lang="en-US" sz="1100" dirty="0" smtClean="0">
                <a:solidFill>
                  <a:srgbClr val="C00000"/>
                </a:solidFill>
              </a:rPr>
              <a:t>Step 4 -Controller</a:t>
            </a:r>
            <a:endParaRPr lang="en-US" sz="1100" dirty="0">
              <a:solidFill>
                <a:srgbClr val="C00000"/>
              </a:solidFill>
            </a:endParaRPr>
          </a:p>
        </p:txBody>
      </p:sp>
      <p:pic>
        <p:nvPicPr>
          <p:cNvPr id="15" name="Picture 14"/>
          <p:cNvPicPr>
            <a:picLocks noChangeAspect="1"/>
          </p:cNvPicPr>
          <p:nvPr/>
        </p:nvPicPr>
        <p:blipFill>
          <a:blip r:embed="rId5"/>
          <a:stretch>
            <a:fillRect/>
          </a:stretch>
        </p:blipFill>
        <p:spPr>
          <a:xfrm>
            <a:off x="2218180" y="5226625"/>
            <a:ext cx="5514975" cy="514350"/>
          </a:xfrm>
          <a:prstGeom prst="rect">
            <a:avLst/>
          </a:prstGeom>
        </p:spPr>
      </p:pic>
      <p:sp>
        <p:nvSpPr>
          <p:cNvPr id="16" name="TextBox 15"/>
          <p:cNvSpPr txBox="1"/>
          <p:nvPr/>
        </p:nvSpPr>
        <p:spPr>
          <a:xfrm>
            <a:off x="677334" y="5348396"/>
            <a:ext cx="1432018" cy="369332"/>
          </a:xfrm>
          <a:prstGeom prst="rect">
            <a:avLst/>
          </a:prstGeom>
          <a:noFill/>
        </p:spPr>
        <p:txBody>
          <a:bodyPr wrap="square" rtlCol="0">
            <a:spAutoFit/>
          </a:bodyPr>
          <a:lstStyle/>
          <a:p>
            <a:r>
              <a:rPr lang="en-US" dirty="0" smtClean="0"/>
              <a:t>OUTPUT:- </a:t>
            </a:r>
            <a:endParaRPr lang="en-US" dirty="0"/>
          </a:p>
        </p:txBody>
      </p:sp>
    </p:spTree>
    <p:extLst>
      <p:ext uri="{BB962C8B-B14F-4D97-AF65-F5344CB8AC3E}">
        <p14:creationId xmlns:p14="http://schemas.microsoft.com/office/powerpoint/2010/main" val="3257376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16972"/>
            <a:ext cx="8596668" cy="519545"/>
          </a:xfrm>
        </p:spPr>
        <p:txBody>
          <a:bodyPr>
            <a:normAutofit fontScale="90000"/>
          </a:bodyPr>
          <a:lstStyle/>
          <a:p>
            <a:r>
              <a:rPr lang="en-US" dirty="0" smtClean="0"/>
              <a:t>6.4 Example 3 – Application with Directives</a:t>
            </a:r>
            <a:endParaRPr lang="en-US" dirty="0"/>
          </a:p>
        </p:txBody>
      </p:sp>
      <p:pic>
        <p:nvPicPr>
          <p:cNvPr id="5" name="Content Placeholder 4"/>
          <p:cNvPicPr>
            <a:picLocks noGrp="1" noChangeAspect="1"/>
          </p:cNvPicPr>
          <p:nvPr>
            <p:ph idx="1"/>
          </p:nvPr>
        </p:nvPicPr>
        <p:blipFill>
          <a:blip r:embed="rId2"/>
          <a:stretch>
            <a:fillRect/>
          </a:stretch>
        </p:blipFill>
        <p:spPr>
          <a:xfrm>
            <a:off x="1174174" y="1338680"/>
            <a:ext cx="6607824" cy="4074984"/>
          </a:xfrm>
          <a:prstGeom prst="rect">
            <a:avLst/>
          </a:prstGeom>
        </p:spPr>
      </p:pic>
    </p:spTree>
    <p:extLst>
      <p:ext uri="{BB962C8B-B14F-4D97-AF65-F5344CB8AC3E}">
        <p14:creationId xmlns:p14="http://schemas.microsoft.com/office/powerpoint/2010/main" val="40300232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7309"/>
          </a:xfrm>
        </p:spPr>
        <p:txBody>
          <a:bodyPr>
            <a:normAutofit fontScale="90000"/>
          </a:bodyPr>
          <a:lstStyle/>
          <a:p>
            <a:r>
              <a:rPr lang="en-US" dirty="0" smtClean="0"/>
              <a:t>6.5 Difference Between ng-bind vs ng-model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80545343"/>
              </p:ext>
            </p:extLst>
          </p:nvPr>
        </p:nvGraphicFramePr>
        <p:xfrm>
          <a:off x="677863" y="1330325"/>
          <a:ext cx="8596312" cy="4031384"/>
        </p:xfrm>
        <a:graphic>
          <a:graphicData uri="http://schemas.openxmlformats.org/drawingml/2006/table">
            <a:tbl>
              <a:tblPr firstRow="1" bandRow="1">
                <a:tableStyleId>{3B4B98B0-60AC-42C2-AFA5-B58CD77FA1E5}</a:tableStyleId>
              </a:tblPr>
              <a:tblGrid>
                <a:gridCol w="4298156"/>
                <a:gridCol w="4298156"/>
              </a:tblGrid>
              <a:tr h="4031384">
                <a:tc>
                  <a:txBody>
                    <a:bodyPr/>
                    <a:lstStyle/>
                    <a:p>
                      <a:r>
                        <a:rPr lang="en-US" i="1" u="sng" dirty="0" smtClean="0"/>
                        <a:t>Ng-bind</a:t>
                      </a:r>
                    </a:p>
                    <a:p>
                      <a:endParaRPr lang="en-US" dirty="0" smtClean="0"/>
                    </a:p>
                    <a:p>
                      <a:r>
                        <a:rPr lang="en-US" sz="1800" b="1" i="0" kern="1200" dirty="0" smtClean="0">
                          <a:solidFill>
                            <a:srgbClr val="C00000"/>
                          </a:solidFill>
                          <a:effectLst/>
                          <a:latin typeface="+mn-lt"/>
                          <a:ea typeface="+mn-ea"/>
                          <a:cs typeface="+mn-cs"/>
                        </a:rPr>
                        <a:t>one-way data binding </a:t>
                      </a:r>
                      <a:r>
                        <a:rPr lang="en-US" sz="1800" b="0" i="0" kern="1200" dirty="0" smtClean="0">
                          <a:solidFill>
                            <a:schemeClr val="tx1"/>
                          </a:solidFill>
                          <a:effectLst/>
                          <a:latin typeface="+mn-lt"/>
                          <a:ea typeface="+mn-ea"/>
                          <a:cs typeface="+mn-cs"/>
                        </a:rPr>
                        <a:t>($scope --&gt; view). </a:t>
                      </a: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r>
                        <a:rPr lang="en-US" sz="1800" b="0" i="0" kern="1200" dirty="0" smtClean="0">
                          <a:solidFill>
                            <a:schemeClr val="tx1"/>
                          </a:solidFill>
                          <a:effectLst/>
                          <a:latin typeface="+mn-lt"/>
                          <a:ea typeface="+mn-ea"/>
                          <a:cs typeface="+mn-cs"/>
                        </a:rPr>
                        <a:t>It has a shortcut {{ </a:t>
                      </a:r>
                      <a:r>
                        <a:rPr lang="en-US" sz="1800" b="0" i="0" kern="1200" dirty="0" err="1" smtClean="0">
                          <a:solidFill>
                            <a:schemeClr val="tx1"/>
                          </a:solidFill>
                          <a:effectLst/>
                          <a:latin typeface="+mn-lt"/>
                          <a:ea typeface="+mn-ea"/>
                          <a:cs typeface="+mn-cs"/>
                        </a:rPr>
                        <a:t>val</a:t>
                      </a:r>
                      <a:r>
                        <a:rPr lang="en-US" sz="1800" b="0" i="0" kern="1200" dirty="0" smtClean="0">
                          <a:solidFill>
                            <a:schemeClr val="tx1"/>
                          </a:solidFill>
                          <a:effectLst/>
                          <a:latin typeface="+mn-lt"/>
                          <a:ea typeface="+mn-ea"/>
                          <a:cs typeface="+mn-cs"/>
                        </a:rPr>
                        <a:t> }} which displays the scope value $</a:t>
                      </a:r>
                      <a:r>
                        <a:rPr lang="en-US" sz="1800" b="0" i="0" kern="1200" dirty="0" err="1" smtClean="0">
                          <a:solidFill>
                            <a:schemeClr val="tx1"/>
                          </a:solidFill>
                          <a:effectLst/>
                          <a:latin typeface="+mn-lt"/>
                          <a:ea typeface="+mn-ea"/>
                          <a:cs typeface="+mn-cs"/>
                        </a:rPr>
                        <a:t>scope.val</a:t>
                      </a:r>
                      <a:r>
                        <a:rPr lang="en-US" sz="1800" b="0" i="0" kern="1200" dirty="0" smtClean="0">
                          <a:solidFill>
                            <a:schemeClr val="tx1"/>
                          </a:solidFill>
                          <a:effectLst/>
                          <a:latin typeface="+mn-lt"/>
                          <a:ea typeface="+mn-ea"/>
                          <a:cs typeface="+mn-cs"/>
                        </a:rPr>
                        <a:t> inserted into html where </a:t>
                      </a:r>
                      <a:r>
                        <a:rPr lang="en-US" sz="1800" b="0" i="0" kern="1200" dirty="0" err="1" smtClean="0">
                          <a:solidFill>
                            <a:schemeClr val="tx1"/>
                          </a:solidFill>
                          <a:effectLst/>
                          <a:latin typeface="+mn-lt"/>
                          <a:ea typeface="+mn-ea"/>
                          <a:cs typeface="+mn-cs"/>
                        </a:rPr>
                        <a:t>val</a:t>
                      </a:r>
                      <a:r>
                        <a:rPr lang="en-US" sz="1800" b="0" i="0" kern="1200" dirty="0" smtClean="0">
                          <a:solidFill>
                            <a:schemeClr val="tx1"/>
                          </a:solidFill>
                          <a:effectLst/>
                          <a:latin typeface="+mn-lt"/>
                          <a:ea typeface="+mn-ea"/>
                          <a:cs typeface="+mn-cs"/>
                        </a:rPr>
                        <a:t> is a variable name.</a:t>
                      </a:r>
                    </a:p>
                    <a:p>
                      <a:endParaRPr lang="en-US" dirty="0"/>
                    </a:p>
                  </a:txBody>
                  <a:tcPr/>
                </a:tc>
                <a:tc>
                  <a:txBody>
                    <a:bodyPr/>
                    <a:lstStyle/>
                    <a:p>
                      <a:r>
                        <a:rPr lang="en-US" i="1" u="sng" dirty="0" smtClean="0"/>
                        <a:t>Ng-model</a:t>
                      </a:r>
                    </a:p>
                    <a:p>
                      <a:endParaRPr lang="en-US" i="1" u="sng"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800" b="1" i="0" kern="1200" dirty="0" smtClean="0">
                          <a:solidFill>
                            <a:srgbClr val="C00000"/>
                          </a:solidFill>
                          <a:effectLst/>
                          <a:latin typeface="+mn-lt"/>
                          <a:ea typeface="+mn-ea"/>
                          <a:cs typeface="+mn-cs"/>
                        </a:rPr>
                        <a:t>two-way data binding </a:t>
                      </a:r>
                      <a:r>
                        <a:rPr lang="en-US" sz="1800" b="0" i="0" kern="1200" dirty="0" smtClean="0">
                          <a:solidFill>
                            <a:schemeClr val="tx1"/>
                          </a:solidFill>
                          <a:effectLst/>
                          <a:latin typeface="+mn-lt"/>
                          <a:ea typeface="+mn-ea"/>
                          <a:cs typeface="+mn-cs"/>
                        </a:rPr>
                        <a:t>($scope --&gt; view and view --&gt; $scope) e.g. &lt;input ng-model="</a:t>
                      </a:r>
                      <a:r>
                        <a:rPr lang="en-US" sz="1800" b="0" i="0" kern="1200" dirty="0" err="1" smtClean="0">
                          <a:solidFill>
                            <a:schemeClr val="tx1"/>
                          </a:solidFill>
                          <a:effectLst/>
                          <a:latin typeface="+mn-lt"/>
                          <a:ea typeface="+mn-ea"/>
                          <a:cs typeface="+mn-cs"/>
                        </a:rPr>
                        <a:t>val</a:t>
                      </a:r>
                      <a:r>
                        <a:rPr lang="en-US" sz="1800" b="0" i="0" kern="1200" dirty="0" smtClean="0">
                          <a:solidFill>
                            <a:schemeClr val="tx1"/>
                          </a:solidFill>
                          <a:effectLst/>
                          <a:latin typeface="+mn-lt"/>
                          <a:ea typeface="+mn-ea"/>
                          <a:cs typeface="+mn-cs"/>
                        </a:rPr>
                        <a:t>"/&gt;.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800" b="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800" b="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tx1"/>
                          </a:solidFill>
                          <a:effectLst/>
                          <a:latin typeface="+mn-lt"/>
                          <a:ea typeface="+mn-ea"/>
                          <a:cs typeface="+mn-cs"/>
                        </a:rPr>
                        <a:t>ng-model</a:t>
                      </a:r>
                      <a:r>
                        <a:rPr lang="en-US" sz="1800" b="0" i="0" kern="1200" dirty="0" smtClean="0">
                          <a:solidFill>
                            <a:schemeClr val="tx1"/>
                          </a:solidFill>
                          <a:effectLst/>
                          <a:latin typeface="+mn-lt"/>
                          <a:ea typeface="+mn-ea"/>
                          <a:cs typeface="+mn-cs"/>
                        </a:rPr>
                        <a:t> is intended to be put inside of form elements</a:t>
                      </a:r>
                      <a:endParaRPr lang="en-US" i="1" u="sng" dirty="0"/>
                    </a:p>
                  </a:txBody>
                  <a:tcPr/>
                </a:tc>
              </a:tr>
            </a:tbl>
          </a:graphicData>
        </a:graphic>
      </p:graphicFrame>
    </p:spTree>
    <p:extLst>
      <p:ext uri="{BB962C8B-B14F-4D97-AF65-F5344CB8AC3E}">
        <p14:creationId xmlns:p14="http://schemas.microsoft.com/office/powerpoint/2010/main" val="37121163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0827"/>
          </a:xfrm>
        </p:spPr>
        <p:txBody>
          <a:bodyPr/>
          <a:lstStyle/>
          <a:p>
            <a:r>
              <a:rPr lang="en-US" dirty="0" smtClean="0"/>
              <a:t>Output</a:t>
            </a:r>
            <a:endParaRPr lang="en-US" dirty="0"/>
          </a:p>
        </p:txBody>
      </p:sp>
      <p:pic>
        <p:nvPicPr>
          <p:cNvPr id="4" name="Content Placeholder 3"/>
          <p:cNvPicPr>
            <a:picLocks noGrp="1" noChangeAspect="1"/>
          </p:cNvPicPr>
          <p:nvPr>
            <p:ph idx="1"/>
          </p:nvPr>
        </p:nvPicPr>
        <p:blipFill>
          <a:blip r:embed="rId2"/>
          <a:stretch>
            <a:fillRect/>
          </a:stretch>
        </p:blipFill>
        <p:spPr>
          <a:xfrm>
            <a:off x="2032794" y="1362075"/>
            <a:ext cx="5886450" cy="4533900"/>
          </a:xfrm>
          <a:prstGeom prst="rect">
            <a:avLst/>
          </a:prstGeom>
        </p:spPr>
      </p:pic>
    </p:spTree>
    <p:extLst>
      <p:ext uri="{BB962C8B-B14F-4D97-AF65-F5344CB8AC3E}">
        <p14:creationId xmlns:p14="http://schemas.microsoft.com/office/powerpoint/2010/main" val="38301717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7309"/>
          </a:xfrm>
        </p:spPr>
        <p:txBody>
          <a:bodyPr>
            <a:normAutofit fontScale="90000"/>
          </a:bodyPr>
          <a:lstStyle/>
          <a:p>
            <a:r>
              <a:rPr lang="en-US" dirty="0" smtClean="0"/>
              <a:t>6.6 More Directives </a:t>
            </a:r>
            <a:endParaRPr lang="en-US" dirty="0"/>
          </a:p>
        </p:txBody>
      </p:sp>
      <p:sp>
        <p:nvSpPr>
          <p:cNvPr id="3" name="Content Placeholder 2"/>
          <p:cNvSpPr>
            <a:spLocks noGrp="1"/>
          </p:cNvSpPr>
          <p:nvPr>
            <p:ph idx="1"/>
          </p:nvPr>
        </p:nvSpPr>
        <p:spPr>
          <a:xfrm>
            <a:off x="677334" y="1246909"/>
            <a:ext cx="8596668" cy="4794453"/>
          </a:xfrm>
        </p:spPr>
        <p:txBody>
          <a:bodyPr/>
          <a:lstStyle/>
          <a:p>
            <a:r>
              <a:rPr lang="en-US" dirty="0"/>
              <a:t>ng-</a:t>
            </a:r>
            <a:r>
              <a:rPr lang="en-US" dirty="0" err="1"/>
              <a:t>init</a:t>
            </a:r>
            <a:r>
              <a:rPr lang="en-US" dirty="0"/>
              <a:t> - This directive initializes application data. </a:t>
            </a:r>
          </a:p>
          <a:p>
            <a:r>
              <a:rPr lang="en-US" dirty="0" smtClean="0"/>
              <a:t>ng-repeat </a:t>
            </a:r>
            <a:r>
              <a:rPr lang="en-US" dirty="0"/>
              <a:t>- This directive repeats HTML elements for each item in a collection</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848591" y="2315007"/>
            <a:ext cx="3200400" cy="523875"/>
          </a:xfrm>
          <a:prstGeom prst="rect">
            <a:avLst/>
          </a:prstGeom>
        </p:spPr>
      </p:pic>
      <p:pic>
        <p:nvPicPr>
          <p:cNvPr id="5" name="Picture 4"/>
          <p:cNvPicPr>
            <a:picLocks noChangeAspect="1"/>
          </p:cNvPicPr>
          <p:nvPr/>
        </p:nvPicPr>
        <p:blipFill>
          <a:blip r:embed="rId3"/>
          <a:stretch>
            <a:fillRect/>
          </a:stretch>
        </p:blipFill>
        <p:spPr>
          <a:xfrm>
            <a:off x="848591" y="2924175"/>
            <a:ext cx="5406736" cy="2152650"/>
          </a:xfrm>
          <a:prstGeom prst="rect">
            <a:avLst/>
          </a:prstGeom>
        </p:spPr>
      </p:pic>
      <p:pic>
        <p:nvPicPr>
          <p:cNvPr id="6" name="Picture 5"/>
          <p:cNvPicPr>
            <a:picLocks noChangeAspect="1"/>
          </p:cNvPicPr>
          <p:nvPr/>
        </p:nvPicPr>
        <p:blipFill>
          <a:blip r:embed="rId4"/>
          <a:stretch>
            <a:fillRect/>
          </a:stretch>
        </p:blipFill>
        <p:spPr>
          <a:xfrm>
            <a:off x="6343650" y="2276475"/>
            <a:ext cx="5848350" cy="3448050"/>
          </a:xfrm>
          <a:prstGeom prst="rect">
            <a:avLst/>
          </a:prstGeom>
        </p:spPr>
      </p:pic>
    </p:spTree>
    <p:extLst>
      <p:ext uri="{BB962C8B-B14F-4D97-AF65-F5344CB8AC3E}">
        <p14:creationId xmlns:p14="http://schemas.microsoft.com/office/powerpoint/2010/main" val="10921125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808451" y="771958"/>
            <a:ext cx="5915025" cy="4524375"/>
          </a:xfrm>
          <a:prstGeom prst="rect">
            <a:avLst/>
          </a:prstGeom>
        </p:spPr>
      </p:pic>
    </p:spTree>
    <p:extLst>
      <p:ext uri="{BB962C8B-B14F-4D97-AF65-F5344CB8AC3E}">
        <p14:creationId xmlns:p14="http://schemas.microsoft.com/office/powerpoint/2010/main" val="951231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6918"/>
          </a:xfrm>
        </p:spPr>
        <p:txBody>
          <a:bodyPr>
            <a:normAutofit fontScale="90000"/>
          </a:bodyPr>
          <a:lstStyle/>
          <a:p>
            <a:r>
              <a:rPr lang="en-US" dirty="0" smtClean="0"/>
              <a:t>7. EXPRESSIONS</a:t>
            </a:r>
            <a:endParaRPr lang="en-US" dirty="0"/>
          </a:p>
        </p:txBody>
      </p:sp>
      <p:sp>
        <p:nvSpPr>
          <p:cNvPr id="3" name="Content Placeholder 2"/>
          <p:cNvSpPr>
            <a:spLocks noGrp="1"/>
          </p:cNvSpPr>
          <p:nvPr>
            <p:ph idx="1"/>
          </p:nvPr>
        </p:nvSpPr>
        <p:spPr>
          <a:xfrm>
            <a:off x="677333" y="1143000"/>
            <a:ext cx="10690321" cy="5444835"/>
          </a:xfrm>
        </p:spPr>
        <p:txBody>
          <a:bodyPr/>
          <a:lstStyle/>
          <a:p>
            <a:r>
              <a:rPr lang="en-US" dirty="0" smtClean="0"/>
              <a:t>Bind </a:t>
            </a:r>
            <a:r>
              <a:rPr lang="en-US" dirty="0"/>
              <a:t>application data to </a:t>
            </a:r>
            <a:r>
              <a:rPr lang="en-US" dirty="0" smtClean="0"/>
              <a:t>HTML.</a:t>
            </a:r>
          </a:p>
          <a:p>
            <a:r>
              <a:rPr lang="en-US" dirty="0"/>
              <a:t>W</a:t>
            </a:r>
            <a:r>
              <a:rPr lang="en-US" dirty="0" smtClean="0"/>
              <a:t>ritten </a:t>
            </a:r>
            <a:r>
              <a:rPr lang="en-US" dirty="0"/>
              <a:t>inside double curly braces such as in {{ expression</a:t>
            </a:r>
            <a:r>
              <a:rPr lang="en-US"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985837" y="1897639"/>
            <a:ext cx="6334125" cy="4029075"/>
          </a:xfrm>
          <a:prstGeom prst="rect">
            <a:avLst/>
          </a:prstGeom>
        </p:spPr>
      </p:pic>
    </p:spTree>
    <p:extLst>
      <p:ext uri="{BB962C8B-B14F-4D97-AF65-F5344CB8AC3E}">
        <p14:creationId xmlns:p14="http://schemas.microsoft.com/office/powerpoint/2010/main" val="31576471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4573"/>
          </a:xfrm>
        </p:spPr>
        <p:txBody>
          <a:bodyPr>
            <a:normAutofit fontScale="90000"/>
          </a:bodyPr>
          <a:lstStyle/>
          <a:p>
            <a:r>
              <a:rPr lang="en-US" dirty="0" smtClean="0"/>
              <a:t>Example </a:t>
            </a:r>
            <a:endParaRPr lang="en-US" dirty="0"/>
          </a:p>
        </p:txBody>
      </p:sp>
      <p:sp>
        <p:nvSpPr>
          <p:cNvPr id="3" name="Content Placeholder 2"/>
          <p:cNvSpPr>
            <a:spLocks noGrp="1"/>
          </p:cNvSpPr>
          <p:nvPr>
            <p:ph idx="1"/>
          </p:nvPr>
        </p:nvSpPr>
        <p:spPr>
          <a:xfrm>
            <a:off x="677333" y="1174173"/>
            <a:ext cx="9672011" cy="4867189"/>
          </a:xfrm>
        </p:spPr>
        <p:txBody>
          <a:bodyPr/>
          <a:lstStyle/>
          <a:p>
            <a:endParaRPr lang="en-US" dirty="0"/>
          </a:p>
        </p:txBody>
      </p:sp>
      <p:pic>
        <p:nvPicPr>
          <p:cNvPr id="5" name="Picture 4"/>
          <p:cNvPicPr>
            <a:picLocks noChangeAspect="1"/>
          </p:cNvPicPr>
          <p:nvPr/>
        </p:nvPicPr>
        <p:blipFill>
          <a:blip r:embed="rId2"/>
          <a:stretch>
            <a:fillRect/>
          </a:stretch>
        </p:blipFill>
        <p:spPr>
          <a:xfrm>
            <a:off x="929119" y="1174172"/>
            <a:ext cx="8588953" cy="4748645"/>
          </a:xfrm>
          <a:prstGeom prst="rect">
            <a:avLst/>
          </a:prstGeom>
        </p:spPr>
      </p:pic>
    </p:spTree>
    <p:extLst>
      <p:ext uri="{BB962C8B-B14F-4D97-AF65-F5344CB8AC3E}">
        <p14:creationId xmlns:p14="http://schemas.microsoft.com/office/powerpoint/2010/main" val="9318880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4182"/>
          </a:xfrm>
        </p:spPr>
        <p:txBody>
          <a:bodyPr>
            <a:normAutofit fontScale="90000"/>
          </a:bodyPr>
          <a:lstStyle/>
          <a:p>
            <a:r>
              <a:rPr lang="en-US" dirty="0" smtClean="0"/>
              <a:t>OUTPUT</a:t>
            </a:r>
            <a:endParaRPr lang="en-US" dirty="0"/>
          </a:p>
        </p:txBody>
      </p:sp>
      <p:pic>
        <p:nvPicPr>
          <p:cNvPr id="4" name="Content Placeholder 3"/>
          <p:cNvPicPr>
            <a:picLocks noGrp="1" noChangeAspect="1"/>
          </p:cNvPicPr>
          <p:nvPr>
            <p:ph idx="1"/>
          </p:nvPr>
        </p:nvPicPr>
        <p:blipFill>
          <a:blip r:embed="rId2"/>
          <a:stretch>
            <a:fillRect/>
          </a:stretch>
        </p:blipFill>
        <p:spPr>
          <a:xfrm>
            <a:off x="1059873" y="1288473"/>
            <a:ext cx="8011391" cy="4821382"/>
          </a:xfrm>
          <a:prstGeom prst="rect">
            <a:avLst/>
          </a:prstGeom>
        </p:spPr>
      </p:pic>
    </p:spTree>
    <p:extLst>
      <p:ext uri="{BB962C8B-B14F-4D97-AF65-F5344CB8AC3E}">
        <p14:creationId xmlns:p14="http://schemas.microsoft.com/office/powerpoint/2010/main" val="20045778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23009"/>
          </a:xfrm>
        </p:spPr>
        <p:txBody>
          <a:bodyPr>
            <a:normAutofit fontScale="90000"/>
          </a:bodyPr>
          <a:lstStyle/>
          <a:p>
            <a:r>
              <a:rPr lang="en-US" dirty="0" smtClean="0"/>
              <a:t>8. CONTROLLERS</a:t>
            </a:r>
            <a:endParaRPr lang="en-US" dirty="0"/>
          </a:p>
        </p:txBody>
      </p:sp>
      <p:pic>
        <p:nvPicPr>
          <p:cNvPr id="5" name="Content Placeholder 4"/>
          <p:cNvPicPr>
            <a:picLocks noGrp="1" noChangeAspect="1"/>
          </p:cNvPicPr>
          <p:nvPr>
            <p:ph idx="1"/>
          </p:nvPr>
        </p:nvPicPr>
        <p:blipFill>
          <a:blip r:embed="rId2"/>
          <a:stretch>
            <a:fillRect/>
          </a:stretch>
        </p:blipFill>
        <p:spPr>
          <a:xfrm>
            <a:off x="677334" y="1528907"/>
            <a:ext cx="4229100" cy="885825"/>
          </a:xfrm>
          <a:prstGeom prst="rect">
            <a:avLst/>
          </a:prstGeom>
        </p:spPr>
      </p:pic>
      <p:pic>
        <p:nvPicPr>
          <p:cNvPr id="3" name="Picture 2"/>
          <p:cNvPicPr>
            <a:picLocks noChangeAspect="1"/>
          </p:cNvPicPr>
          <p:nvPr/>
        </p:nvPicPr>
        <p:blipFill>
          <a:blip r:embed="rId3"/>
          <a:stretch>
            <a:fillRect/>
          </a:stretch>
        </p:blipFill>
        <p:spPr>
          <a:xfrm>
            <a:off x="3516457" y="2414732"/>
            <a:ext cx="5810250" cy="4019550"/>
          </a:xfrm>
          <a:prstGeom prst="rect">
            <a:avLst/>
          </a:prstGeom>
        </p:spPr>
      </p:pic>
      <p:cxnSp>
        <p:nvCxnSpPr>
          <p:cNvPr id="15" name="Straight Arrow Connector 14"/>
          <p:cNvCxnSpPr/>
          <p:nvPr/>
        </p:nvCxnSpPr>
        <p:spPr>
          <a:xfrm>
            <a:off x="2538805" y="2414732"/>
            <a:ext cx="1151068" cy="963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103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7700"/>
          </a:xfrm>
        </p:spPr>
        <p:txBody>
          <a:bodyPr/>
          <a:lstStyle/>
          <a:p>
            <a:r>
              <a:rPr lang="en-US" dirty="0" smtClean="0"/>
              <a:t>3.Your </a:t>
            </a:r>
            <a:r>
              <a:rPr lang="en-US" dirty="0"/>
              <a:t>First AngularJS App</a:t>
            </a:r>
          </a:p>
        </p:txBody>
      </p:sp>
      <p:sp>
        <p:nvSpPr>
          <p:cNvPr id="3" name="Content Placeholder 2"/>
          <p:cNvSpPr>
            <a:spLocks noGrp="1"/>
          </p:cNvSpPr>
          <p:nvPr>
            <p:ph idx="1"/>
          </p:nvPr>
        </p:nvSpPr>
        <p:spPr>
          <a:xfrm>
            <a:off x="677334" y="1257301"/>
            <a:ext cx="8596668" cy="4784062"/>
          </a:xfrm>
        </p:spPr>
        <p:txBody>
          <a:bodyPr>
            <a:normAutofit/>
          </a:bodyPr>
          <a:lstStyle/>
          <a:p>
            <a:r>
              <a:rPr lang="en-US" u="sng" dirty="0" smtClean="0">
                <a:solidFill>
                  <a:schemeClr val="accent1"/>
                </a:solidFill>
              </a:rPr>
              <a:t>3.1 WITHOUT ANGULARJS </a:t>
            </a:r>
          </a:p>
        </p:txBody>
      </p:sp>
      <p:graphicFrame>
        <p:nvGraphicFramePr>
          <p:cNvPr id="4" name="Table 3"/>
          <p:cNvGraphicFramePr>
            <a:graphicFrameLocks noGrp="1"/>
          </p:cNvGraphicFramePr>
          <p:nvPr>
            <p:extLst>
              <p:ext uri="{D42A27DB-BD31-4B8C-83A1-F6EECF244321}">
                <p14:modId xmlns:p14="http://schemas.microsoft.com/office/powerpoint/2010/main" val="744270762"/>
              </p:ext>
            </p:extLst>
          </p:nvPr>
        </p:nvGraphicFramePr>
        <p:xfrm>
          <a:off x="1101436" y="1891145"/>
          <a:ext cx="8071428" cy="3813463"/>
        </p:xfrm>
        <a:graphic>
          <a:graphicData uri="http://schemas.openxmlformats.org/drawingml/2006/table">
            <a:tbl>
              <a:tblPr firstRow="1" bandRow="1">
                <a:tableStyleId>{0E3FDE45-AF77-4B5C-9715-49D594BDF05E}</a:tableStyleId>
              </a:tblPr>
              <a:tblGrid>
                <a:gridCol w="4035714"/>
                <a:gridCol w="4035714"/>
              </a:tblGrid>
              <a:tr h="3813463">
                <a:tc>
                  <a:txBody>
                    <a:bodyPr/>
                    <a:lstStyle/>
                    <a:p>
                      <a:r>
                        <a:rPr lang="en-US" dirty="0" smtClean="0"/>
                        <a:t>&lt;!DOCTYPE html&gt;</a:t>
                      </a:r>
                    </a:p>
                    <a:p>
                      <a:r>
                        <a:rPr lang="en-US" dirty="0" smtClean="0"/>
                        <a:t>&lt;html data-ng-app&gt;</a:t>
                      </a:r>
                    </a:p>
                    <a:p>
                      <a:r>
                        <a:rPr lang="en-US" dirty="0" smtClean="0"/>
                        <a:t>&lt;head&gt;  </a:t>
                      </a:r>
                    </a:p>
                    <a:p>
                      <a:r>
                        <a:rPr lang="en-US" dirty="0" smtClean="0"/>
                        <a:t>  &lt;title&gt;TO DO List&lt;/title&gt;  </a:t>
                      </a:r>
                    </a:p>
                    <a:p>
                      <a:r>
                        <a:rPr lang="en-US" dirty="0" smtClean="0"/>
                        <a:t>  &lt;link </a:t>
                      </a:r>
                      <a:r>
                        <a:rPr lang="en-US" dirty="0" err="1" smtClean="0"/>
                        <a:t>href</a:t>
                      </a:r>
                      <a:r>
                        <a:rPr lang="en-US" dirty="0" smtClean="0"/>
                        <a:t>="bootstrap.css" </a:t>
                      </a:r>
                      <a:r>
                        <a:rPr lang="en-US" dirty="0" err="1" smtClean="0"/>
                        <a:t>rel</a:t>
                      </a:r>
                      <a:r>
                        <a:rPr lang="en-US" dirty="0" smtClean="0"/>
                        <a:t>="stylesheet" /&gt;   </a:t>
                      </a:r>
                    </a:p>
                    <a:p>
                      <a:r>
                        <a:rPr lang="en-US" dirty="0" smtClean="0"/>
                        <a:t> &lt;link </a:t>
                      </a:r>
                      <a:r>
                        <a:rPr lang="en-US" dirty="0" err="1" smtClean="0"/>
                        <a:t>href</a:t>
                      </a:r>
                      <a:r>
                        <a:rPr lang="en-US" dirty="0" smtClean="0"/>
                        <a:t>="bootstrap-theme.css" </a:t>
                      </a:r>
                      <a:r>
                        <a:rPr lang="en-US" dirty="0" err="1" smtClean="0"/>
                        <a:t>rel</a:t>
                      </a:r>
                      <a:r>
                        <a:rPr lang="en-US" dirty="0" smtClean="0"/>
                        <a:t>="stylesheet" /&gt;</a:t>
                      </a:r>
                    </a:p>
                    <a:p>
                      <a:r>
                        <a:rPr lang="en-US" dirty="0" smtClean="0"/>
                        <a:t>&lt;/head&gt;&lt;body&gt; </a:t>
                      </a:r>
                    </a:p>
                    <a:p>
                      <a:r>
                        <a:rPr lang="en-US" dirty="0" smtClean="0"/>
                        <a:t>   &lt;div class="page-header"&gt;  </a:t>
                      </a:r>
                    </a:p>
                    <a:p>
                      <a:r>
                        <a:rPr lang="en-US" dirty="0" smtClean="0"/>
                        <a:t>      &lt;h1&gt;Adam's To Do List&lt;/h1&gt; </a:t>
                      </a:r>
                    </a:p>
                    <a:p>
                      <a:r>
                        <a:rPr lang="en-US" dirty="0" smtClean="0"/>
                        <a:t>   &lt;/div&gt;  </a:t>
                      </a:r>
                      <a:endParaRPr lang="en-US" dirty="0"/>
                    </a:p>
                  </a:txBody>
                  <a:tcPr/>
                </a:tc>
                <a:tc>
                  <a:txBody>
                    <a:bodyPr/>
                    <a:lstStyle/>
                    <a:p>
                      <a:r>
                        <a:rPr lang="en-US" dirty="0" smtClean="0"/>
                        <a:t>   &lt;div class="panel"&gt;   </a:t>
                      </a:r>
                    </a:p>
                    <a:p>
                      <a:r>
                        <a:rPr lang="en-US" dirty="0" smtClean="0"/>
                        <a:t>     &lt;div class="input-group"&gt;   </a:t>
                      </a:r>
                    </a:p>
                    <a:p>
                      <a:r>
                        <a:rPr lang="en-US" dirty="0" smtClean="0"/>
                        <a:t>        &lt;input class="form-control" /&gt; </a:t>
                      </a:r>
                    </a:p>
                    <a:p>
                      <a:r>
                        <a:rPr lang="en-US" dirty="0" smtClean="0"/>
                        <a:t>    </a:t>
                      </a:r>
                    </a:p>
                    <a:p>
                      <a:r>
                        <a:rPr lang="en-US" dirty="0" smtClean="0"/>
                        <a:t>      </a:t>
                      </a:r>
                      <a:r>
                        <a:rPr lang="en-US" baseline="0" dirty="0" smtClean="0"/>
                        <a:t> </a:t>
                      </a:r>
                      <a:r>
                        <a:rPr lang="en-US" dirty="0" smtClean="0"/>
                        <a:t>&lt;span class="input-group-</a:t>
                      </a:r>
                      <a:r>
                        <a:rPr lang="en-US" dirty="0" err="1" smtClean="0"/>
                        <a:t>btn</a:t>
                      </a:r>
                      <a:r>
                        <a:rPr lang="en-US" dirty="0" smtClean="0"/>
                        <a:t>"&gt; </a:t>
                      </a:r>
                    </a:p>
                    <a:p>
                      <a:r>
                        <a:rPr lang="en-US" dirty="0" smtClean="0"/>
                        <a:t>       &lt;button class="</a:t>
                      </a:r>
                      <a:r>
                        <a:rPr lang="en-US" dirty="0" err="1" smtClean="0"/>
                        <a:t>btn</a:t>
                      </a:r>
                      <a:r>
                        <a:rPr lang="en-US" dirty="0" smtClean="0"/>
                        <a:t> </a:t>
                      </a:r>
                      <a:r>
                        <a:rPr lang="en-US" dirty="0" err="1" smtClean="0"/>
                        <a:t>btn</a:t>
                      </a:r>
                      <a:r>
                        <a:rPr lang="en-US" dirty="0" smtClean="0"/>
                        <a:t>-default"&gt;Add&lt;/button&gt;    </a:t>
                      </a:r>
                    </a:p>
                    <a:p>
                      <a:r>
                        <a:rPr lang="en-US" baseline="0" dirty="0" smtClean="0"/>
                        <a:t>   </a:t>
                      </a:r>
                      <a:r>
                        <a:rPr lang="en-US" dirty="0" smtClean="0"/>
                        <a:t>   &lt;/span&gt;    </a:t>
                      </a:r>
                    </a:p>
                    <a:p>
                      <a:r>
                        <a:rPr lang="en-US" dirty="0" smtClean="0"/>
                        <a:t>    &lt;/div&gt;</a:t>
                      </a:r>
                    </a:p>
                    <a:p>
                      <a:endParaRPr lang="en-US" dirty="0"/>
                    </a:p>
                  </a:txBody>
                  <a:tcPr/>
                </a:tc>
              </a:tr>
            </a:tbl>
          </a:graphicData>
        </a:graphic>
      </p:graphicFrame>
    </p:spTree>
    <p:extLst>
      <p:ext uri="{BB962C8B-B14F-4D97-AF65-F5344CB8AC3E}">
        <p14:creationId xmlns:p14="http://schemas.microsoft.com/office/powerpoint/2010/main" val="36933489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68941"/>
            <a:ext cx="8596668" cy="5772421"/>
          </a:xfrm>
        </p:spPr>
        <p:txBody>
          <a:bodyPr/>
          <a:lstStyle/>
          <a:p>
            <a:pPr marL="0" indent="0">
              <a:buNone/>
            </a:pPr>
            <a:r>
              <a:rPr lang="en-US" b="1" u="sng" dirty="0" smtClean="0"/>
              <a:t>In the view :</a:t>
            </a:r>
          </a:p>
          <a:p>
            <a:pPr marL="0" indent="0">
              <a:buNone/>
            </a:pPr>
            <a:endParaRPr lang="en-US" dirty="0"/>
          </a:p>
        </p:txBody>
      </p:sp>
      <p:pic>
        <p:nvPicPr>
          <p:cNvPr id="4" name="Picture 3"/>
          <p:cNvPicPr>
            <a:picLocks noChangeAspect="1"/>
          </p:cNvPicPr>
          <p:nvPr/>
        </p:nvPicPr>
        <p:blipFill>
          <a:blip r:embed="rId2"/>
          <a:stretch>
            <a:fillRect/>
          </a:stretch>
        </p:blipFill>
        <p:spPr>
          <a:xfrm>
            <a:off x="1066856" y="826770"/>
            <a:ext cx="6259102" cy="1486124"/>
          </a:xfrm>
          <a:prstGeom prst="rect">
            <a:avLst/>
          </a:prstGeom>
        </p:spPr>
      </p:pic>
      <p:pic>
        <p:nvPicPr>
          <p:cNvPr id="5" name="Picture 4"/>
          <p:cNvPicPr>
            <a:picLocks noChangeAspect="1"/>
          </p:cNvPicPr>
          <p:nvPr/>
        </p:nvPicPr>
        <p:blipFill>
          <a:blip r:embed="rId3"/>
          <a:stretch>
            <a:fillRect/>
          </a:stretch>
        </p:blipFill>
        <p:spPr>
          <a:xfrm>
            <a:off x="1066856" y="3453228"/>
            <a:ext cx="4602424" cy="1447800"/>
          </a:xfrm>
          <a:prstGeom prst="rect">
            <a:avLst/>
          </a:prstGeom>
        </p:spPr>
      </p:pic>
      <p:sp>
        <p:nvSpPr>
          <p:cNvPr id="6" name="TextBox 5"/>
          <p:cNvSpPr txBox="1"/>
          <p:nvPr/>
        </p:nvSpPr>
        <p:spPr>
          <a:xfrm>
            <a:off x="1172584" y="2872292"/>
            <a:ext cx="3087444" cy="369332"/>
          </a:xfrm>
          <a:prstGeom prst="rect">
            <a:avLst/>
          </a:prstGeom>
          <a:noFill/>
        </p:spPr>
        <p:txBody>
          <a:bodyPr wrap="square" rtlCol="0">
            <a:spAutoFit/>
          </a:bodyPr>
          <a:lstStyle/>
          <a:p>
            <a:r>
              <a:rPr lang="en-US" dirty="0" smtClean="0"/>
              <a:t>OUTPUT:-</a:t>
            </a:r>
            <a:endParaRPr lang="en-US" dirty="0"/>
          </a:p>
        </p:txBody>
      </p:sp>
    </p:spTree>
    <p:extLst>
      <p:ext uri="{BB962C8B-B14F-4D97-AF65-F5344CB8AC3E}">
        <p14:creationId xmlns:p14="http://schemas.microsoft.com/office/powerpoint/2010/main" val="35935321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0711"/>
          </a:xfrm>
        </p:spPr>
        <p:txBody>
          <a:bodyPr>
            <a:normAutofit fontScale="90000"/>
          </a:bodyPr>
          <a:lstStyle/>
          <a:p>
            <a:r>
              <a:rPr lang="en-US" dirty="0" smtClean="0"/>
              <a:t>9.FILTERS</a:t>
            </a:r>
            <a:endParaRPr lang="en-US" dirty="0"/>
          </a:p>
        </p:txBody>
      </p:sp>
      <p:pic>
        <p:nvPicPr>
          <p:cNvPr id="4" name="Content Placeholder 3"/>
          <p:cNvPicPr>
            <a:picLocks noGrp="1" noChangeAspect="1"/>
          </p:cNvPicPr>
          <p:nvPr>
            <p:ph idx="1"/>
          </p:nvPr>
        </p:nvPicPr>
        <p:blipFill>
          <a:blip r:embed="rId2"/>
          <a:stretch>
            <a:fillRect/>
          </a:stretch>
        </p:blipFill>
        <p:spPr>
          <a:xfrm>
            <a:off x="883591" y="1258645"/>
            <a:ext cx="8034498" cy="3420931"/>
          </a:xfrm>
          <a:prstGeom prst="rect">
            <a:avLst/>
          </a:prstGeom>
        </p:spPr>
      </p:pic>
    </p:spTree>
    <p:extLst>
      <p:ext uri="{BB962C8B-B14F-4D97-AF65-F5344CB8AC3E}">
        <p14:creationId xmlns:p14="http://schemas.microsoft.com/office/powerpoint/2010/main" val="31913094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734" y="3026502"/>
            <a:ext cx="8596668" cy="573741"/>
          </a:xfrm>
        </p:spPr>
        <p:txBody>
          <a:bodyPr>
            <a:normAutofit fontScale="90000"/>
          </a:bodyPr>
          <a:lstStyle/>
          <a:p>
            <a:r>
              <a:rPr lang="en-US" dirty="0" smtClean="0"/>
              <a:t>LOWERCASE FILTER</a:t>
            </a:r>
            <a:endParaRPr lang="en-US" dirty="0"/>
          </a:p>
        </p:txBody>
      </p:sp>
      <p:pic>
        <p:nvPicPr>
          <p:cNvPr id="4" name="Content Placeholder 3"/>
          <p:cNvPicPr>
            <a:picLocks noGrp="1" noChangeAspect="1"/>
          </p:cNvPicPr>
          <p:nvPr>
            <p:ph idx="1"/>
          </p:nvPr>
        </p:nvPicPr>
        <p:blipFill>
          <a:blip r:embed="rId2"/>
          <a:stretch>
            <a:fillRect/>
          </a:stretch>
        </p:blipFill>
        <p:spPr>
          <a:xfrm>
            <a:off x="814210" y="1554498"/>
            <a:ext cx="6823719" cy="1253247"/>
          </a:xfrm>
          <a:prstGeom prst="rect">
            <a:avLst/>
          </a:prstGeom>
        </p:spPr>
      </p:pic>
      <p:sp>
        <p:nvSpPr>
          <p:cNvPr id="5" name="Title 1"/>
          <p:cNvSpPr txBox="1">
            <a:spLocks/>
          </p:cNvSpPr>
          <p:nvPr/>
        </p:nvSpPr>
        <p:spPr>
          <a:xfrm>
            <a:off x="829734" y="762000"/>
            <a:ext cx="8596668" cy="573741"/>
          </a:xfrm>
          <a:prstGeom prst="rect">
            <a:avLst/>
          </a:prstGeom>
        </p:spPr>
        <p:txBody>
          <a:bodyPr vert="horz" lIns="91440" tIns="45720" rIns="91440" bIns="45720" rtlCol="0" anchor="t">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UPPERCASE FILTER</a:t>
            </a:r>
            <a:endParaRPr lang="en-US" dirty="0"/>
          </a:p>
        </p:txBody>
      </p:sp>
      <p:pic>
        <p:nvPicPr>
          <p:cNvPr id="6" name="Picture 5"/>
          <p:cNvPicPr>
            <a:picLocks noChangeAspect="1"/>
          </p:cNvPicPr>
          <p:nvPr/>
        </p:nvPicPr>
        <p:blipFill>
          <a:blip r:embed="rId3"/>
          <a:stretch>
            <a:fillRect/>
          </a:stretch>
        </p:blipFill>
        <p:spPr>
          <a:xfrm>
            <a:off x="829734" y="3600243"/>
            <a:ext cx="7324562" cy="1391305"/>
          </a:xfrm>
          <a:prstGeom prst="rect">
            <a:avLst/>
          </a:prstGeom>
        </p:spPr>
      </p:pic>
    </p:spTree>
    <p:extLst>
      <p:ext uri="{BB962C8B-B14F-4D97-AF65-F5344CB8AC3E}">
        <p14:creationId xmlns:p14="http://schemas.microsoft.com/office/powerpoint/2010/main" val="32404861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09195"/>
          </a:xfrm>
        </p:spPr>
        <p:txBody>
          <a:bodyPr>
            <a:normAutofit fontScale="90000"/>
          </a:bodyPr>
          <a:lstStyle/>
          <a:p>
            <a:r>
              <a:rPr lang="en-US" dirty="0" smtClean="0"/>
              <a:t>CURRENCY FILTER</a:t>
            </a:r>
            <a:endParaRPr lang="en-US" dirty="0"/>
          </a:p>
        </p:txBody>
      </p:sp>
      <p:pic>
        <p:nvPicPr>
          <p:cNvPr id="4" name="Content Placeholder 3"/>
          <p:cNvPicPr>
            <a:picLocks noGrp="1" noChangeAspect="1"/>
          </p:cNvPicPr>
          <p:nvPr>
            <p:ph idx="1"/>
          </p:nvPr>
        </p:nvPicPr>
        <p:blipFill>
          <a:blip r:embed="rId2"/>
          <a:stretch>
            <a:fillRect/>
          </a:stretch>
        </p:blipFill>
        <p:spPr>
          <a:xfrm>
            <a:off x="876515" y="1226372"/>
            <a:ext cx="6546261" cy="710228"/>
          </a:xfrm>
          <a:prstGeom prst="rect">
            <a:avLst/>
          </a:prstGeom>
        </p:spPr>
      </p:pic>
      <p:pic>
        <p:nvPicPr>
          <p:cNvPr id="5" name="Picture 4"/>
          <p:cNvPicPr>
            <a:picLocks noChangeAspect="1"/>
          </p:cNvPicPr>
          <p:nvPr/>
        </p:nvPicPr>
        <p:blipFill>
          <a:blip r:embed="rId3"/>
          <a:stretch>
            <a:fillRect/>
          </a:stretch>
        </p:blipFill>
        <p:spPr>
          <a:xfrm>
            <a:off x="876515" y="2925407"/>
            <a:ext cx="5886450" cy="2133600"/>
          </a:xfrm>
          <a:prstGeom prst="rect">
            <a:avLst/>
          </a:prstGeom>
        </p:spPr>
      </p:pic>
      <p:sp>
        <p:nvSpPr>
          <p:cNvPr id="6" name="Title 1"/>
          <p:cNvSpPr txBox="1">
            <a:spLocks/>
          </p:cNvSpPr>
          <p:nvPr/>
        </p:nvSpPr>
        <p:spPr>
          <a:xfrm>
            <a:off x="677334" y="2107602"/>
            <a:ext cx="8596668" cy="509195"/>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FILTER FILTER</a:t>
            </a:r>
            <a:endParaRPr lang="en-US" dirty="0"/>
          </a:p>
        </p:txBody>
      </p:sp>
    </p:spTree>
    <p:extLst>
      <p:ext uri="{BB962C8B-B14F-4D97-AF65-F5344CB8AC3E}">
        <p14:creationId xmlns:p14="http://schemas.microsoft.com/office/powerpoint/2010/main" val="19235590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19953"/>
          </a:xfrm>
        </p:spPr>
        <p:txBody>
          <a:bodyPr>
            <a:normAutofit fontScale="90000"/>
          </a:bodyPr>
          <a:lstStyle/>
          <a:p>
            <a:r>
              <a:rPr lang="en-US" dirty="0" smtClean="0"/>
              <a:t>ORDERBY FILTER</a:t>
            </a:r>
            <a:endParaRPr lang="en-US" dirty="0"/>
          </a:p>
        </p:txBody>
      </p:sp>
      <p:pic>
        <p:nvPicPr>
          <p:cNvPr id="4" name="Content Placeholder 3"/>
          <p:cNvPicPr>
            <a:picLocks noGrp="1" noChangeAspect="1"/>
          </p:cNvPicPr>
          <p:nvPr>
            <p:ph idx="1"/>
          </p:nvPr>
        </p:nvPicPr>
        <p:blipFill>
          <a:blip r:embed="rId2"/>
          <a:stretch>
            <a:fillRect/>
          </a:stretch>
        </p:blipFill>
        <p:spPr>
          <a:xfrm>
            <a:off x="779807" y="1323190"/>
            <a:ext cx="5724525" cy="1914861"/>
          </a:xfrm>
          <a:prstGeom prst="rect">
            <a:avLst/>
          </a:prstGeom>
        </p:spPr>
      </p:pic>
    </p:spTree>
    <p:extLst>
      <p:ext uri="{BB962C8B-B14F-4D97-AF65-F5344CB8AC3E}">
        <p14:creationId xmlns:p14="http://schemas.microsoft.com/office/powerpoint/2010/main" val="31042678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66974"/>
            <a:ext cx="8596668" cy="398033"/>
          </a:xfrm>
        </p:spPr>
        <p:txBody>
          <a:bodyPr>
            <a:normAutofit fontScale="90000"/>
          </a:bodyPr>
          <a:lstStyle/>
          <a:p>
            <a:r>
              <a:rPr lang="en-US" dirty="0" smtClean="0"/>
              <a:t>10. TABLES</a:t>
            </a:r>
            <a:endParaRPr lang="en-US" dirty="0"/>
          </a:p>
        </p:txBody>
      </p:sp>
      <p:sp>
        <p:nvSpPr>
          <p:cNvPr id="3" name="Content Placeholder 2"/>
          <p:cNvSpPr>
            <a:spLocks noGrp="1"/>
          </p:cNvSpPr>
          <p:nvPr>
            <p:ph idx="1"/>
          </p:nvPr>
        </p:nvSpPr>
        <p:spPr>
          <a:xfrm>
            <a:off x="645971" y="1172584"/>
            <a:ext cx="10466678" cy="5475642"/>
          </a:xfrm>
        </p:spPr>
        <p:txBody>
          <a:bodyPr/>
          <a:lstStyle/>
          <a:p>
            <a:endParaRPr lang="en-US" dirty="0"/>
          </a:p>
        </p:txBody>
      </p:sp>
      <p:pic>
        <p:nvPicPr>
          <p:cNvPr id="5" name="Picture 4"/>
          <p:cNvPicPr>
            <a:picLocks noChangeAspect="1"/>
          </p:cNvPicPr>
          <p:nvPr/>
        </p:nvPicPr>
        <p:blipFill>
          <a:blip r:embed="rId2"/>
          <a:stretch>
            <a:fillRect/>
          </a:stretch>
        </p:blipFill>
        <p:spPr>
          <a:xfrm>
            <a:off x="564641" y="1172583"/>
            <a:ext cx="9536789" cy="5314277"/>
          </a:xfrm>
          <a:prstGeom prst="rect">
            <a:avLst/>
          </a:prstGeom>
        </p:spPr>
      </p:pic>
    </p:spTree>
    <p:extLst>
      <p:ext uri="{BB962C8B-B14F-4D97-AF65-F5344CB8AC3E}">
        <p14:creationId xmlns:p14="http://schemas.microsoft.com/office/powerpoint/2010/main" val="30197695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7909632"/>
              </p:ext>
            </p:extLst>
          </p:nvPr>
        </p:nvGraphicFramePr>
        <p:xfrm>
          <a:off x="236538" y="258762"/>
          <a:ext cx="11607801" cy="6400221"/>
        </p:xfrm>
        <a:graphic>
          <a:graphicData uri="http://schemas.openxmlformats.org/drawingml/2006/table">
            <a:tbl>
              <a:tblPr firstRow="1" bandRow="1">
                <a:tableStyleId>{3B4B98B0-60AC-42C2-AFA5-B58CD77FA1E5}</a:tableStyleId>
              </a:tblPr>
              <a:tblGrid>
                <a:gridCol w="3869267"/>
                <a:gridCol w="3869267"/>
                <a:gridCol w="3869267"/>
              </a:tblGrid>
              <a:tr h="6400221">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2"/>
          <a:stretch>
            <a:fillRect/>
          </a:stretch>
        </p:blipFill>
        <p:spPr>
          <a:xfrm>
            <a:off x="412712" y="377863"/>
            <a:ext cx="2609850" cy="228600"/>
          </a:xfrm>
          <a:prstGeom prst="rect">
            <a:avLst/>
          </a:prstGeom>
        </p:spPr>
      </p:pic>
      <p:pic>
        <p:nvPicPr>
          <p:cNvPr id="6" name="Picture 5"/>
          <p:cNvPicPr>
            <a:picLocks noChangeAspect="1"/>
          </p:cNvPicPr>
          <p:nvPr/>
        </p:nvPicPr>
        <p:blipFill>
          <a:blip r:embed="rId3"/>
          <a:stretch>
            <a:fillRect/>
          </a:stretch>
        </p:blipFill>
        <p:spPr>
          <a:xfrm>
            <a:off x="412713" y="725564"/>
            <a:ext cx="4772474" cy="1771650"/>
          </a:xfrm>
          <a:prstGeom prst="rect">
            <a:avLst/>
          </a:prstGeom>
        </p:spPr>
      </p:pic>
      <p:pic>
        <p:nvPicPr>
          <p:cNvPr id="8" name="Picture 7"/>
          <p:cNvPicPr>
            <a:picLocks noChangeAspect="1"/>
          </p:cNvPicPr>
          <p:nvPr/>
        </p:nvPicPr>
        <p:blipFill>
          <a:blip r:embed="rId4"/>
          <a:stretch>
            <a:fillRect/>
          </a:stretch>
        </p:blipFill>
        <p:spPr>
          <a:xfrm>
            <a:off x="236538" y="2596898"/>
            <a:ext cx="4048125" cy="3962400"/>
          </a:xfrm>
          <a:prstGeom prst="rect">
            <a:avLst/>
          </a:prstGeom>
        </p:spPr>
      </p:pic>
      <p:pic>
        <p:nvPicPr>
          <p:cNvPr id="9" name="Picture 8"/>
          <p:cNvPicPr>
            <a:picLocks noChangeAspect="1"/>
          </p:cNvPicPr>
          <p:nvPr/>
        </p:nvPicPr>
        <p:blipFill>
          <a:blip r:embed="rId5"/>
          <a:stretch>
            <a:fillRect/>
          </a:stretch>
        </p:blipFill>
        <p:spPr>
          <a:xfrm>
            <a:off x="4161388" y="406293"/>
            <a:ext cx="3896090" cy="2390775"/>
          </a:xfrm>
          <a:prstGeom prst="rect">
            <a:avLst/>
          </a:prstGeom>
        </p:spPr>
      </p:pic>
      <p:pic>
        <p:nvPicPr>
          <p:cNvPr id="10" name="Picture 9"/>
          <p:cNvPicPr>
            <a:picLocks noChangeAspect="1"/>
          </p:cNvPicPr>
          <p:nvPr/>
        </p:nvPicPr>
        <p:blipFill>
          <a:blip r:embed="rId6"/>
          <a:stretch>
            <a:fillRect/>
          </a:stretch>
        </p:blipFill>
        <p:spPr>
          <a:xfrm>
            <a:off x="4161387" y="2896751"/>
            <a:ext cx="5552767" cy="3762231"/>
          </a:xfrm>
          <a:prstGeom prst="rect">
            <a:avLst/>
          </a:prstGeom>
        </p:spPr>
      </p:pic>
    </p:spTree>
    <p:extLst>
      <p:ext uri="{BB962C8B-B14F-4D97-AF65-F5344CB8AC3E}">
        <p14:creationId xmlns:p14="http://schemas.microsoft.com/office/powerpoint/2010/main" val="29577786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0711"/>
          </a:xfrm>
        </p:spPr>
        <p:txBody>
          <a:bodyPr>
            <a:normAutofit fontScale="90000"/>
          </a:bodyPr>
          <a:lstStyle/>
          <a:p>
            <a:r>
              <a:rPr lang="en-US" dirty="0" smtClean="0"/>
              <a:t>OUTPUT</a:t>
            </a:r>
            <a:endParaRPr lang="en-US" dirty="0"/>
          </a:p>
        </p:txBody>
      </p:sp>
      <p:sp>
        <p:nvSpPr>
          <p:cNvPr id="3" name="Content Placeholder 2"/>
          <p:cNvSpPr>
            <a:spLocks noGrp="1"/>
          </p:cNvSpPr>
          <p:nvPr>
            <p:ph idx="1"/>
          </p:nvPr>
        </p:nvSpPr>
        <p:spPr>
          <a:xfrm>
            <a:off x="677334" y="1140311"/>
            <a:ext cx="8596668" cy="4901051"/>
          </a:xfrm>
        </p:spPr>
        <p:txBody>
          <a:bodyPr/>
          <a:lstStyle/>
          <a:p>
            <a:endParaRPr lang="en-US"/>
          </a:p>
        </p:txBody>
      </p:sp>
      <p:pic>
        <p:nvPicPr>
          <p:cNvPr id="4" name="Picture 3"/>
          <p:cNvPicPr>
            <a:picLocks noChangeAspect="1"/>
          </p:cNvPicPr>
          <p:nvPr/>
        </p:nvPicPr>
        <p:blipFill>
          <a:blip r:embed="rId2"/>
          <a:stretch>
            <a:fillRect/>
          </a:stretch>
        </p:blipFill>
        <p:spPr>
          <a:xfrm>
            <a:off x="1816642" y="1312433"/>
            <a:ext cx="6832506" cy="4439081"/>
          </a:xfrm>
          <a:prstGeom prst="rect">
            <a:avLst/>
          </a:prstGeom>
        </p:spPr>
      </p:pic>
    </p:spTree>
    <p:extLst>
      <p:ext uri="{BB962C8B-B14F-4D97-AF65-F5344CB8AC3E}">
        <p14:creationId xmlns:p14="http://schemas.microsoft.com/office/powerpoint/2010/main" val="34214713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41468"/>
          </a:xfrm>
        </p:spPr>
        <p:txBody>
          <a:bodyPr>
            <a:normAutofit fontScale="90000"/>
          </a:bodyPr>
          <a:lstStyle/>
          <a:p>
            <a:r>
              <a:rPr lang="en-US" dirty="0" smtClean="0"/>
              <a:t>11. HTML DOM</a:t>
            </a:r>
            <a:endParaRPr lang="en-US" dirty="0"/>
          </a:p>
        </p:txBody>
      </p:sp>
      <p:pic>
        <p:nvPicPr>
          <p:cNvPr id="4" name="Content Placeholder 3"/>
          <p:cNvPicPr>
            <a:picLocks noGrp="1" noChangeAspect="1"/>
          </p:cNvPicPr>
          <p:nvPr>
            <p:ph idx="1"/>
          </p:nvPr>
        </p:nvPicPr>
        <p:blipFill>
          <a:blip r:embed="rId2"/>
          <a:stretch>
            <a:fillRect/>
          </a:stretch>
        </p:blipFill>
        <p:spPr>
          <a:xfrm>
            <a:off x="763793" y="1301676"/>
            <a:ext cx="8939605" cy="3566394"/>
          </a:xfrm>
          <a:prstGeom prst="rect">
            <a:avLst/>
          </a:prstGeom>
        </p:spPr>
      </p:pic>
    </p:spTree>
    <p:extLst>
      <p:ext uri="{BB962C8B-B14F-4D97-AF65-F5344CB8AC3E}">
        <p14:creationId xmlns:p14="http://schemas.microsoft.com/office/powerpoint/2010/main" val="27285592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41122" y="215749"/>
            <a:ext cx="8871819" cy="3839883"/>
          </a:xfrm>
          <a:prstGeom prst="rect">
            <a:avLst/>
          </a:prstGeom>
        </p:spPr>
      </p:pic>
      <p:pic>
        <p:nvPicPr>
          <p:cNvPr id="5" name="Picture 4"/>
          <p:cNvPicPr>
            <a:picLocks noChangeAspect="1"/>
          </p:cNvPicPr>
          <p:nvPr/>
        </p:nvPicPr>
        <p:blipFill>
          <a:blip r:embed="rId3"/>
          <a:stretch>
            <a:fillRect/>
          </a:stretch>
        </p:blipFill>
        <p:spPr>
          <a:xfrm>
            <a:off x="5684351" y="4532163"/>
            <a:ext cx="2200275" cy="1171575"/>
          </a:xfrm>
          <a:prstGeom prst="rect">
            <a:avLst/>
          </a:prstGeom>
        </p:spPr>
      </p:pic>
      <p:pic>
        <p:nvPicPr>
          <p:cNvPr id="6" name="Picture 5"/>
          <p:cNvPicPr>
            <a:picLocks noChangeAspect="1"/>
          </p:cNvPicPr>
          <p:nvPr/>
        </p:nvPicPr>
        <p:blipFill>
          <a:blip r:embed="rId4"/>
          <a:stretch>
            <a:fillRect/>
          </a:stretch>
        </p:blipFill>
        <p:spPr>
          <a:xfrm>
            <a:off x="1667547" y="4565501"/>
            <a:ext cx="1885950" cy="1104900"/>
          </a:xfrm>
          <a:prstGeom prst="rect">
            <a:avLst/>
          </a:prstGeom>
        </p:spPr>
      </p:pic>
      <p:sp>
        <p:nvSpPr>
          <p:cNvPr id="7" name="TextBox 6"/>
          <p:cNvSpPr txBox="1"/>
          <p:nvPr/>
        </p:nvSpPr>
        <p:spPr>
          <a:xfrm>
            <a:off x="1032734" y="4227755"/>
            <a:ext cx="2312894" cy="369332"/>
          </a:xfrm>
          <a:prstGeom prst="rect">
            <a:avLst/>
          </a:prstGeom>
          <a:noFill/>
        </p:spPr>
        <p:txBody>
          <a:bodyPr wrap="square" rtlCol="0">
            <a:spAutoFit/>
          </a:bodyPr>
          <a:lstStyle/>
          <a:p>
            <a:r>
              <a:rPr lang="en-US" dirty="0" smtClean="0"/>
              <a:t>INITIAL:-</a:t>
            </a:r>
            <a:endParaRPr lang="en-US" dirty="0"/>
          </a:p>
        </p:txBody>
      </p:sp>
      <p:sp>
        <p:nvSpPr>
          <p:cNvPr id="8" name="TextBox 7"/>
          <p:cNvSpPr txBox="1"/>
          <p:nvPr/>
        </p:nvSpPr>
        <p:spPr>
          <a:xfrm>
            <a:off x="5583219" y="4227755"/>
            <a:ext cx="4077148" cy="369332"/>
          </a:xfrm>
          <a:prstGeom prst="rect">
            <a:avLst/>
          </a:prstGeom>
          <a:noFill/>
        </p:spPr>
        <p:txBody>
          <a:bodyPr wrap="square" rtlCol="0">
            <a:spAutoFit/>
          </a:bodyPr>
          <a:lstStyle/>
          <a:p>
            <a:r>
              <a:rPr lang="en-US" dirty="0" smtClean="0"/>
              <a:t>AFTER UNCHECKING CHECKBOX:-</a:t>
            </a:r>
            <a:endParaRPr lang="en-US" dirty="0"/>
          </a:p>
        </p:txBody>
      </p:sp>
    </p:spTree>
    <p:extLst>
      <p:ext uri="{BB962C8B-B14F-4D97-AF65-F5344CB8AC3E}">
        <p14:creationId xmlns:p14="http://schemas.microsoft.com/office/powerpoint/2010/main" val="2782101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322119"/>
            <a:ext cx="10856575" cy="5719244"/>
          </a:xfrm>
        </p:spPr>
        <p:txBody>
          <a:bodyPr>
            <a:normAutofit/>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88659668"/>
              </p:ext>
            </p:extLst>
          </p:nvPr>
        </p:nvGraphicFramePr>
        <p:xfrm>
          <a:off x="1076037" y="792402"/>
          <a:ext cx="8128000" cy="4579698"/>
        </p:xfrm>
        <a:graphic>
          <a:graphicData uri="http://schemas.openxmlformats.org/drawingml/2006/table">
            <a:tbl>
              <a:tblPr firstRow="1" bandRow="1">
                <a:tableStyleId>{5DA37D80-6434-44D0-A028-1B22A696006F}</a:tableStyleId>
              </a:tblPr>
              <a:tblGrid>
                <a:gridCol w="4036291"/>
                <a:gridCol w="4091709"/>
              </a:tblGrid>
              <a:tr h="4579698">
                <a:tc>
                  <a:txBody>
                    <a:bodyPr/>
                    <a:lstStyle/>
                    <a:p>
                      <a:r>
                        <a:rPr lang="en-US" dirty="0" smtClean="0"/>
                        <a:t>&lt;table class="table </a:t>
                      </a:r>
                      <a:r>
                        <a:rPr lang="en-US" dirty="0" err="1" smtClean="0"/>
                        <a:t>table</a:t>
                      </a:r>
                      <a:r>
                        <a:rPr lang="en-US" dirty="0" smtClean="0"/>
                        <a:t>- striped"&gt; </a:t>
                      </a:r>
                    </a:p>
                    <a:p>
                      <a:r>
                        <a:rPr lang="en-US" dirty="0" smtClean="0"/>
                        <a:t>      &lt;</a:t>
                      </a:r>
                      <a:r>
                        <a:rPr lang="en-US" dirty="0" err="1" smtClean="0"/>
                        <a:t>thead</a:t>
                      </a:r>
                      <a:r>
                        <a:rPr lang="en-US" dirty="0" smtClean="0"/>
                        <a:t>&gt;         </a:t>
                      </a:r>
                    </a:p>
                    <a:p>
                      <a:r>
                        <a:rPr lang="en-US" dirty="0" smtClean="0"/>
                        <a:t>       &lt;</a:t>
                      </a:r>
                      <a:r>
                        <a:rPr lang="en-US" dirty="0" err="1" smtClean="0"/>
                        <a:t>tr</a:t>
                      </a:r>
                      <a:r>
                        <a:rPr lang="en-US" dirty="0" smtClean="0"/>
                        <a:t>&gt;       </a:t>
                      </a:r>
                    </a:p>
                    <a:p>
                      <a:r>
                        <a:rPr lang="en-US" dirty="0" smtClean="0"/>
                        <a:t>             &lt;</a:t>
                      </a:r>
                      <a:r>
                        <a:rPr lang="en-US" dirty="0" err="1" smtClean="0"/>
                        <a:t>th</a:t>
                      </a:r>
                      <a:r>
                        <a:rPr lang="en-US" dirty="0" smtClean="0"/>
                        <a:t>&gt;Description&lt;/</a:t>
                      </a:r>
                      <a:r>
                        <a:rPr lang="en-US" dirty="0" err="1" smtClean="0"/>
                        <a:t>th</a:t>
                      </a:r>
                      <a:r>
                        <a:rPr lang="en-US" dirty="0" smtClean="0"/>
                        <a:t>&gt;       </a:t>
                      </a:r>
                    </a:p>
                    <a:p>
                      <a:r>
                        <a:rPr lang="en-US" dirty="0" smtClean="0"/>
                        <a:t>             &lt;</a:t>
                      </a:r>
                      <a:r>
                        <a:rPr lang="en-US" dirty="0" err="1" smtClean="0"/>
                        <a:t>th</a:t>
                      </a:r>
                      <a:r>
                        <a:rPr lang="en-US" dirty="0" smtClean="0"/>
                        <a:t>&gt;Done&lt;/</a:t>
                      </a:r>
                      <a:r>
                        <a:rPr lang="en-US" dirty="0" err="1" smtClean="0"/>
                        <a:t>th</a:t>
                      </a:r>
                      <a:r>
                        <a:rPr lang="en-US" dirty="0" smtClean="0"/>
                        <a:t>&gt;      </a:t>
                      </a:r>
                    </a:p>
                    <a:p>
                      <a:r>
                        <a:rPr lang="en-US" dirty="0" smtClean="0"/>
                        <a:t>          &lt;/</a:t>
                      </a:r>
                      <a:r>
                        <a:rPr lang="en-US" dirty="0" err="1" smtClean="0"/>
                        <a:t>tr</a:t>
                      </a:r>
                      <a:r>
                        <a:rPr lang="en-US" dirty="0" smtClean="0"/>
                        <a:t>&gt;      </a:t>
                      </a:r>
                    </a:p>
                    <a:p>
                      <a:r>
                        <a:rPr lang="en-US" dirty="0" smtClean="0"/>
                        <a:t>      &lt;/</a:t>
                      </a:r>
                      <a:r>
                        <a:rPr lang="en-US" dirty="0" err="1" smtClean="0"/>
                        <a:t>thead</a:t>
                      </a:r>
                      <a:r>
                        <a:rPr lang="en-US" dirty="0" smtClean="0"/>
                        <a:t>&gt;        </a:t>
                      </a:r>
                    </a:p>
                    <a:p>
                      <a:r>
                        <a:rPr lang="en-US" dirty="0" smtClean="0"/>
                        <a:t>    &lt;</a:t>
                      </a:r>
                      <a:r>
                        <a:rPr lang="en-US" dirty="0" err="1" smtClean="0"/>
                        <a:t>tbody</a:t>
                      </a:r>
                      <a:r>
                        <a:rPr lang="en-US" dirty="0" smtClean="0"/>
                        <a:t>&gt;          </a:t>
                      </a:r>
                    </a:p>
                    <a:p>
                      <a:r>
                        <a:rPr lang="en-US" dirty="0" smtClean="0"/>
                        <a:t>      &lt;</a:t>
                      </a:r>
                      <a:r>
                        <a:rPr lang="en-US" dirty="0" err="1" smtClean="0"/>
                        <a:t>tr</a:t>
                      </a:r>
                      <a:r>
                        <a:rPr lang="en-US" dirty="0" smtClean="0"/>
                        <a:t>&gt;</a:t>
                      </a:r>
                    </a:p>
                    <a:p>
                      <a:r>
                        <a:rPr lang="en-US" dirty="0" smtClean="0"/>
                        <a:t>&lt;td&gt;Buy Flowers&lt;/td&gt;</a:t>
                      </a:r>
                    </a:p>
                    <a:p>
                      <a:r>
                        <a:rPr lang="en-US" dirty="0" smtClean="0"/>
                        <a:t>&lt;td&gt;No&lt;/td&gt;</a:t>
                      </a:r>
                    </a:p>
                    <a:p>
                      <a:r>
                        <a:rPr lang="en-US" dirty="0" smtClean="0"/>
                        <a:t>&lt;/</a:t>
                      </a:r>
                      <a:r>
                        <a:rPr lang="en-US" dirty="0" err="1" smtClean="0"/>
                        <a:t>tr</a:t>
                      </a:r>
                      <a:r>
                        <a:rPr lang="en-US" dirty="0" smtClean="0"/>
                        <a:t>&gt;     </a:t>
                      </a:r>
                    </a:p>
                    <a:p>
                      <a:r>
                        <a:rPr lang="en-US" dirty="0" smtClean="0"/>
                        <a:t>           &lt;</a:t>
                      </a:r>
                      <a:r>
                        <a:rPr lang="en-US" dirty="0" err="1" smtClean="0"/>
                        <a:t>tr</a:t>
                      </a:r>
                      <a:r>
                        <a:rPr lang="en-US" dirty="0" smtClean="0"/>
                        <a:t>&gt;</a:t>
                      </a:r>
                    </a:p>
                    <a:p>
                      <a:endParaRPr lang="en-US" dirty="0"/>
                    </a:p>
                  </a:txBody>
                  <a:tcPr/>
                </a:tc>
                <a:tc>
                  <a:txBody>
                    <a:bodyPr/>
                    <a:lstStyle/>
                    <a:p>
                      <a:r>
                        <a:rPr lang="en-US" dirty="0" smtClean="0"/>
                        <a:t>&lt;td&gt;Get Shoes&lt;/td&gt;</a:t>
                      </a:r>
                    </a:p>
                    <a:p>
                      <a:r>
                        <a:rPr lang="en-US" dirty="0" smtClean="0"/>
                        <a:t>&lt;td&gt;No&lt;/td&gt;</a:t>
                      </a:r>
                    </a:p>
                    <a:p>
                      <a:r>
                        <a:rPr lang="en-US" dirty="0" smtClean="0"/>
                        <a:t>&lt;/</a:t>
                      </a:r>
                      <a:r>
                        <a:rPr lang="en-US" dirty="0" err="1" smtClean="0"/>
                        <a:t>tr</a:t>
                      </a:r>
                      <a:r>
                        <a:rPr lang="en-US" dirty="0" smtClean="0"/>
                        <a:t>&gt;        </a:t>
                      </a:r>
                    </a:p>
                    <a:p>
                      <a:r>
                        <a:rPr lang="en-US" dirty="0" smtClean="0"/>
                        <a:t>        &lt;</a:t>
                      </a:r>
                      <a:r>
                        <a:rPr lang="en-US" dirty="0" err="1" smtClean="0"/>
                        <a:t>tr</a:t>
                      </a:r>
                      <a:r>
                        <a:rPr lang="en-US" dirty="0" smtClean="0"/>
                        <a:t>&gt;</a:t>
                      </a:r>
                    </a:p>
                    <a:p>
                      <a:r>
                        <a:rPr lang="en-US" dirty="0" smtClean="0"/>
                        <a:t>&lt;td&gt;Collect Tickets&lt;/td&gt;</a:t>
                      </a:r>
                    </a:p>
                    <a:p>
                      <a:r>
                        <a:rPr lang="en-US" dirty="0" smtClean="0"/>
                        <a:t>&lt;td&gt;Yes&lt;/td&gt;</a:t>
                      </a:r>
                    </a:p>
                    <a:p>
                      <a:r>
                        <a:rPr lang="en-US" dirty="0" smtClean="0"/>
                        <a:t>&lt;/</a:t>
                      </a:r>
                      <a:r>
                        <a:rPr lang="en-US" dirty="0" err="1" smtClean="0"/>
                        <a:t>tr</a:t>
                      </a:r>
                      <a:r>
                        <a:rPr lang="en-US" dirty="0" smtClean="0"/>
                        <a:t>&gt;             </a:t>
                      </a:r>
                    </a:p>
                    <a:p>
                      <a:r>
                        <a:rPr lang="en-US" dirty="0" smtClean="0"/>
                        <a:t>   &lt;</a:t>
                      </a:r>
                      <a:r>
                        <a:rPr lang="en-US" dirty="0" err="1" smtClean="0"/>
                        <a:t>tr</a:t>
                      </a:r>
                      <a:r>
                        <a:rPr lang="en-US" dirty="0" smtClean="0"/>
                        <a:t>&gt;</a:t>
                      </a:r>
                    </a:p>
                    <a:p>
                      <a:r>
                        <a:rPr lang="en-US" dirty="0" smtClean="0"/>
                        <a:t>&lt;td&gt;Call Joe&lt;/td&gt;</a:t>
                      </a:r>
                    </a:p>
                    <a:p>
                      <a:r>
                        <a:rPr lang="en-US" dirty="0" smtClean="0"/>
                        <a:t>&lt;td&gt;No&lt;/td&gt;</a:t>
                      </a:r>
                    </a:p>
                    <a:p>
                      <a:r>
                        <a:rPr lang="en-US" dirty="0" smtClean="0"/>
                        <a:t>&lt;/</a:t>
                      </a:r>
                      <a:r>
                        <a:rPr lang="en-US" dirty="0" err="1" smtClean="0"/>
                        <a:t>tr</a:t>
                      </a:r>
                      <a:r>
                        <a:rPr lang="en-US" dirty="0" smtClean="0"/>
                        <a:t>&gt;            &lt;/</a:t>
                      </a:r>
                      <a:r>
                        <a:rPr lang="en-US" dirty="0" err="1" smtClean="0"/>
                        <a:t>tbody</a:t>
                      </a:r>
                      <a:r>
                        <a:rPr lang="en-US" dirty="0" smtClean="0"/>
                        <a:t>&gt;        &lt;/table&gt;    &lt;/div&gt;&lt;/body&gt;&lt;/html&gt;</a:t>
                      </a:r>
                    </a:p>
                    <a:p>
                      <a:endParaRPr lang="en-US" dirty="0"/>
                    </a:p>
                  </a:txBody>
                  <a:tcPr/>
                </a:tc>
              </a:tr>
            </a:tbl>
          </a:graphicData>
        </a:graphic>
      </p:graphicFrame>
    </p:spTree>
    <p:extLst>
      <p:ext uri="{BB962C8B-B14F-4D97-AF65-F5344CB8AC3E}">
        <p14:creationId xmlns:p14="http://schemas.microsoft.com/office/powerpoint/2010/main" val="28851484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63104" y="627696"/>
            <a:ext cx="5126477" cy="4675039"/>
          </a:xfrm>
          <a:prstGeom prst="rect">
            <a:avLst/>
          </a:prstGeom>
        </p:spPr>
      </p:pic>
      <p:pic>
        <p:nvPicPr>
          <p:cNvPr id="5" name="Picture 4"/>
          <p:cNvPicPr>
            <a:picLocks noChangeAspect="1"/>
          </p:cNvPicPr>
          <p:nvPr/>
        </p:nvPicPr>
        <p:blipFill>
          <a:blip r:embed="rId3"/>
          <a:stretch>
            <a:fillRect/>
          </a:stretch>
        </p:blipFill>
        <p:spPr>
          <a:xfrm>
            <a:off x="5389581" y="627697"/>
            <a:ext cx="5905500" cy="4505325"/>
          </a:xfrm>
          <a:prstGeom prst="rect">
            <a:avLst/>
          </a:prstGeom>
        </p:spPr>
      </p:pic>
      <p:sp>
        <p:nvSpPr>
          <p:cNvPr id="6" name="TextBox 5"/>
          <p:cNvSpPr txBox="1"/>
          <p:nvPr/>
        </p:nvSpPr>
        <p:spPr>
          <a:xfrm>
            <a:off x="263104" y="268941"/>
            <a:ext cx="4663898" cy="369332"/>
          </a:xfrm>
          <a:prstGeom prst="rect">
            <a:avLst/>
          </a:prstGeom>
          <a:noFill/>
        </p:spPr>
        <p:txBody>
          <a:bodyPr wrap="square" rtlCol="0">
            <a:spAutoFit/>
          </a:bodyPr>
          <a:lstStyle/>
          <a:p>
            <a:r>
              <a:rPr lang="en-US" dirty="0" smtClean="0"/>
              <a:t>EXAMPLE 2-</a:t>
            </a:r>
            <a:endParaRPr lang="en-US" dirty="0"/>
          </a:p>
        </p:txBody>
      </p:sp>
    </p:spTree>
    <p:extLst>
      <p:ext uri="{BB962C8B-B14F-4D97-AF65-F5344CB8AC3E}">
        <p14:creationId xmlns:p14="http://schemas.microsoft.com/office/powerpoint/2010/main" val="5952710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07311" y="1326763"/>
            <a:ext cx="7100046" cy="4467225"/>
          </a:xfrm>
          <a:prstGeom prst="rect">
            <a:avLst/>
          </a:prstGeom>
        </p:spPr>
      </p:pic>
      <p:sp>
        <p:nvSpPr>
          <p:cNvPr id="5" name="TextBox 4"/>
          <p:cNvSpPr txBox="1"/>
          <p:nvPr/>
        </p:nvSpPr>
        <p:spPr>
          <a:xfrm>
            <a:off x="1473798" y="957431"/>
            <a:ext cx="3754418" cy="369332"/>
          </a:xfrm>
          <a:prstGeom prst="rect">
            <a:avLst/>
          </a:prstGeom>
          <a:noFill/>
        </p:spPr>
        <p:txBody>
          <a:bodyPr wrap="square" rtlCol="0">
            <a:spAutoFit/>
          </a:bodyPr>
          <a:lstStyle/>
          <a:p>
            <a:r>
              <a:rPr lang="en-US" dirty="0" smtClean="0"/>
              <a:t>OUTPUT -</a:t>
            </a:r>
            <a:endParaRPr lang="en-US" dirty="0"/>
          </a:p>
        </p:txBody>
      </p:sp>
    </p:spTree>
    <p:extLst>
      <p:ext uri="{BB962C8B-B14F-4D97-AF65-F5344CB8AC3E}">
        <p14:creationId xmlns:p14="http://schemas.microsoft.com/office/powerpoint/2010/main" val="15953975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84499"/>
          </a:xfrm>
        </p:spPr>
        <p:txBody>
          <a:bodyPr>
            <a:normAutofit fontScale="90000"/>
          </a:bodyPr>
          <a:lstStyle/>
          <a:p>
            <a:r>
              <a:rPr lang="en-US" dirty="0" smtClean="0"/>
              <a:t>12. MODULES</a:t>
            </a:r>
            <a:endParaRPr lang="en-US" dirty="0"/>
          </a:p>
        </p:txBody>
      </p:sp>
      <p:sp>
        <p:nvSpPr>
          <p:cNvPr id="3" name="Content Placeholder 2"/>
          <p:cNvSpPr>
            <a:spLocks noGrp="1"/>
          </p:cNvSpPr>
          <p:nvPr>
            <p:ph idx="1"/>
          </p:nvPr>
        </p:nvSpPr>
        <p:spPr>
          <a:xfrm>
            <a:off x="570155" y="1194099"/>
            <a:ext cx="10445676" cy="5486400"/>
          </a:xfrm>
        </p:spPr>
        <p:txBody>
          <a:bodyPr/>
          <a:lstStyle/>
          <a:p>
            <a:r>
              <a:rPr lang="en-US" dirty="0"/>
              <a:t>AngularJS supports modular approach</a:t>
            </a:r>
            <a:r>
              <a:rPr lang="en-US" dirty="0" smtClean="0"/>
              <a:t>.</a:t>
            </a:r>
          </a:p>
          <a:p>
            <a:r>
              <a:rPr lang="en-US" dirty="0" smtClean="0"/>
              <a:t> </a:t>
            </a:r>
            <a:r>
              <a:rPr lang="en-US" dirty="0"/>
              <a:t>Modules are used to separate logic such as services, controllers, application etc. from the code and maintain the code clean</a:t>
            </a:r>
            <a:r>
              <a:rPr lang="en-US" dirty="0" smtClean="0"/>
              <a:t>.</a:t>
            </a:r>
          </a:p>
          <a:p>
            <a:r>
              <a:rPr lang="en-US" dirty="0" smtClean="0"/>
              <a:t>In </a:t>
            </a:r>
            <a:r>
              <a:rPr lang="en-US" dirty="0"/>
              <a:t>the following example, we are going to create two modules: </a:t>
            </a:r>
            <a:endParaRPr lang="en-US" dirty="0" smtClean="0"/>
          </a:p>
          <a:p>
            <a:r>
              <a:rPr lang="en-US" b="1" dirty="0" smtClean="0">
                <a:solidFill>
                  <a:srgbClr val="FF0000"/>
                </a:solidFill>
              </a:rPr>
              <a:t>Application </a:t>
            </a:r>
            <a:r>
              <a:rPr lang="en-US" b="1" dirty="0">
                <a:solidFill>
                  <a:srgbClr val="FF0000"/>
                </a:solidFill>
              </a:rPr>
              <a:t>Module </a:t>
            </a:r>
            <a:r>
              <a:rPr lang="en-US" dirty="0"/>
              <a:t>- used to initialize an application with controller(s). </a:t>
            </a:r>
            <a:endParaRPr lang="en-US" dirty="0" smtClean="0"/>
          </a:p>
          <a:p>
            <a:r>
              <a:rPr lang="en-US" b="1" dirty="0" smtClean="0">
                <a:solidFill>
                  <a:srgbClr val="FF0000"/>
                </a:solidFill>
              </a:rPr>
              <a:t>Controller </a:t>
            </a:r>
            <a:r>
              <a:rPr lang="en-US" b="1" dirty="0">
                <a:solidFill>
                  <a:srgbClr val="FF0000"/>
                </a:solidFill>
              </a:rPr>
              <a:t>Module </a:t>
            </a:r>
            <a:r>
              <a:rPr lang="en-US" dirty="0"/>
              <a:t>- used to define the controller.</a:t>
            </a:r>
          </a:p>
        </p:txBody>
      </p:sp>
    </p:spTree>
    <p:extLst>
      <p:ext uri="{BB962C8B-B14F-4D97-AF65-F5344CB8AC3E}">
        <p14:creationId xmlns:p14="http://schemas.microsoft.com/office/powerpoint/2010/main" val="15174990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39074" y="1046449"/>
            <a:ext cx="4026563" cy="422564"/>
          </a:xfrm>
          <a:prstGeom prst="rect">
            <a:avLst/>
          </a:prstGeom>
        </p:spPr>
      </p:pic>
      <p:sp>
        <p:nvSpPr>
          <p:cNvPr id="5" name="TextBox 4"/>
          <p:cNvSpPr txBox="1"/>
          <p:nvPr/>
        </p:nvSpPr>
        <p:spPr>
          <a:xfrm>
            <a:off x="739074" y="580913"/>
            <a:ext cx="7027947" cy="461665"/>
          </a:xfrm>
          <a:prstGeom prst="rect">
            <a:avLst/>
          </a:prstGeom>
          <a:noFill/>
        </p:spPr>
        <p:txBody>
          <a:bodyPr wrap="square" rtlCol="0">
            <a:spAutoFit/>
          </a:bodyPr>
          <a:lstStyle/>
          <a:p>
            <a:r>
              <a:rPr lang="en-US" sz="2400" b="1" dirty="0" smtClean="0">
                <a:solidFill>
                  <a:schemeClr val="accent1"/>
                </a:solidFill>
              </a:rPr>
              <a:t>APPLICATION MODULE -</a:t>
            </a:r>
            <a:r>
              <a:rPr lang="en-US" sz="2400" dirty="0"/>
              <a:t>mainApp.js</a:t>
            </a:r>
            <a:endParaRPr lang="en-US" sz="2400" b="1" dirty="0">
              <a:solidFill>
                <a:schemeClr val="accent1"/>
              </a:solidFill>
            </a:endParaRPr>
          </a:p>
        </p:txBody>
      </p:sp>
      <p:pic>
        <p:nvPicPr>
          <p:cNvPr id="6" name="Picture 5"/>
          <p:cNvPicPr>
            <a:picLocks noChangeAspect="1"/>
          </p:cNvPicPr>
          <p:nvPr/>
        </p:nvPicPr>
        <p:blipFill>
          <a:blip r:embed="rId3"/>
          <a:stretch>
            <a:fillRect/>
          </a:stretch>
        </p:blipFill>
        <p:spPr>
          <a:xfrm>
            <a:off x="739074" y="2667896"/>
            <a:ext cx="5648325" cy="3543076"/>
          </a:xfrm>
          <a:prstGeom prst="rect">
            <a:avLst/>
          </a:prstGeom>
        </p:spPr>
      </p:pic>
      <p:sp>
        <p:nvSpPr>
          <p:cNvPr id="9" name="TextBox 8"/>
          <p:cNvSpPr txBox="1"/>
          <p:nvPr/>
        </p:nvSpPr>
        <p:spPr>
          <a:xfrm>
            <a:off x="758987" y="2206231"/>
            <a:ext cx="8438801" cy="461665"/>
          </a:xfrm>
          <a:prstGeom prst="rect">
            <a:avLst/>
          </a:prstGeom>
          <a:noFill/>
        </p:spPr>
        <p:txBody>
          <a:bodyPr wrap="square" rtlCol="0">
            <a:spAutoFit/>
          </a:bodyPr>
          <a:lstStyle/>
          <a:p>
            <a:r>
              <a:rPr lang="en-US" sz="2400" b="1" dirty="0" smtClean="0">
                <a:solidFill>
                  <a:schemeClr val="accent1"/>
                </a:solidFill>
              </a:rPr>
              <a:t>CONTROLLER MODULE -</a:t>
            </a:r>
            <a:r>
              <a:rPr lang="en-US" sz="2400" dirty="0" smtClean="0"/>
              <a:t>studentController.js </a:t>
            </a:r>
            <a:endParaRPr lang="en-US" sz="2400" b="1" dirty="0">
              <a:solidFill>
                <a:schemeClr val="accent1"/>
              </a:solidFill>
            </a:endParaRPr>
          </a:p>
        </p:txBody>
      </p:sp>
      <p:pic>
        <p:nvPicPr>
          <p:cNvPr id="10" name="Picture 9"/>
          <p:cNvPicPr>
            <a:picLocks noChangeAspect="1"/>
          </p:cNvPicPr>
          <p:nvPr/>
        </p:nvPicPr>
        <p:blipFill>
          <a:blip r:embed="rId4"/>
          <a:stretch>
            <a:fillRect/>
          </a:stretch>
        </p:blipFill>
        <p:spPr>
          <a:xfrm>
            <a:off x="5301918" y="2688497"/>
            <a:ext cx="5895975" cy="2496689"/>
          </a:xfrm>
          <a:prstGeom prst="rect">
            <a:avLst/>
          </a:prstGeom>
        </p:spPr>
      </p:pic>
    </p:spTree>
    <p:extLst>
      <p:ext uri="{BB962C8B-B14F-4D97-AF65-F5344CB8AC3E}">
        <p14:creationId xmlns:p14="http://schemas.microsoft.com/office/powerpoint/2010/main" val="10871227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3741"/>
          </a:xfrm>
        </p:spPr>
        <p:txBody>
          <a:bodyPr>
            <a:normAutofit fontScale="90000"/>
          </a:bodyPr>
          <a:lstStyle/>
          <a:p>
            <a:r>
              <a:rPr lang="en-US" dirty="0"/>
              <a:t>Use Modules</a:t>
            </a:r>
          </a:p>
        </p:txBody>
      </p:sp>
      <p:pic>
        <p:nvPicPr>
          <p:cNvPr id="4" name="Content Placeholder 3"/>
          <p:cNvPicPr>
            <a:picLocks noGrp="1" noChangeAspect="1"/>
          </p:cNvPicPr>
          <p:nvPr>
            <p:ph idx="1"/>
          </p:nvPr>
        </p:nvPicPr>
        <p:blipFill>
          <a:blip r:embed="rId2"/>
          <a:stretch>
            <a:fillRect/>
          </a:stretch>
        </p:blipFill>
        <p:spPr>
          <a:xfrm>
            <a:off x="677334" y="1306578"/>
            <a:ext cx="7208021" cy="1190625"/>
          </a:xfrm>
          <a:prstGeom prst="rect">
            <a:avLst/>
          </a:prstGeom>
        </p:spPr>
      </p:pic>
      <p:sp>
        <p:nvSpPr>
          <p:cNvPr id="5" name="Rectangle 4"/>
          <p:cNvSpPr/>
          <p:nvPr/>
        </p:nvSpPr>
        <p:spPr>
          <a:xfrm>
            <a:off x="677334" y="2742775"/>
            <a:ext cx="8176210" cy="923330"/>
          </a:xfrm>
          <a:prstGeom prst="rect">
            <a:avLst/>
          </a:prstGeom>
        </p:spPr>
        <p:txBody>
          <a:bodyPr wrap="square">
            <a:spAutoFit/>
          </a:bodyPr>
          <a:lstStyle/>
          <a:p>
            <a:r>
              <a:rPr lang="en-US" dirty="0"/>
              <a:t>Here, we use application module using ng-app directive, and controller using </a:t>
            </a:r>
            <a:r>
              <a:rPr lang="en-US" dirty="0" err="1"/>
              <a:t>ngcontroller</a:t>
            </a:r>
            <a:r>
              <a:rPr lang="en-US" dirty="0"/>
              <a:t> directive. We import the mainApp.js and studentController.js in the main HTML page. </a:t>
            </a:r>
          </a:p>
        </p:txBody>
      </p:sp>
      <p:pic>
        <p:nvPicPr>
          <p:cNvPr id="6" name="Picture 5"/>
          <p:cNvPicPr>
            <a:picLocks noChangeAspect="1"/>
          </p:cNvPicPr>
          <p:nvPr/>
        </p:nvPicPr>
        <p:blipFill>
          <a:blip r:embed="rId3"/>
          <a:stretch>
            <a:fillRect/>
          </a:stretch>
        </p:blipFill>
        <p:spPr>
          <a:xfrm>
            <a:off x="799259" y="3666104"/>
            <a:ext cx="4073955" cy="2788483"/>
          </a:xfrm>
          <a:prstGeom prst="rect">
            <a:avLst/>
          </a:prstGeom>
        </p:spPr>
      </p:pic>
      <p:pic>
        <p:nvPicPr>
          <p:cNvPr id="7" name="Picture 6"/>
          <p:cNvPicPr>
            <a:picLocks noChangeAspect="1"/>
          </p:cNvPicPr>
          <p:nvPr/>
        </p:nvPicPr>
        <p:blipFill>
          <a:blip r:embed="rId4"/>
          <a:stretch>
            <a:fillRect/>
          </a:stretch>
        </p:blipFill>
        <p:spPr>
          <a:xfrm>
            <a:off x="4582758" y="3722082"/>
            <a:ext cx="4066390" cy="2676525"/>
          </a:xfrm>
          <a:prstGeom prst="rect">
            <a:avLst/>
          </a:prstGeom>
        </p:spPr>
      </p:pic>
      <p:pic>
        <p:nvPicPr>
          <p:cNvPr id="9" name="Picture 8"/>
          <p:cNvPicPr>
            <a:picLocks noChangeAspect="1"/>
          </p:cNvPicPr>
          <p:nvPr/>
        </p:nvPicPr>
        <p:blipFill>
          <a:blip r:embed="rId5"/>
          <a:stretch>
            <a:fillRect/>
          </a:stretch>
        </p:blipFill>
        <p:spPr>
          <a:xfrm>
            <a:off x="8394663" y="3722082"/>
            <a:ext cx="2676525" cy="1428750"/>
          </a:xfrm>
          <a:prstGeom prst="rect">
            <a:avLst/>
          </a:prstGeom>
        </p:spPr>
      </p:pic>
    </p:spTree>
    <p:extLst>
      <p:ext uri="{BB962C8B-B14F-4D97-AF65-F5344CB8AC3E}">
        <p14:creationId xmlns:p14="http://schemas.microsoft.com/office/powerpoint/2010/main" val="16827832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Picture 3"/>
          <p:cNvPicPr>
            <a:picLocks noChangeAspect="1"/>
          </p:cNvPicPr>
          <p:nvPr/>
        </p:nvPicPr>
        <p:blipFill>
          <a:blip r:embed="rId2"/>
          <a:stretch>
            <a:fillRect/>
          </a:stretch>
        </p:blipFill>
        <p:spPr>
          <a:xfrm>
            <a:off x="677334" y="1387738"/>
            <a:ext cx="5928920" cy="4625956"/>
          </a:xfrm>
          <a:prstGeom prst="rect">
            <a:avLst/>
          </a:prstGeom>
        </p:spPr>
      </p:pic>
    </p:spTree>
    <p:extLst>
      <p:ext uri="{BB962C8B-B14F-4D97-AF65-F5344CB8AC3E}">
        <p14:creationId xmlns:p14="http://schemas.microsoft.com/office/powerpoint/2010/main" val="40754627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09195"/>
          </a:xfrm>
        </p:spPr>
        <p:txBody>
          <a:bodyPr>
            <a:normAutofit fontScale="90000"/>
          </a:bodyPr>
          <a:lstStyle/>
          <a:p>
            <a:r>
              <a:rPr lang="en-US" dirty="0" smtClean="0"/>
              <a:t>14. INCLUDES </a:t>
            </a:r>
            <a:endParaRPr lang="en-US" dirty="0"/>
          </a:p>
        </p:txBody>
      </p:sp>
      <p:pic>
        <p:nvPicPr>
          <p:cNvPr id="4" name="Content Placeholder 3"/>
          <p:cNvPicPr>
            <a:picLocks noGrp="1" noChangeAspect="1"/>
          </p:cNvPicPr>
          <p:nvPr>
            <p:ph idx="1"/>
          </p:nvPr>
        </p:nvPicPr>
        <p:blipFill>
          <a:blip r:embed="rId2"/>
          <a:stretch>
            <a:fillRect/>
          </a:stretch>
        </p:blipFill>
        <p:spPr>
          <a:xfrm>
            <a:off x="764400" y="1118794"/>
            <a:ext cx="8121416" cy="2420471"/>
          </a:xfrm>
          <a:prstGeom prst="rect">
            <a:avLst/>
          </a:prstGeom>
        </p:spPr>
      </p:pic>
    </p:spTree>
    <p:extLst>
      <p:ext uri="{BB962C8B-B14F-4D97-AF65-F5344CB8AC3E}">
        <p14:creationId xmlns:p14="http://schemas.microsoft.com/office/powerpoint/2010/main" val="42162360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6894352"/>
              </p:ext>
            </p:extLst>
          </p:nvPr>
        </p:nvGraphicFramePr>
        <p:xfrm>
          <a:off x="119063" y="161924"/>
          <a:ext cx="11930061" cy="6486301"/>
        </p:xfrm>
        <a:graphic>
          <a:graphicData uri="http://schemas.openxmlformats.org/drawingml/2006/table">
            <a:tbl>
              <a:tblPr firstRow="1" bandRow="1">
                <a:tableStyleId>{3B4B98B0-60AC-42C2-AFA5-B58CD77FA1E5}</a:tableStyleId>
              </a:tblPr>
              <a:tblGrid>
                <a:gridCol w="3976687"/>
                <a:gridCol w="3976687"/>
                <a:gridCol w="3976687"/>
              </a:tblGrid>
              <a:tr h="6486301">
                <a:tc>
                  <a:txBody>
                    <a:bodyPr/>
                    <a:lstStyle/>
                    <a:p>
                      <a:r>
                        <a:rPr lang="en-US" u="sng" dirty="0" smtClean="0"/>
                        <a:t>tryAngularJS.htm </a:t>
                      </a:r>
                      <a:endParaRPr lang="en-US" u="sng" dirty="0"/>
                    </a:p>
                  </a:txBody>
                  <a:tcPr/>
                </a:tc>
                <a:tc>
                  <a:txBody>
                    <a:bodyPr/>
                    <a:lstStyle/>
                    <a:p>
                      <a:r>
                        <a:rPr lang="en-US" u="sng" dirty="0" smtClean="0"/>
                        <a:t>main.htm</a:t>
                      </a:r>
                    </a:p>
                    <a:p>
                      <a:endParaRPr lang="en-US" u="sng" dirty="0" smtClean="0"/>
                    </a:p>
                    <a:p>
                      <a:endParaRPr lang="en-US" u="sng" dirty="0"/>
                    </a:p>
                  </a:txBody>
                  <a:tcPr/>
                </a:tc>
                <a:tc>
                  <a:txBody>
                    <a:bodyPr/>
                    <a:lstStyle/>
                    <a:p>
                      <a:r>
                        <a:rPr lang="en-US" dirty="0" smtClean="0"/>
                        <a:t>subjects.htm </a:t>
                      </a:r>
                      <a:endParaRPr lang="en-US" dirty="0"/>
                    </a:p>
                  </a:txBody>
                  <a:tcPr/>
                </a:tc>
              </a:tr>
            </a:tbl>
          </a:graphicData>
        </a:graphic>
      </p:graphicFrame>
      <p:pic>
        <p:nvPicPr>
          <p:cNvPr id="5" name="Picture 4"/>
          <p:cNvPicPr>
            <a:picLocks noChangeAspect="1"/>
          </p:cNvPicPr>
          <p:nvPr/>
        </p:nvPicPr>
        <p:blipFill>
          <a:blip r:embed="rId2"/>
          <a:stretch>
            <a:fillRect/>
          </a:stretch>
        </p:blipFill>
        <p:spPr>
          <a:xfrm>
            <a:off x="217898" y="691347"/>
            <a:ext cx="3838575" cy="3009284"/>
          </a:xfrm>
          <a:prstGeom prst="rect">
            <a:avLst/>
          </a:prstGeom>
        </p:spPr>
      </p:pic>
      <p:sp>
        <p:nvSpPr>
          <p:cNvPr id="6" name="TextBox 5"/>
          <p:cNvSpPr txBox="1"/>
          <p:nvPr/>
        </p:nvSpPr>
        <p:spPr>
          <a:xfrm>
            <a:off x="441064" y="3442447"/>
            <a:ext cx="1129552" cy="369332"/>
          </a:xfrm>
          <a:prstGeom prst="rect">
            <a:avLst/>
          </a:prstGeom>
          <a:noFill/>
        </p:spPr>
        <p:txBody>
          <a:bodyPr wrap="square" rtlCol="0">
            <a:spAutoFit/>
          </a:bodyPr>
          <a:lstStyle/>
          <a:p>
            <a:r>
              <a:rPr lang="en-US" dirty="0" smtClean="0"/>
              <a:t>……..</a:t>
            </a:r>
            <a:endParaRPr lang="en-US" dirty="0"/>
          </a:p>
        </p:txBody>
      </p:sp>
      <p:pic>
        <p:nvPicPr>
          <p:cNvPr id="7" name="Picture 6"/>
          <p:cNvPicPr>
            <a:picLocks noChangeAspect="1"/>
          </p:cNvPicPr>
          <p:nvPr/>
        </p:nvPicPr>
        <p:blipFill>
          <a:blip r:embed="rId3"/>
          <a:stretch>
            <a:fillRect/>
          </a:stretch>
        </p:blipFill>
        <p:spPr>
          <a:xfrm>
            <a:off x="4155309" y="691347"/>
            <a:ext cx="3924411" cy="2339172"/>
          </a:xfrm>
          <a:prstGeom prst="rect">
            <a:avLst/>
          </a:prstGeom>
        </p:spPr>
      </p:pic>
      <p:pic>
        <p:nvPicPr>
          <p:cNvPr id="8" name="Picture 7"/>
          <p:cNvPicPr>
            <a:picLocks noChangeAspect="1"/>
          </p:cNvPicPr>
          <p:nvPr/>
        </p:nvPicPr>
        <p:blipFill>
          <a:blip r:embed="rId4"/>
          <a:stretch>
            <a:fillRect/>
          </a:stretch>
        </p:blipFill>
        <p:spPr>
          <a:xfrm>
            <a:off x="8181918" y="553234"/>
            <a:ext cx="3724275" cy="2172821"/>
          </a:xfrm>
          <a:prstGeom prst="rect">
            <a:avLst/>
          </a:prstGeom>
        </p:spPr>
      </p:pic>
      <p:pic>
        <p:nvPicPr>
          <p:cNvPr id="9" name="Picture 8"/>
          <p:cNvPicPr>
            <a:picLocks noChangeAspect="1"/>
          </p:cNvPicPr>
          <p:nvPr/>
        </p:nvPicPr>
        <p:blipFill>
          <a:blip r:embed="rId5"/>
          <a:stretch>
            <a:fillRect/>
          </a:stretch>
        </p:blipFill>
        <p:spPr>
          <a:xfrm>
            <a:off x="8079720" y="2850776"/>
            <a:ext cx="3312628" cy="709166"/>
          </a:xfrm>
          <a:prstGeom prst="rect">
            <a:avLst/>
          </a:prstGeom>
        </p:spPr>
      </p:pic>
    </p:spTree>
    <p:extLst>
      <p:ext uri="{BB962C8B-B14F-4D97-AF65-F5344CB8AC3E}">
        <p14:creationId xmlns:p14="http://schemas.microsoft.com/office/powerpoint/2010/main" val="6551212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26200" y="1115844"/>
            <a:ext cx="5314950" cy="4438650"/>
          </a:xfrm>
          <a:prstGeom prst="rect">
            <a:avLst/>
          </a:prstGeom>
        </p:spPr>
      </p:pic>
      <p:sp>
        <p:nvSpPr>
          <p:cNvPr id="5" name="TextBox 4"/>
          <p:cNvSpPr txBox="1"/>
          <p:nvPr/>
        </p:nvSpPr>
        <p:spPr>
          <a:xfrm>
            <a:off x="591671" y="344245"/>
            <a:ext cx="2506531" cy="369332"/>
          </a:xfrm>
          <a:prstGeom prst="rect">
            <a:avLst/>
          </a:prstGeom>
          <a:noFill/>
        </p:spPr>
        <p:txBody>
          <a:bodyPr wrap="square" rtlCol="0">
            <a:spAutoFit/>
          </a:bodyPr>
          <a:lstStyle/>
          <a:p>
            <a:r>
              <a:rPr lang="en-US" b="1" dirty="0" smtClean="0">
                <a:solidFill>
                  <a:schemeClr val="accent1"/>
                </a:solidFill>
              </a:rPr>
              <a:t>OUTPUT</a:t>
            </a:r>
            <a:endParaRPr lang="en-US" b="1" dirty="0">
              <a:solidFill>
                <a:schemeClr val="accent1"/>
              </a:solidFill>
            </a:endParaRPr>
          </a:p>
        </p:txBody>
      </p:sp>
    </p:spTree>
    <p:extLst>
      <p:ext uri="{BB962C8B-B14F-4D97-AF65-F5344CB8AC3E}">
        <p14:creationId xmlns:p14="http://schemas.microsoft.com/office/powerpoint/2010/main" val="34134491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84499"/>
          </a:xfrm>
        </p:spPr>
        <p:txBody>
          <a:bodyPr>
            <a:normAutofit fontScale="90000"/>
          </a:bodyPr>
          <a:lstStyle/>
          <a:p>
            <a:r>
              <a:rPr lang="en-US" dirty="0" smtClean="0"/>
              <a:t>15.AJAX</a:t>
            </a:r>
            <a:endParaRPr lang="en-US" dirty="0"/>
          </a:p>
        </p:txBody>
      </p:sp>
      <p:pic>
        <p:nvPicPr>
          <p:cNvPr id="5" name="Content Placeholder 4"/>
          <p:cNvPicPr>
            <a:picLocks noGrp="1" noChangeAspect="1"/>
          </p:cNvPicPr>
          <p:nvPr>
            <p:ph idx="1"/>
          </p:nvPr>
        </p:nvPicPr>
        <p:blipFill>
          <a:blip r:embed="rId2"/>
          <a:stretch>
            <a:fillRect/>
          </a:stretch>
        </p:blipFill>
        <p:spPr>
          <a:xfrm>
            <a:off x="817382" y="1194099"/>
            <a:ext cx="8316571" cy="4263707"/>
          </a:xfrm>
          <a:prstGeom prst="rect">
            <a:avLst/>
          </a:prstGeom>
        </p:spPr>
      </p:pic>
    </p:spTree>
    <p:extLst>
      <p:ext uri="{BB962C8B-B14F-4D97-AF65-F5344CB8AC3E}">
        <p14:creationId xmlns:p14="http://schemas.microsoft.com/office/powerpoint/2010/main" val="3498901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43791"/>
          </a:xfrm>
        </p:spPr>
        <p:txBody>
          <a:bodyPr>
            <a:normAutofit fontScale="90000"/>
          </a:bodyPr>
          <a:lstStyle/>
          <a:p>
            <a:r>
              <a:rPr lang="en-US" dirty="0" smtClean="0"/>
              <a:t>OUTPUT -</a:t>
            </a:r>
            <a:endParaRPr lang="en-US" dirty="0"/>
          </a:p>
        </p:txBody>
      </p:sp>
      <p:pic>
        <p:nvPicPr>
          <p:cNvPr id="4" name="Content Placeholder 3"/>
          <p:cNvPicPr>
            <a:picLocks noGrp="1" noChangeAspect="1"/>
          </p:cNvPicPr>
          <p:nvPr>
            <p:ph idx="1"/>
          </p:nvPr>
        </p:nvPicPr>
        <p:blipFill>
          <a:blip r:embed="rId2"/>
          <a:stretch>
            <a:fillRect/>
          </a:stretch>
        </p:blipFill>
        <p:spPr>
          <a:xfrm>
            <a:off x="3009106" y="1178719"/>
            <a:ext cx="3933825" cy="4838700"/>
          </a:xfrm>
          <a:prstGeom prst="rect">
            <a:avLst/>
          </a:prstGeom>
        </p:spPr>
      </p:pic>
    </p:spTree>
    <p:extLst>
      <p:ext uri="{BB962C8B-B14F-4D97-AF65-F5344CB8AC3E}">
        <p14:creationId xmlns:p14="http://schemas.microsoft.com/office/powerpoint/2010/main" val="8346508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0601" y="362465"/>
            <a:ext cx="2409825" cy="3067050"/>
          </a:xfrm>
          <a:prstGeom prst="rect">
            <a:avLst/>
          </a:prstGeom>
        </p:spPr>
      </p:pic>
      <p:pic>
        <p:nvPicPr>
          <p:cNvPr id="5" name="Picture 4"/>
          <p:cNvPicPr>
            <a:picLocks noChangeAspect="1"/>
          </p:cNvPicPr>
          <p:nvPr/>
        </p:nvPicPr>
        <p:blipFill>
          <a:blip r:embed="rId3"/>
          <a:stretch>
            <a:fillRect/>
          </a:stretch>
        </p:blipFill>
        <p:spPr>
          <a:xfrm>
            <a:off x="340601" y="3429515"/>
            <a:ext cx="2028825" cy="3686175"/>
          </a:xfrm>
          <a:prstGeom prst="rect">
            <a:avLst/>
          </a:prstGeom>
        </p:spPr>
      </p:pic>
      <p:sp>
        <p:nvSpPr>
          <p:cNvPr id="6" name="TextBox 5"/>
          <p:cNvSpPr txBox="1"/>
          <p:nvPr/>
        </p:nvSpPr>
        <p:spPr>
          <a:xfrm>
            <a:off x="340601" y="161365"/>
            <a:ext cx="2682298" cy="369332"/>
          </a:xfrm>
          <a:prstGeom prst="rect">
            <a:avLst/>
          </a:prstGeom>
          <a:noFill/>
        </p:spPr>
        <p:txBody>
          <a:bodyPr wrap="square" rtlCol="0">
            <a:spAutoFit/>
          </a:bodyPr>
          <a:lstStyle/>
          <a:p>
            <a:r>
              <a:rPr lang="en-US" dirty="0" smtClean="0"/>
              <a:t>Data.txt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24343448"/>
              </p:ext>
            </p:extLst>
          </p:nvPr>
        </p:nvGraphicFramePr>
        <p:xfrm>
          <a:off x="3022899" y="183157"/>
          <a:ext cx="8128000" cy="6379008"/>
        </p:xfrm>
        <a:graphic>
          <a:graphicData uri="http://schemas.openxmlformats.org/drawingml/2006/table">
            <a:tbl>
              <a:tblPr firstRow="1" bandRow="1">
                <a:tableStyleId>{3B4B98B0-60AC-42C2-AFA5-B58CD77FA1E5}</a:tableStyleId>
              </a:tblPr>
              <a:tblGrid>
                <a:gridCol w="4064000"/>
                <a:gridCol w="4064000"/>
              </a:tblGrid>
              <a:tr h="6379008">
                <a:tc>
                  <a:txBody>
                    <a:bodyPr/>
                    <a:lstStyle/>
                    <a:p>
                      <a:r>
                        <a:rPr lang="en-US" dirty="0" smtClean="0"/>
                        <a:t>View</a:t>
                      </a:r>
                    </a:p>
                    <a:p>
                      <a:endParaRPr lang="en-US" dirty="0" smtClean="0"/>
                    </a:p>
                    <a:p>
                      <a:endParaRPr lang="en-US" dirty="0"/>
                    </a:p>
                  </a:txBody>
                  <a:tcPr/>
                </a:tc>
                <a:tc>
                  <a:txBody>
                    <a:bodyPr/>
                    <a:lstStyle/>
                    <a:p>
                      <a:r>
                        <a:rPr lang="en-US" dirty="0" smtClean="0"/>
                        <a:t>Controller</a:t>
                      </a:r>
                      <a:endParaRPr lang="en-US" dirty="0"/>
                    </a:p>
                  </a:txBody>
                  <a:tcPr/>
                </a:tc>
              </a:tr>
            </a:tbl>
          </a:graphicData>
        </a:graphic>
      </p:graphicFrame>
      <p:pic>
        <p:nvPicPr>
          <p:cNvPr id="8" name="Picture 7"/>
          <p:cNvPicPr>
            <a:picLocks noChangeAspect="1"/>
          </p:cNvPicPr>
          <p:nvPr/>
        </p:nvPicPr>
        <p:blipFill>
          <a:blip r:embed="rId4"/>
          <a:stretch>
            <a:fillRect/>
          </a:stretch>
        </p:blipFill>
        <p:spPr>
          <a:xfrm>
            <a:off x="3022899" y="939018"/>
            <a:ext cx="3883510" cy="4352925"/>
          </a:xfrm>
          <a:prstGeom prst="rect">
            <a:avLst/>
          </a:prstGeom>
        </p:spPr>
      </p:pic>
      <p:pic>
        <p:nvPicPr>
          <p:cNvPr id="9" name="Picture 8"/>
          <p:cNvPicPr>
            <a:picLocks noChangeAspect="1"/>
          </p:cNvPicPr>
          <p:nvPr/>
        </p:nvPicPr>
        <p:blipFill>
          <a:blip r:embed="rId5"/>
          <a:stretch>
            <a:fillRect/>
          </a:stretch>
        </p:blipFill>
        <p:spPr>
          <a:xfrm>
            <a:off x="7241897" y="1482874"/>
            <a:ext cx="4562475" cy="2343150"/>
          </a:xfrm>
          <a:prstGeom prst="rect">
            <a:avLst/>
          </a:prstGeom>
        </p:spPr>
      </p:pic>
    </p:spTree>
    <p:extLst>
      <p:ext uri="{BB962C8B-B14F-4D97-AF65-F5344CB8AC3E}">
        <p14:creationId xmlns:p14="http://schemas.microsoft.com/office/powerpoint/2010/main" val="17269278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8287"/>
          </a:xfrm>
        </p:spPr>
        <p:txBody>
          <a:bodyPr>
            <a:normAutofit fontScale="90000"/>
          </a:bodyPr>
          <a:lstStyle/>
          <a:p>
            <a:r>
              <a:rPr lang="en-US" dirty="0" smtClean="0"/>
              <a:t>OUTPUT</a:t>
            </a:r>
            <a:endParaRPr lang="en-US" dirty="0"/>
          </a:p>
        </p:txBody>
      </p:sp>
      <p:pic>
        <p:nvPicPr>
          <p:cNvPr id="4" name="Content Placeholder 3"/>
          <p:cNvPicPr>
            <a:picLocks noGrp="1" noChangeAspect="1"/>
          </p:cNvPicPr>
          <p:nvPr>
            <p:ph idx="1"/>
          </p:nvPr>
        </p:nvPicPr>
        <p:blipFill>
          <a:blip r:embed="rId2"/>
          <a:stretch>
            <a:fillRect/>
          </a:stretch>
        </p:blipFill>
        <p:spPr>
          <a:xfrm>
            <a:off x="677334" y="1247887"/>
            <a:ext cx="7251052" cy="4461650"/>
          </a:xfrm>
          <a:prstGeom prst="rect">
            <a:avLst/>
          </a:prstGeom>
        </p:spPr>
      </p:pic>
    </p:spTree>
    <p:extLst>
      <p:ext uri="{BB962C8B-B14F-4D97-AF65-F5344CB8AC3E}">
        <p14:creationId xmlns:p14="http://schemas.microsoft.com/office/powerpoint/2010/main" val="15698956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4182"/>
          </a:xfrm>
        </p:spPr>
        <p:txBody>
          <a:bodyPr>
            <a:normAutofit fontScale="90000"/>
          </a:bodyPr>
          <a:lstStyle/>
          <a:p>
            <a:r>
              <a:rPr lang="en-US" dirty="0" smtClean="0"/>
              <a:t>16. VIEWS </a:t>
            </a:r>
            <a:endParaRPr lang="en-US" dirty="0"/>
          </a:p>
        </p:txBody>
      </p:sp>
      <p:sp>
        <p:nvSpPr>
          <p:cNvPr id="3" name="Content Placeholder 2"/>
          <p:cNvSpPr>
            <a:spLocks noGrp="1"/>
          </p:cNvSpPr>
          <p:nvPr>
            <p:ph idx="1"/>
          </p:nvPr>
        </p:nvSpPr>
        <p:spPr>
          <a:xfrm>
            <a:off x="415636" y="1163783"/>
            <a:ext cx="11533908" cy="5476008"/>
          </a:xfrm>
        </p:spPr>
        <p:txBody>
          <a:bodyPr/>
          <a:lstStyle/>
          <a:p>
            <a:r>
              <a:rPr lang="en-US" dirty="0"/>
              <a:t>AngularJS supports Single Page Application via multiple views on a single page. </a:t>
            </a:r>
            <a:endParaRPr lang="en-US" dirty="0" smtClean="0"/>
          </a:p>
          <a:p>
            <a:r>
              <a:rPr lang="en-US" dirty="0" smtClean="0"/>
              <a:t>To </a:t>
            </a:r>
            <a:r>
              <a:rPr lang="en-US" dirty="0"/>
              <a:t>do this, AngularJS has provided ng-view and ng-template directives, </a:t>
            </a:r>
            <a:r>
              <a:rPr lang="en-US" dirty="0" smtClean="0"/>
              <a:t>and</a:t>
            </a:r>
          </a:p>
          <a:p>
            <a:pPr marL="0" indent="0">
              <a:buNone/>
            </a:pPr>
            <a:r>
              <a:rPr lang="en-US" dirty="0"/>
              <a:t> </a:t>
            </a:r>
            <a:r>
              <a:rPr lang="en-US" dirty="0" smtClean="0"/>
              <a:t>   </a:t>
            </a:r>
            <a:r>
              <a:rPr lang="en-US" dirty="0"/>
              <a:t>$</a:t>
            </a:r>
            <a:r>
              <a:rPr lang="en-US" dirty="0" err="1"/>
              <a:t>routeProvider</a:t>
            </a:r>
            <a:r>
              <a:rPr lang="en-US" dirty="0"/>
              <a:t> services.</a:t>
            </a:r>
            <a:endParaRPr lang="en-US" dirty="0"/>
          </a:p>
        </p:txBody>
      </p:sp>
      <p:pic>
        <p:nvPicPr>
          <p:cNvPr id="4" name="Picture 3"/>
          <p:cNvPicPr>
            <a:picLocks noChangeAspect="1"/>
          </p:cNvPicPr>
          <p:nvPr/>
        </p:nvPicPr>
        <p:blipFill>
          <a:blip r:embed="rId2"/>
          <a:stretch>
            <a:fillRect/>
          </a:stretch>
        </p:blipFill>
        <p:spPr>
          <a:xfrm>
            <a:off x="677334" y="2483859"/>
            <a:ext cx="7437966" cy="3324225"/>
          </a:xfrm>
          <a:prstGeom prst="rect">
            <a:avLst/>
          </a:prstGeom>
        </p:spPr>
      </p:pic>
      <p:pic>
        <p:nvPicPr>
          <p:cNvPr id="5" name="Picture 4"/>
          <p:cNvPicPr>
            <a:picLocks noChangeAspect="1"/>
          </p:cNvPicPr>
          <p:nvPr/>
        </p:nvPicPr>
        <p:blipFill>
          <a:blip r:embed="rId3"/>
          <a:stretch>
            <a:fillRect/>
          </a:stretch>
        </p:blipFill>
        <p:spPr>
          <a:xfrm>
            <a:off x="763298" y="5808084"/>
            <a:ext cx="6010275" cy="695325"/>
          </a:xfrm>
          <a:prstGeom prst="rect">
            <a:avLst/>
          </a:prstGeom>
        </p:spPr>
      </p:pic>
    </p:spTree>
    <p:extLst>
      <p:ext uri="{BB962C8B-B14F-4D97-AF65-F5344CB8AC3E}">
        <p14:creationId xmlns:p14="http://schemas.microsoft.com/office/powerpoint/2010/main" val="33646140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6587836" y="415637"/>
            <a:ext cx="4925290" cy="4073237"/>
          </a:xfrm>
          <a:prstGeom prst="rect">
            <a:avLst/>
          </a:prstGeom>
        </p:spPr>
      </p:pic>
      <p:pic>
        <p:nvPicPr>
          <p:cNvPr id="3" name="Content Placeholder 3"/>
          <p:cNvPicPr>
            <a:picLocks noChangeAspect="1"/>
          </p:cNvPicPr>
          <p:nvPr/>
        </p:nvPicPr>
        <p:blipFill>
          <a:blip r:embed="rId3"/>
          <a:stretch>
            <a:fillRect/>
          </a:stretch>
        </p:blipFill>
        <p:spPr>
          <a:xfrm>
            <a:off x="903214" y="415637"/>
            <a:ext cx="5092341" cy="4248150"/>
          </a:xfrm>
          <a:prstGeom prst="rect">
            <a:avLst/>
          </a:prstGeom>
        </p:spPr>
      </p:pic>
    </p:spTree>
    <p:extLst>
      <p:ext uri="{BB962C8B-B14F-4D97-AF65-F5344CB8AC3E}">
        <p14:creationId xmlns:p14="http://schemas.microsoft.com/office/powerpoint/2010/main" val="39853937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336" y="145473"/>
            <a:ext cx="11492346" cy="6463145"/>
          </a:xfrm>
        </p:spPr>
        <p:txBody>
          <a:bodyPr/>
          <a:lstStyle/>
          <a:p>
            <a:pPr marL="0" indent="0">
              <a:buNone/>
            </a:pPr>
            <a:r>
              <a:rPr lang="en-US" b="1" dirty="0" smtClean="0">
                <a:solidFill>
                  <a:schemeClr val="accent1"/>
                </a:solidFill>
              </a:rPr>
              <a:t>$</a:t>
            </a:r>
            <a:r>
              <a:rPr lang="en-US" b="1" dirty="0" err="1">
                <a:solidFill>
                  <a:schemeClr val="accent1"/>
                </a:solidFill>
              </a:rPr>
              <a:t>routeProvider</a:t>
            </a:r>
            <a:r>
              <a:rPr lang="en-US" b="1" dirty="0">
                <a:solidFill>
                  <a:schemeClr val="accent1"/>
                </a:solidFill>
              </a:rPr>
              <a:t> </a:t>
            </a:r>
            <a:r>
              <a:rPr lang="en-US" b="1" dirty="0" smtClean="0">
                <a:solidFill>
                  <a:schemeClr val="accent1"/>
                </a:solidFill>
              </a:rPr>
              <a:t>Service:-</a:t>
            </a:r>
          </a:p>
          <a:p>
            <a:pPr marL="0" indent="0">
              <a:buNone/>
            </a:pPr>
            <a:r>
              <a:rPr lang="en-US" dirty="0" smtClean="0"/>
              <a:t>$</a:t>
            </a:r>
            <a:r>
              <a:rPr lang="en-US" dirty="0" err="1"/>
              <a:t>routeProvider</a:t>
            </a:r>
            <a:r>
              <a:rPr lang="en-US" dirty="0"/>
              <a:t> is a key service which sets the configuration of URLs, maps them with the corresponding HTML page or ng-template, and attaches a controller with the same</a:t>
            </a:r>
            <a:r>
              <a:rPr lang="en-US" dirty="0" smtClean="0"/>
              <a:t>.</a:t>
            </a:r>
          </a:p>
          <a:p>
            <a:pPr marL="0" indent="0">
              <a:buNone/>
            </a:pPr>
            <a:endParaRPr lang="en-US" b="1" dirty="0" smtClean="0">
              <a:solidFill>
                <a:schemeClr val="tx1"/>
              </a:solidFill>
            </a:endParaRPr>
          </a:p>
          <a:p>
            <a:pPr marL="0" indent="0">
              <a:buNone/>
            </a:pPr>
            <a:endParaRPr lang="en-US" b="1" dirty="0">
              <a:solidFill>
                <a:schemeClr val="tx1"/>
              </a:solidFill>
            </a:endParaRPr>
          </a:p>
        </p:txBody>
      </p:sp>
      <p:pic>
        <p:nvPicPr>
          <p:cNvPr id="5" name="Picture 4"/>
          <p:cNvPicPr>
            <a:picLocks noChangeAspect="1"/>
          </p:cNvPicPr>
          <p:nvPr/>
        </p:nvPicPr>
        <p:blipFill>
          <a:blip r:embed="rId2"/>
          <a:stretch>
            <a:fillRect/>
          </a:stretch>
        </p:blipFill>
        <p:spPr>
          <a:xfrm>
            <a:off x="1135207" y="3762375"/>
            <a:ext cx="3790950" cy="3095625"/>
          </a:xfrm>
          <a:prstGeom prst="rect">
            <a:avLst/>
          </a:prstGeom>
        </p:spPr>
      </p:pic>
      <p:pic>
        <p:nvPicPr>
          <p:cNvPr id="6" name="Picture 5"/>
          <p:cNvPicPr>
            <a:picLocks noChangeAspect="1"/>
          </p:cNvPicPr>
          <p:nvPr/>
        </p:nvPicPr>
        <p:blipFill>
          <a:blip r:embed="rId3"/>
          <a:stretch>
            <a:fillRect/>
          </a:stretch>
        </p:blipFill>
        <p:spPr>
          <a:xfrm>
            <a:off x="703985" y="1407968"/>
            <a:ext cx="4362450" cy="2105025"/>
          </a:xfrm>
          <a:prstGeom prst="rect">
            <a:avLst/>
          </a:prstGeom>
        </p:spPr>
      </p:pic>
    </p:spTree>
    <p:extLst>
      <p:ext uri="{BB962C8B-B14F-4D97-AF65-F5344CB8AC3E}">
        <p14:creationId xmlns:p14="http://schemas.microsoft.com/office/powerpoint/2010/main" val="5607031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06851394"/>
              </p:ext>
            </p:extLst>
          </p:nvPr>
        </p:nvGraphicFramePr>
        <p:xfrm>
          <a:off x="134938" y="125413"/>
          <a:ext cx="11907837" cy="6628678"/>
        </p:xfrm>
        <a:graphic>
          <a:graphicData uri="http://schemas.openxmlformats.org/drawingml/2006/table">
            <a:tbl>
              <a:tblPr firstRow="1" bandRow="1">
                <a:tableStyleId>{3B4B98B0-60AC-42C2-AFA5-B58CD77FA1E5}</a:tableStyleId>
              </a:tblPr>
              <a:tblGrid>
                <a:gridCol w="3969279"/>
                <a:gridCol w="3969279"/>
                <a:gridCol w="3969279"/>
              </a:tblGrid>
              <a:tr h="6628678">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2"/>
          <a:stretch>
            <a:fillRect/>
          </a:stretch>
        </p:blipFill>
        <p:spPr>
          <a:xfrm>
            <a:off x="1461868" y="332942"/>
            <a:ext cx="2895600" cy="809625"/>
          </a:xfrm>
          <a:prstGeom prst="rect">
            <a:avLst/>
          </a:prstGeom>
        </p:spPr>
      </p:pic>
      <p:pic>
        <p:nvPicPr>
          <p:cNvPr id="6" name="Picture 5"/>
          <p:cNvPicPr>
            <a:picLocks noChangeAspect="1"/>
          </p:cNvPicPr>
          <p:nvPr/>
        </p:nvPicPr>
        <p:blipFill>
          <a:blip r:embed="rId3"/>
          <a:stretch>
            <a:fillRect/>
          </a:stretch>
        </p:blipFill>
        <p:spPr>
          <a:xfrm>
            <a:off x="1581798" y="1350096"/>
            <a:ext cx="5800725" cy="4943475"/>
          </a:xfrm>
          <a:prstGeom prst="rect">
            <a:avLst/>
          </a:prstGeom>
        </p:spPr>
      </p:pic>
      <p:sp>
        <p:nvSpPr>
          <p:cNvPr id="10" name="TextBox 9"/>
          <p:cNvSpPr txBox="1"/>
          <p:nvPr/>
        </p:nvSpPr>
        <p:spPr>
          <a:xfrm>
            <a:off x="4738255" y="259773"/>
            <a:ext cx="4083627" cy="369332"/>
          </a:xfrm>
          <a:prstGeom prst="rect">
            <a:avLst/>
          </a:prstGeom>
          <a:noFill/>
        </p:spPr>
        <p:txBody>
          <a:bodyPr wrap="square" rtlCol="0">
            <a:spAutoFit/>
          </a:bodyPr>
          <a:lstStyle/>
          <a:p>
            <a:r>
              <a:rPr lang="en-US" dirty="0" smtClean="0"/>
              <a:t>EXAMPLE WITH ROUTEPROVIDER</a:t>
            </a:r>
            <a:endParaRPr lang="en-US" dirty="0"/>
          </a:p>
        </p:txBody>
      </p:sp>
      <p:sp>
        <p:nvSpPr>
          <p:cNvPr id="11" name="TextBox 10"/>
          <p:cNvSpPr txBox="1"/>
          <p:nvPr/>
        </p:nvSpPr>
        <p:spPr>
          <a:xfrm>
            <a:off x="2722419" y="1953491"/>
            <a:ext cx="2732809" cy="230832"/>
          </a:xfrm>
          <a:prstGeom prst="rect">
            <a:avLst/>
          </a:prstGeom>
          <a:noFill/>
        </p:spPr>
        <p:txBody>
          <a:bodyPr wrap="square" rtlCol="0">
            <a:spAutoFit/>
          </a:bodyPr>
          <a:lstStyle/>
          <a:p>
            <a:r>
              <a:rPr lang="en-US" sz="900" dirty="0" smtClean="0">
                <a:solidFill>
                  <a:srgbClr val="FF0000"/>
                </a:solidFill>
              </a:rPr>
              <a:t>STEP1- include AngularJS Route module</a:t>
            </a:r>
            <a:endParaRPr lang="en-US" sz="900" dirty="0">
              <a:solidFill>
                <a:srgbClr val="FF0000"/>
              </a:solidFill>
            </a:endParaRPr>
          </a:p>
        </p:txBody>
      </p:sp>
      <p:sp>
        <p:nvSpPr>
          <p:cNvPr id="12" name="TextBox 11"/>
          <p:cNvSpPr txBox="1"/>
          <p:nvPr/>
        </p:nvSpPr>
        <p:spPr>
          <a:xfrm>
            <a:off x="2722419" y="4343400"/>
            <a:ext cx="2389908" cy="230832"/>
          </a:xfrm>
          <a:prstGeom prst="rect">
            <a:avLst/>
          </a:prstGeom>
          <a:noFill/>
        </p:spPr>
        <p:txBody>
          <a:bodyPr wrap="square" rtlCol="0">
            <a:spAutoFit/>
          </a:bodyPr>
          <a:lstStyle/>
          <a:p>
            <a:r>
              <a:rPr lang="en-US" sz="900" dirty="0" smtClean="0">
                <a:solidFill>
                  <a:srgbClr val="FF0000"/>
                </a:solidFill>
              </a:rPr>
              <a:t>Ng-view Directive</a:t>
            </a:r>
            <a:endParaRPr lang="en-US" sz="900" dirty="0">
              <a:solidFill>
                <a:srgbClr val="FF0000"/>
              </a:solidFill>
            </a:endParaRPr>
          </a:p>
        </p:txBody>
      </p:sp>
      <p:sp>
        <p:nvSpPr>
          <p:cNvPr id="13" name="TextBox 12"/>
          <p:cNvSpPr txBox="1"/>
          <p:nvPr/>
        </p:nvSpPr>
        <p:spPr>
          <a:xfrm>
            <a:off x="3117273" y="3706417"/>
            <a:ext cx="2109354" cy="230832"/>
          </a:xfrm>
          <a:prstGeom prst="rect">
            <a:avLst/>
          </a:prstGeom>
          <a:noFill/>
        </p:spPr>
        <p:txBody>
          <a:bodyPr wrap="square" rtlCol="0">
            <a:spAutoFit/>
          </a:bodyPr>
          <a:lstStyle/>
          <a:p>
            <a:r>
              <a:rPr lang="en-US" sz="900" dirty="0" smtClean="0">
                <a:solidFill>
                  <a:srgbClr val="FF0000"/>
                </a:solidFill>
              </a:rPr>
              <a:t>Links To routes</a:t>
            </a:r>
            <a:endParaRPr lang="en-US" sz="900" dirty="0">
              <a:solidFill>
                <a:srgbClr val="FF0000"/>
              </a:solidFill>
            </a:endParaRPr>
          </a:p>
        </p:txBody>
      </p:sp>
    </p:spTree>
    <p:extLst>
      <p:ext uri="{BB962C8B-B14F-4D97-AF65-F5344CB8AC3E}">
        <p14:creationId xmlns:p14="http://schemas.microsoft.com/office/powerpoint/2010/main" val="39221149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42421" y="3133725"/>
            <a:ext cx="3638550" cy="3724275"/>
          </a:xfrm>
          <a:prstGeom prst="rect">
            <a:avLst/>
          </a:prstGeom>
        </p:spPr>
      </p:pic>
      <p:pic>
        <p:nvPicPr>
          <p:cNvPr id="8" name="Picture 7"/>
          <p:cNvPicPr>
            <a:picLocks noChangeAspect="1"/>
          </p:cNvPicPr>
          <p:nvPr/>
        </p:nvPicPr>
        <p:blipFill>
          <a:blip r:embed="rId3"/>
          <a:stretch>
            <a:fillRect/>
          </a:stretch>
        </p:blipFill>
        <p:spPr>
          <a:xfrm>
            <a:off x="573665" y="74469"/>
            <a:ext cx="2295525" cy="1181100"/>
          </a:xfrm>
          <a:prstGeom prst="rect">
            <a:avLst/>
          </a:prstGeom>
        </p:spPr>
      </p:pic>
      <p:pic>
        <p:nvPicPr>
          <p:cNvPr id="9" name="Picture 8"/>
          <p:cNvPicPr>
            <a:picLocks noChangeAspect="1"/>
          </p:cNvPicPr>
          <p:nvPr/>
        </p:nvPicPr>
        <p:blipFill>
          <a:blip r:embed="rId4"/>
          <a:stretch>
            <a:fillRect/>
          </a:stretch>
        </p:blipFill>
        <p:spPr>
          <a:xfrm>
            <a:off x="679630" y="1255569"/>
            <a:ext cx="4171950" cy="1800225"/>
          </a:xfrm>
          <a:prstGeom prst="rect">
            <a:avLst/>
          </a:prstGeom>
        </p:spPr>
      </p:pic>
      <p:pic>
        <p:nvPicPr>
          <p:cNvPr id="10" name="Picture 9"/>
          <p:cNvPicPr>
            <a:picLocks noChangeAspect="1"/>
          </p:cNvPicPr>
          <p:nvPr/>
        </p:nvPicPr>
        <p:blipFill>
          <a:blip r:embed="rId5"/>
          <a:stretch>
            <a:fillRect/>
          </a:stretch>
        </p:blipFill>
        <p:spPr>
          <a:xfrm>
            <a:off x="5514975" y="250681"/>
            <a:ext cx="5734050" cy="1905000"/>
          </a:xfrm>
          <a:prstGeom prst="rect">
            <a:avLst/>
          </a:prstGeom>
        </p:spPr>
      </p:pic>
      <p:sp>
        <p:nvSpPr>
          <p:cNvPr id="11" name="TextBox 10"/>
          <p:cNvSpPr txBox="1"/>
          <p:nvPr/>
        </p:nvSpPr>
        <p:spPr>
          <a:xfrm>
            <a:off x="2452255" y="1381991"/>
            <a:ext cx="2150918" cy="230832"/>
          </a:xfrm>
          <a:prstGeom prst="rect">
            <a:avLst/>
          </a:prstGeom>
          <a:noFill/>
        </p:spPr>
        <p:txBody>
          <a:bodyPr wrap="square" rtlCol="0">
            <a:spAutoFit/>
          </a:bodyPr>
          <a:lstStyle/>
          <a:p>
            <a:r>
              <a:rPr lang="en-US" sz="900" dirty="0" smtClean="0">
                <a:solidFill>
                  <a:srgbClr val="FF0000"/>
                </a:solidFill>
              </a:rPr>
              <a:t> Inject </a:t>
            </a:r>
            <a:r>
              <a:rPr lang="en-US" sz="900" dirty="0" err="1" smtClean="0">
                <a:solidFill>
                  <a:srgbClr val="FF0000"/>
                </a:solidFill>
              </a:rPr>
              <a:t>ngRoute</a:t>
            </a:r>
            <a:r>
              <a:rPr lang="en-US" sz="900" dirty="0" smtClean="0">
                <a:solidFill>
                  <a:srgbClr val="FF0000"/>
                </a:solidFill>
              </a:rPr>
              <a:t> </a:t>
            </a:r>
            <a:r>
              <a:rPr lang="en-US" sz="900" dirty="0" err="1" smtClean="0">
                <a:solidFill>
                  <a:srgbClr val="FF0000"/>
                </a:solidFill>
              </a:rPr>
              <a:t>Dependancy</a:t>
            </a:r>
            <a:endParaRPr lang="en-US" sz="900" dirty="0">
              <a:solidFill>
                <a:srgbClr val="FF0000"/>
              </a:solidFill>
            </a:endParaRPr>
          </a:p>
        </p:txBody>
      </p:sp>
      <p:sp>
        <p:nvSpPr>
          <p:cNvPr id="12" name="TextBox 11"/>
          <p:cNvSpPr txBox="1"/>
          <p:nvPr/>
        </p:nvSpPr>
        <p:spPr>
          <a:xfrm>
            <a:off x="2140526" y="1974273"/>
            <a:ext cx="3231573" cy="230832"/>
          </a:xfrm>
          <a:prstGeom prst="rect">
            <a:avLst/>
          </a:prstGeom>
          <a:noFill/>
        </p:spPr>
        <p:txBody>
          <a:bodyPr wrap="square" rtlCol="0">
            <a:spAutoFit/>
          </a:bodyPr>
          <a:lstStyle/>
          <a:p>
            <a:r>
              <a:rPr lang="en-US" sz="900" dirty="0" smtClean="0">
                <a:solidFill>
                  <a:srgbClr val="FF0000"/>
                </a:solidFill>
              </a:rPr>
              <a:t>Configuring $</a:t>
            </a:r>
            <a:r>
              <a:rPr lang="en-US" sz="900" dirty="0" err="1" smtClean="0">
                <a:solidFill>
                  <a:srgbClr val="FF0000"/>
                </a:solidFill>
              </a:rPr>
              <a:t>RouteProvider</a:t>
            </a:r>
            <a:endParaRPr lang="en-US" sz="900" dirty="0">
              <a:solidFill>
                <a:srgbClr val="FF0000"/>
              </a:solidFill>
            </a:endParaRPr>
          </a:p>
        </p:txBody>
      </p:sp>
    </p:spTree>
    <p:extLst>
      <p:ext uri="{BB962C8B-B14F-4D97-AF65-F5344CB8AC3E}">
        <p14:creationId xmlns:p14="http://schemas.microsoft.com/office/powerpoint/2010/main" val="2520126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89808" y="1261196"/>
            <a:ext cx="6504709" cy="4692795"/>
          </a:xfrm>
          <a:prstGeom prst="rect">
            <a:avLst/>
          </a:prstGeom>
        </p:spPr>
      </p:pic>
      <p:sp>
        <p:nvSpPr>
          <p:cNvPr id="5" name="TextBox 4"/>
          <p:cNvSpPr txBox="1"/>
          <p:nvPr/>
        </p:nvSpPr>
        <p:spPr>
          <a:xfrm>
            <a:off x="1589808" y="571500"/>
            <a:ext cx="2348347" cy="369332"/>
          </a:xfrm>
          <a:prstGeom prst="rect">
            <a:avLst/>
          </a:prstGeom>
          <a:noFill/>
        </p:spPr>
        <p:txBody>
          <a:bodyPr wrap="square" rtlCol="0">
            <a:spAutoFit/>
          </a:bodyPr>
          <a:lstStyle/>
          <a:p>
            <a:r>
              <a:rPr lang="en-US" dirty="0" smtClean="0"/>
              <a:t>OUTPUT</a:t>
            </a:r>
            <a:endParaRPr lang="en-US" dirty="0"/>
          </a:p>
        </p:txBody>
      </p:sp>
    </p:spTree>
    <p:extLst>
      <p:ext uri="{BB962C8B-B14F-4D97-AF65-F5344CB8AC3E}">
        <p14:creationId xmlns:p14="http://schemas.microsoft.com/office/powerpoint/2010/main" val="30257906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299792726"/>
              </p:ext>
            </p:extLst>
          </p:nvPr>
        </p:nvGraphicFramePr>
        <p:xfrm>
          <a:off x="107089" y="57665"/>
          <a:ext cx="9053386" cy="6680885"/>
        </p:xfrm>
        <a:graphic>
          <a:graphicData uri="http://schemas.openxmlformats.org/drawingml/2006/table">
            <a:tbl>
              <a:tblPr firstRow="1" bandRow="1">
                <a:tableStyleId>{0E3FDE45-AF77-4B5C-9715-49D594BDF05E}</a:tableStyleId>
              </a:tblPr>
              <a:tblGrid>
                <a:gridCol w="4526693"/>
                <a:gridCol w="4526693"/>
              </a:tblGrid>
              <a:tr h="6680885">
                <a:tc>
                  <a:txBody>
                    <a:bodyPr/>
                    <a:lstStyle/>
                    <a:p>
                      <a:r>
                        <a:rPr lang="en-US" dirty="0" smtClean="0">
                          <a:solidFill>
                            <a:schemeClr val="accent1"/>
                          </a:solidFill>
                        </a:rPr>
                        <a:t>Example2 (view)-</a:t>
                      </a:r>
                    </a:p>
                    <a:p>
                      <a:r>
                        <a:rPr lang="en-US" dirty="0" smtClean="0"/>
                        <a:t>Index.html</a:t>
                      </a:r>
                      <a:endParaRPr lang="en-US" dirty="0" smtClean="0"/>
                    </a:p>
                    <a:p>
                      <a:endParaRPr lang="en-US" b="0" dirty="0" smtClean="0"/>
                    </a:p>
                    <a:p>
                      <a:r>
                        <a:rPr lang="en-US" sz="1050" b="0" dirty="0" smtClean="0"/>
                        <a:t>&lt;div ng-controller="</a:t>
                      </a:r>
                      <a:r>
                        <a:rPr lang="en-US" sz="1050" b="0" dirty="0" err="1" smtClean="0"/>
                        <a:t>MainCtrl</a:t>
                      </a:r>
                      <a:r>
                        <a:rPr lang="en-US" sz="1050" b="0" dirty="0" smtClean="0"/>
                        <a:t>" ng-app=app&gt;</a:t>
                      </a:r>
                    </a:p>
                    <a:p>
                      <a:endParaRPr lang="en-US" sz="1050" b="0" dirty="0" smtClean="0"/>
                    </a:p>
                    <a:p>
                      <a:r>
                        <a:rPr lang="en-US" sz="1050" b="0" dirty="0" smtClean="0"/>
                        <a:t>&lt;h1&gt;{{</a:t>
                      </a:r>
                      <a:r>
                        <a:rPr lang="en-US" sz="1050" b="0" dirty="0" err="1" smtClean="0"/>
                        <a:t>page.title</a:t>
                      </a:r>
                      <a:r>
                        <a:rPr lang="en-US" sz="1050" b="0" dirty="0" smtClean="0"/>
                        <a:t>()}}&lt;/h1&gt;</a:t>
                      </a:r>
                    </a:p>
                    <a:p>
                      <a:endParaRPr lang="en-US" sz="1050" b="0" dirty="0" smtClean="0"/>
                    </a:p>
                    <a:p>
                      <a:r>
                        <a:rPr lang="en-US" sz="1050" b="0" dirty="0" smtClean="0"/>
                        <a:t>&lt;p&gt; &lt;a </a:t>
                      </a:r>
                      <a:r>
                        <a:rPr lang="en-US" sz="1050" b="0" dirty="0" err="1" smtClean="0"/>
                        <a:t>href</a:t>
                      </a:r>
                      <a:r>
                        <a:rPr lang="en-US" sz="1050" b="0" dirty="0" smtClean="0"/>
                        <a:t>="#/home"&gt;Home&lt;/a&gt; |</a:t>
                      </a:r>
                    </a:p>
                    <a:p>
                      <a:r>
                        <a:rPr lang="en-US" sz="1050" b="0" dirty="0" smtClean="0"/>
                        <a:t>    &lt;a </a:t>
                      </a:r>
                      <a:r>
                        <a:rPr lang="en-US" sz="1050" b="0" dirty="0" err="1" smtClean="0"/>
                        <a:t>href</a:t>
                      </a:r>
                      <a:r>
                        <a:rPr lang="en-US" sz="1050" b="0" dirty="0" smtClean="0"/>
                        <a:t>="#/list"&gt;List&lt;/a&gt; |</a:t>
                      </a:r>
                    </a:p>
                    <a:p>
                      <a:r>
                        <a:rPr lang="en-US" sz="1050" b="0" dirty="0" smtClean="0"/>
                        <a:t>    &lt;a </a:t>
                      </a:r>
                      <a:r>
                        <a:rPr lang="en-US" sz="1050" b="0" dirty="0" err="1" smtClean="0"/>
                        <a:t>href</a:t>
                      </a:r>
                      <a:r>
                        <a:rPr lang="en-US" sz="1050" b="0" dirty="0" smtClean="0"/>
                        <a:t>="#/settings"&gt;Settings&lt;/a&gt;</a:t>
                      </a:r>
                    </a:p>
                    <a:p>
                      <a:r>
                        <a:rPr lang="en-US" sz="1050" b="0" dirty="0" smtClean="0"/>
                        <a:t>&lt;/p&gt;</a:t>
                      </a:r>
                    </a:p>
                    <a:p>
                      <a:endParaRPr lang="en-US" sz="1050" b="0" dirty="0" smtClean="0"/>
                    </a:p>
                    <a:p>
                      <a:r>
                        <a:rPr lang="en-US" sz="1050" b="0" dirty="0" smtClean="0"/>
                        <a:t>&lt;</a:t>
                      </a:r>
                      <a:r>
                        <a:rPr lang="en-US" sz="1050" b="0" dirty="0" err="1" smtClean="0"/>
                        <a:t>hr</a:t>
                      </a:r>
                      <a:r>
                        <a:rPr lang="en-US" sz="1050" b="0" dirty="0" smtClean="0"/>
                        <a:t>&gt;</a:t>
                      </a:r>
                    </a:p>
                    <a:p>
                      <a:r>
                        <a:rPr lang="en-US" sz="1050" b="0" dirty="0" smtClean="0"/>
                        <a:t>    &lt;ng-view&gt;Loading...&lt;/ng-view&gt;</a:t>
                      </a:r>
                    </a:p>
                    <a:p>
                      <a:r>
                        <a:rPr lang="en-US" sz="1050" b="0" dirty="0" smtClean="0"/>
                        <a:t>&lt;</a:t>
                      </a:r>
                      <a:r>
                        <a:rPr lang="en-US" sz="1050" b="0" dirty="0" err="1" smtClean="0"/>
                        <a:t>hr</a:t>
                      </a:r>
                      <a:r>
                        <a:rPr lang="en-US" sz="1050" b="0" dirty="0" smtClean="0"/>
                        <a:t>&gt;</a:t>
                      </a:r>
                    </a:p>
                    <a:p>
                      <a:r>
                        <a:rPr lang="en-US" sz="1050" b="0" dirty="0" smtClean="0"/>
                        <a:t>Footer</a:t>
                      </a:r>
                    </a:p>
                    <a:p>
                      <a:r>
                        <a:rPr lang="en-US" sz="1050" b="0" dirty="0" smtClean="0"/>
                        <a:t>&lt;!-- Inline Templates (Partials) --&gt;</a:t>
                      </a:r>
                    </a:p>
                    <a:p>
                      <a:r>
                        <a:rPr lang="en-US" sz="1050" b="0" dirty="0" smtClean="0"/>
                        <a:t>    </a:t>
                      </a:r>
                    </a:p>
                    <a:p>
                      <a:r>
                        <a:rPr lang="en-US" sz="1050" b="0" dirty="0" smtClean="0"/>
                        <a:t>&lt;script type=text/ng-template id=home.html&gt;</a:t>
                      </a:r>
                    </a:p>
                    <a:p>
                      <a:r>
                        <a:rPr lang="en-US" sz="1050" b="0" dirty="0" smtClean="0"/>
                        <a:t>    &lt;!-- Home --&gt;</a:t>
                      </a:r>
                    </a:p>
                    <a:p>
                      <a:r>
                        <a:rPr lang="en-US" sz="1050" b="0" dirty="0" smtClean="0"/>
                        <a:t>    &lt;</a:t>
                      </a:r>
                      <a:r>
                        <a:rPr lang="en-US" sz="1050" b="0" dirty="0" err="1" smtClean="0"/>
                        <a:t>ul</a:t>
                      </a:r>
                      <a:r>
                        <a:rPr lang="en-US" sz="1050" b="0" dirty="0" smtClean="0"/>
                        <a:t>&gt;</a:t>
                      </a:r>
                    </a:p>
                    <a:p>
                      <a:r>
                        <a:rPr lang="en-US" sz="1050" b="0" dirty="0" smtClean="0"/>
                        <a:t>        &lt;li&gt;&lt;a </a:t>
                      </a:r>
                      <a:r>
                        <a:rPr lang="en-US" sz="1050" b="0" dirty="0" err="1" smtClean="0"/>
                        <a:t>href</a:t>
                      </a:r>
                      <a:r>
                        <a:rPr lang="en-US" sz="1050" b="0" dirty="0" smtClean="0"/>
                        <a:t>="#/list"&gt;Show Items&lt;/a&gt;&lt;/li&gt;</a:t>
                      </a:r>
                    </a:p>
                    <a:p>
                      <a:r>
                        <a:rPr lang="en-US" sz="1050" b="0" dirty="0" smtClean="0"/>
                        <a:t>        &lt;li&gt;&lt;a </a:t>
                      </a:r>
                      <a:r>
                        <a:rPr lang="en-US" sz="1050" b="0" dirty="0" err="1" smtClean="0"/>
                        <a:t>href</a:t>
                      </a:r>
                      <a:r>
                        <a:rPr lang="en-US" sz="1050" b="0" dirty="0" smtClean="0"/>
                        <a:t>="#/settings"&gt;Settings&lt;/a&gt;&lt;/li&gt;</a:t>
                      </a:r>
                    </a:p>
                    <a:p>
                      <a:r>
                        <a:rPr lang="en-US" sz="1050" b="0" dirty="0" smtClean="0"/>
                        <a:t>    &lt;/</a:t>
                      </a:r>
                      <a:r>
                        <a:rPr lang="en-US" sz="1050" b="0" dirty="0" err="1" smtClean="0"/>
                        <a:t>ul</a:t>
                      </a:r>
                      <a:r>
                        <a:rPr lang="en-US" sz="1050" b="0" dirty="0" smtClean="0"/>
                        <a:t>&gt;</a:t>
                      </a:r>
                    </a:p>
                    <a:p>
                      <a:r>
                        <a:rPr lang="en-US" sz="1050" b="0" dirty="0" smtClean="0"/>
                        <a:t>&lt;/script&gt;</a:t>
                      </a:r>
                    </a:p>
                    <a:p>
                      <a:endParaRPr lang="en-US" sz="1050" b="0" dirty="0" smtClean="0"/>
                    </a:p>
                    <a:p>
                      <a:r>
                        <a:rPr lang="en-US" sz="1050" b="0" dirty="0" smtClean="0"/>
                        <a:t>&lt;script type=text/ng-template id=list.html&gt;</a:t>
                      </a:r>
                    </a:p>
                    <a:p>
                      <a:r>
                        <a:rPr lang="en-US" sz="1050" b="0" dirty="0" smtClean="0"/>
                        <a:t>    &lt;!-- List --&gt;</a:t>
                      </a:r>
                    </a:p>
                    <a:p>
                      <a:r>
                        <a:rPr lang="en-US" sz="1050" b="0" dirty="0" smtClean="0"/>
                        <a:t>    &lt;p&gt;Choose an Item&lt;/p&gt;</a:t>
                      </a:r>
                    </a:p>
                    <a:p>
                      <a:r>
                        <a:rPr lang="en-US" sz="1050" b="0" dirty="0" smtClean="0"/>
                        <a:t>    &lt;</a:t>
                      </a:r>
                      <a:r>
                        <a:rPr lang="en-US" sz="1050" b="0" dirty="0" err="1" smtClean="0"/>
                        <a:t>ul</a:t>
                      </a:r>
                      <a:r>
                        <a:rPr lang="en-US" sz="1050" b="0" dirty="0" smtClean="0"/>
                        <a:t>&gt;</a:t>
                      </a:r>
                    </a:p>
                    <a:p>
                      <a:r>
                        <a:rPr lang="en-US" sz="1050" b="0" dirty="0" smtClean="0"/>
                        <a:t>        &lt;li ng-repeat="item in items"&gt;&lt;a </a:t>
                      </a:r>
                      <a:r>
                        <a:rPr lang="en-US" sz="1050" b="0" dirty="0" err="1" smtClean="0"/>
                        <a:t>href</a:t>
                      </a:r>
                      <a:r>
                        <a:rPr lang="en-US" sz="1050" b="0" dirty="0" smtClean="0"/>
                        <a:t>="#/detail/{{item.id}}"&gt;{{</a:t>
                      </a:r>
                      <a:r>
                        <a:rPr lang="en-US" sz="1050" b="0" dirty="0" err="1" smtClean="0"/>
                        <a:t>item.title</a:t>
                      </a:r>
                      <a:r>
                        <a:rPr lang="en-US" sz="1050" b="0" dirty="0" smtClean="0"/>
                        <a:t>}}&lt;/a&gt;&lt;/li&gt;</a:t>
                      </a:r>
                    </a:p>
                    <a:p>
                      <a:r>
                        <a:rPr lang="en-US" sz="1050" b="0" dirty="0" smtClean="0"/>
                        <a:t>    &lt;/</a:t>
                      </a:r>
                      <a:r>
                        <a:rPr lang="en-US" sz="1050" b="0" dirty="0" err="1" smtClean="0"/>
                        <a:t>ul</a:t>
                      </a:r>
                      <a:r>
                        <a:rPr lang="en-US" sz="1050" b="0" dirty="0" smtClean="0"/>
                        <a:t>&gt;</a:t>
                      </a:r>
                    </a:p>
                    <a:p>
                      <a:r>
                        <a:rPr lang="en-US" sz="1050" b="0" dirty="0" smtClean="0"/>
                        <a:t>&lt;/script&gt;</a:t>
                      </a:r>
                    </a:p>
                    <a:p>
                      <a:endParaRPr lang="en-US" dirty="0"/>
                    </a:p>
                  </a:txBody>
                  <a:tcPr/>
                </a:tc>
                <a:tc>
                  <a:txBody>
                    <a:bodyPr/>
                    <a:lstStyle/>
                    <a:p>
                      <a:endParaRPr lang="en-US" dirty="0" smtClean="0"/>
                    </a:p>
                    <a:p>
                      <a:r>
                        <a:rPr lang="en-US" sz="1050" b="0" dirty="0" smtClean="0"/>
                        <a:t>&lt;script type=text/ng-template id=detail.html&gt;</a:t>
                      </a:r>
                    </a:p>
                    <a:p>
                      <a:r>
                        <a:rPr lang="en-US" sz="1050" b="0" dirty="0" smtClean="0"/>
                        <a:t>    &lt;!-- Detail --&gt;</a:t>
                      </a:r>
                    </a:p>
                    <a:p>
                      <a:r>
                        <a:rPr lang="en-US" sz="1050" b="0" dirty="0" smtClean="0"/>
                        <a:t>    &lt;h2&gt;{{</a:t>
                      </a:r>
                      <a:r>
                        <a:rPr lang="en-US" sz="1050" b="0" dirty="0" err="1" smtClean="0"/>
                        <a:t>item.title</a:t>
                      </a:r>
                      <a:r>
                        <a:rPr lang="en-US" sz="1050" b="0" dirty="0" smtClean="0"/>
                        <a:t>}}&lt;/h2&gt;</a:t>
                      </a:r>
                    </a:p>
                    <a:p>
                      <a:r>
                        <a:rPr lang="en-US" sz="1050" b="0" dirty="0" smtClean="0"/>
                        <a:t>    &lt;p&gt;{{</a:t>
                      </a:r>
                      <a:r>
                        <a:rPr lang="en-US" sz="1050" b="0" dirty="0" err="1" smtClean="0"/>
                        <a:t>item.detail</a:t>
                      </a:r>
                      <a:r>
                        <a:rPr lang="en-US" sz="1050" b="0" dirty="0" smtClean="0"/>
                        <a:t>}}&lt;/p&gt;</a:t>
                      </a:r>
                    </a:p>
                    <a:p>
                      <a:r>
                        <a:rPr lang="en-US" sz="1050" b="0" dirty="0" smtClean="0"/>
                        <a:t>    &lt;</a:t>
                      </a:r>
                      <a:r>
                        <a:rPr lang="en-US" sz="1050" b="0" dirty="0" err="1" smtClean="0"/>
                        <a:t>hr</a:t>
                      </a:r>
                      <a:r>
                        <a:rPr lang="en-US" sz="1050" b="0" dirty="0" smtClean="0"/>
                        <a:t>&gt;</a:t>
                      </a:r>
                    </a:p>
                    <a:p>
                      <a:r>
                        <a:rPr lang="en-US" sz="1050" b="0" dirty="0" smtClean="0"/>
                        <a:t>    &lt;p&gt;{{item.id}}&lt;/p&gt;</a:t>
                      </a:r>
                    </a:p>
                    <a:p>
                      <a:r>
                        <a:rPr lang="en-US" sz="1050" b="0" dirty="0" smtClean="0"/>
                        <a:t>&lt;/script&gt;</a:t>
                      </a:r>
                    </a:p>
                    <a:p>
                      <a:endParaRPr lang="en-US" sz="1050" b="0" dirty="0" smtClean="0"/>
                    </a:p>
                    <a:p>
                      <a:r>
                        <a:rPr lang="en-US" sz="1050" b="0" dirty="0" smtClean="0"/>
                        <a:t>&lt;script type=text/ng-template id=settings.html&gt;</a:t>
                      </a:r>
                    </a:p>
                    <a:p>
                      <a:r>
                        <a:rPr lang="en-US" sz="1050" b="0" dirty="0" smtClean="0"/>
                        <a:t>    &lt;!-- Settings --&gt;</a:t>
                      </a:r>
                    </a:p>
                    <a:p>
                      <a:r>
                        <a:rPr lang="en-US" sz="1050" b="0" dirty="0" smtClean="0"/>
                        <a:t>    &lt;p&gt;Settings go here ...&lt;/p&gt;</a:t>
                      </a:r>
                    </a:p>
                    <a:p>
                      <a:r>
                        <a:rPr lang="en-US" sz="1050" b="0" dirty="0" smtClean="0"/>
                        <a:t>&lt;/script&gt;</a:t>
                      </a:r>
                    </a:p>
                    <a:p>
                      <a:r>
                        <a:rPr lang="en-US" sz="1050" b="0" dirty="0" smtClean="0"/>
                        <a:t>    </a:t>
                      </a:r>
                    </a:p>
                    <a:p>
                      <a:endParaRPr lang="en-US" sz="1050" b="0" dirty="0" smtClean="0"/>
                    </a:p>
                    <a:p>
                      <a:r>
                        <a:rPr lang="en-US" sz="1050" b="0" dirty="0" smtClean="0"/>
                        <a:t>&lt;/div&gt;</a:t>
                      </a:r>
                      <a:endParaRPr lang="en-US" sz="1050" b="0" dirty="0"/>
                    </a:p>
                  </a:txBody>
                  <a:tcPr/>
                </a:tc>
              </a:tr>
            </a:tbl>
          </a:graphicData>
        </a:graphic>
      </p:graphicFrame>
    </p:spTree>
    <p:extLst>
      <p:ext uri="{BB962C8B-B14F-4D97-AF65-F5344CB8AC3E}">
        <p14:creationId xmlns:p14="http://schemas.microsoft.com/office/powerpoint/2010/main" val="25742287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nvPr>
        </p:nvGraphicFramePr>
        <p:xfrm>
          <a:off x="148282" y="115888"/>
          <a:ext cx="11788345" cy="6614426"/>
        </p:xfrm>
        <a:graphic>
          <a:graphicData uri="http://schemas.openxmlformats.org/drawingml/2006/table">
            <a:tbl>
              <a:tblPr firstRow="1" bandRow="1">
                <a:tableStyleId>{0E3FDE45-AF77-4B5C-9715-49D594BDF05E}</a:tableStyleId>
              </a:tblPr>
              <a:tblGrid>
                <a:gridCol w="3041964"/>
                <a:gridCol w="3041964"/>
                <a:gridCol w="5704417"/>
              </a:tblGrid>
              <a:tr h="6614426">
                <a:tc>
                  <a:txBody>
                    <a:bodyPr/>
                    <a:lstStyle/>
                    <a:p>
                      <a:endParaRPr lang="en-US" sz="1050" b="0" dirty="0" smtClean="0"/>
                    </a:p>
                    <a:p>
                      <a:endParaRPr lang="en-US" sz="1050" b="0" dirty="0" smtClean="0"/>
                    </a:p>
                    <a:p>
                      <a:r>
                        <a:rPr lang="en-US" sz="1050" b="0" dirty="0" err="1" smtClean="0"/>
                        <a:t>angular.module</a:t>
                      </a:r>
                      <a:r>
                        <a:rPr lang="en-US" sz="1050" b="0" dirty="0" smtClean="0"/>
                        <a:t>('app', ['</a:t>
                      </a:r>
                      <a:r>
                        <a:rPr lang="en-US" sz="1050" b="0" dirty="0" err="1" smtClean="0"/>
                        <a:t>appServices</a:t>
                      </a:r>
                      <a:r>
                        <a:rPr lang="en-US" sz="1050" b="0" dirty="0" smtClean="0"/>
                        <a:t>'])</a:t>
                      </a:r>
                    </a:p>
                    <a:p>
                      <a:r>
                        <a:rPr lang="en-US" sz="1050" b="0" dirty="0" smtClean="0"/>
                        <a:t>    .</a:t>
                      </a:r>
                      <a:r>
                        <a:rPr lang="en-US" sz="1050" b="0" dirty="0" err="1" smtClean="0"/>
                        <a:t>config</a:t>
                      </a:r>
                      <a:r>
                        <a:rPr lang="en-US" sz="1050" b="0" dirty="0" smtClean="0"/>
                        <a:t>(['$</a:t>
                      </a:r>
                      <a:r>
                        <a:rPr lang="en-US" sz="1050" b="0" dirty="0" err="1" smtClean="0"/>
                        <a:t>routeProvider</a:t>
                      </a:r>
                      <a:r>
                        <a:rPr lang="en-US" sz="1050" b="0" dirty="0" smtClean="0"/>
                        <a:t>', function($</a:t>
                      </a:r>
                      <a:r>
                        <a:rPr lang="en-US" sz="1050" b="0" dirty="0" err="1" smtClean="0"/>
                        <a:t>routeProvider</a:t>
                      </a:r>
                      <a:r>
                        <a:rPr lang="en-US" sz="1050" b="0" dirty="0" smtClean="0"/>
                        <a:t>) {</a:t>
                      </a:r>
                    </a:p>
                    <a:p>
                      <a:r>
                        <a:rPr lang="en-US" sz="1050" b="0" dirty="0" smtClean="0"/>
                        <a:t>        $</a:t>
                      </a:r>
                      <a:r>
                        <a:rPr lang="en-US" sz="1050" b="0" dirty="0" err="1" smtClean="0"/>
                        <a:t>routeProvider</a:t>
                      </a:r>
                      <a:r>
                        <a:rPr lang="en-US" sz="1050" b="0" dirty="0" smtClean="0"/>
                        <a:t>.</a:t>
                      </a:r>
                    </a:p>
                    <a:p>
                      <a:r>
                        <a:rPr lang="en-US" sz="1050" b="0" dirty="0" smtClean="0"/>
                        <a:t>                when('/home', {</a:t>
                      </a:r>
                      <a:r>
                        <a:rPr lang="en-US" sz="1050" b="0" dirty="0" err="1" smtClean="0"/>
                        <a:t>templateUrl</a:t>
                      </a:r>
                      <a:r>
                        <a:rPr lang="en-US" sz="1050" b="0" dirty="0" smtClean="0"/>
                        <a:t>: 'home.html',   controller: </a:t>
                      </a:r>
                      <a:r>
                        <a:rPr lang="en-US" sz="1050" b="0" dirty="0" err="1" smtClean="0"/>
                        <a:t>HomeCtrl</a:t>
                      </a:r>
                      <a:r>
                        <a:rPr lang="en-US" sz="1050" b="0" dirty="0" smtClean="0"/>
                        <a:t>}).</a:t>
                      </a:r>
                    </a:p>
                    <a:p>
                      <a:r>
                        <a:rPr lang="en-US" sz="1050" b="0" dirty="0" smtClean="0"/>
                        <a:t>                when('/list', {</a:t>
                      </a:r>
                      <a:r>
                        <a:rPr lang="en-US" sz="1050" b="0" dirty="0" err="1" smtClean="0"/>
                        <a:t>templateUrl</a:t>
                      </a:r>
                      <a:r>
                        <a:rPr lang="en-US" sz="1050" b="0" dirty="0" smtClean="0"/>
                        <a:t>: 'list.html',   controller: </a:t>
                      </a:r>
                      <a:r>
                        <a:rPr lang="en-US" sz="1050" b="0" dirty="0" err="1" smtClean="0"/>
                        <a:t>ListCtrl</a:t>
                      </a:r>
                      <a:r>
                        <a:rPr lang="en-US" sz="1050" b="0" dirty="0" smtClean="0"/>
                        <a:t>}).</a:t>
                      </a:r>
                    </a:p>
                    <a:p>
                      <a:r>
                        <a:rPr lang="en-US" sz="1050" b="0" dirty="0" smtClean="0"/>
                        <a:t>                when('/detail/:</a:t>
                      </a:r>
                      <a:r>
                        <a:rPr lang="en-US" sz="1050" b="0" dirty="0" err="1" smtClean="0"/>
                        <a:t>itemId</a:t>
                      </a:r>
                      <a:r>
                        <a:rPr lang="en-US" sz="1050" b="0" dirty="0" smtClean="0"/>
                        <a:t>', {</a:t>
                      </a:r>
                      <a:r>
                        <a:rPr lang="en-US" sz="1050" b="0" dirty="0" err="1" smtClean="0"/>
                        <a:t>templateUrl</a:t>
                      </a:r>
                      <a:r>
                        <a:rPr lang="en-US" sz="1050" b="0" dirty="0" smtClean="0"/>
                        <a:t>: 'detail.html',   controller: </a:t>
                      </a:r>
                      <a:r>
                        <a:rPr lang="en-US" sz="1050" b="0" dirty="0" err="1" smtClean="0"/>
                        <a:t>DetailCtrl</a:t>
                      </a:r>
                      <a:r>
                        <a:rPr lang="en-US" sz="1050" b="0" dirty="0" smtClean="0"/>
                        <a:t>}).</a:t>
                      </a:r>
                    </a:p>
                    <a:p>
                      <a:r>
                        <a:rPr lang="en-US" sz="1050" b="0" dirty="0" smtClean="0"/>
                        <a:t>                when('/settings', {</a:t>
                      </a:r>
                      <a:r>
                        <a:rPr lang="en-US" sz="1050" b="0" dirty="0" err="1" smtClean="0"/>
                        <a:t>templateUrl</a:t>
                      </a:r>
                      <a:r>
                        <a:rPr lang="en-US" sz="1050" b="0" dirty="0" smtClean="0"/>
                        <a:t>: 'settings.html',   controller: </a:t>
                      </a:r>
                      <a:r>
                        <a:rPr lang="en-US" sz="1050" b="0" dirty="0" err="1" smtClean="0"/>
                        <a:t>SettingsCtrl</a:t>
                      </a:r>
                      <a:r>
                        <a:rPr lang="en-US" sz="1050" b="0" dirty="0" smtClean="0"/>
                        <a:t>}).</a:t>
                      </a:r>
                    </a:p>
                    <a:p>
                      <a:r>
                        <a:rPr lang="en-US" sz="1050" b="0" dirty="0" smtClean="0"/>
                        <a:t>                otherwise({</a:t>
                      </a:r>
                      <a:r>
                        <a:rPr lang="en-US" sz="1050" b="0" dirty="0" err="1" smtClean="0"/>
                        <a:t>redirectTo</a:t>
                      </a:r>
                      <a:r>
                        <a:rPr lang="en-US" sz="1050" b="0" dirty="0" smtClean="0"/>
                        <a:t>: '/home'});</a:t>
                      </a:r>
                    </a:p>
                    <a:p>
                      <a:r>
                        <a:rPr lang="en-US" sz="1050" b="0" dirty="0" smtClean="0"/>
                        <a:t>}]);</a:t>
                      </a:r>
                    </a:p>
                    <a:p>
                      <a:endParaRPr lang="en-US" sz="1050" b="0" dirty="0" smtClean="0"/>
                    </a:p>
                    <a:p>
                      <a:r>
                        <a:rPr lang="en-US" sz="1050" b="0" u="sng" dirty="0" smtClean="0">
                          <a:solidFill>
                            <a:schemeClr val="accent5"/>
                          </a:solidFill>
                        </a:rPr>
                        <a:t>/* Controllers */</a:t>
                      </a:r>
                    </a:p>
                    <a:p>
                      <a:endParaRPr lang="en-US" sz="1050" b="0" dirty="0" smtClean="0"/>
                    </a:p>
                    <a:p>
                      <a:r>
                        <a:rPr lang="en-US" sz="1050" b="0" dirty="0" smtClean="0"/>
                        <a:t>function </a:t>
                      </a:r>
                      <a:r>
                        <a:rPr lang="en-US" sz="1050" b="0" dirty="0" err="1" smtClean="0"/>
                        <a:t>MainCtrl</a:t>
                      </a:r>
                      <a:r>
                        <a:rPr lang="en-US" sz="1050" b="0" dirty="0" smtClean="0"/>
                        <a:t>($scope, Page) {</a:t>
                      </a:r>
                    </a:p>
                    <a:p>
                      <a:r>
                        <a:rPr lang="en-US" sz="1050" b="0" dirty="0" smtClean="0"/>
                        <a:t>    console.log(Page);</a:t>
                      </a:r>
                    </a:p>
                    <a:p>
                      <a:r>
                        <a:rPr lang="en-US" sz="1050" b="0" dirty="0" smtClean="0"/>
                        <a:t>    $</a:t>
                      </a:r>
                      <a:r>
                        <a:rPr lang="en-US" sz="1050" b="0" dirty="0" err="1" smtClean="0"/>
                        <a:t>scope.page</a:t>
                      </a:r>
                      <a:r>
                        <a:rPr lang="en-US" sz="1050" b="0" dirty="0" smtClean="0"/>
                        <a:t>= Page; </a:t>
                      </a:r>
                    </a:p>
                    <a:p>
                      <a:r>
                        <a:rPr lang="en-US" sz="1050" b="0" dirty="0" smtClean="0"/>
                        <a:t>}</a:t>
                      </a:r>
                    </a:p>
                    <a:p>
                      <a:endParaRPr lang="en-US" sz="1050" b="0" dirty="0" smtClean="0"/>
                    </a:p>
                    <a:p>
                      <a:r>
                        <a:rPr lang="en-US" sz="1050" b="0" dirty="0" smtClean="0"/>
                        <a:t>function </a:t>
                      </a:r>
                      <a:r>
                        <a:rPr lang="en-US" sz="1050" b="0" dirty="0" err="1" smtClean="0"/>
                        <a:t>HomeCtrl</a:t>
                      </a:r>
                      <a:r>
                        <a:rPr lang="en-US" sz="1050" b="0" dirty="0" smtClean="0"/>
                        <a:t>($scope, Page) {</a:t>
                      </a:r>
                    </a:p>
                    <a:p>
                      <a:r>
                        <a:rPr lang="en-US" sz="1050" b="0" dirty="0" smtClean="0"/>
                        <a:t>    </a:t>
                      </a:r>
                      <a:r>
                        <a:rPr lang="en-US" sz="1050" b="0" dirty="0" err="1" smtClean="0"/>
                        <a:t>Page.setTitle</a:t>
                      </a:r>
                      <a:r>
                        <a:rPr lang="en-US" sz="1050" b="0" dirty="0" smtClean="0"/>
                        <a:t>("Welcome");</a:t>
                      </a:r>
                    </a:p>
                    <a:p>
                      <a:r>
                        <a:rPr lang="en-US" sz="1050" b="0" dirty="0" smtClean="0"/>
                        <a:t>}</a:t>
                      </a:r>
                    </a:p>
                    <a:p>
                      <a:endParaRPr lang="en-US" sz="1050" b="0" dirty="0" smtClean="0"/>
                    </a:p>
                    <a:p>
                      <a:r>
                        <a:rPr lang="en-US" sz="1050" b="0" dirty="0" smtClean="0"/>
                        <a:t>function </a:t>
                      </a:r>
                      <a:r>
                        <a:rPr lang="en-US" sz="1050" b="0" dirty="0" err="1" smtClean="0"/>
                        <a:t>ListCtrl</a:t>
                      </a:r>
                      <a:r>
                        <a:rPr lang="en-US" sz="1050" b="0" dirty="0" smtClean="0"/>
                        <a:t>($scope, Page, Model) {</a:t>
                      </a:r>
                    </a:p>
                    <a:p>
                      <a:r>
                        <a:rPr lang="en-US" sz="1050" b="0" dirty="0" smtClean="0"/>
                        <a:t>    </a:t>
                      </a:r>
                      <a:r>
                        <a:rPr lang="en-US" sz="1050" b="0" dirty="0" err="1" smtClean="0"/>
                        <a:t>Page.setTitle</a:t>
                      </a:r>
                      <a:r>
                        <a:rPr lang="en-US" sz="1050" b="0" dirty="0" smtClean="0"/>
                        <a:t>("Items");</a:t>
                      </a:r>
                    </a:p>
                    <a:p>
                      <a:r>
                        <a:rPr lang="en-US" sz="1050" b="0" dirty="0" smtClean="0"/>
                        <a:t>    $</a:t>
                      </a:r>
                      <a:r>
                        <a:rPr lang="en-US" sz="1050" b="0" dirty="0" err="1" smtClean="0"/>
                        <a:t>scope.items</a:t>
                      </a:r>
                      <a:r>
                        <a:rPr lang="en-US" sz="1050" b="0" dirty="0" smtClean="0"/>
                        <a:t> = </a:t>
                      </a:r>
                      <a:r>
                        <a:rPr lang="en-US" sz="1050" b="0" dirty="0" err="1" smtClean="0"/>
                        <a:t>Model.notes</a:t>
                      </a:r>
                      <a:r>
                        <a:rPr lang="en-US" sz="1050" b="0" dirty="0" smtClean="0"/>
                        <a:t>();</a:t>
                      </a:r>
                    </a:p>
                    <a:p>
                      <a:endParaRPr lang="en-US" sz="1050" b="0" dirty="0" smtClean="0"/>
                    </a:p>
                    <a:p>
                      <a:r>
                        <a:rPr lang="en-US" sz="1050" b="0" dirty="0" smtClean="0"/>
                        <a:t>}</a:t>
                      </a:r>
                    </a:p>
                    <a:p>
                      <a:endParaRPr lang="en-US" sz="1000" dirty="0"/>
                    </a:p>
                  </a:txBody>
                  <a:tcPr/>
                </a:tc>
                <a:tc>
                  <a:txBody>
                    <a:bodyPr/>
                    <a:lstStyle/>
                    <a:p>
                      <a:endParaRPr lang="en-US" sz="1050" b="0" dirty="0" smtClean="0"/>
                    </a:p>
                    <a:p>
                      <a:r>
                        <a:rPr lang="en-US" sz="1050" b="0" dirty="0" smtClean="0"/>
                        <a:t>function </a:t>
                      </a:r>
                      <a:r>
                        <a:rPr lang="en-US" sz="1050" b="0" dirty="0" err="1" smtClean="0"/>
                        <a:t>DetailCtrl</a:t>
                      </a:r>
                      <a:r>
                        <a:rPr lang="en-US" sz="1050" b="0" dirty="0" smtClean="0"/>
                        <a:t>($scope, Page, Model, $</a:t>
                      </a:r>
                      <a:r>
                        <a:rPr lang="en-US" sz="1050" b="0" dirty="0" err="1" smtClean="0"/>
                        <a:t>routeParams</a:t>
                      </a:r>
                      <a:r>
                        <a:rPr lang="en-US" sz="1050" b="0" dirty="0" smtClean="0"/>
                        <a:t>, $location) {</a:t>
                      </a:r>
                    </a:p>
                    <a:p>
                      <a:r>
                        <a:rPr lang="en-US" sz="1050" b="0" dirty="0" smtClean="0"/>
                        <a:t>    </a:t>
                      </a:r>
                      <a:r>
                        <a:rPr lang="en-US" sz="1050" b="0" dirty="0" err="1" smtClean="0"/>
                        <a:t>Page.setTitle</a:t>
                      </a:r>
                      <a:r>
                        <a:rPr lang="en-US" sz="1050" b="0" dirty="0" smtClean="0"/>
                        <a:t>("Detail");</a:t>
                      </a:r>
                    </a:p>
                    <a:p>
                      <a:r>
                        <a:rPr lang="en-US" sz="1050" b="0" dirty="0" smtClean="0"/>
                        <a:t>    </a:t>
                      </a:r>
                      <a:r>
                        <a:rPr lang="en-US" sz="1050" b="0" dirty="0" err="1" smtClean="0"/>
                        <a:t>var</a:t>
                      </a:r>
                      <a:r>
                        <a:rPr lang="en-US" sz="1050" b="0" dirty="0" smtClean="0"/>
                        <a:t> id = $</a:t>
                      </a:r>
                      <a:r>
                        <a:rPr lang="en-US" sz="1050" b="0" dirty="0" err="1" smtClean="0"/>
                        <a:t>scope.itemId</a:t>
                      </a:r>
                      <a:r>
                        <a:rPr lang="en-US" sz="1050" b="0" dirty="0" smtClean="0"/>
                        <a:t> = $</a:t>
                      </a:r>
                      <a:r>
                        <a:rPr lang="en-US" sz="1050" b="0" dirty="0" err="1" smtClean="0"/>
                        <a:t>routeParams.itemId</a:t>
                      </a:r>
                      <a:r>
                        <a:rPr lang="en-US" sz="1050" b="0" dirty="0" smtClean="0"/>
                        <a:t>;</a:t>
                      </a:r>
                    </a:p>
                    <a:p>
                      <a:r>
                        <a:rPr lang="en-US" sz="1050" b="0" dirty="0" smtClean="0"/>
                        <a:t>    $</a:t>
                      </a:r>
                      <a:r>
                        <a:rPr lang="en-US" sz="1050" b="0" dirty="0" err="1" smtClean="0"/>
                        <a:t>scope.item</a:t>
                      </a:r>
                      <a:r>
                        <a:rPr lang="en-US" sz="1050" b="0" dirty="0" smtClean="0"/>
                        <a:t> = </a:t>
                      </a:r>
                      <a:r>
                        <a:rPr lang="en-US" sz="1050" b="0" dirty="0" err="1" smtClean="0"/>
                        <a:t>Model.get</a:t>
                      </a:r>
                      <a:r>
                        <a:rPr lang="en-US" sz="1050" b="0" dirty="0" smtClean="0"/>
                        <a:t>(id);</a:t>
                      </a:r>
                    </a:p>
                    <a:p>
                      <a:r>
                        <a:rPr lang="en-US" sz="1050" b="0" dirty="0" smtClean="0"/>
                        <a:t>}</a:t>
                      </a:r>
                    </a:p>
                    <a:p>
                      <a:endParaRPr lang="en-US" sz="1050" b="0" dirty="0" smtClean="0"/>
                    </a:p>
                    <a:p>
                      <a:r>
                        <a:rPr lang="en-US" sz="1050" b="0" dirty="0" smtClean="0"/>
                        <a:t>function </a:t>
                      </a:r>
                      <a:r>
                        <a:rPr lang="en-US" sz="1050" b="0" dirty="0" err="1" smtClean="0"/>
                        <a:t>SettingsCtrl</a:t>
                      </a:r>
                      <a:r>
                        <a:rPr lang="en-US" sz="1050" b="0" dirty="0" smtClean="0"/>
                        <a:t>($scope, Page) {</a:t>
                      </a:r>
                    </a:p>
                    <a:p>
                      <a:r>
                        <a:rPr lang="en-US" sz="1050" b="0" dirty="0" smtClean="0"/>
                        <a:t>    </a:t>
                      </a:r>
                      <a:r>
                        <a:rPr lang="en-US" sz="1050" b="0" dirty="0" err="1" smtClean="0"/>
                        <a:t>Page.setTitle</a:t>
                      </a:r>
                      <a:r>
                        <a:rPr lang="en-US" sz="1050" b="0" dirty="0" smtClean="0"/>
                        <a:t>("Settings");</a:t>
                      </a:r>
                    </a:p>
                    <a:p>
                      <a:r>
                        <a:rPr lang="en-US" sz="1050" b="0" dirty="0" smtClean="0"/>
                        <a:t>}</a:t>
                      </a:r>
                    </a:p>
                    <a:p>
                      <a:endParaRPr lang="en-US" sz="1050" b="0" dirty="0" smtClean="0"/>
                    </a:p>
                    <a:p>
                      <a:r>
                        <a:rPr lang="en-US" sz="1050" b="0" u="sng" dirty="0" smtClean="0">
                          <a:solidFill>
                            <a:schemeClr val="accent5"/>
                          </a:solidFill>
                        </a:rPr>
                        <a:t>/* Services */</a:t>
                      </a:r>
                    </a:p>
                    <a:p>
                      <a:endParaRPr lang="en-US" sz="1050" b="0" dirty="0" smtClean="0"/>
                    </a:p>
                    <a:p>
                      <a:r>
                        <a:rPr lang="en-US" sz="1050" b="0" dirty="0" err="1" smtClean="0"/>
                        <a:t>angular.module</a:t>
                      </a:r>
                      <a:r>
                        <a:rPr lang="en-US" sz="1050" b="0" dirty="0" smtClean="0"/>
                        <a:t>('</a:t>
                      </a:r>
                      <a:r>
                        <a:rPr lang="en-US" sz="1050" b="0" dirty="0" err="1" smtClean="0"/>
                        <a:t>appServices</a:t>
                      </a:r>
                      <a:r>
                        <a:rPr lang="en-US" sz="1050" b="0" dirty="0" smtClean="0"/>
                        <a:t>', [])</a:t>
                      </a:r>
                    </a:p>
                    <a:p>
                      <a:endParaRPr lang="en-US" sz="1050" b="0" dirty="0" smtClean="0"/>
                    </a:p>
                    <a:p>
                      <a:r>
                        <a:rPr lang="en-US" sz="1050" b="0" dirty="0" smtClean="0"/>
                        <a:t>        .factory('Page', function($</a:t>
                      </a:r>
                      <a:r>
                        <a:rPr lang="en-US" sz="1050" b="0" dirty="0" err="1" smtClean="0"/>
                        <a:t>rootScope</a:t>
                      </a:r>
                      <a:r>
                        <a:rPr lang="en-US" sz="1050" b="0" dirty="0" smtClean="0"/>
                        <a:t>){</a:t>
                      </a:r>
                    </a:p>
                    <a:p>
                      <a:r>
                        <a:rPr lang="en-US" sz="1050" b="0" dirty="0" smtClean="0"/>
                        <a:t>            </a:t>
                      </a:r>
                      <a:r>
                        <a:rPr lang="en-US" sz="1050" b="0" dirty="0" err="1" smtClean="0"/>
                        <a:t>var</a:t>
                      </a:r>
                      <a:r>
                        <a:rPr lang="en-US" sz="1050" b="0" dirty="0" smtClean="0"/>
                        <a:t> </a:t>
                      </a:r>
                      <a:r>
                        <a:rPr lang="en-US" sz="1050" b="0" dirty="0" err="1" smtClean="0"/>
                        <a:t>pageTitle</a:t>
                      </a:r>
                      <a:r>
                        <a:rPr lang="en-US" sz="1050" b="0" dirty="0" smtClean="0"/>
                        <a:t> = "Untitled";</a:t>
                      </a:r>
                    </a:p>
                    <a:p>
                      <a:r>
                        <a:rPr lang="en-US" sz="1050" b="0" dirty="0" smtClean="0"/>
                        <a:t>            return {</a:t>
                      </a:r>
                    </a:p>
                    <a:p>
                      <a:r>
                        <a:rPr lang="en-US" sz="1050" b="0" dirty="0" smtClean="0"/>
                        <a:t>                </a:t>
                      </a:r>
                      <a:r>
                        <a:rPr lang="en-US" sz="1050" b="0" dirty="0" err="1" smtClean="0"/>
                        <a:t>title:function</a:t>
                      </a:r>
                      <a:r>
                        <a:rPr lang="en-US" sz="1050" b="0" dirty="0" smtClean="0"/>
                        <a:t>(){</a:t>
                      </a:r>
                    </a:p>
                    <a:p>
                      <a:r>
                        <a:rPr lang="en-US" sz="1050" b="0" dirty="0" smtClean="0"/>
                        <a:t>                    return </a:t>
                      </a:r>
                      <a:r>
                        <a:rPr lang="en-US" sz="1050" b="0" dirty="0" err="1" smtClean="0"/>
                        <a:t>pageTitle</a:t>
                      </a:r>
                      <a:r>
                        <a:rPr lang="en-US" sz="1050" b="0" dirty="0" smtClean="0"/>
                        <a:t>;</a:t>
                      </a:r>
                    </a:p>
                    <a:p>
                      <a:r>
                        <a:rPr lang="en-US" sz="1050" b="0" dirty="0" smtClean="0"/>
                        <a:t>                },</a:t>
                      </a:r>
                    </a:p>
                    <a:p>
                      <a:r>
                        <a:rPr lang="en-US" sz="1050" b="0" dirty="0" smtClean="0"/>
                        <a:t>                </a:t>
                      </a:r>
                      <a:r>
                        <a:rPr lang="en-US" sz="1050" b="0" dirty="0" err="1" smtClean="0"/>
                        <a:t>setTitle:function</a:t>
                      </a:r>
                      <a:r>
                        <a:rPr lang="en-US" sz="1050" b="0" dirty="0" smtClean="0"/>
                        <a:t>(</a:t>
                      </a:r>
                      <a:r>
                        <a:rPr lang="en-US" sz="1050" b="0" dirty="0" err="1" smtClean="0"/>
                        <a:t>newTitle</a:t>
                      </a:r>
                      <a:r>
                        <a:rPr lang="en-US" sz="1050" b="0" dirty="0" smtClean="0"/>
                        <a:t>){</a:t>
                      </a:r>
                    </a:p>
                    <a:p>
                      <a:r>
                        <a:rPr lang="en-US" sz="1050" b="0" dirty="0" smtClean="0"/>
                        <a:t>                    </a:t>
                      </a:r>
                      <a:r>
                        <a:rPr lang="en-US" sz="1050" b="0" dirty="0" err="1" smtClean="0"/>
                        <a:t>pageTitle</a:t>
                      </a:r>
                      <a:r>
                        <a:rPr lang="en-US" sz="1050" b="0" dirty="0" smtClean="0"/>
                        <a:t> = </a:t>
                      </a:r>
                      <a:r>
                        <a:rPr lang="en-US" sz="1050" b="0" dirty="0" err="1" smtClean="0"/>
                        <a:t>newTitle</a:t>
                      </a:r>
                      <a:r>
                        <a:rPr lang="en-US" sz="1050" b="0" dirty="0" smtClean="0"/>
                        <a:t>;</a:t>
                      </a:r>
                    </a:p>
                    <a:p>
                      <a:r>
                        <a:rPr lang="en-US" sz="1050" b="0" dirty="0" smtClean="0"/>
                        <a:t>                }</a:t>
                      </a:r>
                    </a:p>
                    <a:p>
                      <a:r>
                        <a:rPr lang="en-US" sz="1050" b="0" dirty="0" smtClean="0"/>
                        <a:t>            }</a:t>
                      </a:r>
                    </a:p>
                    <a:p>
                      <a:r>
                        <a:rPr lang="en-US" sz="1050" b="0" dirty="0" smtClean="0"/>
                        <a:t>        })</a:t>
                      </a:r>
                    </a:p>
                    <a:p>
                      <a:endParaRPr lang="en-US" dirty="0"/>
                    </a:p>
                  </a:txBody>
                  <a:tcPr/>
                </a:tc>
                <a:tc>
                  <a:txBody>
                    <a:bodyPr/>
                    <a:lstStyle/>
                    <a:p>
                      <a:r>
                        <a:rPr lang="en-US" dirty="0" smtClean="0"/>
                        <a:t> </a:t>
                      </a:r>
                      <a:r>
                        <a:rPr lang="en-US" sz="1000" b="0" dirty="0" smtClean="0"/>
                        <a:t>.factory ('Model', function () {</a:t>
                      </a:r>
                    </a:p>
                    <a:p>
                      <a:r>
                        <a:rPr lang="en-US" sz="1000" b="0" dirty="0" smtClean="0"/>
                        <a:t>            </a:t>
                      </a:r>
                      <a:r>
                        <a:rPr lang="en-US" sz="1000" b="0" dirty="0" err="1" smtClean="0"/>
                        <a:t>var</a:t>
                      </a:r>
                      <a:r>
                        <a:rPr lang="en-US" sz="1000" b="0" dirty="0" smtClean="0"/>
                        <a:t> data = [</a:t>
                      </a:r>
                    </a:p>
                    <a:p>
                      <a:r>
                        <a:rPr lang="en-US" sz="1000" b="0" dirty="0" smtClean="0"/>
                        <a:t>                {id:0, title:'</a:t>
                      </a:r>
                      <a:r>
                        <a:rPr lang="en-US" sz="1000" b="0" dirty="0" err="1" smtClean="0"/>
                        <a:t>Doh</a:t>
                      </a:r>
                      <a:r>
                        <a:rPr lang="en-US" sz="1000" b="0" dirty="0" smtClean="0"/>
                        <a:t>', </a:t>
                      </a:r>
                      <a:r>
                        <a:rPr lang="en-US" sz="1000" b="0" dirty="0" err="1" smtClean="0"/>
                        <a:t>detail:"A</a:t>
                      </a:r>
                      <a:r>
                        <a:rPr lang="en-US" sz="1000" b="0" dirty="0" smtClean="0"/>
                        <a:t> dear. A female dear."},</a:t>
                      </a:r>
                    </a:p>
                    <a:p>
                      <a:r>
                        <a:rPr lang="en-US" sz="1000" b="0" dirty="0" smtClean="0"/>
                        <a:t>                {id:1, </a:t>
                      </a:r>
                      <a:r>
                        <a:rPr lang="en-US" sz="1000" b="0" dirty="0" err="1" smtClean="0"/>
                        <a:t>title:'Re</a:t>
                      </a:r>
                      <a:r>
                        <a:rPr lang="en-US" sz="1000" b="0" dirty="0" smtClean="0"/>
                        <a:t>', </a:t>
                      </a:r>
                      <a:r>
                        <a:rPr lang="en-US" sz="1000" b="0" dirty="0" err="1" smtClean="0"/>
                        <a:t>detail:"A</a:t>
                      </a:r>
                      <a:r>
                        <a:rPr lang="en-US" sz="1000" b="0" dirty="0" smtClean="0"/>
                        <a:t> drop of golden sun."},</a:t>
                      </a:r>
                    </a:p>
                    <a:p>
                      <a:r>
                        <a:rPr lang="en-US" sz="1000" b="0" dirty="0" smtClean="0"/>
                        <a:t>                {id:2, </a:t>
                      </a:r>
                      <a:r>
                        <a:rPr lang="en-US" sz="1000" b="0" dirty="0" err="1" smtClean="0"/>
                        <a:t>title:'Me</a:t>
                      </a:r>
                      <a:r>
                        <a:rPr lang="en-US" sz="1000" b="0" dirty="0" smtClean="0"/>
                        <a:t>', </a:t>
                      </a:r>
                      <a:r>
                        <a:rPr lang="en-US" sz="1000" b="0" dirty="0" err="1" smtClean="0"/>
                        <a:t>detail:"A</a:t>
                      </a:r>
                      <a:r>
                        <a:rPr lang="en-US" sz="1000" b="0" dirty="0" smtClean="0"/>
                        <a:t> name I call myself."},</a:t>
                      </a:r>
                    </a:p>
                    <a:p>
                      <a:r>
                        <a:rPr lang="en-US" sz="1000" b="0" dirty="0" smtClean="0"/>
                        <a:t>                {id:3, </a:t>
                      </a:r>
                      <a:r>
                        <a:rPr lang="en-US" sz="1000" b="0" dirty="0" err="1" smtClean="0"/>
                        <a:t>title:'Fa</a:t>
                      </a:r>
                      <a:r>
                        <a:rPr lang="en-US" sz="1000" b="0" dirty="0" smtClean="0"/>
                        <a:t>', </a:t>
                      </a:r>
                      <a:r>
                        <a:rPr lang="en-US" sz="1000" b="0" dirty="0" err="1" smtClean="0"/>
                        <a:t>detail:"A</a:t>
                      </a:r>
                      <a:r>
                        <a:rPr lang="en-US" sz="1000" b="0" dirty="0" smtClean="0"/>
                        <a:t> long, long way to run."},</a:t>
                      </a:r>
                    </a:p>
                    <a:p>
                      <a:r>
                        <a:rPr lang="en-US" sz="1000" b="0" dirty="0" smtClean="0"/>
                        <a:t>                {id:4, </a:t>
                      </a:r>
                      <a:r>
                        <a:rPr lang="en-US" sz="1000" b="0" dirty="0" err="1" smtClean="0"/>
                        <a:t>title:'So</a:t>
                      </a:r>
                      <a:r>
                        <a:rPr lang="en-US" sz="1000" b="0" dirty="0" smtClean="0"/>
                        <a:t>', </a:t>
                      </a:r>
                      <a:r>
                        <a:rPr lang="en-US" sz="1000" b="0" dirty="0" err="1" smtClean="0"/>
                        <a:t>detail:"A</a:t>
                      </a:r>
                      <a:r>
                        <a:rPr lang="en-US" sz="1000" b="0" dirty="0" smtClean="0"/>
                        <a:t> needle pulling thread."},</a:t>
                      </a:r>
                    </a:p>
                    <a:p>
                      <a:r>
                        <a:rPr lang="en-US" sz="1000" b="0" dirty="0" smtClean="0"/>
                        <a:t>                {id:5, </a:t>
                      </a:r>
                      <a:r>
                        <a:rPr lang="en-US" sz="1000" b="0" dirty="0" err="1" smtClean="0"/>
                        <a:t>title:'La</a:t>
                      </a:r>
                      <a:r>
                        <a:rPr lang="en-US" sz="1000" b="0" dirty="0" smtClean="0"/>
                        <a:t>', </a:t>
                      </a:r>
                      <a:r>
                        <a:rPr lang="en-US" sz="1000" b="0" dirty="0" err="1" smtClean="0"/>
                        <a:t>detail:"A</a:t>
                      </a:r>
                      <a:r>
                        <a:rPr lang="en-US" sz="1000" b="0" dirty="0" smtClean="0"/>
                        <a:t> note to follow So."},</a:t>
                      </a:r>
                    </a:p>
                    <a:p>
                      <a:r>
                        <a:rPr lang="en-US" sz="1000" b="0" dirty="0" smtClean="0"/>
                        <a:t>                {id:6, </a:t>
                      </a:r>
                      <a:r>
                        <a:rPr lang="en-US" sz="1000" b="0" dirty="0" err="1" smtClean="0"/>
                        <a:t>title:'Tee</a:t>
                      </a:r>
                      <a:r>
                        <a:rPr lang="en-US" sz="1000" b="0" dirty="0" smtClean="0"/>
                        <a:t>', </a:t>
                      </a:r>
                      <a:r>
                        <a:rPr lang="en-US" sz="1000" b="0" dirty="0" err="1" smtClean="0"/>
                        <a:t>detail:"A</a:t>
                      </a:r>
                      <a:r>
                        <a:rPr lang="en-US" sz="1000" b="0" dirty="0" smtClean="0"/>
                        <a:t> drink with jam and bread."}</a:t>
                      </a:r>
                    </a:p>
                    <a:p>
                      <a:r>
                        <a:rPr lang="en-US" sz="1000" b="0" dirty="0" smtClean="0"/>
                        <a:t>            ];</a:t>
                      </a:r>
                    </a:p>
                    <a:p>
                      <a:r>
                        <a:rPr lang="en-US" sz="1000" b="0" dirty="0" smtClean="0"/>
                        <a:t>            return {</a:t>
                      </a:r>
                    </a:p>
                    <a:p>
                      <a:r>
                        <a:rPr lang="en-US" sz="1000" b="0" dirty="0" smtClean="0"/>
                        <a:t>                </a:t>
                      </a:r>
                      <a:r>
                        <a:rPr lang="en-US" sz="1000" b="0" dirty="0" err="1" smtClean="0"/>
                        <a:t>notes:function</a:t>
                      </a:r>
                      <a:r>
                        <a:rPr lang="en-US" sz="1000" b="0" dirty="0" smtClean="0"/>
                        <a:t> () {</a:t>
                      </a:r>
                    </a:p>
                    <a:p>
                      <a:r>
                        <a:rPr lang="en-US" sz="1000" b="0" dirty="0" smtClean="0"/>
                        <a:t>                    return data;</a:t>
                      </a:r>
                    </a:p>
                    <a:p>
                      <a:r>
                        <a:rPr lang="en-US" sz="1000" b="0" dirty="0" smtClean="0"/>
                        <a:t>                },</a:t>
                      </a:r>
                    </a:p>
                    <a:p>
                      <a:r>
                        <a:rPr lang="en-US" sz="1000" b="0" dirty="0" smtClean="0"/>
                        <a:t>                </a:t>
                      </a:r>
                      <a:r>
                        <a:rPr lang="en-US" sz="1000" b="0" dirty="0" err="1" smtClean="0"/>
                        <a:t>get:function</a:t>
                      </a:r>
                      <a:r>
                        <a:rPr lang="en-US" sz="1000" b="0" dirty="0" smtClean="0"/>
                        <a:t>(id){</a:t>
                      </a:r>
                    </a:p>
                    <a:p>
                      <a:r>
                        <a:rPr lang="en-US" sz="1000" b="0" dirty="0" smtClean="0"/>
                        <a:t>                  return data[id];</a:t>
                      </a:r>
                    </a:p>
                    <a:p>
                      <a:r>
                        <a:rPr lang="en-US" sz="1000" b="0" dirty="0" smtClean="0"/>
                        <a:t>                },</a:t>
                      </a:r>
                    </a:p>
                    <a:p>
                      <a:r>
                        <a:rPr lang="en-US" sz="1000" b="0" dirty="0" smtClean="0"/>
                        <a:t>                </a:t>
                      </a:r>
                      <a:r>
                        <a:rPr lang="en-US" sz="1000" b="0" dirty="0" err="1" smtClean="0"/>
                        <a:t>add:function</a:t>
                      </a:r>
                      <a:r>
                        <a:rPr lang="en-US" sz="1000" b="0" dirty="0" smtClean="0"/>
                        <a:t> (note) {</a:t>
                      </a:r>
                    </a:p>
                    <a:p>
                      <a:r>
                        <a:rPr lang="en-US" sz="1000" b="0" dirty="0" smtClean="0"/>
                        <a:t>                    </a:t>
                      </a:r>
                      <a:r>
                        <a:rPr lang="en-US" sz="1000" b="0" dirty="0" err="1" smtClean="0"/>
                        <a:t>var</a:t>
                      </a:r>
                      <a:r>
                        <a:rPr lang="en-US" sz="1000" b="0" dirty="0" smtClean="0"/>
                        <a:t> </a:t>
                      </a:r>
                      <a:r>
                        <a:rPr lang="en-US" sz="1000" b="0" dirty="0" err="1" smtClean="0"/>
                        <a:t>currentIndex</a:t>
                      </a:r>
                      <a:r>
                        <a:rPr lang="en-US" sz="1000" b="0" dirty="0" smtClean="0"/>
                        <a:t> = </a:t>
                      </a:r>
                      <a:r>
                        <a:rPr lang="en-US" sz="1000" b="0" dirty="0" err="1" smtClean="0"/>
                        <a:t>data.length</a:t>
                      </a:r>
                      <a:r>
                        <a:rPr lang="en-US" sz="1000" b="0" dirty="0" smtClean="0"/>
                        <a:t>;</a:t>
                      </a:r>
                    </a:p>
                    <a:p>
                      <a:r>
                        <a:rPr lang="en-US" sz="1000" b="0" dirty="0" smtClean="0"/>
                        <a:t>                    </a:t>
                      </a:r>
                      <a:r>
                        <a:rPr lang="en-US" sz="1000" b="0" dirty="0" err="1" smtClean="0"/>
                        <a:t>data.push</a:t>
                      </a:r>
                      <a:r>
                        <a:rPr lang="en-US" sz="1000" b="0" dirty="0" smtClean="0"/>
                        <a:t>({</a:t>
                      </a:r>
                    </a:p>
                    <a:p>
                      <a:r>
                        <a:rPr lang="en-US" sz="1000" b="0" dirty="0" smtClean="0"/>
                        <a:t>                        </a:t>
                      </a:r>
                      <a:r>
                        <a:rPr lang="en-US" sz="1000" b="0" dirty="0" err="1" smtClean="0"/>
                        <a:t>id:currentIndex</a:t>
                      </a:r>
                      <a:r>
                        <a:rPr lang="en-US" sz="1000" b="0" dirty="0" smtClean="0"/>
                        <a:t>, </a:t>
                      </a:r>
                      <a:r>
                        <a:rPr lang="en-US" sz="1000" b="0" dirty="0" err="1" smtClean="0"/>
                        <a:t>title:note.title</a:t>
                      </a:r>
                      <a:r>
                        <a:rPr lang="en-US" sz="1000" b="0" dirty="0" smtClean="0"/>
                        <a:t>, </a:t>
                      </a:r>
                      <a:r>
                        <a:rPr lang="en-US" sz="1000" b="0" dirty="0" err="1" smtClean="0"/>
                        <a:t>detail:note.detail</a:t>
                      </a:r>
                      <a:endParaRPr lang="en-US" sz="1000" b="0" dirty="0" smtClean="0"/>
                    </a:p>
                    <a:p>
                      <a:r>
                        <a:rPr lang="en-US" sz="1000" b="0" dirty="0" smtClean="0"/>
                        <a:t>                    });</a:t>
                      </a:r>
                    </a:p>
                    <a:p>
                      <a:r>
                        <a:rPr lang="en-US" sz="1000" b="0" dirty="0" smtClean="0"/>
                        <a:t>                },</a:t>
                      </a:r>
                    </a:p>
                    <a:p>
                      <a:r>
                        <a:rPr lang="en-US" sz="1000" b="0" dirty="0" smtClean="0"/>
                        <a:t>                </a:t>
                      </a:r>
                      <a:r>
                        <a:rPr lang="en-US" sz="1000" b="0" dirty="0" err="1" smtClean="0"/>
                        <a:t>delete:function</a:t>
                      </a:r>
                      <a:r>
                        <a:rPr lang="en-US" sz="1000" b="0" dirty="0" smtClean="0"/>
                        <a:t> (id) {</a:t>
                      </a:r>
                    </a:p>
                    <a:p>
                      <a:r>
                        <a:rPr lang="en-US" sz="1000" b="0" dirty="0" smtClean="0"/>
                        <a:t>                    </a:t>
                      </a:r>
                      <a:r>
                        <a:rPr lang="en-US" sz="1000" b="0" dirty="0" err="1" smtClean="0"/>
                        <a:t>var</a:t>
                      </a:r>
                      <a:r>
                        <a:rPr lang="en-US" sz="1000" b="0" dirty="0" smtClean="0"/>
                        <a:t> </a:t>
                      </a:r>
                      <a:r>
                        <a:rPr lang="en-US" sz="1000" b="0" dirty="0" err="1" smtClean="0"/>
                        <a:t>oldNotes</a:t>
                      </a:r>
                      <a:r>
                        <a:rPr lang="en-US" sz="1000" b="0" dirty="0" smtClean="0"/>
                        <a:t> = data;</a:t>
                      </a:r>
                    </a:p>
                    <a:p>
                      <a:r>
                        <a:rPr lang="en-US" sz="1000" b="0" dirty="0" smtClean="0"/>
                        <a:t>                    data = [];</a:t>
                      </a:r>
                    </a:p>
                    <a:p>
                      <a:r>
                        <a:rPr lang="en-US" sz="1000" b="0" dirty="0" smtClean="0"/>
                        <a:t>                    </a:t>
                      </a:r>
                      <a:r>
                        <a:rPr lang="en-US" sz="1000" b="0" dirty="0" err="1" smtClean="0"/>
                        <a:t>angular.forEach</a:t>
                      </a:r>
                      <a:r>
                        <a:rPr lang="en-US" sz="1000" b="0" dirty="0" smtClean="0"/>
                        <a:t>(</a:t>
                      </a:r>
                      <a:r>
                        <a:rPr lang="en-US" sz="1000" b="0" dirty="0" err="1" smtClean="0"/>
                        <a:t>oldNotes</a:t>
                      </a:r>
                      <a:r>
                        <a:rPr lang="en-US" sz="1000" b="0" dirty="0" smtClean="0"/>
                        <a:t>, function (note) {</a:t>
                      </a:r>
                    </a:p>
                    <a:p>
                      <a:r>
                        <a:rPr lang="en-US" sz="1000" b="0" dirty="0" smtClean="0"/>
                        <a:t>                        if (note.id !== id) </a:t>
                      </a:r>
                      <a:r>
                        <a:rPr lang="en-US" sz="1000" b="0" dirty="0" err="1" smtClean="0"/>
                        <a:t>data.push</a:t>
                      </a:r>
                      <a:r>
                        <a:rPr lang="en-US" sz="1000" b="0" dirty="0" smtClean="0"/>
                        <a:t>(note);</a:t>
                      </a:r>
                    </a:p>
                    <a:p>
                      <a:r>
                        <a:rPr lang="en-US" sz="1000" b="0" dirty="0" smtClean="0"/>
                        <a:t>                    });</a:t>
                      </a:r>
                    </a:p>
                    <a:p>
                      <a:r>
                        <a:rPr lang="en-US" sz="1000" b="0" dirty="0" smtClean="0"/>
                        <a:t>                }</a:t>
                      </a:r>
                    </a:p>
                    <a:p>
                      <a:r>
                        <a:rPr lang="en-US" sz="1000" b="0" dirty="0" smtClean="0"/>
                        <a:t>            }</a:t>
                      </a:r>
                    </a:p>
                    <a:p>
                      <a:r>
                        <a:rPr lang="en-US" sz="1000" b="0" dirty="0" smtClean="0"/>
                        <a:t>});</a:t>
                      </a:r>
                      <a:endParaRPr lang="en-US" sz="1000" b="0" dirty="0"/>
                    </a:p>
                  </a:txBody>
                  <a:tcPr/>
                </a:tc>
              </a:tr>
            </a:tbl>
          </a:graphicData>
        </a:graphic>
      </p:graphicFrame>
    </p:spTree>
    <p:extLst>
      <p:ext uri="{BB962C8B-B14F-4D97-AF65-F5344CB8AC3E}">
        <p14:creationId xmlns:p14="http://schemas.microsoft.com/office/powerpoint/2010/main" val="1201301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3" y="131618"/>
            <a:ext cx="8596668" cy="367146"/>
          </a:xfrm>
        </p:spPr>
        <p:txBody>
          <a:bodyPr>
            <a:normAutofit fontScale="90000"/>
          </a:bodyPr>
          <a:lstStyle/>
          <a:p>
            <a:r>
              <a:rPr lang="en-US" sz="2400" dirty="0" smtClean="0"/>
              <a:t>3.2 WITH ANGULARJS</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15110045"/>
              </p:ext>
            </p:extLst>
          </p:nvPr>
        </p:nvGraphicFramePr>
        <p:xfrm>
          <a:off x="1361208" y="498764"/>
          <a:ext cx="9621983" cy="7772400"/>
        </p:xfrm>
        <a:graphic>
          <a:graphicData uri="http://schemas.openxmlformats.org/drawingml/2006/table">
            <a:tbl>
              <a:tblPr firstRow="1" bandRow="1">
                <a:tableStyleId>{0E3FDE45-AF77-4B5C-9715-49D594BDF05E}</a:tableStyleId>
              </a:tblPr>
              <a:tblGrid>
                <a:gridCol w="4737746"/>
                <a:gridCol w="4884237"/>
              </a:tblGrid>
              <a:tr h="6463145">
                <a:tc>
                  <a:txBody>
                    <a:bodyPr/>
                    <a:lstStyle/>
                    <a:p>
                      <a:r>
                        <a:rPr lang="en-US" sz="1800" b="0" i="0" kern="1200" dirty="0" smtClean="0">
                          <a:solidFill>
                            <a:schemeClr val="tx1"/>
                          </a:solidFill>
                          <a:effectLst/>
                          <a:latin typeface="+mn-lt"/>
                          <a:ea typeface="+mn-ea"/>
                          <a:cs typeface="+mn-cs"/>
                        </a:rPr>
                        <a:t>&lt;!DOCTYPE html&gt;</a:t>
                      </a:r>
                      <a:br>
                        <a:rPr lang="en-US" sz="1800" b="0" i="0" kern="1200" dirty="0" smtClean="0">
                          <a:solidFill>
                            <a:schemeClr val="tx1"/>
                          </a:solidFill>
                          <a:effectLst/>
                          <a:latin typeface="+mn-lt"/>
                          <a:ea typeface="+mn-ea"/>
                          <a:cs typeface="+mn-cs"/>
                        </a:rPr>
                      </a:br>
                      <a:r>
                        <a:rPr lang="en-US" sz="1800" b="0" i="0" kern="1200" dirty="0" smtClean="0">
                          <a:solidFill>
                            <a:schemeClr val="accent5"/>
                          </a:solidFill>
                          <a:effectLst/>
                          <a:latin typeface="+mn-lt"/>
                          <a:ea typeface="+mn-ea"/>
                          <a:cs typeface="+mn-cs"/>
                        </a:rPr>
                        <a:t>&lt;html ng-app="</a:t>
                      </a:r>
                      <a:r>
                        <a:rPr lang="en-US" sz="1800" b="0" i="0" kern="1200" dirty="0" err="1" smtClean="0">
                          <a:solidFill>
                            <a:schemeClr val="accent5"/>
                          </a:solidFill>
                          <a:effectLst/>
                          <a:latin typeface="+mn-lt"/>
                          <a:ea typeface="+mn-ea"/>
                          <a:cs typeface="+mn-cs"/>
                        </a:rPr>
                        <a:t>todoApp</a:t>
                      </a:r>
                      <a:r>
                        <a:rPr lang="en-US" sz="1800" b="0" i="0" kern="1200" dirty="0" smtClean="0">
                          <a:solidFill>
                            <a:schemeClr val="accent5"/>
                          </a:solidFill>
                          <a:effectLst/>
                          <a:latin typeface="+mn-lt"/>
                          <a:ea typeface="+mn-ea"/>
                          <a:cs typeface="+mn-cs"/>
                        </a:rPr>
                        <a:t>"&gt;</a:t>
                      </a:r>
                    </a:p>
                    <a:p>
                      <a:r>
                        <a:rPr lang="en-US" sz="1800" b="0" i="0" kern="1200" dirty="0" smtClean="0">
                          <a:solidFill>
                            <a:schemeClr val="tx1"/>
                          </a:solidFill>
                          <a:effectLst/>
                          <a:latin typeface="+mn-lt"/>
                          <a:ea typeface="+mn-ea"/>
                          <a:cs typeface="+mn-cs"/>
                        </a:rPr>
                        <a:t>&lt;head&gt;    </a:t>
                      </a:r>
                    </a:p>
                    <a:p>
                      <a:r>
                        <a:rPr lang="en-US" sz="1800" b="0" i="0" kern="1200" dirty="0" smtClean="0">
                          <a:solidFill>
                            <a:schemeClr val="tx1"/>
                          </a:solidFill>
                          <a:effectLst/>
                          <a:latin typeface="+mn-lt"/>
                          <a:ea typeface="+mn-ea"/>
                          <a:cs typeface="+mn-cs"/>
                        </a:rPr>
                        <a:t>&lt;title&gt;TO DO List&lt;/title&gt;   </a:t>
                      </a:r>
                    </a:p>
                    <a:p>
                      <a:r>
                        <a:rPr lang="en-US" sz="1800" b="0" i="0" kern="1200" dirty="0" smtClean="0">
                          <a:solidFill>
                            <a:schemeClr val="tx1"/>
                          </a:solidFill>
                          <a:effectLst/>
                          <a:latin typeface="+mn-lt"/>
                          <a:ea typeface="+mn-ea"/>
                          <a:cs typeface="+mn-cs"/>
                        </a:rPr>
                        <a:t> &lt;link </a:t>
                      </a:r>
                      <a:r>
                        <a:rPr lang="en-US" sz="1800" b="0" i="0" kern="1200" dirty="0" err="1" smtClean="0">
                          <a:solidFill>
                            <a:schemeClr val="tx1"/>
                          </a:solidFill>
                          <a:effectLst/>
                          <a:latin typeface="+mn-lt"/>
                          <a:ea typeface="+mn-ea"/>
                          <a:cs typeface="+mn-cs"/>
                        </a:rPr>
                        <a:t>href</a:t>
                      </a:r>
                      <a:r>
                        <a:rPr lang="en-US" sz="1800" b="0" i="0" kern="1200" dirty="0" smtClean="0">
                          <a:solidFill>
                            <a:schemeClr val="tx1"/>
                          </a:solidFill>
                          <a:effectLst/>
                          <a:latin typeface="+mn-lt"/>
                          <a:ea typeface="+mn-ea"/>
                          <a:cs typeface="+mn-cs"/>
                        </a:rPr>
                        <a:t>="bootstrap.css" </a:t>
                      </a:r>
                      <a:r>
                        <a:rPr lang="en-US" sz="1800" b="0" i="0" kern="1200" dirty="0" err="1" smtClean="0">
                          <a:solidFill>
                            <a:schemeClr val="tx1"/>
                          </a:solidFill>
                          <a:effectLst/>
                          <a:latin typeface="+mn-lt"/>
                          <a:ea typeface="+mn-ea"/>
                          <a:cs typeface="+mn-cs"/>
                        </a:rPr>
                        <a:t>rel</a:t>
                      </a:r>
                      <a:r>
                        <a:rPr lang="en-US" sz="1800" b="0" i="0" kern="1200" dirty="0" smtClean="0">
                          <a:solidFill>
                            <a:schemeClr val="tx1"/>
                          </a:solidFill>
                          <a:effectLst/>
                          <a:latin typeface="+mn-lt"/>
                          <a:ea typeface="+mn-ea"/>
                          <a:cs typeface="+mn-cs"/>
                        </a:rPr>
                        <a:t>="stylesheet" /&gt;  </a:t>
                      </a:r>
                    </a:p>
                    <a:p>
                      <a:r>
                        <a:rPr lang="en-US" sz="1800" b="0" i="0" kern="1200" dirty="0" smtClean="0">
                          <a:solidFill>
                            <a:schemeClr val="tx1"/>
                          </a:solidFill>
                          <a:effectLst/>
                          <a:latin typeface="+mn-lt"/>
                          <a:ea typeface="+mn-ea"/>
                          <a:cs typeface="+mn-cs"/>
                        </a:rPr>
                        <a:t>  &lt;link </a:t>
                      </a:r>
                      <a:r>
                        <a:rPr lang="en-US" sz="1800" b="0" i="0" kern="1200" dirty="0" err="1" smtClean="0">
                          <a:solidFill>
                            <a:schemeClr val="tx1"/>
                          </a:solidFill>
                          <a:effectLst/>
                          <a:latin typeface="+mn-lt"/>
                          <a:ea typeface="+mn-ea"/>
                          <a:cs typeface="+mn-cs"/>
                        </a:rPr>
                        <a:t>href</a:t>
                      </a:r>
                      <a:r>
                        <a:rPr lang="en-US" sz="1800" b="0" i="0" kern="1200" dirty="0" smtClean="0">
                          <a:solidFill>
                            <a:schemeClr val="tx1"/>
                          </a:solidFill>
                          <a:effectLst/>
                          <a:latin typeface="+mn-lt"/>
                          <a:ea typeface="+mn-ea"/>
                          <a:cs typeface="+mn-cs"/>
                        </a:rPr>
                        <a:t>="bootstrap-theme.css" </a:t>
                      </a:r>
                      <a:r>
                        <a:rPr lang="en-US" sz="1800" b="0" i="0" kern="1200" dirty="0" err="1" smtClean="0">
                          <a:solidFill>
                            <a:schemeClr val="tx1"/>
                          </a:solidFill>
                          <a:effectLst/>
                          <a:latin typeface="+mn-lt"/>
                          <a:ea typeface="+mn-ea"/>
                          <a:cs typeface="+mn-cs"/>
                        </a:rPr>
                        <a:t>rel</a:t>
                      </a:r>
                      <a:r>
                        <a:rPr lang="en-US" sz="1800" b="0" i="0" kern="1200" dirty="0" smtClean="0">
                          <a:solidFill>
                            <a:schemeClr val="tx1"/>
                          </a:solidFill>
                          <a:effectLst/>
                          <a:latin typeface="+mn-lt"/>
                          <a:ea typeface="+mn-ea"/>
                          <a:cs typeface="+mn-cs"/>
                        </a:rPr>
                        <a:t>="stylesheet" /&gt;    </a:t>
                      </a:r>
                    </a:p>
                    <a:p>
                      <a:r>
                        <a:rPr lang="en-US" sz="1800" b="1" i="0" kern="1200" dirty="0" smtClean="0">
                          <a:solidFill>
                            <a:schemeClr val="accent5"/>
                          </a:solidFill>
                          <a:effectLst/>
                          <a:latin typeface="+mn-lt"/>
                          <a:ea typeface="+mn-ea"/>
                          <a:cs typeface="+mn-cs"/>
                        </a:rPr>
                        <a:t>&lt;script </a:t>
                      </a:r>
                      <a:r>
                        <a:rPr lang="en-US" sz="1800" b="1" i="0" kern="1200" dirty="0" err="1" smtClean="0">
                          <a:solidFill>
                            <a:schemeClr val="accent5"/>
                          </a:solidFill>
                          <a:effectLst/>
                          <a:latin typeface="+mn-lt"/>
                          <a:ea typeface="+mn-ea"/>
                          <a:cs typeface="+mn-cs"/>
                        </a:rPr>
                        <a:t>src</a:t>
                      </a:r>
                      <a:r>
                        <a:rPr lang="en-US" sz="1800" b="1" i="0" kern="1200" dirty="0" smtClean="0">
                          <a:solidFill>
                            <a:schemeClr val="accent5"/>
                          </a:solidFill>
                          <a:effectLst/>
                          <a:latin typeface="+mn-lt"/>
                          <a:ea typeface="+mn-ea"/>
                          <a:cs typeface="+mn-cs"/>
                        </a:rPr>
                        <a:t>="angular.js"&gt;&lt;/script&gt;</a:t>
                      </a:r>
                      <a:br>
                        <a:rPr lang="en-US" sz="1800" b="1" i="0" kern="1200" dirty="0" smtClean="0">
                          <a:solidFill>
                            <a:schemeClr val="accent5"/>
                          </a:solidFill>
                          <a:effectLst/>
                          <a:latin typeface="+mn-lt"/>
                          <a:ea typeface="+mn-ea"/>
                          <a:cs typeface="+mn-cs"/>
                        </a:rPr>
                      </a:br>
                      <a:r>
                        <a:rPr lang="en-US" sz="1800" b="1" i="0" kern="1200" dirty="0" smtClean="0">
                          <a:solidFill>
                            <a:schemeClr val="accent5"/>
                          </a:solidFill>
                          <a:effectLst/>
                          <a:latin typeface="+mn-lt"/>
                          <a:ea typeface="+mn-ea"/>
                          <a:cs typeface="+mn-cs"/>
                        </a:rPr>
                        <a:t>    &lt;script&gt;   </a:t>
                      </a:r>
                      <a:r>
                        <a:rPr lang="en-US" sz="1800" b="0" i="0" kern="1200" dirty="0" smtClean="0">
                          <a:solidFill>
                            <a:schemeClr val="tx1"/>
                          </a:solidFill>
                          <a:effectLst/>
                          <a:latin typeface="+mn-lt"/>
                          <a:ea typeface="+mn-ea"/>
                          <a:cs typeface="+mn-cs"/>
                        </a:rPr>
                        <a:t>   </a:t>
                      </a:r>
                    </a:p>
                    <a:p>
                      <a:r>
                        <a:rPr lang="en-US" sz="1800" b="0" i="0" kern="1200" dirty="0" smtClean="0">
                          <a:solidFill>
                            <a:schemeClr val="tx1"/>
                          </a:solidFill>
                          <a:effectLst/>
                          <a:latin typeface="+mn-lt"/>
                          <a:ea typeface="+mn-ea"/>
                          <a:cs typeface="+mn-cs"/>
                        </a:rPr>
                        <a:t>  </a:t>
                      </a:r>
                      <a:r>
                        <a:rPr lang="en-US" sz="1800" b="0" i="0" kern="1200" dirty="0" err="1" smtClean="0">
                          <a:solidFill>
                            <a:schemeClr val="accent5"/>
                          </a:solidFill>
                          <a:effectLst/>
                          <a:latin typeface="+mn-lt"/>
                          <a:ea typeface="+mn-ea"/>
                          <a:cs typeface="+mn-cs"/>
                        </a:rPr>
                        <a:t>var</a:t>
                      </a:r>
                      <a:r>
                        <a:rPr lang="en-US" sz="1800" b="0" i="0" kern="1200" dirty="0" smtClean="0">
                          <a:solidFill>
                            <a:schemeClr val="accent5"/>
                          </a:solidFill>
                          <a:effectLst/>
                          <a:latin typeface="+mn-lt"/>
                          <a:ea typeface="+mn-ea"/>
                          <a:cs typeface="+mn-cs"/>
                        </a:rPr>
                        <a:t> </a:t>
                      </a:r>
                      <a:r>
                        <a:rPr lang="en-US" sz="1800" b="0" i="0" kern="1200" dirty="0" err="1" smtClean="0">
                          <a:solidFill>
                            <a:schemeClr val="accent5"/>
                          </a:solidFill>
                          <a:effectLst/>
                          <a:latin typeface="+mn-lt"/>
                          <a:ea typeface="+mn-ea"/>
                          <a:cs typeface="+mn-cs"/>
                        </a:rPr>
                        <a:t>todoApp</a:t>
                      </a:r>
                      <a:r>
                        <a:rPr lang="en-US" sz="1800" b="0" i="0" kern="1200" dirty="0" smtClean="0">
                          <a:solidFill>
                            <a:schemeClr val="accent5"/>
                          </a:solidFill>
                          <a:effectLst/>
                          <a:latin typeface="+mn-lt"/>
                          <a:ea typeface="+mn-ea"/>
                          <a:cs typeface="+mn-cs"/>
                        </a:rPr>
                        <a:t> = </a:t>
                      </a:r>
                      <a:r>
                        <a:rPr lang="en-US" sz="1800" b="0" i="0" kern="1200" dirty="0" err="1" smtClean="0">
                          <a:solidFill>
                            <a:schemeClr val="accent5"/>
                          </a:solidFill>
                          <a:effectLst/>
                          <a:latin typeface="+mn-lt"/>
                          <a:ea typeface="+mn-ea"/>
                          <a:cs typeface="+mn-cs"/>
                        </a:rPr>
                        <a:t>angular.module</a:t>
                      </a:r>
                      <a:r>
                        <a:rPr lang="en-US" sz="1800" b="0" i="0" kern="1200" dirty="0" smtClean="0">
                          <a:solidFill>
                            <a:schemeClr val="accent5"/>
                          </a:solidFill>
                          <a:effectLst/>
                          <a:latin typeface="+mn-lt"/>
                          <a:ea typeface="+mn-ea"/>
                          <a:cs typeface="+mn-cs"/>
                        </a:rPr>
                        <a:t>("</a:t>
                      </a:r>
                      <a:r>
                        <a:rPr lang="en-US" sz="1800" b="0" i="0" kern="1200" dirty="0" err="1" smtClean="0">
                          <a:solidFill>
                            <a:schemeClr val="accent5"/>
                          </a:solidFill>
                          <a:effectLst/>
                          <a:latin typeface="+mn-lt"/>
                          <a:ea typeface="+mn-ea"/>
                          <a:cs typeface="+mn-cs"/>
                        </a:rPr>
                        <a:t>todoApp</a:t>
                      </a:r>
                      <a:r>
                        <a:rPr lang="en-US" sz="1800" b="0" i="0" kern="1200" dirty="0" smtClean="0">
                          <a:solidFill>
                            <a:schemeClr val="accent5"/>
                          </a:solidFill>
                          <a:effectLst/>
                          <a:latin typeface="+mn-lt"/>
                          <a:ea typeface="+mn-ea"/>
                          <a:cs typeface="+mn-cs"/>
                        </a:rPr>
                        <a:t>", []);</a:t>
                      </a:r>
                      <a:br>
                        <a:rPr lang="en-US" sz="1800" b="0" i="0" kern="1200" dirty="0" smtClean="0">
                          <a:solidFill>
                            <a:schemeClr val="accent5"/>
                          </a:solidFill>
                          <a:effectLst/>
                          <a:latin typeface="+mn-lt"/>
                          <a:ea typeface="+mn-ea"/>
                          <a:cs typeface="+mn-cs"/>
                        </a:rPr>
                      </a:br>
                      <a:r>
                        <a:rPr lang="en-US" sz="1800" b="0" i="0" kern="1200" dirty="0" smtClean="0">
                          <a:solidFill>
                            <a:schemeClr val="tx1"/>
                          </a:solidFill>
                          <a:effectLst/>
                          <a:latin typeface="+mn-lt"/>
                          <a:ea typeface="+mn-ea"/>
                          <a:cs typeface="+mn-cs"/>
                        </a:rPr>
                        <a:t>    &lt;/script&gt;</a:t>
                      </a:r>
                    </a:p>
                    <a:p>
                      <a:r>
                        <a:rPr lang="en-US" sz="1800" b="0" i="0" kern="1200" dirty="0" smtClean="0">
                          <a:solidFill>
                            <a:schemeClr val="tx1"/>
                          </a:solidFill>
                          <a:effectLst/>
                          <a:latin typeface="+mn-lt"/>
                          <a:ea typeface="+mn-ea"/>
                          <a:cs typeface="+mn-cs"/>
                        </a:rPr>
                        <a:t>&lt;/head&gt;</a:t>
                      </a:r>
                    </a:p>
                    <a:p>
                      <a:r>
                        <a:rPr lang="en-US" sz="1800" b="0" i="0" kern="1200" dirty="0" smtClean="0">
                          <a:solidFill>
                            <a:schemeClr val="tx1"/>
                          </a:solidFill>
                          <a:effectLst/>
                          <a:latin typeface="+mn-lt"/>
                          <a:ea typeface="+mn-ea"/>
                          <a:cs typeface="+mn-cs"/>
                        </a:rPr>
                        <a:t>&lt;body&gt;  </a:t>
                      </a:r>
                    </a:p>
                    <a:p>
                      <a:r>
                        <a:rPr lang="en-US" sz="1800" b="0" i="0" kern="1200" dirty="0" smtClean="0">
                          <a:solidFill>
                            <a:schemeClr val="tx1"/>
                          </a:solidFill>
                          <a:effectLst/>
                          <a:latin typeface="+mn-lt"/>
                          <a:ea typeface="+mn-ea"/>
                          <a:cs typeface="+mn-cs"/>
                        </a:rPr>
                        <a:t>  &lt;div class="page-header"&gt;      </a:t>
                      </a:r>
                    </a:p>
                    <a:p>
                      <a:r>
                        <a:rPr lang="en-US" sz="1800" b="0" i="0" kern="1200" dirty="0" smtClean="0">
                          <a:solidFill>
                            <a:schemeClr val="tx1"/>
                          </a:solidFill>
                          <a:effectLst/>
                          <a:latin typeface="+mn-lt"/>
                          <a:ea typeface="+mn-ea"/>
                          <a:cs typeface="+mn-cs"/>
                        </a:rPr>
                        <a:t>  &lt;h1&gt;Adam's To Do List&lt;/h1&gt; </a:t>
                      </a:r>
                    </a:p>
                    <a:p>
                      <a:r>
                        <a:rPr lang="en-US" sz="1800" b="0" i="0" kern="1200" dirty="0" smtClean="0">
                          <a:solidFill>
                            <a:schemeClr val="tx1"/>
                          </a:solidFill>
                          <a:effectLst/>
                          <a:latin typeface="+mn-lt"/>
                          <a:ea typeface="+mn-ea"/>
                          <a:cs typeface="+mn-cs"/>
                        </a:rPr>
                        <a:t>   &lt;/div&gt;  </a:t>
                      </a:r>
                    </a:p>
                    <a:p>
                      <a:r>
                        <a:rPr lang="en-US" sz="1800" b="0" i="0" kern="1200" dirty="0" smtClean="0">
                          <a:solidFill>
                            <a:schemeClr val="tx1"/>
                          </a:solidFill>
                          <a:effectLst/>
                          <a:latin typeface="+mn-lt"/>
                          <a:ea typeface="+mn-ea"/>
                          <a:cs typeface="+mn-cs"/>
                        </a:rPr>
                        <a:t>  &lt;div class="panel"&gt;        </a:t>
                      </a:r>
                    </a:p>
                    <a:p>
                      <a:r>
                        <a:rPr lang="en-US" sz="1800" b="0" i="0" kern="1200" dirty="0" smtClean="0">
                          <a:solidFill>
                            <a:schemeClr val="tx1"/>
                          </a:solidFill>
                          <a:effectLst/>
                          <a:latin typeface="+mn-lt"/>
                          <a:ea typeface="+mn-ea"/>
                          <a:cs typeface="+mn-cs"/>
                        </a:rPr>
                        <a:t>&lt;div class="input-group"&gt;    </a:t>
                      </a:r>
                    </a:p>
                    <a:p>
                      <a:r>
                        <a:rPr lang="en-US" sz="1800" b="0" i="0" kern="1200" dirty="0" smtClean="0">
                          <a:solidFill>
                            <a:schemeClr val="tx1"/>
                          </a:solidFill>
                          <a:effectLst/>
                          <a:latin typeface="+mn-lt"/>
                          <a:ea typeface="+mn-ea"/>
                          <a:cs typeface="+mn-cs"/>
                        </a:rPr>
                        <a:t>        &lt;input class="form-control" /&gt;    </a:t>
                      </a:r>
                    </a:p>
                    <a:p>
                      <a:r>
                        <a:rPr lang="en-US" sz="1800" b="0" i="0" kern="1200" dirty="0" smtClean="0">
                          <a:solidFill>
                            <a:schemeClr val="tx1"/>
                          </a:solidFill>
                          <a:effectLst/>
                          <a:latin typeface="+mn-lt"/>
                          <a:ea typeface="+mn-ea"/>
                          <a:cs typeface="+mn-cs"/>
                        </a:rPr>
                        <a:t>        &lt;span class="input-group-</a:t>
                      </a:r>
                      <a:r>
                        <a:rPr lang="en-US" sz="1800" b="0" i="0" kern="1200" dirty="0" err="1" smtClean="0">
                          <a:solidFill>
                            <a:schemeClr val="tx1"/>
                          </a:solidFill>
                          <a:effectLst/>
                          <a:latin typeface="+mn-lt"/>
                          <a:ea typeface="+mn-ea"/>
                          <a:cs typeface="+mn-cs"/>
                        </a:rPr>
                        <a:t>btn</a:t>
                      </a:r>
                      <a:r>
                        <a:rPr lang="en-US" sz="1800" b="0" i="0" kern="1200" dirty="0" smtClean="0">
                          <a:solidFill>
                            <a:schemeClr val="tx1"/>
                          </a:solidFill>
                          <a:effectLst/>
                          <a:latin typeface="+mn-lt"/>
                          <a:ea typeface="+mn-ea"/>
                          <a:cs typeface="+mn-cs"/>
                        </a:rPr>
                        <a:t>"&gt;            </a:t>
                      </a:r>
                    </a:p>
                    <a:p>
                      <a:r>
                        <a:rPr lang="en-US" sz="1800" b="0" i="0" kern="1200" dirty="0" smtClean="0">
                          <a:solidFill>
                            <a:schemeClr val="tx1"/>
                          </a:solidFill>
                          <a:effectLst/>
                          <a:latin typeface="+mn-lt"/>
                          <a:ea typeface="+mn-ea"/>
                          <a:cs typeface="+mn-cs"/>
                        </a:rPr>
                        <a:t>    &lt;button class="</a:t>
                      </a:r>
                      <a:r>
                        <a:rPr lang="en-US" sz="1800" b="0" i="0" kern="1200" dirty="0" err="1" smtClean="0">
                          <a:solidFill>
                            <a:schemeClr val="tx1"/>
                          </a:solidFill>
                          <a:effectLst/>
                          <a:latin typeface="+mn-lt"/>
                          <a:ea typeface="+mn-ea"/>
                          <a:cs typeface="+mn-cs"/>
                        </a:rPr>
                        <a:t>btn</a:t>
                      </a:r>
                      <a:r>
                        <a:rPr lang="en-US" sz="1800" b="0" i="0" kern="1200" dirty="0" smtClean="0">
                          <a:solidFill>
                            <a:schemeClr val="tx1"/>
                          </a:solidFill>
                          <a:effectLst/>
                          <a:latin typeface="+mn-lt"/>
                          <a:ea typeface="+mn-ea"/>
                          <a:cs typeface="+mn-cs"/>
                        </a:rPr>
                        <a:t> </a:t>
                      </a:r>
                      <a:r>
                        <a:rPr lang="en-US" sz="1800" b="0" i="0" kern="1200" dirty="0" err="1" smtClean="0">
                          <a:solidFill>
                            <a:schemeClr val="tx1"/>
                          </a:solidFill>
                          <a:effectLst/>
                          <a:latin typeface="+mn-lt"/>
                          <a:ea typeface="+mn-ea"/>
                          <a:cs typeface="+mn-cs"/>
                        </a:rPr>
                        <a:t>btn</a:t>
                      </a:r>
                      <a:r>
                        <a:rPr lang="en-US" sz="1800" b="0" i="0" kern="1200" dirty="0" smtClean="0">
                          <a:solidFill>
                            <a:schemeClr val="tx1"/>
                          </a:solidFill>
                          <a:effectLst/>
                          <a:latin typeface="+mn-lt"/>
                          <a:ea typeface="+mn-ea"/>
                          <a:cs typeface="+mn-cs"/>
                        </a:rPr>
                        <a:t>-default"&gt;</a:t>
                      </a:r>
                    </a:p>
                    <a:p>
                      <a:r>
                        <a:rPr lang="en-US" sz="1800" b="0" i="0" kern="1200" dirty="0" smtClean="0">
                          <a:solidFill>
                            <a:schemeClr val="tx1"/>
                          </a:solidFill>
                          <a:effectLst/>
                          <a:latin typeface="+mn-lt"/>
                          <a:ea typeface="+mn-ea"/>
                          <a:cs typeface="+mn-cs"/>
                        </a:rPr>
                        <a:t>     Add&lt;/button&gt;</a:t>
                      </a:r>
                    </a:p>
                    <a:p>
                      <a:r>
                        <a:rPr lang="en-US" sz="1800" b="0" i="0" kern="1200" dirty="0" smtClean="0">
                          <a:solidFill>
                            <a:schemeClr val="tx1"/>
                          </a:solidFill>
                          <a:effectLst/>
                          <a:latin typeface="+mn-lt"/>
                          <a:ea typeface="+mn-ea"/>
                          <a:cs typeface="+mn-cs"/>
                        </a:rPr>
                        <a:t>            &lt;/span&gt;    </a:t>
                      </a:r>
                    </a:p>
                    <a:p>
                      <a:r>
                        <a:rPr lang="en-US" sz="1800" b="0" i="0" kern="1200" dirty="0" smtClean="0">
                          <a:solidFill>
                            <a:schemeClr val="tx1"/>
                          </a:solidFill>
                          <a:effectLst/>
                          <a:latin typeface="+mn-lt"/>
                          <a:ea typeface="+mn-ea"/>
                          <a:cs typeface="+mn-cs"/>
                        </a:rPr>
                        <a:t>    &lt;/div&gt;  </a:t>
                      </a:r>
                    </a:p>
                    <a:p>
                      <a:r>
                        <a:rPr lang="en-US" sz="1800" b="1" kern="1200" dirty="0" smtClean="0">
                          <a:solidFill>
                            <a:schemeClr val="tx1"/>
                          </a:solidFill>
                          <a:effectLst/>
                          <a:latin typeface="+mn-lt"/>
                          <a:ea typeface="+mn-ea"/>
                          <a:cs typeface="+mn-cs"/>
                        </a:rPr>
                        <a:t/>
                      </a:r>
                      <a:br>
                        <a:rPr lang="en-US" sz="1800" b="1" kern="1200" dirty="0" smtClean="0">
                          <a:solidFill>
                            <a:schemeClr val="tx1"/>
                          </a:solidFill>
                          <a:effectLst/>
                          <a:latin typeface="+mn-lt"/>
                          <a:ea typeface="+mn-ea"/>
                          <a:cs typeface="+mn-cs"/>
                        </a:rPr>
                      </a:br>
                      <a:endParaRPr lang="en-US" dirty="0"/>
                    </a:p>
                  </a:txBody>
                  <a:tcPr/>
                </a:tc>
                <a:tc>
                  <a:txBody>
                    <a:bodyPr/>
                    <a:lstStyle/>
                    <a:p>
                      <a:r>
                        <a:rPr lang="en-US" sz="1800" b="0" i="0" kern="1200" dirty="0" smtClean="0">
                          <a:solidFill>
                            <a:schemeClr val="tx1"/>
                          </a:solidFill>
                          <a:effectLst/>
                          <a:latin typeface="+mn-lt"/>
                          <a:ea typeface="+mn-ea"/>
                          <a:cs typeface="+mn-cs"/>
                        </a:rPr>
                        <a:t>    &lt;/div&gt;  </a:t>
                      </a:r>
                    </a:p>
                    <a:p>
                      <a:r>
                        <a:rPr lang="en-US" sz="1800" b="0" i="0" kern="1200" dirty="0" smtClean="0">
                          <a:solidFill>
                            <a:schemeClr val="tx1"/>
                          </a:solidFill>
                          <a:effectLst/>
                          <a:latin typeface="+mn-lt"/>
                          <a:ea typeface="+mn-ea"/>
                          <a:cs typeface="+mn-cs"/>
                        </a:rPr>
                        <a:t>      &lt;table class="table table-striped"&gt;      </a:t>
                      </a:r>
                    </a:p>
                    <a:p>
                      <a:r>
                        <a:rPr lang="en-US" sz="1800" b="0" i="0" kern="1200" dirty="0" smtClean="0">
                          <a:solidFill>
                            <a:schemeClr val="tx1"/>
                          </a:solidFill>
                          <a:effectLst/>
                          <a:latin typeface="+mn-lt"/>
                          <a:ea typeface="+mn-ea"/>
                          <a:cs typeface="+mn-cs"/>
                        </a:rPr>
                        <a:t>      &lt;</a:t>
                      </a:r>
                      <a:r>
                        <a:rPr lang="en-US" sz="1800" b="0" i="0" kern="1200" dirty="0" err="1" smtClean="0">
                          <a:solidFill>
                            <a:schemeClr val="tx1"/>
                          </a:solidFill>
                          <a:effectLst/>
                          <a:latin typeface="+mn-lt"/>
                          <a:ea typeface="+mn-ea"/>
                          <a:cs typeface="+mn-cs"/>
                        </a:rPr>
                        <a:t>thead</a:t>
                      </a:r>
                      <a:r>
                        <a:rPr lang="en-US" sz="1800" b="0" i="0" kern="1200" dirty="0" smtClean="0">
                          <a:solidFill>
                            <a:schemeClr val="tx1"/>
                          </a:solidFill>
                          <a:effectLst/>
                          <a:latin typeface="+mn-lt"/>
                          <a:ea typeface="+mn-ea"/>
                          <a:cs typeface="+mn-cs"/>
                        </a:rPr>
                        <a:t>&gt;     </a:t>
                      </a:r>
                    </a:p>
                    <a:p>
                      <a:r>
                        <a:rPr lang="en-US" sz="1800" b="0" i="0" kern="1200" dirty="0" smtClean="0">
                          <a:solidFill>
                            <a:schemeClr val="tx1"/>
                          </a:solidFill>
                          <a:effectLst/>
                          <a:latin typeface="+mn-lt"/>
                          <a:ea typeface="+mn-ea"/>
                          <a:cs typeface="+mn-cs"/>
                        </a:rPr>
                        <a:t>           &lt;</a:t>
                      </a:r>
                      <a:r>
                        <a:rPr lang="en-US" sz="1800" b="0" i="0" kern="1200" dirty="0" err="1" smtClean="0">
                          <a:solidFill>
                            <a:schemeClr val="tx1"/>
                          </a:solidFill>
                          <a:effectLst/>
                          <a:latin typeface="+mn-lt"/>
                          <a:ea typeface="+mn-ea"/>
                          <a:cs typeface="+mn-cs"/>
                        </a:rPr>
                        <a:t>tr</a:t>
                      </a:r>
                      <a:r>
                        <a:rPr lang="en-US" sz="1800" b="0" i="0" kern="1200" dirty="0" smtClean="0">
                          <a:solidFill>
                            <a:schemeClr val="tx1"/>
                          </a:solidFill>
                          <a:effectLst/>
                          <a:latin typeface="+mn-lt"/>
                          <a:ea typeface="+mn-ea"/>
                          <a:cs typeface="+mn-cs"/>
                        </a:rPr>
                        <a:t>&gt;          </a:t>
                      </a:r>
                    </a:p>
                    <a:p>
                      <a:r>
                        <a:rPr lang="en-US" sz="1800" b="0" i="0" kern="1200" dirty="0" smtClean="0">
                          <a:solidFill>
                            <a:schemeClr val="tx1"/>
                          </a:solidFill>
                          <a:effectLst/>
                          <a:latin typeface="+mn-lt"/>
                          <a:ea typeface="+mn-ea"/>
                          <a:cs typeface="+mn-cs"/>
                        </a:rPr>
                        <a:t>          &lt;</a:t>
                      </a:r>
                      <a:r>
                        <a:rPr lang="en-US" sz="1800" b="0" i="0" kern="1200" dirty="0" err="1" smtClean="0">
                          <a:solidFill>
                            <a:schemeClr val="tx1"/>
                          </a:solidFill>
                          <a:effectLst/>
                          <a:latin typeface="+mn-lt"/>
                          <a:ea typeface="+mn-ea"/>
                          <a:cs typeface="+mn-cs"/>
                        </a:rPr>
                        <a:t>th</a:t>
                      </a:r>
                      <a:r>
                        <a:rPr lang="en-US" sz="1800" b="0" i="0" kern="1200" dirty="0" smtClean="0">
                          <a:solidFill>
                            <a:schemeClr val="tx1"/>
                          </a:solidFill>
                          <a:effectLst/>
                          <a:latin typeface="+mn-lt"/>
                          <a:ea typeface="+mn-ea"/>
                          <a:cs typeface="+mn-cs"/>
                        </a:rPr>
                        <a:t>&gt;Description&lt;/</a:t>
                      </a:r>
                      <a:r>
                        <a:rPr lang="en-US" sz="1800" b="0" i="0" kern="1200" dirty="0" err="1" smtClean="0">
                          <a:solidFill>
                            <a:schemeClr val="tx1"/>
                          </a:solidFill>
                          <a:effectLst/>
                          <a:latin typeface="+mn-lt"/>
                          <a:ea typeface="+mn-ea"/>
                          <a:cs typeface="+mn-cs"/>
                        </a:rPr>
                        <a:t>th</a:t>
                      </a:r>
                      <a:r>
                        <a:rPr lang="en-US" sz="1800" b="0" i="0" kern="1200" dirty="0" smtClean="0">
                          <a:solidFill>
                            <a:schemeClr val="tx1"/>
                          </a:solidFill>
                          <a:effectLst/>
                          <a:latin typeface="+mn-lt"/>
                          <a:ea typeface="+mn-ea"/>
                          <a:cs typeface="+mn-cs"/>
                        </a:rPr>
                        <a:t>&gt;       </a:t>
                      </a:r>
                    </a:p>
                    <a:p>
                      <a:r>
                        <a:rPr lang="en-US" sz="1800" b="0" i="0" kern="1200" dirty="0" smtClean="0">
                          <a:solidFill>
                            <a:schemeClr val="tx1"/>
                          </a:solidFill>
                          <a:effectLst/>
                          <a:latin typeface="+mn-lt"/>
                          <a:ea typeface="+mn-ea"/>
                          <a:cs typeface="+mn-cs"/>
                        </a:rPr>
                        <a:t>             &lt;</a:t>
                      </a:r>
                      <a:r>
                        <a:rPr lang="en-US" sz="1800" b="0" i="0" kern="1200" dirty="0" err="1" smtClean="0">
                          <a:solidFill>
                            <a:schemeClr val="tx1"/>
                          </a:solidFill>
                          <a:effectLst/>
                          <a:latin typeface="+mn-lt"/>
                          <a:ea typeface="+mn-ea"/>
                          <a:cs typeface="+mn-cs"/>
                        </a:rPr>
                        <a:t>th</a:t>
                      </a:r>
                      <a:r>
                        <a:rPr lang="en-US" sz="1800" b="0" i="0" kern="1200" dirty="0" smtClean="0">
                          <a:solidFill>
                            <a:schemeClr val="tx1"/>
                          </a:solidFill>
                          <a:effectLst/>
                          <a:latin typeface="+mn-lt"/>
                          <a:ea typeface="+mn-ea"/>
                          <a:cs typeface="+mn-cs"/>
                        </a:rPr>
                        <a:t>&gt;Done&lt;/</a:t>
                      </a:r>
                      <a:r>
                        <a:rPr lang="en-US" sz="1800" b="0" i="0" kern="1200" dirty="0" err="1" smtClean="0">
                          <a:solidFill>
                            <a:schemeClr val="tx1"/>
                          </a:solidFill>
                          <a:effectLst/>
                          <a:latin typeface="+mn-lt"/>
                          <a:ea typeface="+mn-ea"/>
                          <a:cs typeface="+mn-cs"/>
                        </a:rPr>
                        <a:t>th</a:t>
                      </a:r>
                      <a:r>
                        <a:rPr lang="en-US" sz="1800" b="0" i="0" kern="1200" dirty="0" smtClean="0">
                          <a:solidFill>
                            <a:schemeClr val="tx1"/>
                          </a:solidFill>
                          <a:effectLst/>
                          <a:latin typeface="+mn-lt"/>
                          <a:ea typeface="+mn-ea"/>
                          <a:cs typeface="+mn-cs"/>
                        </a:rPr>
                        <a:t>&gt;       </a:t>
                      </a:r>
                    </a:p>
                    <a:p>
                      <a:r>
                        <a:rPr lang="en-US" sz="1800" b="0" i="0" kern="1200" dirty="0" smtClean="0">
                          <a:solidFill>
                            <a:schemeClr val="tx1"/>
                          </a:solidFill>
                          <a:effectLst/>
                          <a:latin typeface="+mn-lt"/>
                          <a:ea typeface="+mn-ea"/>
                          <a:cs typeface="+mn-cs"/>
                        </a:rPr>
                        <a:t>         &lt;/</a:t>
                      </a:r>
                      <a:r>
                        <a:rPr lang="en-US" sz="1800" b="0" i="0" kern="1200" dirty="0" err="1" smtClean="0">
                          <a:solidFill>
                            <a:schemeClr val="tx1"/>
                          </a:solidFill>
                          <a:effectLst/>
                          <a:latin typeface="+mn-lt"/>
                          <a:ea typeface="+mn-ea"/>
                          <a:cs typeface="+mn-cs"/>
                        </a:rPr>
                        <a:t>tr</a:t>
                      </a:r>
                      <a:r>
                        <a:rPr lang="en-US" sz="1800" b="0" i="0" kern="1200" dirty="0" smtClean="0">
                          <a:solidFill>
                            <a:schemeClr val="tx1"/>
                          </a:solidFill>
                          <a:effectLst/>
                          <a:latin typeface="+mn-lt"/>
                          <a:ea typeface="+mn-ea"/>
                          <a:cs typeface="+mn-cs"/>
                        </a:rPr>
                        <a:t>&gt;  </a:t>
                      </a:r>
                    </a:p>
                    <a:p>
                      <a:r>
                        <a:rPr lang="en-US" sz="1800" b="0" i="0" kern="1200" dirty="0" smtClean="0">
                          <a:solidFill>
                            <a:schemeClr val="tx1"/>
                          </a:solidFill>
                          <a:effectLst/>
                          <a:latin typeface="+mn-lt"/>
                          <a:ea typeface="+mn-ea"/>
                          <a:cs typeface="+mn-cs"/>
                        </a:rPr>
                        <a:t>          &lt;/</a:t>
                      </a:r>
                      <a:r>
                        <a:rPr lang="en-US" sz="1800" b="0" i="0" kern="1200" dirty="0" err="1" smtClean="0">
                          <a:solidFill>
                            <a:schemeClr val="tx1"/>
                          </a:solidFill>
                          <a:effectLst/>
                          <a:latin typeface="+mn-lt"/>
                          <a:ea typeface="+mn-ea"/>
                          <a:cs typeface="+mn-cs"/>
                        </a:rPr>
                        <a:t>thead</a:t>
                      </a:r>
                      <a:r>
                        <a:rPr lang="en-US" sz="1800" b="0" i="0" kern="1200" dirty="0" smtClean="0">
                          <a:solidFill>
                            <a:schemeClr val="tx1"/>
                          </a:solidFill>
                          <a:effectLst/>
                          <a:latin typeface="+mn-lt"/>
                          <a:ea typeface="+mn-ea"/>
                          <a:cs typeface="+mn-cs"/>
                        </a:rPr>
                        <a:t>&gt;  </a:t>
                      </a:r>
                    </a:p>
                    <a:p>
                      <a:r>
                        <a:rPr lang="en-US" sz="1800" b="0" i="0" kern="1200" dirty="0" smtClean="0">
                          <a:solidFill>
                            <a:schemeClr val="tx1"/>
                          </a:solidFill>
                          <a:effectLst/>
                          <a:latin typeface="+mn-lt"/>
                          <a:ea typeface="+mn-ea"/>
                          <a:cs typeface="+mn-cs"/>
                        </a:rPr>
                        <a:t>          &lt;</a:t>
                      </a:r>
                      <a:r>
                        <a:rPr lang="en-US" sz="1800" b="0" i="0" kern="1200" dirty="0" err="1" smtClean="0">
                          <a:solidFill>
                            <a:schemeClr val="tx1"/>
                          </a:solidFill>
                          <a:effectLst/>
                          <a:latin typeface="+mn-lt"/>
                          <a:ea typeface="+mn-ea"/>
                          <a:cs typeface="+mn-cs"/>
                        </a:rPr>
                        <a:t>tbody</a:t>
                      </a:r>
                      <a:r>
                        <a:rPr lang="en-US" sz="1800" b="0" i="0" kern="1200" dirty="0" smtClean="0">
                          <a:solidFill>
                            <a:schemeClr val="tx1"/>
                          </a:solidFill>
                          <a:effectLst/>
                          <a:latin typeface="+mn-lt"/>
                          <a:ea typeface="+mn-ea"/>
                          <a:cs typeface="+mn-cs"/>
                        </a:rPr>
                        <a:t>&gt;     </a:t>
                      </a:r>
                    </a:p>
                    <a:p>
                      <a:r>
                        <a:rPr lang="en-US" sz="1800" b="0" i="0" kern="1200" dirty="0" smtClean="0">
                          <a:solidFill>
                            <a:schemeClr val="tx1"/>
                          </a:solidFill>
                          <a:effectLst/>
                          <a:latin typeface="+mn-lt"/>
                          <a:ea typeface="+mn-ea"/>
                          <a:cs typeface="+mn-cs"/>
                        </a:rPr>
                        <a:t>           &lt;</a:t>
                      </a:r>
                      <a:r>
                        <a:rPr lang="en-US" sz="1800" b="0" i="0" kern="1200" dirty="0" err="1" smtClean="0">
                          <a:solidFill>
                            <a:schemeClr val="tx1"/>
                          </a:solidFill>
                          <a:effectLst/>
                          <a:latin typeface="+mn-lt"/>
                          <a:ea typeface="+mn-ea"/>
                          <a:cs typeface="+mn-cs"/>
                        </a:rPr>
                        <a:t>tr</a:t>
                      </a:r>
                      <a:r>
                        <a:rPr lang="en-US" sz="1800" b="0" i="0" kern="1200" dirty="0" smtClean="0">
                          <a:solidFill>
                            <a:schemeClr val="tx1"/>
                          </a:solidFill>
                          <a:effectLst/>
                          <a:latin typeface="+mn-lt"/>
                          <a:ea typeface="+mn-ea"/>
                          <a:cs typeface="+mn-cs"/>
                        </a:rPr>
                        <a:t>&gt;&lt;td&gt;Buy Flowers&lt;/td&gt;</a:t>
                      </a:r>
                    </a:p>
                    <a:p>
                      <a:r>
                        <a:rPr lang="en-US" sz="1800" b="0" i="0" kern="1200" dirty="0" smtClean="0">
                          <a:solidFill>
                            <a:schemeClr val="tx1"/>
                          </a:solidFill>
                          <a:effectLst/>
                          <a:latin typeface="+mn-lt"/>
                          <a:ea typeface="+mn-ea"/>
                          <a:cs typeface="+mn-cs"/>
                        </a:rPr>
                        <a:t>&lt;td&gt;No&lt;/td&gt;</a:t>
                      </a:r>
                    </a:p>
                    <a:p>
                      <a:r>
                        <a:rPr lang="en-US" sz="1800" b="0" i="0" kern="1200" dirty="0" smtClean="0">
                          <a:solidFill>
                            <a:schemeClr val="tx1"/>
                          </a:solidFill>
                          <a:effectLst/>
                          <a:latin typeface="+mn-lt"/>
                          <a:ea typeface="+mn-ea"/>
                          <a:cs typeface="+mn-cs"/>
                        </a:rPr>
                        <a:t>&lt;/</a:t>
                      </a:r>
                      <a:r>
                        <a:rPr lang="en-US" sz="1800" b="0" i="0" kern="1200" dirty="0" err="1" smtClean="0">
                          <a:solidFill>
                            <a:schemeClr val="tx1"/>
                          </a:solidFill>
                          <a:effectLst/>
                          <a:latin typeface="+mn-lt"/>
                          <a:ea typeface="+mn-ea"/>
                          <a:cs typeface="+mn-cs"/>
                        </a:rPr>
                        <a:t>tr</a:t>
                      </a:r>
                      <a:r>
                        <a:rPr lang="en-US" sz="1800" b="0" i="0" kern="1200" dirty="0" smtClean="0">
                          <a:solidFill>
                            <a:schemeClr val="tx1"/>
                          </a:solidFill>
                          <a:effectLst/>
                          <a:latin typeface="+mn-lt"/>
                          <a:ea typeface="+mn-ea"/>
                          <a:cs typeface="+mn-cs"/>
                        </a:rPr>
                        <a:t>&gt;           </a:t>
                      </a:r>
                    </a:p>
                    <a:p>
                      <a:r>
                        <a:rPr lang="en-US" sz="1800" b="0" i="0" kern="1200" dirty="0" smtClean="0">
                          <a:solidFill>
                            <a:schemeClr val="tx1"/>
                          </a:solidFill>
                          <a:effectLst/>
                          <a:latin typeface="+mn-lt"/>
                          <a:ea typeface="+mn-ea"/>
                          <a:cs typeface="+mn-cs"/>
                        </a:rPr>
                        <a:t>     &lt;</a:t>
                      </a:r>
                      <a:r>
                        <a:rPr lang="en-US" sz="1800" b="0" i="0" kern="1200" dirty="0" err="1" smtClean="0">
                          <a:solidFill>
                            <a:schemeClr val="tx1"/>
                          </a:solidFill>
                          <a:effectLst/>
                          <a:latin typeface="+mn-lt"/>
                          <a:ea typeface="+mn-ea"/>
                          <a:cs typeface="+mn-cs"/>
                        </a:rPr>
                        <a:t>tr</a:t>
                      </a:r>
                      <a:r>
                        <a:rPr lang="en-US" sz="1800" b="0" i="0" kern="1200" dirty="0" smtClean="0">
                          <a:solidFill>
                            <a:schemeClr val="tx1"/>
                          </a:solidFill>
                          <a:effectLst/>
                          <a:latin typeface="+mn-lt"/>
                          <a:ea typeface="+mn-ea"/>
                          <a:cs typeface="+mn-cs"/>
                        </a:rPr>
                        <a:t>&gt;</a:t>
                      </a:r>
                    </a:p>
                    <a:p>
                      <a:r>
                        <a:rPr lang="en-US" sz="1800" b="0" i="0" kern="1200" dirty="0" smtClean="0">
                          <a:solidFill>
                            <a:schemeClr val="tx1"/>
                          </a:solidFill>
                          <a:effectLst/>
                          <a:latin typeface="+mn-lt"/>
                          <a:ea typeface="+mn-ea"/>
                          <a:cs typeface="+mn-cs"/>
                        </a:rPr>
                        <a:t>&lt;td&gt;</a:t>
                      </a:r>
                      <a:r>
                        <a:rPr lang="en-US" sz="1800" b="0" i="0" kern="1200" dirty="0" err="1" smtClean="0">
                          <a:solidFill>
                            <a:schemeClr val="tx1"/>
                          </a:solidFill>
                          <a:effectLst/>
                          <a:latin typeface="+mn-lt"/>
                          <a:ea typeface="+mn-ea"/>
                          <a:cs typeface="+mn-cs"/>
                        </a:rPr>
                        <a:t>GetShoes</a:t>
                      </a:r>
                      <a:r>
                        <a:rPr lang="en-US" sz="1800" b="0" i="0" kern="1200" dirty="0" smtClean="0">
                          <a:solidFill>
                            <a:schemeClr val="tx1"/>
                          </a:solidFill>
                          <a:effectLst/>
                          <a:latin typeface="+mn-lt"/>
                          <a:ea typeface="+mn-ea"/>
                          <a:cs typeface="+mn-cs"/>
                        </a:rPr>
                        <a:t>&lt;/td&gt;</a:t>
                      </a:r>
                    </a:p>
                    <a:p>
                      <a:r>
                        <a:rPr lang="en-US" sz="1800" b="0" i="0" kern="1200" dirty="0" smtClean="0">
                          <a:solidFill>
                            <a:schemeClr val="tx1"/>
                          </a:solidFill>
                          <a:effectLst/>
                          <a:latin typeface="+mn-lt"/>
                          <a:ea typeface="+mn-ea"/>
                          <a:cs typeface="+mn-cs"/>
                        </a:rPr>
                        <a:t>&lt;td&gt;No&lt;/td&gt;</a:t>
                      </a:r>
                    </a:p>
                    <a:p>
                      <a:r>
                        <a:rPr lang="en-US" sz="1800" b="0" i="0" kern="1200" dirty="0" smtClean="0">
                          <a:solidFill>
                            <a:schemeClr val="tx1"/>
                          </a:solidFill>
                          <a:effectLst/>
                          <a:latin typeface="+mn-lt"/>
                          <a:ea typeface="+mn-ea"/>
                          <a:cs typeface="+mn-cs"/>
                        </a:rPr>
                        <a:t>&lt;/</a:t>
                      </a:r>
                      <a:r>
                        <a:rPr lang="en-US" sz="1800" b="0" i="0" kern="1200" dirty="0" err="1" smtClean="0">
                          <a:solidFill>
                            <a:schemeClr val="tx1"/>
                          </a:solidFill>
                          <a:effectLst/>
                          <a:latin typeface="+mn-lt"/>
                          <a:ea typeface="+mn-ea"/>
                          <a:cs typeface="+mn-cs"/>
                        </a:rPr>
                        <a:t>tr</a:t>
                      </a:r>
                      <a:r>
                        <a:rPr lang="en-US" sz="1800" b="0" i="0" kern="1200" dirty="0" smtClean="0">
                          <a:solidFill>
                            <a:schemeClr val="tx1"/>
                          </a:solidFill>
                          <a:effectLst/>
                          <a:latin typeface="+mn-lt"/>
                          <a:ea typeface="+mn-ea"/>
                          <a:cs typeface="+mn-cs"/>
                        </a:rPr>
                        <a:t>&gt;           </a:t>
                      </a:r>
                    </a:p>
                    <a:p>
                      <a:r>
                        <a:rPr lang="en-US" sz="1800" b="0" i="0" kern="1200" dirty="0" smtClean="0">
                          <a:solidFill>
                            <a:schemeClr val="tx1"/>
                          </a:solidFill>
                          <a:effectLst/>
                          <a:latin typeface="+mn-lt"/>
                          <a:ea typeface="+mn-ea"/>
                          <a:cs typeface="+mn-cs"/>
                        </a:rPr>
                        <a:t>     &lt;</a:t>
                      </a:r>
                      <a:r>
                        <a:rPr lang="en-US" sz="1800" b="0" i="0" kern="1200" dirty="0" err="1" smtClean="0">
                          <a:solidFill>
                            <a:schemeClr val="tx1"/>
                          </a:solidFill>
                          <a:effectLst/>
                          <a:latin typeface="+mn-lt"/>
                          <a:ea typeface="+mn-ea"/>
                          <a:cs typeface="+mn-cs"/>
                        </a:rPr>
                        <a:t>tr</a:t>
                      </a:r>
                      <a:r>
                        <a:rPr lang="en-US" sz="1800" b="0" i="0" kern="1200" dirty="0" smtClean="0">
                          <a:solidFill>
                            <a:schemeClr val="tx1"/>
                          </a:solidFill>
                          <a:effectLst/>
                          <a:latin typeface="+mn-lt"/>
                          <a:ea typeface="+mn-ea"/>
                          <a:cs typeface="+mn-cs"/>
                        </a:rPr>
                        <a:t>&gt;</a:t>
                      </a:r>
                    </a:p>
                    <a:p>
                      <a:r>
                        <a:rPr lang="en-US" sz="1800" b="0" i="0" kern="1200" dirty="0" smtClean="0">
                          <a:solidFill>
                            <a:schemeClr val="tx1"/>
                          </a:solidFill>
                          <a:effectLst/>
                          <a:latin typeface="+mn-lt"/>
                          <a:ea typeface="+mn-ea"/>
                          <a:cs typeface="+mn-cs"/>
                        </a:rPr>
                        <a:t>&lt;td&gt;Collect Tickets&lt;/td&gt;</a:t>
                      </a:r>
                    </a:p>
                    <a:p>
                      <a:r>
                        <a:rPr lang="en-US" sz="1800" b="0" i="0" kern="1200" dirty="0" smtClean="0">
                          <a:solidFill>
                            <a:schemeClr val="tx1"/>
                          </a:solidFill>
                          <a:effectLst/>
                          <a:latin typeface="+mn-lt"/>
                          <a:ea typeface="+mn-ea"/>
                          <a:cs typeface="+mn-cs"/>
                        </a:rPr>
                        <a:t>&lt;td&gt;Yes&lt;/td&gt;</a:t>
                      </a:r>
                    </a:p>
                    <a:p>
                      <a:r>
                        <a:rPr lang="en-US" sz="1800" b="0" i="0" kern="1200" dirty="0" smtClean="0">
                          <a:solidFill>
                            <a:schemeClr val="tx1"/>
                          </a:solidFill>
                          <a:effectLst/>
                          <a:latin typeface="+mn-lt"/>
                          <a:ea typeface="+mn-ea"/>
                          <a:cs typeface="+mn-cs"/>
                        </a:rPr>
                        <a:t>&lt;/</a:t>
                      </a:r>
                      <a:r>
                        <a:rPr lang="en-US" sz="1800" b="0" i="0" kern="1200" dirty="0" err="1" smtClean="0">
                          <a:solidFill>
                            <a:schemeClr val="tx1"/>
                          </a:solidFill>
                          <a:effectLst/>
                          <a:latin typeface="+mn-lt"/>
                          <a:ea typeface="+mn-ea"/>
                          <a:cs typeface="+mn-cs"/>
                        </a:rPr>
                        <a:t>tr</a:t>
                      </a:r>
                      <a:r>
                        <a:rPr lang="en-US" sz="1800" b="0" i="0" kern="1200" dirty="0" smtClean="0">
                          <a:solidFill>
                            <a:schemeClr val="tx1"/>
                          </a:solidFill>
                          <a:effectLst/>
                          <a:latin typeface="+mn-lt"/>
                          <a:ea typeface="+mn-ea"/>
                          <a:cs typeface="+mn-cs"/>
                        </a:rPr>
                        <a:t>&gt;            </a:t>
                      </a:r>
                    </a:p>
                    <a:p>
                      <a:r>
                        <a:rPr lang="en-US" sz="1800" b="0" i="0" kern="1200" dirty="0" smtClean="0">
                          <a:solidFill>
                            <a:schemeClr val="tx1"/>
                          </a:solidFill>
                          <a:effectLst/>
                          <a:latin typeface="+mn-lt"/>
                          <a:ea typeface="+mn-ea"/>
                          <a:cs typeface="+mn-cs"/>
                        </a:rPr>
                        <a:t>    &lt;</a:t>
                      </a:r>
                      <a:r>
                        <a:rPr lang="en-US" sz="1800" b="0" i="0" kern="1200" dirty="0" err="1" smtClean="0">
                          <a:solidFill>
                            <a:schemeClr val="tx1"/>
                          </a:solidFill>
                          <a:effectLst/>
                          <a:latin typeface="+mn-lt"/>
                          <a:ea typeface="+mn-ea"/>
                          <a:cs typeface="+mn-cs"/>
                        </a:rPr>
                        <a:t>tr</a:t>
                      </a:r>
                      <a:r>
                        <a:rPr lang="en-US" sz="1800" b="0" i="0" kern="1200" dirty="0" smtClean="0">
                          <a:solidFill>
                            <a:schemeClr val="tx1"/>
                          </a:solidFill>
                          <a:effectLst/>
                          <a:latin typeface="+mn-lt"/>
                          <a:ea typeface="+mn-ea"/>
                          <a:cs typeface="+mn-cs"/>
                        </a:rPr>
                        <a:t>&gt;&lt;td&gt;Call Joe&lt;/td&gt;</a:t>
                      </a:r>
                    </a:p>
                    <a:p>
                      <a:r>
                        <a:rPr lang="en-US" sz="1800" b="0" i="0" kern="1200" dirty="0" smtClean="0">
                          <a:solidFill>
                            <a:schemeClr val="tx1"/>
                          </a:solidFill>
                          <a:effectLst/>
                          <a:latin typeface="+mn-lt"/>
                          <a:ea typeface="+mn-ea"/>
                          <a:cs typeface="+mn-cs"/>
                        </a:rPr>
                        <a:t>&lt;td&gt;No&lt;/td&gt;</a:t>
                      </a:r>
                    </a:p>
                    <a:p>
                      <a:r>
                        <a:rPr lang="en-US" sz="1800" b="0" i="0" kern="1200" dirty="0" smtClean="0">
                          <a:solidFill>
                            <a:schemeClr val="tx1"/>
                          </a:solidFill>
                          <a:effectLst/>
                          <a:latin typeface="+mn-lt"/>
                          <a:ea typeface="+mn-ea"/>
                          <a:cs typeface="+mn-cs"/>
                        </a:rPr>
                        <a:t>&lt;/</a:t>
                      </a:r>
                      <a:r>
                        <a:rPr lang="en-US" sz="1800" b="0" i="0" kern="1200" dirty="0" err="1" smtClean="0">
                          <a:solidFill>
                            <a:schemeClr val="tx1"/>
                          </a:solidFill>
                          <a:effectLst/>
                          <a:latin typeface="+mn-lt"/>
                          <a:ea typeface="+mn-ea"/>
                          <a:cs typeface="+mn-cs"/>
                        </a:rPr>
                        <a:t>tr</a:t>
                      </a:r>
                      <a:r>
                        <a:rPr lang="en-US" sz="1800" b="0" i="0" kern="1200" dirty="0" smtClean="0">
                          <a:solidFill>
                            <a:schemeClr val="tx1"/>
                          </a:solidFill>
                          <a:effectLst/>
                          <a:latin typeface="+mn-lt"/>
                          <a:ea typeface="+mn-ea"/>
                          <a:cs typeface="+mn-cs"/>
                        </a:rPr>
                        <a:t>&gt;       </a:t>
                      </a:r>
                    </a:p>
                    <a:p>
                      <a:r>
                        <a:rPr lang="en-US" sz="1800" b="0" i="0" kern="1200" dirty="0" smtClean="0">
                          <a:solidFill>
                            <a:schemeClr val="tx1"/>
                          </a:solidFill>
                          <a:effectLst/>
                          <a:latin typeface="+mn-lt"/>
                          <a:ea typeface="+mn-ea"/>
                          <a:cs typeface="+mn-cs"/>
                        </a:rPr>
                        <a:t>     &lt;/</a:t>
                      </a:r>
                      <a:r>
                        <a:rPr lang="en-US" sz="1800" b="0" i="0" kern="1200" dirty="0" err="1" smtClean="0">
                          <a:solidFill>
                            <a:schemeClr val="tx1"/>
                          </a:solidFill>
                          <a:effectLst/>
                          <a:latin typeface="+mn-lt"/>
                          <a:ea typeface="+mn-ea"/>
                          <a:cs typeface="+mn-cs"/>
                        </a:rPr>
                        <a:t>tbody</a:t>
                      </a:r>
                      <a:r>
                        <a:rPr lang="en-US" sz="1800" b="0" i="0" kern="1200" dirty="0" smtClean="0">
                          <a:solidFill>
                            <a:schemeClr val="tx1"/>
                          </a:solidFill>
                          <a:effectLst/>
                          <a:latin typeface="+mn-lt"/>
                          <a:ea typeface="+mn-ea"/>
                          <a:cs typeface="+mn-cs"/>
                        </a:rPr>
                        <a:t>&gt;     </a:t>
                      </a:r>
                    </a:p>
                    <a:p>
                      <a:r>
                        <a:rPr lang="en-US" sz="1800" b="0" i="0" kern="1200" dirty="0" smtClean="0">
                          <a:solidFill>
                            <a:schemeClr val="tx1"/>
                          </a:solidFill>
                          <a:effectLst/>
                          <a:latin typeface="+mn-lt"/>
                          <a:ea typeface="+mn-ea"/>
                          <a:cs typeface="+mn-cs"/>
                        </a:rPr>
                        <a:t>   &lt;/table&gt; </a:t>
                      </a:r>
                    </a:p>
                    <a:p>
                      <a:r>
                        <a:rPr lang="en-US" sz="1800" b="0" i="0" kern="1200" dirty="0" smtClean="0">
                          <a:solidFill>
                            <a:schemeClr val="tx1"/>
                          </a:solidFill>
                          <a:effectLst/>
                          <a:latin typeface="+mn-lt"/>
                          <a:ea typeface="+mn-ea"/>
                          <a:cs typeface="+mn-cs"/>
                        </a:rPr>
                        <a:t>   &lt;/div&gt;&lt;/body&gt;&lt;/html&gt;</a:t>
                      </a:r>
                      <a:endParaRPr lang="en-US" dirty="0"/>
                    </a:p>
                  </a:txBody>
                  <a:tcPr/>
                </a:tc>
              </a:tr>
            </a:tbl>
          </a:graphicData>
        </a:graphic>
      </p:graphicFrame>
    </p:spTree>
    <p:extLst>
      <p:ext uri="{BB962C8B-B14F-4D97-AF65-F5344CB8AC3E}">
        <p14:creationId xmlns:p14="http://schemas.microsoft.com/office/powerpoint/2010/main" val="301703768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222250" y="98424"/>
          <a:ext cx="9051924" cy="6195283"/>
        </p:xfrm>
        <a:graphic>
          <a:graphicData uri="http://schemas.openxmlformats.org/drawingml/2006/table">
            <a:tbl>
              <a:tblPr firstRow="1" bandRow="1">
                <a:tableStyleId>{0E3FDE45-AF77-4B5C-9715-49D594BDF05E}</a:tableStyleId>
              </a:tblPr>
              <a:tblGrid>
                <a:gridCol w="3017308"/>
                <a:gridCol w="3017308"/>
                <a:gridCol w="3017308"/>
              </a:tblGrid>
              <a:tr h="6195283">
                <a:tc>
                  <a:txBody>
                    <a:bodyPr/>
                    <a:lstStyle/>
                    <a:p>
                      <a:r>
                        <a:rPr lang="en-US" u="sng" dirty="0" smtClean="0"/>
                        <a:t>On clicking Home-</a:t>
                      </a:r>
                    </a:p>
                    <a:p>
                      <a:endParaRPr lang="en-US" u="sng" dirty="0" smtClean="0"/>
                    </a:p>
                    <a:p>
                      <a:endParaRPr lang="en-US" u="sng" dirty="0"/>
                    </a:p>
                  </a:txBody>
                  <a:tcPr/>
                </a:tc>
                <a:tc>
                  <a:txBody>
                    <a:bodyPr/>
                    <a:lstStyle/>
                    <a:p>
                      <a:r>
                        <a:rPr lang="en-US" u="sng" dirty="0" smtClean="0"/>
                        <a:t>On clicking</a:t>
                      </a:r>
                      <a:r>
                        <a:rPr lang="en-US" u="sng" baseline="0" dirty="0" smtClean="0"/>
                        <a:t> List-</a:t>
                      </a:r>
                    </a:p>
                    <a:p>
                      <a:endParaRPr lang="en-US" u="sng" baseline="0" dirty="0" smtClean="0"/>
                    </a:p>
                    <a:p>
                      <a:endParaRPr lang="en-US" u="sng" dirty="0"/>
                    </a:p>
                  </a:txBody>
                  <a:tcPr/>
                </a:tc>
                <a:tc>
                  <a:txBody>
                    <a:bodyPr/>
                    <a:lstStyle/>
                    <a:p>
                      <a:r>
                        <a:rPr lang="en-US" u="sng" dirty="0" smtClean="0"/>
                        <a:t>On clicking Settings-</a:t>
                      </a:r>
                      <a:endParaRPr lang="en-US" u="sng" dirty="0"/>
                    </a:p>
                  </a:txBody>
                  <a:tcPr/>
                </a:tc>
              </a:tr>
            </a:tbl>
          </a:graphicData>
        </a:graphic>
      </p:graphicFrame>
      <p:pic>
        <p:nvPicPr>
          <p:cNvPr id="6" name="Picture 5"/>
          <p:cNvPicPr>
            <a:picLocks noChangeAspect="1"/>
          </p:cNvPicPr>
          <p:nvPr/>
        </p:nvPicPr>
        <p:blipFill>
          <a:blip r:embed="rId2"/>
          <a:stretch>
            <a:fillRect/>
          </a:stretch>
        </p:blipFill>
        <p:spPr>
          <a:xfrm>
            <a:off x="325008" y="1034106"/>
            <a:ext cx="2809875" cy="1428750"/>
          </a:xfrm>
          <a:prstGeom prst="rect">
            <a:avLst/>
          </a:prstGeom>
        </p:spPr>
      </p:pic>
      <p:pic>
        <p:nvPicPr>
          <p:cNvPr id="7" name="Picture 6"/>
          <p:cNvPicPr>
            <a:picLocks noChangeAspect="1"/>
          </p:cNvPicPr>
          <p:nvPr/>
        </p:nvPicPr>
        <p:blipFill>
          <a:blip r:embed="rId3"/>
          <a:stretch>
            <a:fillRect/>
          </a:stretch>
        </p:blipFill>
        <p:spPr>
          <a:xfrm>
            <a:off x="3509189" y="857765"/>
            <a:ext cx="2257425" cy="2209800"/>
          </a:xfrm>
          <a:prstGeom prst="rect">
            <a:avLst/>
          </a:prstGeom>
        </p:spPr>
      </p:pic>
      <p:pic>
        <p:nvPicPr>
          <p:cNvPr id="8" name="Picture 7"/>
          <p:cNvPicPr>
            <a:picLocks noChangeAspect="1"/>
          </p:cNvPicPr>
          <p:nvPr/>
        </p:nvPicPr>
        <p:blipFill>
          <a:blip r:embed="rId4"/>
          <a:stretch>
            <a:fillRect/>
          </a:stretch>
        </p:blipFill>
        <p:spPr>
          <a:xfrm>
            <a:off x="6610865" y="857765"/>
            <a:ext cx="2133600" cy="1419225"/>
          </a:xfrm>
          <a:prstGeom prst="rect">
            <a:avLst/>
          </a:prstGeom>
        </p:spPr>
      </p:pic>
    </p:spTree>
    <p:extLst>
      <p:ext uri="{BB962C8B-B14F-4D97-AF65-F5344CB8AC3E}">
        <p14:creationId xmlns:p14="http://schemas.microsoft.com/office/powerpoint/2010/main" val="30643389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4573"/>
          </a:xfrm>
        </p:spPr>
        <p:txBody>
          <a:bodyPr>
            <a:normAutofit fontScale="90000"/>
          </a:bodyPr>
          <a:lstStyle/>
          <a:p>
            <a:r>
              <a:rPr lang="en-US" dirty="0" smtClean="0"/>
              <a:t>17. SERVICES</a:t>
            </a:r>
            <a:endParaRPr lang="en-US" dirty="0"/>
          </a:p>
        </p:txBody>
      </p:sp>
      <p:sp>
        <p:nvSpPr>
          <p:cNvPr id="3" name="Content Placeholder 2"/>
          <p:cNvSpPr>
            <a:spLocks noGrp="1"/>
          </p:cNvSpPr>
          <p:nvPr>
            <p:ph idx="1"/>
          </p:nvPr>
        </p:nvSpPr>
        <p:spPr>
          <a:xfrm>
            <a:off x="677334" y="1174173"/>
            <a:ext cx="8596668" cy="4867189"/>
          </a:xfrm>
        </p:spPr>
        <p:txBody>
          <a:bodyPr>
            <a:normAutofit lnSpcReduction="10000"/>
          </a:bodyPr>
          <a:lstStyle/>
          <a:p>
            <a:r>
              <a:rPr lang="en-US" dirty="0"/>
              <a:t>Services are JavaScript functions, which are responsible to perform only specific </a:t>
            </a:r>
            <a:r>
              <a:rPr lang="en-US" dirty="0" smtClean="0"/>
              <a:t>tasks.</a:t>
            </a:r>
          </a:p>
          <a:p>
            <a:r>
              <a:rPr lang="en-US" dirty="0"/>
              <a:t>This makes them individual entities which are maintainable and testable</a:t>
            </a:r>
            <a:r>
              <a:rPr lang="en-US" dirty="0" smtClean="0"/>
              <a:t>.</a:t>
            </a:r>
          </a:p>
          <a:p>
            <a:r>
              <a:rPr lang="en-US" dirty="0"/>
              <a:t>The controllers and filters can call them on requirement basis</a:t>
            </a:r>
            <a:r>
              <a:rPr lang="en-US" dirty="0" smtClean="0"/>
              <a:t>.</a:t>
            </a:r>
          </a:p>
          <a:p>
            <a:r>
              <a:rPr lang="en-US" dirty="0"/>
              <a:t>Services are normally injected using dependency injection mechanism of AngularJS. </a:t>
            </a:r>
            <a:endParaRPr lang="en-US" dirty="0" smtClean="0"/>
          </a:p>
          <a:p>
            <a:r>
              <a:rPr lang="en-US" dirty="0"/>
              <a:t>There are two ways to create a service</a:t>
            </a:r>
            <a:r>
              <a:rPr lang="en-US" dirty="0" smtClean="0"/>
              <a:t>:</a:t>
            </a:r>
          </a:p>
          <a:p>
            <a:r>
              <a:rPr lang="en-US" dirty="0" smtClean="0"/>
              <a:t> </a:t>
            </a:r>
            <a:r>
              <a:rPr lang="en-US" dirty="0"/>
              <a:t> Factory </a:t>
            </a:r>
            <a:endParaRPr lang="en-US" dirty="0" smtClean="0"/>
          </a:p>
          <a:p>
            <a:r>
              <a:rPr lang="en-US" dirty="0" smtClean="0"/>
              <a:t> </a:t>
            </a:r>
            <a:r>
              <a:rPr lang="en-US" dirty="0"/>
              <a:t>Service </a:t>
            </a:r>
            <a:endParaRPr lang="en-US" dirty="0" smtClean="0"/>
          </a:p>
          <a:p>
            <a:r>
              <a:rPr lang="en-US" dirty="0"/>
              <a:t>Angular services are:</a:t>
            </a:r>
          </a:p>
          <a:p>
            <a:r>
              <a:rPr lang="en-US" b="1" u="sng" dirty="0"/>
              <a:t>Lazily instantiated </a:t>
            </a:r>
            <a:r>
              <a:rPr lang="en-US" dirty="0"/>
              <a:t>– Angular only instantiates a service when an application component depends on it.</a:t>
            </a:r>
          </a:p>
          <a:p>
            <a:r>
              <a:rPr lang="en-US" b="1" u="sng" dirty="0"/>
              <a:t>Singletons</a:t>
            </a:r>
            <a:r>
              <a:rPr lang="en-US" dirty="0"/>
              <a:t> – Each component dependent on a service gets a reference to the single instance generated by the service factory.</a:t>
            </a:r>
          </a:p>
          <a:p>
            <a:endParaRPr lang="en-US" dirty="0"/>
          </a:p>
        </p:txBody>
      </p:sp>
    </p:spTree>
    <p:extLst>
      <p:ext uri="{BB962C8B-B14F-4D97-AF65-F5344CB8AC3E}">
        <p14:creationId xmlns:p14="http://schemas.microsoft.com/office/powerpoint/2010/main" val="34950294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8411"/>
          </a:xfrm>
        </p:spPr>
        <p:txBody>
          <a:bodyPr>
            <a:normAutofit fontScale="90000"/>
          </a:bodyPr>
          <a:lstStyle/>
          <a:p>
            <a:r>
              <a:rPr lang="en-US" dirty="0" smtClean="0"/>
              <a:t>WHY NEED SERVICE ??</a:t>
            </a:r>
            <a:endParaRPr lang="en-US" dirty="0"/>
          </a:p>
        </p:txBody>
      </p:sp>
      <p:sp>
        <p:nvSpPr>
          <p:cNvPr id="3" name="Content Placeholder 2"/>
          <p:cNvSpPr>
            <a:spLocks noGrp="1"/>
          </p:cNvSpPr>
          <p:nvPr>
            <p:ph idx="1"/>
          </p:nvPr>
        </p:nvSpPr>
        <p:spPr>
          <a:xfrm>
            <a:off x="677334" y="1112109"/>
            <a:ext cx="8596668" cy="4929254"/>
          </a:xfrm>
        </p:spPr>
        <p:txBody>
          <a:bodyPr/>
          <a:lstStyle/>
          <a:p>
            <a:r>
              <a:rPr lang="en-US" dirty="0"/>
              <a:t>It’s important to realize early on that your controller should be very </a:t>
            </a:r>
            <a:r>
              <a:rPr lang="en-US" dirty="0" smtClean="0"/>
              <a:t>thin.</a:t>
            </a:r>
          </a:p>
          <a:p>
            <a:r>
              <a:rPr lang="en-US" dirty="0" smtClean="0"/>
              <a:t>If you’re </a:t>
            </a:r>
            <a:r>
              <a:rPr lang="en-US" dirty="0"/>
              <a:t>trying to have persistent data in his or her </a:t>
            </a:r>
            <a:r>
              <a:rPr lang="en-US" dirty="0" smtClean="0"/>
              <a:t>controller, then </a:t>
            </a:r>
            <a:r>
              <a:rPr lang="en-US" dirty="0"/>
              <a:t>That’s just not the purpose of a controller</a:t>
            </a:r>
            <a:r>
              <a:rPr lang="en-US" dirty="0" smtClean="0"/>
              <a:t>.</a:t>
            </a:r>
          </a:p>
          <a:p>
            <a:r>
              <a:rPr lang="en-US" dirty="0"/>
              <a:t> For memory purposes, controllers are instantiated only when they are needed and discarded when they are not</a:t>
            </a:r>
            <a:r>
              <a:rPr lang="en-US" dirty="0" smtClean="0"/>
              <a:t>.</a:t>
            </a:r>
          </a:p>
          <a:p>
            <a:r>
              <a:rPr lang="en-US" dirty="0" smtClean="0"/>
              <a:t> </a:t>
            </a:r>
            <a:r>
              <a:rPr lang="en-US" dirty="0"/>
              <a:t>Because of this, every time you switch a route or reload a page, Angular cleans up the current controller. </a:t>
            </a:r>
            <a:endParaRPr lang="en-US" dirty="0" smtClean="0"/>
          </a:p>
          <a:p>
            <a:r>
              <a:rPr lang="en-US" b="1" u="sng" dirty="0" smtClean="0">
                <a:solidFill>
                  <a:schemeClr val="accent5"/>
                </a:solidFill>
              </a:rPr>
              <a:t>Services </a:t>
            </a:r>
            <a:r>
              <a:rPr lang="en-US" b="1" u="sng" dirty="0">
                <a:solidFill>
                  <a:schemeClr val="accent5"/>
                </a:solidFill>
              </a:rPr>
              <a:t>however provide a means for keeping data around for the lifetime of an application while they also can be used across different controllers in a consistent manner.</a:t>
            </a:r>
          </a:p>
        </p:txBody>
      </p:sp>
    </p:spTree>
    <p:extLst>
      <p:ext uri="{BB962C8B-B14F-4D97-AF65-F5344CB8AC3E}">
        <p14:creationId xmlns:p14="http://schemas.microsoft.com/office/powerpoint/2010/main" val="19406688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296863" y="147637"/>
          <a:ext cx="11014076" cy="6483821"/>
        </p:xfrm>
        <a:graphic>
          <a:graphicData uri="http://schemas.openxmlformats.org/drawingml/2006/table">
            <a:tbl>
              <a:tblPr firstRow="1" bandRow="1">
                <a:tableStyleId>{3B4B98B0-60AC-42C2-AFA5-B58CD77FA1E5}</a:tableStyleId>
              </a:tblPr>
              <a:tblGrid>
                <a:gridCol w="5507038"/>
                <a:gridCol w="5507038"/>
              </a:tblGrid>
              <a:tr h="6483821">
                <a:tc>
                  <a:txBody>
                    <a:bodyPr/>
                    <a:lstStyle/>
                    <a:p>
                      <a:r>
                        <a:rPr lang="en-US" dirty="0" smtClean="0"/>
                        <a:t>Factory:-</a:t>
                      </a:r>
                    </a:p>
                    <a:p>
                      <a:pPr marL="342900" indent="-342900">
                        <a:buAutoNum type="arabicParenR"/>
                      </a:pPr>
                      <a:r>
                        <a:rPr lang="en-US" sz="1800" b="0" i="0" kern="1200" dirty="0" smtClean="0">
                          <a:solidFill>
                            <a:schemeClr val="tx1"/>
                          </a:solidFill>
                          <a:effectLst/>
                          <a:latin typeface="+mn-lt"/>
                          <a:ea typeface="+mn-ea"/>
                          <a:cs typeface="+mn-cs"/>
                        </a:rPr>
                        <a:t>When you’re using a </a:t>
                      </a:r>
                      <a:r>
                        <a:rPr lang="en-US" sz="1800" b="1" i="0" kern="1200" dirty="0" smtClean="0">
                          <a:solidFill>
                            <a:schemeClr val="tx1"/>
                          </a:solidFill>
                          <a:effectLst/>
                          <a:latin typeface="+mn-lt"/>
                          <a:ea typeface="+mn-ea"/>
                          <a:cs typeface="+mn-cs"/>
                        </a:rPr>
                        <a:t>Factory</a:t>
                      </a:r>
                      <a:r>
                        <a:rPr lang="en-US" sz="1800" b="0" i="0" kern="1200" dirty="0" smtClean="0">
                          <a:solidFill>
                            <a:schemeClr val="tx1"/>
                          </a:solidFill>
                          <a:effectLst/>
                          <a:latin typeface="+mn-lt"/>
                          <a:ea typeface="+mn-ea"/>
                          <a:cs typeface="+mn-cs"/>
                        </a:rPr>
                        <a:t> you create an object, add properties to it, then return that same object. When you pass this service into your controller, those properties on the object will now be available in that controller through your factory.</a:t>
                      </a:r>
                    </a:p>
                    <a:p>
                      <a:pPr marL="342900" indent="-342900">
                        <a:buAutoNum type="arabicParenR"/>
                      </a:pPr>
                      <a:endParaRPr lang="en-US" sz="1800" b="0" i="0" kern="1200" dirty="0" smtClean="0">
                        <a:solidFill>
                          <a:schemeClr val="tx1"/>
                        </a:solidFill>
                        <a:effectLst/>
                        <a:latin typeface="+mn-lt"/>
                        <a:ea typeface="+mn-ea"/>
                        <a:cs typeface="+mn-cs"/>
                      </a:endParaRP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sz="1800" b="1" i="0" kern="1200" dirty="0" smtClean="0">
                          <a:solidFill>
                            <a:schemeClr val="tx1"/>
                          </a:solidFill>
                          <a:effectLst/>
                          <a:latin typeface="+mn-lt"/>
                          <a:ea typeface="+mn-ea"/>
                          <a:cs typeface="+mn-cs"/>
                        </a:rPr>
                        <a:t>A </a:t>
                      </a:r>
                      <a:r>
                        <a:rPr lang="en-US" sz="1800" b="0" i="0" kern="1200" dirty="0" smtClean="0">
                          <a:solidFill>
                            <a:schemeClr val="tx1"/>
                          </a:solidFill>
                          <a:effectLst/>
                          <a:latin typeface="+mn-lt"/>
                          <a:ea typeface="+mn-ea"/>
                          <a:cs typeface="+mn-cs"/>
                        </a:rPr>
                        <a:t>factory is not. </a:t>
                      </a:r>
                      <a:endParaRPr lang="en-US" dirty="0"/>
                    </a:p>
                  </a:txBody>
                  <a:tcPr/>
                </a:tc>
                <a:tc>
                  <a:txBody>
                    <a:bodyPr/>
                    <a:lstStyle/>
                    <a:p>
                      <a:r>
                        <a:rPr lang="en-US" dirty="0" smtClean="0"/>
                        <a:t>Service:-</a:t>
                      </a:r>
                    </a:p>
                    <a:p>
                      <a:r>
                        <a:rPr lang="en-US" sz="1800" b="0" i="0" kern="1200" dirty="0" smtClean="0">
                          <a:solidFill>
                            <a:schemeClr val="tx1"/>
                          </a:solidFill>
                          <a:effectLst/>
                          <a:latin typeface="+mn-lt"/>
                          <a:ea typeface="+mn-ea"/>
                          <a:cs typeface="+mn-cs"/>
                        </a:rPr>
                        <a:t>2) When you’re using </a:t>
                      </a:r>
                      <a:r>
                        <a:rPr lang="en-US" sz="1800" b="1" i="0" kern="1200" dirty="0" smtClean="0">
                          <a:solidFill>
                            <a:schemeClr val="tx1"/>
                          </a:solidFill>
                          <a:effectLst/>
                          <a:latin typeface="+mn-lt"/>
                          <a:ea typeface="+mn-ea"/>
                          <a:cs typeface="+mn-cs"/>
                        </a:rPr>
                        <a:t>Service</a:t>
                      </a:r>
                      <a:r>
                        <a:rPr lang="en-US" sz="1800" b="0" i="0" kern="1200" dirty="0" smtClean="0">
                          <a:solidFill>
                            <a:schemeClr val="tx1"/>
                          </a:solidFill>
                          <a:effectLst/>
                          <a:latin typeface="+mn-lt"/>
                          <a:ea typeface="+mn-ea"/>
                          <a:cs typeface="+mn-cs"/>
                        </a:rPr>
                        <a:t>, it’s instantiated with the ‘new’ keyword. Because of that, you’ll add properties to ‘this’ and the service will return ‘this’. When you pass the service into your controller, those properties on ‘this’ will now be available on that controller through your service.</a:t>
                      </a: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tx1"/>
                          </a:solidFill>
                          <a:effectLst/>
                          <a:latin typeface="+mn-lt"/>
                          <a:ea typeface="+mn-ea"/>
                          <a:cs typeface="+mn-cs"/>
                        </a:rPr>
                        <a:t>A service is a constructor function</a:t>
                      </a:r>
                      <a:r>
                        <a:rPr lang="en-US" sz="1800" b="0" i="0" kern="1200" dirty="0" smtClean="0">
                          <a:solidFill>
                            <a:schemeClr val="tx1"/>
                          </a:solidFill>
                          <a:effectLst/>
                          <a:latin typeface="+mn-lt"/>
                          <a:ea typeface="+mn-ea"/>
                          <a:cs typeface="+mn-cs"/>
                        </a:rPr>
                        <a:t> .</a:t>
                      </a:r>
                      <a:endParaRPr lang="en-US" dirty="0" smtClean="0"/>
                    </a:p>
                    <a:p>
                      <a:endParaRPr lang="en-US" sz="1800" b="0" i="0" kern="1200" dirty="0" smtClean="0">
                        <a:solidFill>
                          <a:schemeClr val="tx1"/>
                        </a:solidFill>
                        <a:effectLst/>
                        <a:latin typeface="+mn-lt"/>
                        <a:ea typeface="+mn-ea"/>
                        <a:cs typeface="+mn-cs"/>
                      </a:endParaRPr>
                    </a:p>
                  </a:txBody>
                  <a:tcPr/>
                </a:tc>
              </a:tr>
            </a:tbl>
          </a:graphicData>
        </a:graphic>
      </p:graphicFrame>
      <p:pic>
        <p:nvPicPr>
          <p:cNvPr id="5" name="Picture 4"/>
          <p:cNvPicPr>
            <a:picLocks noChangeAspect="1"/>
          </p:cNvPicPr>
          <p:nvPr/>
        </p:nvPicPr>
        <p:blipFill>
          <a:blip r:embed="rId2"/>
          <a:stretch>
            <a:fillRect/>
          </a:stretch>
        </p:blipFill>
        <p:spPr>
          <a:xfrm>
            <a:off x="617838" y="2471351"/>
            <a:ext cx="4868562" cy="2438400"/>
          </a:xfrm>
          <a:prstGeom prst="rect">
            <a:avLst/>
          </a:prstGeom>
        </p:spPr>
      </p:pic>
      <p:pic>
        <p:nvPicPr>
          <p:cNvPr id="6" name="Picture 5"/>
          <p:cNvPicPr>
            <a:picLocks noChangeAspect="1"/>
          </p:cNvPicPr>
          <p:nvPr/>
        </p:nvPicPr>
        <p:blipFill>
          <a:blip r:embed="rId3"/>
          <a:stretch>
            <a:fillRect/>
          </a:stretch>
        </p:blipFill>
        <p:spPr>
          <a:xfrm>
            <a:off x="6248528" y="2561967"/>
            <a:ext cx="5276052" cy="1993557"/>
          </a:xfrm>
          <a:prstGeom prst="rect">
            <a:avLst/>
          </a:prstGeom>
        </p:spPr>
      </p:pic>
    </p:spTree>
    <p:extLst>
      <p:ext uri="{BB962C8B-B14F-4D97-AF65-F5344CB8AC3E}">
        <p14:creationId xmlns:p14="http://schemas.microsoft.com/office/powerpoint/2010/main" val="320044266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29117" y="342683"/>
            <a:ext cx="5095875" cy="3371850"/>
          </a:xfrm>
          <a:prstGeom prst="rect">
            <a:avLst/>
          </a:prstGeom>
        </p:spPr>
      </p:pic>
      <p:pic>
        <p:nvPicPr>
          <p:cNvPr id="6" name="Picture 5"/>
          <p:cNvPicPr>
            <a:picLocks noChangeAspect="1"/>
          </p:cNvPicPr>
          <p:nvPr/>
        </p:nvPicPr>
        <p:blipFill>
          <a:blip r:embed="rId3"/>
          <a:stretch>
            <a:fillRect/>
          </a:stretch>
        </p:blipFill>
        <p:spPr>
          <a:xfrm>
            <a:off x="5614987" y="488156"/>
            <a:ext cx="5991225" cy="1257300"/>
          </a:xfrm>
          <a:prstGeom prst="rect">
            <a:avLst/>
          </a:prstGeom>
        </p:spPr>
      </p:pic>
      <p:pic>
        <p:nvPicPr>
          <p:cNvPr id="7" name="Picture 6"/>
          <p:cNvPicPr>
            <a:picLocks noChangeAspect="1"/>
          </p:cNvPicPr>
          <p:nvPr/>
        </p:nvPicPr>
        <p:blipFill>
          <a:blip r:embed="rId4"/>
          <a:stretch>
            <a:fillRect/>
          </a:stretch>
        </p:blipFill>
        <p:spPr>
          <a:xfrm>
            <a:off x="6060065" y="1727055"/>
            <a:ext cx="3895725" cy="1133475"/>
          </a:xfrm>
          <a:prstGeom prst="rect">
            <a:avLst/>
          </a:prstGeom>
        </p:spPr>
      </p:pic>
    </p:spTree>
    <p:extLst>
      <p:ext uri="{BB962C8B-B14F-4D97-AF65-F5344CB8AC3E}">
        <p14:creationId xmlns:p14="http://schemas.microsoft.com/office/powerpoint/2010/main" val="25648607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7903" y="92652"/>
            <a:ext cx="5124450" cy="3638550"/>
          </a:xfrm>
          <a:prstGeom prst="rect">
            <a:avLst/>
          </a:prstGeom>
        </p:spPr>
      </p:pic>
      <p:pic>
        <p:nvPicPr>
          <p:cNvPr id="5" name="Picture 4"/>
          <p:cNvPicPr>
            <a:picLocks noChangeAspect="1"/>
          </p:cNvPicPr>
          <p:nvPr/>
        </p:nvPicPr>
        <p:blipFill>
          <a:blip r:embed="rId3"/>
          <a:stretch>
            <a:fillRect/>
          </a:stretch>
        </p:blipFill>
        <p:spPr>
          <a:xfrm>
            <a:off x="387061" y="3731202"/>
            <a:ext cx="5848350" cy="657225"/>
          </a:xfrm>
          <a:prstGeom prst="rect">
            <a:avLst/>
          </a:prstGeom>
        </p:spPr>
      </p:pic>
      <p:pic>
        <p:nvPicPr>
          <p:cNvPr id="6" name="Picture 5"/>
          <p:cNvPicPr>
            <a:picLocks noChangeAspect="1"/>
          </p:cNvPicPr>
          <p:nvPr/>
        </p:nvPicPr>
        <p:blipFill>
          <a:blip r:embed="rId4"/>
          <a:stretch>
            <a:fillRect/>
          </a:stretch>
        </p:blipFill>
        <p:spPr>
          <a:xfrm>
            <a:off x="914400" y="4388427"/>
            <a:ext cx="3505200" cy="1428750"/>
          </a:xfrm>
          <a:prstGeom prst="rect">
            <a:avLst/>
          </a:prstGeom>
        </p:spPr>
      </p:pic>
      <p:pic>
        <p:nvPicPr>
          <p:cNvPr id="7" name="Picture 6"/>
          <p:cNvPicPr>
            <a:picLocks noChangeAspect="1"/>
          </p:cNvPicPr>
          <p:nvPr/>
        </p:nvPicPr>
        <p:blipFill>
          <a:blip r:embed="rId5"/>
          <a:stretch>
            <a:fillRect/>
          </a:stretch>
        </p:blipFill>
        <p:spPr>
          <a:xfrm>
            <a:off x="1054678" y="5944033"/>
            <a:ext cx="1695450" cy="809625"/>
          </a:xfrm>
          <a:prstGeom prst="rect">
            <a:avLst/>
          </a:prstGeom>
        </p:spPr>
      </p:pic>
      <p:pic>
        <p:nvPicPr>
          <p:cNvPr id="8" name="Picture 7"/>
          <p:cNvPicPr>
            <a:picLocks noChangeAspect="1"/>
          </p:cNvPicPr>
          <p:nvPr/>
        </p:nvPicPr>
        <p:blipFill>
          <a:blip r:embed="rId6"/>
          <a:stretch>
            <a:fillRect/>
          </a:stretch>
        </p:blipFill>
        <p:spPr>
          <a:xfrm>
            <a:off x="6235411" y="189201"/>
            <a:ext cx="5857875" cy="4276725"/>
          </a:xfrm>
          <a:prstGeom prst="rect">
            <a:avLst/>
          </a:prstGeom>
        </p:spPr>
      </p:pic>
    </p:spTree>
    <p:extLst>
      <p:ext uri="{BB962C8B-B14F-4D97-AF65-F5344CB8AC3E}">
        <p14:creationId xmlns:p14="http://schemas.microsoft.com/office/powerpoint/2010/main" val="40972200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91836"/>
          </a:xfrm>
        </p:spPr>
        <p:txBody>
          <a:bodyPr>
            <a:normAutofit fontScale="90000"/>
          </a:bodyPr>
          <a:lstStyle/>
          <a:p>
            <a:r>
              <a:rPr lang="en-US" dirty="0" smtClean="0"/>
              <a:t>OUTPUT</a:t>
            </a:r>
            <a:endParaRPr lang="en-US" dirty="0"/>
          </a:p>
        </p:txBody>
      </p:sp>
      <p:pic>
        <p:nvPicPr>
          <p:cNvPr id="4" name="Picture 3"/>
          <p:cNvPicPr>
            <a:picLocks noChangeAspect="1"/>
          </p:cNvPicPr>
          <p:nvPr/>
        </p:nvPicPr>
        <p:blipFill>
          <a:blip r:embed="rId2"/>
          <a:stretch>
            <a:fillRect/>
          </a:stretch>
        </p:blipFill>
        <p:spPr>
          <a:xfrm>
            <a:off x="2008630" y="1262062"/>
            <a:ext cx="5934075" cy="4562475"/>
          </a:xfrm>
          <a:prstGeom prst="rect">
            <a:avLst/>
          </a:prstGeom>
        </p:spPr>
      </p:pic>
    </p:spTree>
    <p:extLst>
      <p:ext uri="{BB962C8B-B14F-4D97-AF65-F5344CB8AC3E}">
        <p14:creationId xmlns:p14="http://schemas.microsoft.com/office/powerpoint/2010/main" val="3932980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2572632"/>
              </p:ext>
            </p:extLst>
          </p:nvPr>
        </p:nvGraphicFramePr>
        <p:xfrm>
          <a:off x="173038" y="188912"/>
          <a:ext cx="11804649" cy="6335455"/>
        </p:xfrm>
        <a:graphic>
          <a:graphicData uri="http://schemas.openxmlformats.org/drawingml/2006/table">
            <a:tbl>
              <a:tblPr firstRow="1" bandRow="1">
                <a:tableStyleId>{3B4B98B0-60AC-42C2-AFA5-B58CD77FA1E5}</a:tableStyleId>
              </a:tblPr>
              <a:tblGrid>
                <a:gridCol w="3934883"/>
                <a:gridCol w="3934883"/>
                <a:gridCol w="3934883"/>
              </a:tblGrid>
              <a:tr h="6335455">
                <a:tc>
                  <a:txBody>
                    <a:bodyPr/>
                    <a:lstStyle/>
                    <a:p>
                      <a:r>
                        <a:rPr lang="en-US" dirty="0" smtClean="0">
                          <a:solidFill>
                            <a:schemeClr val="accent1"/>
                          </a:solidFill>
                        </a:rPr>
                        <a:t>Example2</a:t>
                      </a:r>
                      <a:r>
                        <a:rPr lang="en-US" baseline="0" dirty="0" smtClean="0">
                          <a:solidFill>
                            <a:schemeClr val="accent1"/>
                          </a:solidFill>
                        </a:rPr>
                        <a:t> (service/Factory)-</a:t>
                      </a:r>
                      <a:endParaRPr lang="en-US" dirty="0" smtClean="0">
                        <a:solidFill>
                          <a:schemeClr val="accent1"/>
                        </a:solidFill>
                      </a:endParaRPr>
                    </a:p>
                    <a:p>
                      <a:r>
                        <a:rPr lang="en-US" dirty="0" smtClean="0"/>
                        <a:t>Index.html</a:t>
                      </a:r>
                      <a:endParaRPr lang="en-US" dirty="0" smtClean="0"/>
                    </a:p>
                    <a:p>
                      <a:endParaRPr lang="en-US" dirty="0" smtClean="0"/>
                    </a:p>
                    <a:p>
                      <a:endParaRPr lang="en-US" dirty="0" smtClean="0"/>
                    </a:p>
                    <a:p>
                      <a:r>
                        <a:rPr lang="en-US" b="0" dirty="0" smtClean="0"/>
                        <a:t>&lt;div ng-controller="</a:t>
                      </a:r>
                      <a:r>
                        <a:rPr lang="en-US" b="0" dirty="0" err="1" smtClean="0"/>
                        <a:t>HelloCtrl</a:t>
                      </a:r>
                      <a:r>
                        <a:rPr lang="en-US" b="0" dirty="0" smtClean="0"/>
                        <a:t>"&gt;</a:t>
                      </a:r>
                    </a:p>
                    <a:p>
                      <a:r>
                        <a:rPr lang="en-US" b="0" dirty="0" smtClean="0"/>
                        <a:t>    &lt;p&gt;{{</a:t>
                      </a:r>
                      <a:r>
                        <a:rPr lang="en-US" b="0" dirty="0" err="1" smtClean="0"/>
                        <a:t>fromService</a:t>
                      </a:r>
                      <a:r>
                        <a:rPr lang="en-US" b="0" dirty="0" smtClean="0"/>
                        <a:t>}}&lt;/p&gt;</a:t>
                      </a:r>
                    </a:p>
                    <a:p>
                      <a:r>
                        <a:rPr lang="en-US" b="0" dirty="0" smtClean="0"/>
                        <a:t>    &lt;p&gt;{{</a:t>
                      </a:r>
                      <a:r>
                        <a:rPr lang="en-US" b="0" dirty="0" err="1" smtClean="0"/>
                        <a:t>fromFactory</a:t>
                      </a:r>
                      <a:r>
                        <a:rPr lang="en-US" b="0" dirty="0" smtClean="0"/>
                        <a:t>}}&lt;/p&gt;</a:t>
                      </a:r>
                    </a:p>
                    <a:p>
                      <a:r>
                        <a:rPr lang="en-US" b="0" dirty="0" smtClean="0"/>
                        <a:t>&lt;/div&gt;</a:t>
                      </a:r>
                    </a:p>
                    <a:p>
                      <a:r>
                        <a:rPr lang="en-US" b="0" dirty="0" smtClean="0"/>
                        <a:t>&lt;</a:t>
                      </a:r>
                      <a:r>
                        <a:rPr lang="en-US" b="0" dirty="0" err="1" smtClean="0"/>
                        <a:t>br</a:t>
                      </a:r>
                      <a:r>
                        <a:rPr lang="en-US" b="0" dirty="0" smtClean="0"/>
                        <a:t> /&gt;</a:t>
                      </a:r>
                    </a:p>
                    <a:p>
                      <a:r>
                        <a:rPr lang="en-US" b="0" dirty="0" smtClean="0"/>
                        <a:t>&lt;div ng-controller="</a:t>
                      </a:r>
                      <a:r>
                        <a:rPr lang="en-US" b="0" dirty="0" err="1" smtClean="0"/>
                        <a:t>GoodbyeCtrl</a:t>
                      </a:r>
                      <a:r>
                        <a:rPr lang="en-US" b="0" dirty="0" smtClean="0"/>
                        <a:t>"&gt;</a:t>
                      </a:r>
                    </a:p>
                    <a:p>
                      <a:r>
                        <a:rPr lang="en-US" b="0" dirty="0" smtClean="0"/>
                        <a:t>    &lt;p&gt;{{</a:t>
                      </a:r>
                      <a:r>
                        <a:rPr lang="en-US" b="0" dirty="0" err="1" smtClean="0"/>
                        <a:t>fromService</a:t>
                      </a:r>
                      <a:r>
                        <a:rPr lang="en-US" b="0" dirty="0" smtClean="0"/>
                        <a:t>}}&lt;/p&gt;</a:t>
                      </a:r>
                    </a:p>
                    <a:p>
                      <a:r>
                        <a:rPr lang="en-US" b="0" dirty="0" smtClean="0"/>
                        <a:t>    &lt;p&gt;{{</a:t>
                      </a:r>
                      <a:r>
                        <a:rPr lang="en-US" b="0" dirty="0" err="1" smtClean="0"/>
                        <a:t>fromFactory</a:t>
                      </a:r>
                      <a:r>
                        <a:rPr lang="en-US" b="0" dirty="0" smtClean="0"/>
                        <a:t>}}&lt;/p&gt;</a:t>
                      </a:r>
                    </a:p>
                    <a:p>
                      <a:r>
                        <a:rPr lang="en-US" b="0" dirty="0" smtClean="0"/>
                        <a:t>&lt;/div&gt;</a:t>
                      </a:r>
                      <a:endParaRPr lang="en-US" b="0" dirty="0"/>
                    </a:p>
                  </a:txBody>
                  <a:tcPr/>
                </a:tc>
                <a:tc>
                  <a:txBody>
                    <a:bodyPr/>
                    <a:lstStyle/>
                    <a:p>
                      <a:endParaRPr lang="en-US" dirty="0" smtClean="0"/>
                    </a:p>
                    <a:p>
                      <a:r>
                        <a:rPr lang="en-US" dirty="0" smtClean="0"/>
                        <a:t>Factoryangular.js</a:t>
                      </a:r>
                      <a:endParaRPr lang="en-US" dirty="0" smtClean="0"/>
                    </a:p>
                    <a:p>
                      <a:endParaRPr lang="en-US" dirty="0" smtClean="0"/>
                    </a:p>
                    <a:p>
                      <a:endParaRPr lang="en-US" dirty="0" smtClean="0"/>
                    </a:p>
                    <a:p>
                      <a:r>
                        <a:rPr lang="en-US" sz="1200" b="0" dirty="0" err="1" smtClean="0"/>
                        <a:t>var</a:t>
                      </a:r>
                      <a:r>
                        <a:rPr lang="en-US" sz="1200" b="0" dirty="0" smtClean="0"/>
                        <a:t> app = </a:t>
                      </a:r>
                      <a:r>
                        <a:rPr lang="en-US" sz="1200" b="0" dirty="0" err="1" smtClean="0"/>
                        <a:t>angular.module</a:t>
                      </a:r>
                      <a:r>
                        <a:rPr lang="en-US" sz="1200" b="0" dirty="0" smtClean="0"/>
                        <a:t>('</a:t>
                      </a:r>
                      <a:r>
                        <a:rPr lang="en-US" sz="1200" b="0" dirty="0" err="1" smtClean="0"/>
                        <a:t>myApp</a:t>
                      </a:r>
                      <a:r>
                        <a:rPr lang="en-US" sz="1200" b="0" dirty="0" smtClean="0"/>
                        <a:t>', []);</a:t>
                      </a:r>
                    </a:p>
                    <a:p>
                      <a:r>
                        <a:rPr lang="en-US" sz="1200" b="0" dirty="0" smtClean="0"/>
                        <a:t>    </a:t>
                      </a:r>
                    </a:p>
                    <a:p>
                      <a:r>
                        <a:rPr lang="en-US" sz="1200" b="0" dirty="0" err="1" smtClean="0"/>
                        <a:t>app.factory</a:t>
                      </a:r>
                      <a:r>
                        <a:rPr lang="en-US" sz="1200" b="0" dirty="0" smtClean="0"/>
                        <a:t>('</a:t>
                      </a:r>
                      <a:r>
                        <a:rPr lang="en-US" sz="1200" b="0" dirty="0" err="1" smtClean="0"/>
                        <a:t>testFactory</a:t>
                      </a:r>
                      <a:r>
                        <a:rPr lang="en-US" sz="1200" b="0" dirty="0" smtClean="0"/>
                        <a:t>', function(){</a:t>
                      </a:r>
                    </a:p>
                    <a:p>
                      <a:r>
                        <a:rPr lang="en-US" sz="1200" b="0" dirty="0" smtClean="0"/>
                        <a:t>    return {</a:t>
                      </a:r>
                    </a:p>
                    <a:p>
                      <a:r>
                        <a:rPr lang="en-US" sz="1200" b="0" dirty="0" smtClean="0"/>
                        <a:t>        </a:t>
                      </a:r>
                      <a:r>
                        <a:rPr lang="en-US" sz="1200" b="0" dirty="0" err="1" smtClean="0"/>
                        <a:t>sayHello</a:t>
                      </a:r>
                      <a:r>
                        <a:rPr lang="en-US" sz="1200" b="0" dirty="0" smtClean="0"/>
                        <a:t>: function(text){</a:t>
                      </a:r>
                    </a:p>
                    <a:p>
                      <a:r>
                        <a:rPr lang="en-US" sz="1200" b="0" dirty="0" smtClean="0"/>
                        <a:t>            return "Factory says \"Hello " + text + "\"";</a:t>
                      </a:r>
                    </a:p>
                    <a:p>
                      <a:r>
                        <a:rPr lang="en-US" sz="1200" b="0" dirty="0" smtClean="0"/>
                        <a:t>        },</a:t>
                      </a:r>
                    </a:p>
                    <a:p>
                      <a:r>
                        <a:rPr lang="en-US" sz="1200" b="0" dirty="0" smtClean="0"/>
                        <a:t>        </a:t>
                      </a:r>
                      <a:r>
                        <a:rPr lang="en-US" sz="1200" b="0" dirty="0" err="1" smtClean="0"/>
                        <a:t>sayGoodbye</a:t>
                      </a:r>
                      <a:r>
                        <a:rPr lang="en-US" sz="1200" b="0" dirty="0" smtClean="0"/>
                        <a:t>: function(text){</a:t>
                      </a:r>
                    </a:p>
                    <a:p>
                      <a:r>
                        <a:rPr lang="en-US" sz="1200" b="0" dirty="0" smtClean="0"/>
                        <a:t>            return "Factory says \"Goodbye " + text + "\"";</a:t>
                      </a:r>
                    </a:p>
                    <a:p>
                      <a:r>
                        <a:rPr lang="en-US" sz="1200" b="0" dirty="0" smtClean="0"/>
                        <a:t>        }  </a:t>
                      </a:r>
                    </a:p>
                    <a:p>
                      <a:r>
                        <a:rPr lang="en-US" sz="1200" b="0" dirty="0" smtClean="0"/>
                        <a:t>    }               </a:t>
                      </a:r>
                    </a:p>
                    <a:p>
                      <a:r>
                        <a:rPr lang="en-US" sz="1200" b="0" dirty="0" smtClean="0"/>
                        <a:t>});</a:t>
                      </a:r>
                    </a:p>
                    <a:p>
                      <a:endParaRPr lang="en-US" sz="1200" b="0" dirty="0" smtClean="0"/>
                    </a:p>
                    <a:p>
                      <a:r>
                        <a:rPr lang="en-US" sz="1200" b="0" dirty="0" err="1" smtClean="0"/>
                        <a:t>app.service</a:t>
                      </a:r>
                      <a:r>
                        <a:rPr lang="en-US" sz="1200" b="0" dirty="0" smtClean="0"/>
                        <a:t>('</a:t>
                      </a:r>
                      <a:r>
                        <a:rPr lang="en-US" sz="1200" b="0" dirty="0" err="1" smtClean="0"/>
                        <a:t>testService</a:t>
                      </a:r>
                      <a:r>
                        <a:rPr lang="en-US" sz="1200" b="0" dirty="0" smtClean="0"/>
                        <a:t>', function(){</a:t>
                      </a:r>
                    </a:p>
                    <a:p>
                      <a:r>
                        <a:rPr lang="en-US" sz="1200" b="0" dirty="0" smtClean="0"/>
                        <a:t>    </a:t>
                      </a:r>
                      <a:r>
                        <a:rPr lang="en-US" sz="1200" b="0" dirty="0" err="1" smtClean="0"/>
                        <a:t>this.sayHello</a:t>
                      </a:r>
                      <a:r>
                        <a:rPr lang="en-US" sz="1200" b="0" dirty="0" smtClean="0"/>
                        <a:t>= function(text){</a:t>
                      </a:r>
                    </a:p>
                    <a:p>
                      <a:r>
                        <a:rPr lang="en-US" sz="1200" b="0" dirty="0" smtClean="0"/>
                        <a:t>        return "Service says \"Hello " + text + "\"";</a:t>
                      </a:r>
                    </a:p>
                    <a:p>
                      <a:r>
                        <a:rPr lang="en-US" sz="1200" b="0" dirty="0" smtClean="0"/>
                        <a:t>    };        </a:t>
                      </a:r>
                    </a:p>
                    <a:p>
                      <a:r>
                        <a:rPr lang="en-US" sz="1200" b="0" dirty="0" smtClean="0"/>
                        <a:t>    </a:t>
                      </a:r>
                      <a:r>
                        <a:rPr lang="en-US" sz="1200" b="0" dirty="0" err="1" smtClean="0"/>
                        <a:t>this.sayGoodbye</a:t>
                      </a:r>
                      <a:r>
                        <a:rPr lang="en-US" sz="1200" b="0" dirty="0" smtClean="0"/>
                        <a:t> = function(text){</a:t>
                      </a:r>
                    </a:p>
                    <a:p>
                      <a:r>
                        <a:rPr lang="en-US" sz="1200" b="0" dirty="0" smtClean="0"/>
                        <a:t>        return "Service says \"Goodbye " + text + "\"";</a:t>
                      </a:r>
                    </a:p>
                    <a:p>
                      <a:r>
                        <a:rPr lang="en-US" sz="1200" b="0" dirty="0" smtClean="0"/>
                        <a:t>    };   </a:t>
                      </a:r>
                    </a:p>
                    <a:p>
                      <a:r>
                        <a:rPr lang="en-US" sz="1200" b="0" dirty="0" smtClean="0"/>
                        <a:t>});</a:t>
                      </a:r>
                      <a:endParaRPr lang="en-US" sz="1200" b="0" dirty="0"/>
                    </a:p>
                  </a:txBody>
                  <a:tcPr/>
                </a:tc>
                <a:tc>
                  <a:txBody>
                    <a:bodyPr/>
                    <a:lstStyle/>
                    <a:p>
                      <a:endParaRPr lang="en-US" dirty="0" smtClean="0"/>
                    </a:p>
                    <a:p>
                      <a:endParaRPr lang="en-US" dirty="0" smtClean="0"/>
                    </a:p>
                    <a:p>
                      <a:endParaRPr lang="en-US" dirty="0" smtClean="0"/>
                    </a:p>
                    <a:p>
                      <a:endParaRPr lang="en-US" dirty="0" smtClean="0"/>
                    </a:p>
                    <a:p>
                      <a:r>
                        <a:rPr lang="en-US" sz="1200" b="0" dirty="0" smtClean="0"/>
                        <a:t>function </a:t>
                      </a:r>
                      <a:r>
                        <a:rPr lang="en-US" sz="1200" b="0" dirty="0" err="1" smtClean="0"/>
                        <a:t>HelloCtrl</a:t>
                      </a:r>
                      <a:r>
                        <a:rPr lang="en-US" sz="1200" b="0" dirty="0" smtClean="0"/>
                        <a:t>($scope, </a:t>
                      </a:r>
                      <a:r>
                        <a:rPr lang="en-US" sz="1200" b="0" dirty="0" err="1" smtClean="0"/>
                        <a:t>testService</a:t>
                      </a:r>
                      <a:r>
                        <a:rPr lang="en-US" sz="1200" b="0" dirty="0" smtClean="0"/>
                        <a:t>, </a:t>
                      </a:r>
                      <a:r>
                        <a:rPr lang="en-US" sz="1200" b="0" dirty="0" err="1" smtClean="0"/>
                        <a:t>testFactory</a:t>
                      </a:r>
                      <a:r>
                        <a:rPr lang="en-US" sz="1200" b="0" dirty="0" smtClean="0"/>
                        <a:t>)</a:t>
                      </a:r>
                    </a:p>
                    <a:p>
                      <a:r>
                        <a:rPr lang="en-US" sz="1200" b="0" dirty="0" smtClean="0"/>
                        <a:t>{</a:t>
                      </a:r>
                    </a:p>
                    <a:p>
                      <a:r>
                        <a:rPr lang="en-US" sz="1200" b="0" dirty="0" smtClean="0"/>
                        <a:t>    $</a:t>
                      </a:r>
                      <a:r>
                        <a:rPr lang="en-US" sz="1200" b="0" dirty="0" err="1" smtClean="0"/>
                        <a:t>scope.fromService</a:t>
                      </a:r>
                      <a:r>
                        <a:rPr lang="en-US" sz="1200" b="0" dirty="0" smtClean="0"/>
                        <a:t> = </a:t>
                      </a:r>
                      <a:r>
                        <a:rPr lang="en-US" sz="1200" b="0" dirty="0" err="1" smtClean="0"/>
                        <a:t>testService.sayHello</a:t>
                      </a:r>
                      <a:r>
                        <a:rPr lang="en-US" sz="1200" b="0" dirty="0" smtClean="0"/>
                        <a:t>("World");</a:t>
                      </a:r>
                    </a:p>
                    <a:p>
                      <a:r>
                        <a:rPr lang="en-US" sz="1200" b="0" dirty="0" smtClean="0"/>
                        <a:t>    $</a:t>
                      </a:r>
                      <a:r>
                        <a:rPr lang="en-US" sz="1200" b="0" dirty="0" err="1" smtClean="0"/>
                        <a:t>scope.fromFactory</a:t>
                      </a:r>
                      <a:r>
                        <a:rPr lang="en-US" sz="1200" b="0" dirty="0" smtClean="0"/>
                        <a:t> = </a:t>
                      </a:r>
                      <a:r>
                        <a:rPr lang="en-US" sz="1200" b="0" dirty="0" err="1" smtClean="0"/>
                        <a:t>testFactory.sayHello</a:t>
                      </a:r>
                      <a:r>
                        <a:rPr lang="en-US" sz="1200" b="0" dirty="0" smtClean="0"/>
                        <a:t>("World");</a:t>
                      </a:r>
                    </a:p>
                    <a:p>
                      <a:r>
                        <a:rPr lang="en-US" sz="1200" b="0" dirty="0" smtClean="0"/>
                        <a:t>}</a:t>
                      </a:r>
                    </a:p>
                    <a:p>
                      <a:endParaRPr lang="en-US" sz="1200" b="0" dirty="0" smtClean="0"/>
                    </a:p>
                    <a:p>
                      <a:r>
                        <a:rPr lang="en-US" sz="1200" b="0" dirty="0" smtClean="0"/>
                        <a:t>function </a:t>
                      </a:r>
                      <a:r>
                        <a:rPr lang="en-US" sz="1200" b="0" dirty="0" err="1" smtClean="0"/>
                        <a:t>GoodbyeCtrl</a:t>
                      </a:r>
                      <a:r>
                        <a:rPr lang="en-US" sz="1200" b="0" dirty="0" smtClean="0"/>
                        <a:t>($scope, </a:t>
                      </a:r>
                      <a:r>
                        <a:rPr lang="en-US" sz="1200" b="0" dirty="0" err="1" smtClean="0"/>
                        <a:t>testService</a:t>
                      </a:r>
                      <a:r>
                        <a:rPr lang="en-US" sz="1200" b="0" dirty="0" smtClean="0"/>
                        <a:t>, </a:t>
                      </a:r>
                      <a:r>
                        <a:rPr lang="en-US" sz="1200" b="0" dirty="0" err="1" smtClean="0"/>
                        <a:t>testFactory</a:t>
                      </a:r>
                      <a:r>
                        <a:rPr lang="en-US" sz="1200" b="0" dirty="0" smtClean="0"/>
                        <a:t>)</a:t>
                      </a:r>
                    </a:p>
                    <a:p>
                      <a:r>
                        <a:rPr lang="en-US" sz="1200" b="0" dirty="0" smtClean="0"/>
                        <a:t>{</a:t>
                      </a:r>
                    </a:p>
                    <a:p>
                      <a:r>
                        <a:rPr lang="en-US" sz="1200" b="0" dirty="0" smtClean="0"/>
                        <a:t>    $</a:t>
                      </a:r>
                      <a:r>
                        <a:rPr lang="en-US" sz="1200" b="0" dirty="0" err="1" smtClean="0"/>
                        <a:t>scope.fromService</a:t>
                      </a:r>
                      <a:r>
                        <a:rPr lang="en-US" sz="1200" b="0" dirty="0" smtClean="0"/>
                        <a:t> = </a:t>
                      </a:r>
                      <a:r>
                        <a:rPr lang="en-US" sz="1200" b="0" dirty="0" err="1" smtClean="0"/>
                        <a:t>testService.sayGoodbye</a:t>
                      </a:r>
                      <a:r>
                        <a:rPr lang="en-US" sz="1200" b="0" dirty="0" smtClean="0"/>
                        <a:t>("World");</a:t>
                      </a:r>
                    </a:p>
                    <a:p>
                      <a:r>
                        <a:rPr lang="en-US" sz="1200" b="0" dirty="0" smtClean="0"/>
                        <a:t>    $</a:t>
                      </a:r>
                      <a:r>
                        <a:rPr lang="en-US" sz="1200" b="0" dirty="0" err="1" smtClean="0"/>
                        <a:t>scope.fromFactory</a:t>
                      </a:r>
                      <a:r>
                        <a:rPr lang="en-US" sz="1200" b="0" dirty="0" smtClean="0"/>
                        <a:t> = </a:t>
                      </a:r>
                      <a:r>
                        <a:rPr lang="en-US" sz="1200" b="0" dirty="0" err="1" smtClean="0"/>
                        <a:t>testFactory.sayGoodbye</a:t>
                      </a:r>
                      <a:r>
                        <a:rPr lang="en-US" sz="1200" b="0" dirty="0" smtClean="0"/>
                        <a:t>("World");</a:t>
                      </a:r>
                    </a:p>
                    <a:p>
                      <a:r>
                        <a:rPr lang="en-US" sz="1200" b="0" dirty="0" smtClean="0"/>
                        <a:t>}</a:t>
                      </a:r>
                    </a:p>
                    <a:p>
                      <a:endParaRPr lang="en-US" dirty="0"/>
                    </a:p>
                  </a:txBody>
                  <a:tcPr/>
                </a:tc>
              </a:tr>
            </a:tbl>
          </a:graphicData>
        </a:graphic>
      </p:graphicFrame>
    </p:spTree>
    <p:extLst>
      <p:ext uri="{BB962C8B-B14F-4D97-AF65-F5344CB8AC3E}">
        <p14:creationId xmlns:p14="http://schemas.microsoft.com/office/powerpoint/2010/main" val="23114819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7751"/>
            <a:ext cx="8596668" cy="551935"/>
          </a:xfrm>
        </p:spPr>
        <p:txBody>
          <a:bodyPr>
            <a:normAutofit fontScale="90000"/>
          </a:bodyPr>
          <a:lstStyle/>
          <a:p>
            <a:r>
              <a:rPr lang="en-US" dirty="0" smtClean="0"/>
              <a:t>OUTPUT</a:t>
            </a:r>
            <a:endParaRPr lang="en-US" dirty="0"/>
          </a:p>
        </p:txBody>
      </p:sp>
      <p:pic>
        <p:nvPicPr>
          <p:cNvPr id="4" name="Content Placeholder 3"/>
          <p:cNvPicPr>
            <a:picLocks noGrp="1" noChangeAspect="1"/>
          </p:cNvPicPr>
          <p:nvPr>
            <p:ph idx="1"/>
          </p:nvPr>
        </p:nvPicPr>
        <p:blipFill>
          <a:blip r:embed="rId2"/>
          <a:stretch>
            <a:fillRect/>
          </a:stretch>
        </p:blipFill>
        <p:spPr>
          <a:xfrm>
            <a:off x="2475448" y="1637892"/>
            <a:ext cx="2854433" cy="1204161"/>
          </a:xfrm>
          <a:prstGeom prst="rect">
            <a:avLst/>
          </a:prstGeom>
        </p:spPr>
      </p:pic>
    </p:spTree>
    <p:extLst>
      <p:ext uri="{BB962C8B-B14F-4D97-AF65-F5344CB8AC3E}">
        <p14:creationId xmlns:p14="http://schemas.microsoft.com/office/powerpoint/2010/main" val="27875866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43791"/>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677334" y="1153391"/>
            <a:ext cx="8596668" cy="4887971"/>
          </a:xfrm>
        </p:spPr>
        <p:txBody>
          <a:bodyPr/>
          <a:lstStyle/>
          <a:p>
            <a:r>
              <a:rPr lang="en-US" dirty="0" smtClean="0"/>
              <a:t>[1] </a:t>
            </a:r>
            <a:r>
              <a:rPr lang="en-US" dirty="0" err="1" smtClean="0"/>
              <a:t>Tutorialspoint</a:t>
            </a:r>
            <a:r>
              <a:rPr lang="en-US" dirty="0"/>
              <a:t> , </a:t>
            </a:r>
            <a:r>
              <a:rPr lang="en-US" dirty="0">
                <a:hlinkClick r:id="rId2"/>
              </a:rPr>
              <a:t>http://</a:t>
            </a:r>
            <a:r>
              <a:rPr lang="en-US" dirty="0" smtClean="0">
                <a:hlinkClick r:id="rId2"/>
              </a:rPr>
              <a:t>www.tutorialspoint.com/angularjs/angularjs_tutorial.pdf</a:t>
            </a:r>
            <a:endParaRPr lang="en-US" dirty="0" smtClean="0"/>
          </a:p>
          <a:p>
            <a:r>
              <a:rPr lang="en-US" dirty="0" smtClean="0"/>
              <a:t>[2] </a:t>
            </a:r>
            <a:r>
              <a:rPr lang="en-US" dirty="0" err="1" smtClean="0"/>
              <a:t>ProAngular</a:t>
            </a:r>
            <a:endParaRPr lang="en-US" dirty="0" smtClean="0"/>
          </a:p>
          <a:p>
            <a:r>
              <a:rPr lang="en-US" dirty="0" smtClean="0"/>
              <a:t>[3]Official Documentation of Angular</a:t>
            </a:r>
          </a:p>
          <a:p>
            <a:endParaRPr lang="en-US" dirty="0" smtClean="0"/>
          </a:p>
        </p:txBody>
      </p:sp>
    </p:spTree>
    <p:extLst>
      <p:ext uri="{BB962C8B-B14F-4D97-AF65-F5344CB8AC3E}">
        <p14:creationId xmlns:p14="http://schemas.microsoft.com/office/powerpoint/2010/main" val="1453239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9209"/>
            <a:ext cx="8596668" cy="481446"/>
          </a:xfrm>
        </p:spPr>
        <p:txBody>
          <a:bodyPr>
            <a:normAutofit fontScale="90000"/>
          </a:bodyPr>
          <a:lstStyle/>
          <a:p>
            <a:r>
              <a:rPr lang="en-US" dirty="0" smtClean="0"/>
              <a:t>3.3 Creating </a:t>
            </a:r>
            <a:r>
              <a:rPr lang="en-US" dirty="0"/>
              <a:t>a Data Model</a:t>
            </a:r>
          </a:p>
        </p:txBody>
      </p:sp>
      <p:sp>
        <p:nvSpPr>
          <p:cNvPr id="3" name="Content Placeholder 2"/>
          <p:cNvSpPr>
            <a:spLocks noGrp="1"/>
          </p:cNvSpPr>
          <p:nvPr>
            <p:ph idx="1"/>
          </p:nvPr>
        </p:nvSpPr>
        <p:spPr>
          <a:xfrm>
            <a:off x="677334" y="1080655"/>
            <a:ext cx="8596668" cy="4960707"/>
          </a:xfrm>
        </p:spPr>
        <p:txBody>
          <a:bodyPr/>
          <a:lstStyle/>
          <a:p>
            <a:r>
              <a:rPr lang="en-US" dirty="0"/>
              <a:t>The data in my to-do application is currently distributed across the HTML elements. The user’s name </a:t>
            </a:r>
            <a:r>
              <a:rPr lang="en-US" dirty="0" smtClean="0"/>
              <a:t>is contained </a:t>
            </a:r>
            <a:r>
              <a:rPr lang="en-US" dirty="0"/>
              <a:t>in the header, like this:</a:t>
            </a:r>
            <a:br>
              <a:rPr lang="en-US" dirty="0"/>
            </a:br>
            <a:endParaRPr lang="en-US" dirty="0"/>
          </a:p>
          <a:p>
            <a:r>
              <a:rPr lang="en-US" dirty="0"/>
              <a:t>...&lt;h1&gt;Adam's To Do List&lt;/h1&gt;...</a:t>
            </a:r>
            <a:br>
              <a:rPr lang="en-US" dirty="0"/>
            </a:br>
            <a:r>
              <a:rPr lang="en-US" dirty="0"/>
              <a:t>and the details of the to-do items are contained </a:t>
            </a:r>
            <a:r>
              <a:rPr lang="en-US" dirty="0">
                <a:solidFill>
                  <a:schemeClr val="tx1">
                    <a:lumMod val="65000"/>
                    <a:lumOff val="35000"/>
                  </a:schemeClr>
                </a:solidFill>
              </a:rPr>
              <a:t>within td</a:t>
            </a:r>
            <a:r>
              <a:rPr lang="en-US" dirty="0"/>
              <a:t> elements in the table, like this:</a:t>
            </a:r>
            <a:br>
              <a:rPr lang="en-US" dirty="0"/>
            </a:br>
            <a:endParaRPr lang="en-US" dirty="0"/>
          </a:p>
          <a:p>
            <a:r>
              <a:rPr lang="en-US" dirty="0"/>
              <a:t>...&lt;</a:t>
            </a:r>
            <a:r>
              <a:rPr lang="en-US" dirty="0" err="1"/>
              <a:t>tr</a:t>
            </a:r>
            <a:r>
              <a:rPr lang="en-US" dirty="0"/>
              <a:t>&gt;&lt;td&gt;Buy Flowers&lt;/td&gt;&lt;td&gt;No&lt;/td&gt;&lt;/</a:t>
            </a:r>
            <a:r>
              <a:rPr lang="en-US" dirty="0" err="1"/>
              <a:t>tr</a:t>
            </a:r>
            <a:r>
              <a:rPr lang="en-US" dirty="0"/>
              <a:t>&gt;...</a:t>
            </a:r>
          </a:p>
          <a:p>
            <a:pPr marL="0" indent="0">
              <a:buNone/>
            </a:pPr>
            <a:r>
              <a:rPr lang="en-US" dirty="0"/>
              <a:t>My first task is to </a:t>
            </a:r>
            <a:r>
              <a:rPr lang="en-US" sz="2000" b="1" dirty="0">
                <a:solidFill>
                  <a:schemeClr val="accent5"/>
                </a:solidFill>
              </a:rPr>
              <a:t>pull all of the data together and separate it from the HTML elements in order to create a model</a:t>
            </a:r>
            <a:r>
              <a:rPr lang="en-US" dirty="0" smtClean="0">
                <a:solidFill>
                  <a:schemeClr val="accent5"/>
                </a:solidFill>
              </a:rPr>
              <a:t>. </a:t>
            </a:r>
            <a:r>
              <a:rPr lang="en-US" dirty="0" smtClean="0">
                <a:solidFill>
                  <a:schemeClr val="tx1"/>
                </a:solidFill>
              </a:rPr>
              <a:t>Separating</a:t>
            </a:r>
            <a:r>
              <a:rPr lang="en-US" dirty="0" smtClean="0">
                <a:solidFill>
                  <a:schemeClr val="accent5"/>
                </a:solidFill>
              </a:rPr>
              <a:t> </a:t>
            </a:r>
            <a:r>
              <a:rPr lang="en-US" dirty="0">
                <a:solidFill>
                  <a:schemeClr val="tx1"/>
                </a:solidFill>
              </a:rPr>
              <a:t>the data from the way that it is presented to the user is one of the key ideas in the MVC </a:t>
            </a:r>
            <a:r>
              <a:rPr lang="en-US" dirty="0" smtClean="0">
                <a:solidFill>
                  <a:schemeClr val="tx1"/>
                </a:solidFill>
              </a:rPr>
              <a:t>pattern.</a:t>
            </a:r>
            <a:endParaRPr lang="en-US" dirty="0">
              <a:solidFill>
                <a:schemeClr val="tx1"/>
              </a:solidFill>
            </a:endParaRPr>
          </a:p>
        </p:txBody>
      </p:sp>
    </p:spTree>
    <p:extLst>
      <p:ext uri="{BB962C8B-B14F-4D97-AF65-F5344CB8AC3E}">
        <p14:creationId xmlns:p14="http://schemas.microsoft.com/office/powerpoint/2010/main" val="418159139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THANK YOU.</a:t>
            </a:r>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206448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1709</TotalTime>
  <Words>2447</Words>
  <Application>Microsoft Office PowerPoint</Application>
  <PresentationFormat>Widescreen</PresentationFormat>
  <Paragraphs>750</Paragraphs>
  <Slides>90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90</vt:i4>
      </vt:variant>
    </vt:vector>
  </HeadingPairs>
  <TitlesOfParts>
    <vt:vector size="94" baseType="lpstr">
      <vt:lpstr>Arial</vt:lpstr>
      <vt:lpstr>Trebuchet MS</vt:lpstr>
      <vt:lpstr>Wingdings 3</vt:lpstr>
      <vt:lpstr>Facet</vt:lpstr>
      <vt:lpstr>ANGULARJS </vt:lpstr>
      <vt:lpstr>PowerPoint Presentation</vt:lpstr>
      <vt:lpstr>1. Overview</vt:lpstr>
      <vt:lpstr>PowerPoint Presentation</vt:lpstr>
      <vt:lpstr>3.Your First AngularJS App</vt:lpstr>
      <vt:lpstr>PowerPoint Presentation</vt:lpstr>
      <vt:lpstr>OUTPUT -</vt:lpstr>
      <vt:lpstr>3.2 WITH ANGULARJS</vt:lpstr>
      <vt:lpstr>3.3 Creating a Data Model</vt:lpstr>
      <vt:lpstr>PowerPoint Presentation</vt:lpstr>
      <vt:lpstr>3.4 Creating a Controller</vt:lpstr>
      <vt:lpstr>3.5 Creating a View</vt:lpstr>
      <vt:lpstr>OUTPUT -</vt:lpstr>
      <vt:lpstr>Inserting Model Values</vt:lpstr>
      <vt:lpstr>Going Beyond the Basics</vt:lpstr>
      <vt:lpstr>PowerPoint Presentation</vt:lpstr>
      <vt:lpstr>Understanding MVC -</vt:lpstr>
      <vt:lpstr>Understanding Models</vt:lpstr>
      <vt:lpstr>Understanding Controllers</vt:lpstr>
      <vt:lpstr>Understanding Views</vt:lpstr>
      <vt:lpstr>PowerPoint Presentation</vt:lpstr>
      <vt:lpstr>4. Brushing up Javascript skills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Features of AngularJS App</vt:lpstr>
      <vt:lpstr>5.1 Core Features</vt:lpstr>
      <vt:lpstr>PowerPoint Presentation</vt:lpstr>
      <vt:lpstr>PowerPoint Presentation</vt:lpstr>
      <vt:lpstr>5.2 ADVANTAGES OF ANGULARJS</vt:lpstr>
      <vt:lpstr>5.3 Disadvantages of AngularJS </vt:lpstr>
      <vt:lpstr>6. AngularJS Directives </vt:lpstr>
      <vt:lpstr>PowerPoint Presentation</vt:lpstr>
      <vt:lpstr>6.3 Example 2 –Step –by -Step</vt:lpstr>
      <vt:lpstr>6.4 Example 3 – Application with Directives</vt:lpstr>
      <vt:lpstr>6.5 Difference Between ng-bind vs ng-model</vt:lpstr>
      <vt:lpstr>Output</vt:lpstr>
      <vt:lpstr>6.6 More Directives </vt:lpstr>
      <vt:lpstr>PowerPoint Presentation</vt:lpstr>
      <vt:lpstr>7. EXPRESSIONS</vt:lpstr>
      <vt:lpstr>Example </vt:lpstr>
      <vt:lpstr>OUTPUT</vt:lpstr>
      <vt:lpstr>8. CONTROLLERS</vt:lpstr>
      <vt:lpstr>PowerPoint Presentation</vt:lpstr>
      <vt:lpstr>9.FILTERS</vt:lpstr>
      <vt:lpstr>LOWERCASE FILTER</vt:lpstr>
      <vt:lpstr>CURRENCY FILTER</vt:lpstr>
      <vt:lpstr>ORDERBY FILTER</vt:lpstr>
      <vt:lpstr>10. TABLES</vt:lpstr>
      <vt:lpstr>PowerPoint Presentation</vt:lpstr>
      <vt:lpstr>OUTPUT</vt:lpstr>
      <vt:lpstr>11. HTML DOM</vt:lpstr>
      <vt:lpstr>PowerPoint Presentation</vt:lpstr>
      <vt:lpstr>PowerPoint Presentation</vt:lpstr>
      <vt:lpstr>PowerPoint Presentation</vt:lpstr>
      <vt:lpstr>12. MODULES</vt:lpstr>
      <vt:lpstr>PowerPoint Presentation</vt:lpstr>
      <vt:lpstr>Use Modules</vt:lpstr>
      <vt:lpstr>OUTPUT</vt:lpstr>
      <vt:lpstr>14. INCLUDES </vt:lpstr>
      <vt:lpstr>PowerPoint Presentation</vt:lpstr>
      <vt:lpstr>PowerPoint Presentation</vt:lpstr>
      <vt:lpstr>15.AJAX</vt:lpstr>
      <vt:lpstr>PowerPoint Presentation</vt:lpstr>
      <vt:lpstr>OUTPUT</vt:lpstr>
      <vt:lpstr>16. VIEWS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17. SERVICES</vt:lpstr>
      <vt:lpstr>WHY NEED SERVICE ??</vt:lpstr>
      <vt:lpstr>PowerPoint Presentation</vt:lpstr>
      <vt:lpstr>PowerPoint Presentation</vt:lpstr>
      <vt:lpstr>PowerPoint Presentation</vt:lpstr>
      <vt:lpstr>OUTPUT</vt:lpstr>
      <vt:lpstr>PowerPoint Presentation</vt:lpstr>
      <vt:lpstr>OUTPUT</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Prinson D</dc:creator>
  <cp:lastModifiedBy>Prinson D</cp:lastModifiedBy>
  <cp:revision>184</cp:revision>
  <dcterms:created xsi:type="dcterms:W3CDTF">2016-01-21T21:49:52Z</dcterms:created>
  <dcterms:modified xsi:type="dcterms:W3CDTF">2016-01-30T00:41:17Z</dcterms:modified>
</cp:coreProperties>
</file>