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1" r:id="rId17"/>
    <p:sldId id="270" r:id="rId18"/>
    <p:sldId id="272" r:id="rId19"/>
    <p:sldId id="279" r:id="rId20"/>
    <p:sldId id="273" r:id="rId21"/>
    <p:sldId id="274" r:id="rId22"/>
    <p:sldId id="277" r:id="rId23"/>
    <p:sldId id="276" r:id="rId24"/>
    <p:sldId id="278" r:id="rId2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B45A12-619B-46B3-B13A-418AE219E77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164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358070-0750-49A7-8DC8-618269ACEB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2DD36C-D9A1-4808-ADA1-50293D157CC3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580534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BE7594E-9DA4-41CF-A2E9-5A40F3BD7071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304594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275E2F-7EDA-41A5-AB45-1ABCFE6879BE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41196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39C7CC-C778-4360-8AB1-91B97A402C7C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08292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19CF1F-8ECB-4BAC-B45C-305F4F9F726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30037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02168F-6218-4444-B3B3-489B40EE999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81033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982DFE-6E87-44FA-8BCB-9F5F3494859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96869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D0FCB7-E390-4294-9F19-E36D3A92013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70637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0DFFA2-ADC7-4AC5-87D2-EAF95734F5D2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79755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F5E55E-8111-4C85-8441-7DAC45B790C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151149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B0DC80F-6AF3-478F-9271-63DC672B89A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 sz="2640"/>
          </a:p>
        </p:txBody>
      </p:sp>
    </p:spTree>
    <p:extLst>
      <p:ext uri="{BB962C8B-B14F-4D97-AF65-F5344CB8AC3E}">
        <p14:creationId xmlns:p14="http://schemas.microsoft.com/office/powerpoint/2010/main" val="269208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8CE48-8FBD-43CC-93E3-C329E77300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8669F6-5AF2-4FEA-868D-D4EBF633EE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16EBAB-4385-42A0-AC55-262BF90F89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2250B-7CA2-4A4D-9DDB-871ABD0A7B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70F069-E76C-4C80-84EA-30596E90A8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F6AD62-F24C-42F4-8280-A6675DE62F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7E4045-BF83-4857-AB13-E7365EEA57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90E1BE-3553-47C7-BD61-0D9478825B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549F75-315B-48FB-BD4C-6EAEF6E5D2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14F1F-1E93-489F-800D-5053459012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8CE818-A45D-479D-A5D2-BA7A51CE9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3AB857-E1D1-4D55-A0F1-A66CFADCF6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676A44-B3DC-4683-93A8-D41B1D0605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8FA46-56A2-4CF7-B789-BD2FBAFD52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1236663"/>
            <a:ext cx="2266950" cy="4916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236663"/>
            <a:ext cx="6653212" cy="4916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19A4DE-B345-4B93-BA6A-30F34BB1AA52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2011AE-5514-420E-9D0F-68B3AB7EAD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225CAB-340B-40B8-B48A-29D57D66C0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11AAB5-3380-446D-A47D-CD15C00098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12ED2-A189-4115-BDDE-3FE04E064B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150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2012950"/>
            <a:ext cx="4271963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89EF02-434D-4D5F-B5D6-8299B0A92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D9244D-3CDC-4846-B936-3AEF492FA2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ED830-2ED8-4245-B5F3-A4F68FCD6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11754-8833-46DF-AEA6-7C22AEB31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4D7F13-5538-4E50-870C-FD0FC867B9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8CA1C1-9D61-48F4-92A4-73988DBD9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339712-877A-4340-90F6-924D9F5772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E6A6F4-DE16-4A96-9308-A0D622967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401638"/>
            <a:ext cx="2173288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150" y="401638"/>
            <a:ext cx="6369050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910A2B-D99F-42CA-89C6-870CFA0E146C}" type="datetime1">
              <a:rPr lang="en-US" smtClean="0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3FF8B7-B38A-443C-BA19-465577B74F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30B86-3B92-40E4-80CC-7DC86BAC16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CAE5B4-E85F-4C97-8D69-B088D4D925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C4F4B3-0AE4-4942-A6D9-E1F9316A00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2E16-41FD-42B9-A7BB-ABD6B1820D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318FD-95E5-40D3-9A8F-E4DCB6C399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0A081-FE06-4F91-B342-3096A20091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5AB070-96AA-4451-AB1C-9004659920F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59639" y="1236959"/>
            <a:ext cx="7559640" cy="263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92640" y="7007039"/>
            <a:ext cx="2267640" cy="402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D419A4DE-B345-4B93-BA6A-30F34BB1AA52}" type="datetime1">
              <a:rPr lang="en-US"/>
              <a:pPr lvl="0"/>
              <a:t>3/19/2016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338639" y="7007039"/>
            <a:ext cx="3401640" cy="402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118640" y="7007039"/>
            <a:ext cx="2267640" cy="402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CBE1B522-30E7-467E-AB48-9DE31BEA286D}" type="slidenum">
              <a:t>‹#›</a:t>
            </a:fld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200" cap="none" spc="0" baseline="0">
          <a:ln>
            <a:noFill/>
          </a:ln>
          <a:solidFill>
            <a:srgbClr val="FFFFFF"/>
          </a:solidFill>
          <a:latin typeface="Calibri Light"/>
          <a:ea typeface="Droid Sans Fallback" pitchFamily="2"/>
          <a:cs typeface="FreeSans" pitchFamily="2"/>
        </a:defRPr>
      </a:lvl1pPr>
    </p:titleStyle>
    <p:bodyStyle>
      <a:lvl1pPr marL="0" marR="0" indent="0" algn="l" rtl="0" hangingPunct="1">
        <a:lnSpc>
          <a:spcPct val="90000"/>
        </a:lnSpc>
        <a:spcBef>
          <a:spcPts val="0"/>
        </a:spcBef>
        <a:spcAft>
          <a:spcPts val="1562"/>
        </a:spcAft>
        <a:tabLst/>
        <a:defRPr lang="en-US" sz="309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2640" y="402120"/>
            <a:ext cx="869364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92640" y="2012400"/>
            <a:ext cx="869364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0"/>
            <a:r>
              <a:rPr lang="en-US"/>
              <a:t>Seventh Outline LevelClick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92640" y="7007039"/>
            <a:ext cx="2267640" cy="402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9D910A2B-D99F-42CA-89C6-870CFA0E146C}" type="datetime1">
              <a:rPr lang="en-US"/>
              <a:pPr lvl="0"/>
              <a:t>3/19/2016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338639" y="7007039"/>
            <a:ext cx="3401640" cy="402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118640" y="7007039"/>
            <a:ext cx="2267640" cy="4021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DBBAC1D8-FEEF-495D-BEC4-3210DF7AD2D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ln>
            <a:noFill/>
          </a:ln>
          <a:solidFill>
            <a:srgbClr val="FFFFFF"/>
          </a:solidFill>
          <a:latin typeface="Calibri Light"/>
          <a:ea typeface="Droid Sans Fallback" pitchFamily="2"/>
          <a:cs typeface="FreeSans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1562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1pPr>
      <a:lvl2pPr marL="0" marR="0" lvl="1" indent="0" algn="l" rtl="0" hangingPunct="1">
        <a:lnSpc>
          <a:spcPct val="90000"/>
        </a:lnSpc>
        <a:spcBef>
          <a:spcPts val="0"/>
        </a:spcBef>
        <a:spcAft>
          <a:spcPts val="1562"/>
        </a:spcAft>
        <a:buSzPct val="75000"/>
        <a:buFont typeface="StarSymbol"/>
        <a:buChar char="–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2pPr>
      <a:lvl3pPr marL="0" marR="0" lvl="2" indent="0" algn="l" rtl="0" hangingPunct="1">
        <a:lnSpc>
          <a:spcPct val="90000"/>
        </a:lnSpc>
        <a:spcBef>
          <a:spcPts val="0"/>
        </a:spcBef>
        <a:spcAft>
          <a:spcPts val="1562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3pPr>
      <a:lvl4pPr marL="0" marR="0" lvl="3" indent="0" algn="l" rtl="0" hangingPunct="1">
        <a:lnSpc>
          <a:spcPct val="90000"/>
        </a:lnSpc>
        <a:spcBef>
          <a:spcPts val="0"/>
        </a:spcBef>
        <a:spcAft>
          <a:spcPts val="1562"/>
        </a:spcAft>
        <a:buSzPct val="75000"/>
        <a:buFont typeface="StarSymbol"/>
        <a:buChar char="–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4pPr>
      <a:lvl5pPr marL="0" marR="0" lvl="4" indent="0" algn="l" rtl="0" hangingPunct="1">
        <a:lnSpc>
          <a:spcPct val="90000"/>
        </a:lnSpc>
        <a:spcBef>
          <a:spcPts val="0"/>
        </a:spcBef>
        <a:spcAft>
          <a:spcPts val="1562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5pPr>
      <a:lvl6pPr marL="0" marR="0" lvl="5" indent="0" algn="l" rtl="0" hangingPunct="1">
        <a:lnSpc>
          <a:spcPct val="90000"/>
        </a:lnSpc>
        <a:spcBef>
          <a:spcPts val="0"/>
        </a:spcBef>
        <a:spcAft>
          <a:spcPts val="1562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6pPr>
      <a:lvl7pPr marL="0" marR="0" lvl="0" indent="0" algn="l" rtl="0" hangingPunct="1">
        <a:lnSpc>
          <a:spcPct val="100000"/>
        </a:lnSpc>
        <a:spcBef>
          <a:spcPts val="1001"/>
        </a:spcBef>
        <a:spcAft>
          <a:spcPts val="0"/>
        </a:spcAft>
        <a:buClr>
          <a:srgbClr val="FFFFFF"/>
        </a:buClr>
        <a:buSzPct val="100000"/>
        <a:buFont typeface="Arial" pitchFamily="34"/>
        <a:buChar char="•"/>
        <a:tabLst/>
        <a:defRPr lang="en-US" sz="28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7pPr>
      <a:lvl8pPr marL="0" marR="0" lvl="1" indent="0" algn="l" rtl="0" hangingPunct="1">
        <a:lnSpc>
          <a:spcPct val="100000"/>
        </a:lnSpc>
        <a:spcBef>
          <a:spcPts val="499"/>
        </a:spcBef>
        <a:spcAft>
          <a:spcPts val="0"/>
        </a:spcAft>
        <a:buClr>
          <a:srgbClr val="FFFFFF"/>
        </a:buClr>
        <a:buSzPct val="100000"/>
        <a:buFont typeface="Arial" pitchFamily="34"/>
        <a:buChar char="•"/>
        <a:tabLst/>
        <a:defRPr lang="en-US" sz="24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8pPr>
      <a:lvl9pPr marL="0" marR="0" lvl="2" indent="0" algn="l" rtl="0" hangingPunct="1">
        <a:lnSpc>
          <a:spcPct val="100000"/>
        </a:lnSpc>
        <a:spcBef>
          <a:spcPts val="499"/>
        </a:spcBef>
        <a:spcAft>
          <a:spcPts val="0"/>
        </a:spcAft>
        <a:buClr>
          <a:srgbClr val="FFFFFF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ln>
            <a:noFill/>
          </a:ln>
          <a:solidFill>
            <a:srgbClr val="FFFFFF"/>
          </a:solidFill>
          <a:latin typeface="Calibri"/>
          <a:ea typeface="Droid Sans Fallback" pitchFamily="2"/>
          <a:cs typeface="Free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essa.org/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interviewcake.com/question/python/second-largest-item-in-bst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ath-sum/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ath-sum-ii/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cake.com/question/python/second-largest-item-in-bst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how-to-determine-if-a-binary-tree-is-balanced/" TargetMode="Externa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cake.com/question/python/second-largest-item-in-bst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59639" y="4292640"/>
            <a:ext cx="7559640" cy="1304280"/>
          </a:xfrm>
        </p:spPr>
        <p:txBody>
          <a:bodyPr/>
          <a:lstStyle/>
          <a:p>
            <a:pPr lvl="0"/>
            <a:r>
              <a:rPr lang="en-US"/>
              <a:t>Trees(BST)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259639" y="5597279"/>
            <a:ext cx="7559640" cy="1824840"/>
          </a:xfrm>
        </p:spPr>
        <p:txBody>
          <a:bodyPr wrap="square" lIns="91440" tIns="45720" rIns="91440" bIns="45720" anchor="t"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>
                <a:latin typeface="Calibri" pitchFamily="18"/>
              </a:rPr>
              <a:t>Data structures &amp; Algorithms</a:t>
            </a:r>
          </a:p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>
                <a:latin typeface="Calibri" pitchFamily="18"/>
              </a:rPr>
              <a:t>(Venkat &amp; Sakthi)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72" y="50573"/>
            <a:ext cx="9142857" cy="55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      </a:t>
            </a:r>
            <a:r>
              <a:rPr lang="en-US" dirty="0" smtClean="0"/>
              <a:t>            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2525039"/>
            <a:ext cx="8693640" cy="23212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Given two binary trees T1 and T2, Find whether T2 is a subtree of T1?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      </a:t>
            </a:r>
            <a:r>
              <a:rPr lang="en-US" dirty="0" smtClean="0"/>
              <a:t>             Question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2525039"/>
            <a:ext cx="8693640" cy="23212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Given a binary tree, connect all the nodes at the same level. Each node will have a next pointer; you have to make it point to the next node to its right in the same level. If there is no such node, make it point to null.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05" y="1903228"/>
            <a:ext cx="304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4801" y="2408648"/>
            <a:ext cx="5038725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full binary tree (sometimes proper binary tree or 2-tree) is a tree in which every node other than the leaves has two children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1799" y="300794"/>
            <a:ext cx="869364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Calibri Light"/>
                <a:ea typeface="Droid Sans Fallback" pitchFamily="2"/>
                <a:cs typeface="FreeSans" pitchFamily="2"/>
              </a:defRPr>
            </a:lvl1pPr>
          </a:lstStyle>
          <a:p>
            <a:r>
              <a:rPr lang="en-US" dirty="0" smtClean="0"/>
              <a:t>                         Full 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0375" y="503462"/>
            <a:ext cx="6910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Complete Binary Tree</a:t>
            </a:r>
            <a:r>
              <a:rPr lang="en-US" sz="4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Binary Trees</a:t>
            </a:r>
            <a:endParaRPr lang="en-US" dirty="0"/>
          </a:p>
        </p:txBody>
      </p:sp>
      <p:pic>
        <p:nvPicPr>
          <p:cNvPr id="2050" name="Picture 2" descr="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658" y="205201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2903" y="2148592"/>
            <a:ext cx="50387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chemeClr val="bg1"/>
                </a:solidFill>
                <a:effectLst/>
              </a:rPr>
              <a:t>A complete binary tree is a binary tree in which every level, except possibly the last, is completely filled, and all nodes are as far left as possible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19230" y="1684664"/>
                <a:ext cx="851667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 Consider an n-node complete binary tree T, where n = 2^d - 1 for some d. Each</a:t>
                </a:r>
                <a:r>
                  <a:rPr lang="en-US" sz="2400" b="0" i="0" u="none" strike="noStrike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node v of T is labeled with a real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. You may assume that the real numbers labeling the</a:t>
                </a:r>
                <a:r>
                  <a:rPr lang="en-US" sz="2400" b="0" i="0" u="none" strike="noStrike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nodes are all distinct. A node v of T is local minimum if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 is less than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 for</a:t>
                </a:r>
                <a:r>
                  <a:rPr lang="en-US" sz="2400" b="0" i="0" u="none" strike="noStrike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all nodes w that are joined to v by an edge.</a:t>
                </a:r>
              </a:p>
              <a:p>
                <a:endParaRPr lang="en-US" sz="2400" b="0" i="0" u="none" strike="noStrike" baseline="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You are given such a complete binary tree T, but the labeling is only specified in the following</a:t>
                </a:r>
                <a:r>
                  <a:rPr lang="en-US" sz="2400" b="0" i="0" u="none" strike="noStrike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implicit way: 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for each node v, you can determine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 smtClean="0">
                    <a:solidFill>
                      <a:schemeClr val="bg1"/>
                    </a:solidFill>
                  </a:rPr>
                  <a:t> by probing the node v. Show how to find a local minimum of T using only O(log n) probes to the nodes of T.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0" y="1684664"/>
                <a:ext cx="8516678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074" t="-1077" r="-1432" b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692640" y="402120"/>
            <a:ext cx="869364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Calibri Light"/>
                <a:ea typeface="Droid Sans Fallback" pitchFamily="2"/>
                <a:cs typeface="FreeSans" pitchFamily="2"/>
              </a:defRPr>
            </a:lvl1pPr>
          </a:lstStyle>
          <a:p>
            <a:r>
              <a:rPr lang="en-US" dirty="0" smtClean="0"/>
              <a:t>                         Question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289" y="2336390"/>
            <a:ext cx="86017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Show that the second smallest of n elements can be found with n + log n -2 comparisons. Design a divide and conquer algorithm to find the smallest element first.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2817" y="417110"/>
            <a:ext cx="869364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>
            <a:lvl1pPr lvl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ln>
                  <a:noFill/>
                </a:ln>
                <a:solidFill>
                  <a:srgbClr val="FFFFFF"/>
                </a:solidFill>
                <a:latin typeface="Calibri Light"/>
                <a:ea typeface="Droid Sans Fallback" pitchFamily="2"/>
                <a:cs typeface="FreeSans" pitchFamily="2"/>
              </a:defRPr>
            </a:lvl1pPr>
          </a:lstStyle>
          <a:p>
            <a:r>
              <a:rPr lang="en-US" dirty="0" smtClean="0"/>
              <a:t>                         Question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962" y="5199774"/>
            <a:ext cx="8100976" cy="8913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38" dirty="0">
                <a:hlinkClick r:id="rId2"/>
              </a:rPr>
              <a:t>http://www.gessa.org</a:t>
            </a:r>
            <a:r>
              <a:rPr lang="en-US" sz="3638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6" y="1508125"/>
            <a:ext cx="7559524" cy="45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Check sum of Covered and Uncovered nodes of Binary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326" y="6587973"/>
            <a:ext cx="86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www.interviewcake.com/question/python/second-largest-item-in-bst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326" y="4221678"/>
            <a:ext cx="8262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smtClean="0">
                <a:solidFill>
                  <a:schemeClr val="bg1"/>
                </a:solidFill>
              </a:rPr>
              <a:t>In </a:t>
            </a:r>
            <a:r>
              <a:rPr lang="en-US" sz="1400" dirty="0">
                <a:solidFill>
                  <a:schemeClr val="bg1"/>
                </a:solidFill>
              </a:rPr>
              <a:t>a binary tree, a node is called Uncovered if it appears either on left boundary or right boundary. Rest of the nodes are called covered.</a:t>
            </a:r>
          </a:p>
          <a:p>
            <a:pPr fontAlgn="base"/>
            <a:endParaRPr lang="en-US" sz="1400" dirty="0" smtClean="0">
              <a:solidFill>
                <a:schemeClr val="bg1"/>
              </a:solidFill>
            </a:endParaRPr>
          </a:p>
          <a:p>
            <a:pPr fontAlgn="base"/>
            <a:r>
              <a:rPr lang="en-US" sz="1400" dirty="0" smtClean="0">
                <a:solidFill>
                  <a:schemeClr val="bg1"/>
                </a:solidFill>
              </a:rPr>
              <a:t>In </a:t>
            </a:r>
            <a:r>
              <a:rPr lang="en-US" sz="1400" dirty="0">
                <a:solidFill>
                  <a:schemeClr val="bg1"/>
                </a:solidFill>
              </a:rPr>
              <a:t>above binary tree,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</a:rPr>
              <a:t>Covered node:	 6, 4, 7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</a:rPr>
              <a:t>Uncovered node:   8, 3, 1, 10, 14, 13</a:t>
            </a:r>
          </a:p>
          <a:p>
            <a:pPr fontAlgn="base"/>
            <a:endParaRPr lang="en-US" sz="1400" dirty="0">
              <a:solidFill>
                <a:schemeClr val="bg1"/>
              </a:solidFill>
            </a:endParaRPr>
          </a:p>
          <a:p>
            <a:pPr fontAlgn="base"/>
            <a:r>
              <a:rPr lang="en-US" sz="1400" dirty="0">
                <a:solidFill>
                  <a:schemeClr val="bg1"/>
                </a:solidFill>
              </a:rPr>
              <a:t>The output for this tree should be false as 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</a:rPr>
              <a:t>sum of covered and uncovered node is not </a:t>
            </a:r>
            <a:r>
              <a:rPr lang="en-US" sz="1400" dirty="0" smtClean="0">
                <a:solidFill>
                  <a:schemeClr val="bg1"/>
                </a:solidFill>
              </a:rPr>
              <a:t>same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9" y="2036992"/>
            <a:ext cx="2308667" cy="2010694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40280" y="90101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6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Sum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2640" y="2560371"/>
            <a:ext cx="8204617" cy="370034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Given a binary tree and a sum, determine if the tree has a root-to-leaf path such that adding up all the values along the path equals the given sum.</a:t>
            </a:r>
          </a:p>
          <a:p>
            <a:pPr lvl="0">
              <a:lnSpc>
                <a:spcPct val="100000"/>
              </a:lnSpc>
              <a:buSzTx/>
              <a:buNone/>
            </a:pPr>
            <a:endParaRPr lang="en-US" altLang="en-US" sz="1800" dirty="0">
              <a:solidFill>
                <a:srgbClr val="333333"/>
              </a:solidFill>
              <a:latin typeface="Helvetica Neue"/>
            </a:endParaRP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For example: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Given the below binary tree and sum = 22,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      5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     / \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    4   8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   /   / \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  11  13  4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 /  \      \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        7    2      1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Helvetica Neue"/>
              </a:rPr>
              <a:t>return true, as there exist a root-to-leaf path 5-&gt;4-&gt;11-&gt;2 which sum is 22.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260" y="6588751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2"/>
              </a:rPr>
              <a:t>https://leetcode.com/problems/path-sum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Sum Part II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2640" y="2267983"/>
            <a:ext cx="8886789" cy="42851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Given a binary tree and a sum, find all root-to-leaf paths where each path's sum equals the given sum.</a:t>
            </a:r>
          </a:p>
          <a:p>
            <a:pPr lvl="0">
              <a:lnSpc>
                <a:spcPct val="100000"/>
              </a:lnSpc>
              <a:buSzTx/>
              <a:buNone/>
            </a:pPr>
            <a:endParaRPr lang="en-US" altLang="en-US" sz="1600" dirty="0">
              <a:solidFill>
                <a:srgbClr val="333333"/>
              </a:solidFill>
              <a:latin typeface="Helvetica Neue"/>
            </a:endParaRP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For example: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Given the below binary tree and sum = 22,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      5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     / \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    4   8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   /   / \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  11  13  4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 /  \    / \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     7    2  5   1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return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[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[5,4,11,2],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   [5,8,4,5]</a:t>
            </a:r>
          </a:p>
          <a:p>
            <a:pPr lvl="0">
              <a:lnSpc>
                <a:spcPct val="100000"/>
              </a:lnSpc>
              <a:buSzTx/>
              <a:buNone/>
            </a:pPr>
            <a:r>
              <a:rPr lang="en-US" altLang="en-US" sz="1600" dirty="0">
                <a:solidFill>
                  <a:srgbClr val="333333"/>
                </a:solidFill>
                <a:latin typeface="Helvetica Neue"/>
              </a:rPr>
              <a:t>]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960" y="6773416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leetcode.com/problems/path-sum-ii/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. Valid Parenthe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		</a:t>
            </a:r>
            <a:r>
              <a:rPr lang="en-US" dirty="0" smtClean="0"/>
              <a:t>        Tree </a:t>
            </a:r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31320" y="2525039"/>
            <a:ext cx="8693640" cy="21250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A Tree can be defined recursively (locally) as a collection of nodes (starting at a root node), where each node is a data structure consisting of a value, together with a list of references to nodes (the "children"), with the constraints that no reference is duplicated, and none points to the root.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largest element in BST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2640" y="3499411"/>
            <a:ext cx="8886789" cy="109655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3600" b="1" dirty="0"/>
              <a:t>Write a function to find the 2nd largest element in a binary search tree ↴ 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81326" y="6232373"/>
            <a:ext cx="86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www.interviewcake.com/question/python/second-largest-item-in-bst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Height-balanced tree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2641" y="3170633"/>
            <a:ext cx="8819660" cy="15951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sz="3600" dirty="0"/>
              <a:t>How to determine if a binary tree is height-balanced?</a:t>
            </a:r>
          </a:p>
          <a:p>
            <a:pPr algn="ctr">
              <a:buNone/>
            </a:pP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76300" y="5715000"/>
            <a:ext cx="850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http://www.geeksforgeeks.org/how-to-determine-if-a-binary-tree-is-balanced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largest element in BST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2640" y="1732340"/>
            <a:ext cx="8886789" cy="23153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600" b="1" dirty="0"/>
              <a:t>Given a binary search tree, write a function </a:t>
            </a:r>
            <a:r>
              <a:rPr lang="en-US" sz="1600" b="1" dirty="0" err="1"/>
              <a:t>kthSmallest</a:t>
            </a:r>
            <a:r>
              <a:rPr lang="en-US" sz="1600" b="1" dirty="0"/>
              <a:t> to find the kth smallest element in it.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Note: </a:t>
            </a:r>
          </a:p>
          <a:p>
            <a:pPr>
              <a:buNone/>
            </a:pPr>
            <a:r>
              <a:rPr lang="en-US" sz="1600" b="1" dirty="0"/>
              <a:t>You may assume k is always valid, 1 ≤ k ≤ BST's total elements.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Follow up:</a:t>
            </a:r>
          </a:p>
          <a:p>
            <a:pPr>
              <a:buNone/>
            </a:pPr>
            <a:r>
              <a:rPr lang="en-US" sz="1600" b="1" dirty="0"/>
              <a:t>What if the BST is modified (insert/delete operations) often and you need to find the kth smallest frequently? How would you optimize the </a:t>
            </a:r>
            <a:r>
              <a:rPr lang="en-US" sz="1600" b="1" dirty="0" err="1"/>
              <a:t>kthSmallest</a:t>
            </a:r>
            <a:r>
              <a:rPr lang="en-US" sz="1600" b="1" dirty="0"/>
              <a:t> routine?</a:t>
            </a:r>
          </a:p>
          <a:p>
            <a:pPr>
              <a:buNone/>
            </a:pP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1326" y="6232373"/>
            <a:ext cx="86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www.interviewcake.com/question/python/second-largest-item-in-bst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1326" y="4470400"/>
            <a:ext cx="8262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Hint: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Try to utilize the property of a BST.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What if you could modify the BST node's structure?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The optimal runtime complexity is O(height of BST).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		</a:t>
            </a:r>
            <a:r>
              <a:rPr lang="en-US" dirty="0" smtClean="0"/>
              <a:t>Tree </a:t>
            </a:r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31320" y="1737359"/>
            <a:ext cx="3640680" cy="5486399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Root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Child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Parent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Siblings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Descendant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Ancestor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Leaf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Internal node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External node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519440" y="1980000"/>
            <a:ext cx="5353920" cy="405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		</a:t>
            </a:r>
            <a:r>
              <a:rPr lang="en-US" dirty="0" smtClean="0"/>
              <a:t>Tree </a:t>
            </a:r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737359"/>
            <a:ext cx="3640680" cy="5486399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Degree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Edge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Path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Level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Height of node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Height of tree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Depth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Forest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247279" y="2254320"/>
            <a:ext cx="5353920" cy="405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      </a:t>
            </a:r>
            <a:r>
              <a:rPr lang="en-US" dirty="0" smtClean="0"/>
              <a:t>             Binary </a:t>
            </a:r>
            <a:r>
              <a:rPr lang="en-US" dirty="0"/>
              <a:t>Tree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31320" y="2525039"/>
            <a:ext cx="8693640" cy="21250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A Tree with where the degree of a every node in the tree is lies between zero and two (including both).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</a:t>
            </a:r>
            <a:r>
              <a:rPr lang="en-US" dirty="0" smtClean="0"/>
              <a:t>      Binary </a:t>
            </a:r>
            <a:r>
              <a:rPr lang="en-US" dirty="0"/>
              <a:t>Search Tree (BST)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07560" y="2834640"/>
            <a:ext cx="8693640" cy="212508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A Binary Tree in which: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3200"/>
              <a:t>Every internal node's left and right subtrees are BST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3200"/>
              <a:t>Maximum(Left Subtree) &lt; Node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3200"/>
              <a:t>Minimum(Right Subtree) &gt; Node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      </a:t>
            </a:r>
            <a:r>
              <a:rPr lang="en-US" dirty="0" smtClean="0"/>
              <a:t>        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2525039"/>
            <a:ext cx="8693640" cy="23212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Given a binary Tree and  two nodes say ‘p’ and ‘q’, determine whether the two nodes are cousins of each other or not.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      </a:t>
            </a:r>
            <a:r>
              <a:rPr lang="en-US" dirty="0" smtClean="0"/>
              <a:t>             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2525039"/>
            <a:ext cx="8693640" cy="23212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Given two binary trees, write a function to check if they are equal or not.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            </a:t>
            </a:r>
            <a:r>
              <a:rPr lang="en-US" dirty="0" smtClean="0"/>
              <a:t>             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2525039"/>
            <a:ext cx="8693640" cy="2321280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Given a binary tree, how do you remove leaves of it?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sz="3200"/>
              <a:t>  </a:t>
            </a:r>
          </a:p>
          <a:p>
            <a:pPr lv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820</Words>
  <Application>Microsoft Office PowerPoint</Application>
  <PresentationFormat>Custom</PresentationFormat>
  <Paragraphs>135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DejaVu Sans</vt:lpstr>
      <vt:lpstr>Droid Sans Fallback</vt:lpstr>
      <vt:lpstr>FreeSans</vt:lpstr>
      <vt:lpstr>Helvetica Neue</vt:lpstr>
      <vt:lpstr>Liberation Sans</vt:lpstr>
      <vt:lpstr>Liberation Serif</vt:lpstr>
      <vt:lpstr>StarSymbol</vt:lpstr>
      <vt:lpstr>Times New Roman</vt:lpstr>
      <vt:lpstr>Default</vt:lpstr>
      <vt:lpstr>Title Slide</vt:lpstr>
      <vt:lpstr>Title and Content</vt:lpstr>
      <vt:lpstr>Trees(BST)</vt:lpstr>
      <vt:lpstr>          Tree definition</vt:lpstr>
      <vt:lpstr>  Tree terminology</vt:lpstr>
      <vt:lpstr>  Tree terminology</vt:lpstr>
      <vt:lpstr>                         Binary Tree</vt:lpstr>
      <vt:lpstr>            Binary Search Tree (BST)</vt:lpstr>
      <vt:lpstr>                    Question 1</vt:lpstr>
      <vt:lpstr>                         Question 2</vt:lpstr>
      <vt:lpstr>                         Question 3</vt:lpstr>
      <vt:lpstr>                        Question 4</vt:lpstr>
      <vt:lpstr>                         Question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sum of Covered and Uncovered nodes of Binary Tree</vt:lpstr>
      <vt:lpstr>Path Sum</vt:lpstr>
      <vt:lpstr>Path Sum Part II</vt:lpstr>
      <vt:lpstr>Second largest element in BST</vt:lpstr>
      <vt:lpstr>Height-balanced tree</vt:lpstr>
      <vt:lpstr>Second largest element in BST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Trees(BST)</dc:title>
  <dc:creator>Nimshi Venkat</dc:creator>
  <cp:lastModifiedBy>Rajat Aggarwal</cp:lastModifiedBy>
  <cp:revision>52</cp:revision>
  <dcterms:created xsi:type="dcterms:W3CDTF">2016-02-25T10:49:31Z</dcterms:created>
  <dcterms:modified xsi:type="dcterms:W3CDTF">2016-03-19T23:23:12Z</dcterms:modified>
</cp:coreProperties>
</file>