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291" r:id="rId4"/>
    <p:sldId id="290" r:id="rId5"/>
    <p:sldId id="259" r:id="rId6"/>
    <p:sldId id="260" r:id="rId7"/>
    <p:sldId id="257" r:id="rId8"/>
    <p:sldId id="258" r:id="rId9"/>
    <p:sldId id="261" r:id="rId10"/>
    <p:sldId id="262" r:id="rId11"/>
    <p:sldId id="263" r:id="rId12"/>
    <p:sldId id="264" r:id="rId13"/>
    <p:sldId id="265" r:id="rId14"/>
    <p:sldId id="269" r:id="rId15"/>
    <p:sldId id="270" r:id="rId16"/>
    <p:sldId id="271" r:id="rId17"/>
    <p:sldId id="273" r:id="rId18"/>
    <p:sldId id="274" r:id="rId19"/>
    <p:sldId id="275" r:id="rId20"/>
    <p:sldId id="266" r:id="rId21"/>
    <p:sldId id="267" r:id="rId22"/>
    <p:sldId id="268" r:id="rId23"/>
    <p:sldId id="276" r:id="rId24"/>
    <p:sldId id="292" r:id="rId25"/>
    <p:sldId id="293" r:id="rId26"/>
    <p:sldId id="295" r:id="rId27"/>
    <p:sldId id="294"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277" r:id="rId41"/>
    <p:sldId id="278" r:id="rId42"/>
    <p:sldId id="285" r:id="rId43"/>
    <p:sldId id="279" r:id="rId44"/>
    <p:sldId id="286" r:id="rId45"/>
    <p:sldId id="280" r:id="rId46"/>
    <p:sldId id="287" r:id="rId47"/>
    <p:sldId id="281" r:id="rId48"/>
    <p:sldId id="282" r:id="rId49"/>
    <p:sldId id="283" r:id="rId50"/>
    <p:sldId id="288" r:id="rId51"/>
    <p:sldId id="284" r:id="rId52"/>
    <p:sldId id="289" r:id="rId53"/>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415557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91326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392405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127137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F413C-B398-44A6-9E57-2F22EF855318}" type="datetimeFigureOut">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51997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F413C-B398-44A6-9E57-2F22EF855318}" type="datetimeFigureOut">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389838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F413C-B398-44A6-9E57-2F22EF855318}" type="datetimeFigureOut">
              <a:rPr lang="en-US" smtClean="0"/>
              <a:t>10/16/2015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5903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F413C-B398-44A6-9E57-2F22EF855318}" type="datetimeFigureOut">
              <a:rPr lang="en-US" smtClean="0"/>
              <a:t>10/16/2015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379678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F413C-B398-44A6-9E57-2F22EF855318}" type="datetimeFigureOut">
              <a:rPr lang="en-US" smtClean="0"/>
              <a:t>10/16/2015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47083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F413C-B398-44A6-9E57-2F22EF855318}" type="datetimeFigureOut">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15054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F413C-B398-44A6-9E57-2F22EF855318}" type="datetimeFigureOut">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106665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F413C-B398-44A6-9E57-2F22EF855318}" type="datetimeFigureOut">
              <a:rPr lang="en-US" smtClean="0"/>
              <a:t>10/16/2015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67F5F-D024-473F-B155-FFDE8CACE1F4}" type="slidenum">
              <a:rPr lang="en-US" smtClean="0"/>
              <a:t>‹#›</a:t>
            </a:fld>
            <a:endParaRPr lang="en-US"/>
          </a:p>
        </p:txBody>
      </p:sp>
    </p:spTree>
    <p:extLst>
      <p:ext uri="{BB962C8B-B14F-4D97-AF65-F5344CB8AC3E}">
        <p14:creationId xmlns:p14="http://schemas.microsoft.com/office/powerpoint/2010/main" val="1469975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 y="581025"/>
            <a:ext cx="11639550" cy="3105150"/>
          </a:xfrm>
        </p:spPr>
        <p:txBody>
          <a:bodyPr/>
          <a:lstStyle/>
          <a:p>
            <a:r>
              <a:rPr lang="en-US" b="1" dirty="0" smtClean="0"/>
              <a:t>Data Structures &amp; Algorithms for Interviews</a:t>
            </a:r>
            <a:endParaRPr lang="en-US" b="1" dirty="0"/>
          </a:p>
        </p:txBody>
      </p:sp>
      <p:sp>
        <p:nvSpPr>
          <p:cNvPr id="3" name="Subtitle 2"/>
          <p:cNvSpPr>
            <a:spLocks noGrp="1"/>
          </p:cNvSpPr>
          <p:nvPr>
            <p:ph type="subTitle" idx="1"/>
          </p:nvPr>
        </p:nvSpPr>
        <p:spPr>
          <a:xfrm>
            <a:off x="1543050" y="3819525"/>
            <a:ext cx="9026615" cy="1428749"/>
          </a:xfrm>
        </p:spPr>
        <p:txBody>
          <a:bodyPr/>
          <a:lstStyle/>
          <a:p>
            <a:r>
              <a:rPr lang="en-US" b="1" dirty="0" smtClean="0"/>
              <a:t>Vignesh Narayanan</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02" y="4254448"/>
            <a:ext cx="4775445" cy="198765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1736" y="4254448"/>
            <a:ext cx="1991028" cy="1991028"/>
          </a:xfrm>
          <a:prstGeom prst="rect">
            <a:avLst/>
          </a:prstGeom>
        </p:spPr>
      </p:pic>
    </p:spTree>
    <p:extLst>
      <p:ext uri="{BB962C8B-B14F-4D97-AF65-F5344CB8AC3E}">
        <p14:creationId xmlns:p14="http://schemas.microsoft.com/office/powerpoint/2010/main" val="30109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17475"/>
            <a:ext cx="10515600" cy="1325563"/>
          </a:xfrm>
        </p:spPr>
        <p:txBody>
          <a:bodyPr/>
          <a:lstStyle/>
          <a:p>
            <a:pPr algn="ctr"/>
            <a:r>
              <a:rPr lang="en-US" b="1" dirty="0" smtClean="0"/>
              <a:t>Can you do better ?</a:t>
            </a:r>
            <a:br>
              <a:rPr lang="en-US" b="1" dirty="0" smtClean="0"/>
            </a:br>
            <a:r>
              <a:rPr lang="en-US" b="1" dirty="0" smtClean="0">
                <a:solidFill>
                  <a:srgbClr val="FF0000"/>
                </a:solidFill>
              </a:rPr>
              <a:t> (PS: Interviewers favorite sentence!)</a:t>
            </a:r>
            <a:endParaRPr lang="en-US" b="1" dirty="0">
              <a:solidFill>
                <a:srgbClr val="FF0000"/>
              </a:solidFill>
            </a:endParaRPr>
          </a:p>
        </p:txBody>
      </p:sp>
      <p:sp>
        <p:nvSpPr>
          <p:cNvPr id="3" name="Content Placeholder 2"/>
          <p:cNvSpPr>
            <a:spLocks noGrp="1"/>
          </p:cNvSpPr>
          <p:nvPr>
            <p:ph idx="1"/>
          </p:nvPr>
        </p:nvSpPr>
        <p:spPr>
          <a:xfrm>
            <a:off x="571500" y="1558924"/>
            <a:ext cx="4752975" cy="4841875"/>
          </a:xfrm>
        </p:spPr>
        <p:txBody>
          <a:bodyPr/>
          <a:lstStyle/>
          <a:p>
            <a:pPr marL="0" indent="0">
              <a:buNone/>
            </a:pPr>
            <a:r>
              <a:rPr lang="en-US" dirty="0" smtClean="0"/>
              <a:t>While traversing the array, </a:t>
            </a:r>
            <a:r>
              <a:rPr lang="en-US" dirty="0"/>
              <a:t>use absolute value of every element as index and make the value at this index as negative to mark it visited. </a:t>
            </a:r>
            <a:endParaRPr lang="en-US" dirty="0" smtClean="0"/>
          </a:p>
          <a:p>
            <a:pPr marL="0" indent="0">
              <a:buNone/>
            </a:pPr>
            <a:r>
              <a:rPr lang="en-US" dirty="0" smtClean="0"/>
              <a:t>If </a:t>
            </a:r>
            <a:r>
              <a:rPr lang="en-US" dirty="0"/>
              <a:t>something is already marked negative then this is the repeating element. </a:t>
            </a:r>
            <a:endParaRPr lang="en-US" dirty="0" smtClean="0"/>
          </a:p>
          <a:p>
            <a:pPr marL="0" indent="0">
              <a:buNone/>
            </a:pPr>
            <a:r>
              <a:rPr lang="en-US" dirty="0" smtClean="0"/>
              <a:t>To </a:t>
            </a:r>
            <a:r>
              <a:rPr lang="en-US" dirty="0"/>
              <a:t>find missing, traverse the array again and look for a positive value.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43" y="1558923"/>
            <a:ext cx="6238857" cy="4565651"/>
          </a:xfrm>
          <a:prstGeom prst="rect">
            <a:avLst/>
          </a:prstGeom>
        </p:spPr>
      </p:pic>
    </p:spTree>
    <p:extLst>
      <p:ext uri="{BB962C8B-B14F-4D97-AF65-F5344CB8AC3E}">
        <p14:creationId xmlns:p14="http://schemas.microsoft.com/office/powerpoint/2010/main" val="7531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 the maximum repeating number</a:t>
            </a:r>
            <a:br>
              <a:rPr lang="en-US" b="1" dirty="0"/>
            </a:br>
            <a:endParaRPr lang="en-US" b="1" dirty="0"/>
          </a:p>
        </p:txBody>
      </p:sp>
      <p:sp>
        <p:nvSpPr>
          <p:cNvPr id="3" name="Content Placeholder 2"/>
          <p:cNvSpPr>
            <a:spLocks noGrp="1"/>
          </p:cNvSpPr>
          <p:nvPr>
            <p:ph idx="1"/>
          </p:nvPr>
        </p:nvSpPr>
        <p:spPr>
          <a:xfrm>
            <a:off x="838200" y="2063750"/>
            <a:ext cx="10515600" cy="4351338"/>
          </a:xfrm>
        </p:spPr>
        <p:txBody>
          <a:bodyPr/>
          <a:lstStyle/>
          <a:p>
            <a:pPr marL="0" indent="0" algn="ctr">
              <a:buNone/>
            </a:pPr>
            <a:r>
              <a:rPr lang="en-US" dirty="0"/>
              <a:t>Given an array of size </a:t>
            </a:r>
            <a:r>
              <a:rPr lang="en-US" i="1" dirty="0"/>
              <a:t>n</a:t>
            </a:r>
            <a:r>
              <a:rPr lang="en-US" dirty="0"/>
              <a:t>, the array contains numbers in range from 0 to </a:t>
            </a:r>
            <a:r>
              <a:rPr lang="en-US" i="1" dirty="0"/>
              <a:t>k-1</a:t>
            </a:r>
            <a:r>
              <a:rPr lang="en-US" dirty="0"/>
              <a:t> where </a:t>
            </a:r>
            <a:r>
              <a:rPr lang="en-US" i="1" dirty="0"/>
              <a:t>k</a:t>
            </a:r>
            <a:r>
              <a:rPr lang="en-US" dirty="0"/>
              <a:t> is a positive integer and </a:t>
            </a:r>
            <a:r>
              <a:rPr lang="en-US" i="1" dirty="0"/>
              <a:t>k &lt;= n.</a:t>
            </a:r>
            <a:r>
              <a:rPr lang="en-US" dirty="0"/>
              <a:t> Find the maximum repeating number in this </a:t>
            </a:r>
            <a:r>
              <a:rPr lang="en-US" dirty="0" smtClean="0"/>
              <a:t>array.</a:t>
            </a:r>
            <a:endParaRPr lang="en-US" dirty="0"/>
          </a:p>
        </p:txBody>
      </p:sp>
    </p:spTree>
    <p:extLst>
      <p:ext uri="{BB962C8B-B14F-4D97-AF65-F5344CB8AC3E}">
        <p14:creationId xmlns:p14="http://schemas.microsoft.com/office/powerpoint/2010/main" val="3266412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381000"/>
            <a:ext cx="10868025" cy="6134100"/>
          </a:xfrm>
        </p:spPr>
        <p:txBody>
          <a:bodyPr/>
          <a:lstStyle/>
          <a:p>
            <a:pPr marL="0" indent="0" algn="just" fontAlgn="base">
              <a:buNone/>
            </a:pPr>
            <a:r>
              <a:rPr lang="en-US" dirty="0"/>
              <a:t>The </a:t>
            </a:r>
            <a:r>
              <a:rPr lang="en-US" b="1" dirty="0"/>
              <a:t>naive </a:t>
            </a:r>
            <a:r>
              <a:rPr lang="en-US" b="1" dirty="0" smtClean="0"/>
              <a:t>approach:</a:t>
            </a:r>
          </a:p>
          <a:p>
            <a:pPr marL="0" indent="0" algn="just" fontAlgn="base">
              <a:buNone/>
            </a:pPr>
            <a:r>
              <a:rPr lang="en-US" dirty="0" smtClean="0"/>
              <a:t>Run </a:t>
            </a:r>
            <a:r>
              <a:rPr lang="en-US" dirty="0"/>
              <a:t>two loops, the outer loop picks an element one by one, the inner loop counts number of occurrences of the picked element. </a:t>
            </a:r>
            <a:endParaRPr lang="en-US" dirty="0" smtClean="0"/>
          </a:p>
          <a:p>
            <a:pPr marL="0" indent="0" algn="just" fontAlgn="base">
              <a:buNone/>
            </a:pPr>
            <a:r>
              <a:rPr lang="en-US" dirty="0" smtClean="0"/>
              <a:t>Finally </a:t>
            </a:r>
            <a:r>
              <a:rPr lang="en-US" dirty="0"/>
              <a:t>return the element with maximum count. </a:t>
            </a:r>
            <a:endParaRPr lang="en-US" dirty="0" smtClean="0"/>
          </a:p>
          <a:p>
            <a:pPr marL="0" indent="0" algn="just" fontAlgn="base">
              <a:buNone/>
            </a:pPr>
            <a:r>
              <a:rPr lang="en-US" dirty="0" smtClean="0"/>
              <a:t>Time </a:t>
            </a:r>
            <a:r>
              <a:rPr lang="en-US" dirty="0"/>
              <a:t>complexity of this approach is</a:t>
            </a:r>
            <a:r>
              <a:rPr lang="en-US" i="1" dirty="0"/>
              <a:t> O(n^2)</a:t>
            </a:r>
            <a:r>
              <a:rPr lang="en-US" dirty="0"/>
              <a:t>.</a:t>
            </a:r>
          </a:p>
          <a:p>
            <a:pPr marL="0" indent="0" algn="just" fontAlgn="base">
              <a:buNone/>
            </a:pPr>
            <a:endParaRPr lang="en-US" dirty="0"/>
          </a:p>
          <a:p>
            <a:pPr marL="0" indent="0" algn="just" fontAlgn="base">
              <a:buNone/>
            </a:pPr>
            <a:r>
              <a:rPr lang="en-US" dirty="0" smtClean="0"/>
              <a:t>A</a:t>
            </a:r>
            <a:r>
              <a:rPr lang="en-US" dirty="0"/>
              <a:t> </a:t>
            </a:r>
            <a:r>
              <a:rPr lang="en-US" b="1" dirty="0"/>
              <a:t>better </a:t>
            </a:r>
            <a:r>
              <a:rPr lang="en-US" b="1" dirty="0" smtClean="0"/>
              <a:t>approach</a:t>
            </a:r>
            <a:r>
              <a:rPr lang="en-US" dirty="0" smtClean="0"/>
              <a:t>:</a:t>
            </a:r>
          </a:p>
          <a:p>
            <a:pPr marL="0" indent="0" algn="just" fontAlgn="base">
              <a:buNone/>
            </a:pPr>
            <a:r>
              <a:rPr lang="en-US" dirty="0"/>
              <a:t>C</a:t>
            </a:r>
            <a:r>
              <a:rPr lang="en-US" dirty="0" smtClean="0"/>
              <a:t>reate </a:t>
            </a:r>
            <a:r>
              <a:rPr lang="en-US" dirty="0"/>
              <a:t>a count array of size k and initialize all elements of </a:t>
            </a:r>
            <a:r>
              <a:rPr lang="en-US" i="1" dirty="0"/>
              <a:t>count[] </a:t>
            </a:r>
            <a:r>
              <a:rPr lang="en-US" dirty="0"/>
              <a:t>as 0. </a:t>
            </a:r>
            <a:endParaRPr lang="en-US" dirty="0" smtClean="0"/>
          </a:p>
          <a:p>
            <a:pPr marL="0" indent="0" algn="just" fontAlgn="base">
              <a:buNone/>
            </a:pPr>
            <a:r>
              <a:rPr lang="en-US" dirty="0" smtClean="0"/>
              <a:t>Iterate </a:t>
            </a:r>
            <a:r>
              <a:rPr lang="en-US" dirty="0"/>
              <a:t>through all elements of input array, and for every element </a:t>
            </a:r>
            <a:r>
              <a:rPr lang="en-US" i="1" dirty="0" err="1"/>
              <a:t>arr</a:t>
            </a:r>
            <a:r>
              <a:rPr lang="en-US" i="1" dirty="0"/>
              <a:t>[</a:t>
            </a:r>
            <a:r>
              <a:rPr lang="en-US" i="1" dirty="0" err="1"/>
              <a:t>i</a:t>
            </a:r>
            <a:r>
              <a:rPr lang="en-US" i="1" dirty="0"/>
              <a:t>]</a:t>
            </a:r>
            <a:r>
              <a:rPr lang="en-US" dirty="0"/>
              <a:t>, increment </a:t>
            </a:r>
            <a:r>
              <a:rPr lang="en-US" i="1" dirty="0"/>
              <a:t>count[</a:t>
            </a:r>
            <a:r>
              <a:rPr lang="en-US" i="1" dirty="0" err="1"/>
              <a:t>arr</a:t>
            </a:r>
            <a:r>
              <a:rPr lang="en-US" i="1" dirty="0"/>
              <a:t>[</a:t>
            </a:r>
            <a:r>
              <a:rPr lang="en-US" i="1" dirty="0" err="1"/>
              <a:t>i</a:t>
            </a:r>
            <a:r>
              <a:rPr lang="en-US" i="1" dirty="0"/>
              <a:t>]]</a:t>
            </a:r>
            <a:r>
              <a:rPr lang="en-US" dirty="0"/>
              <a:t>. </a:t>
            </a:r>
            <a:endParaRPr lang="en-US" dirty="0" smtClean="0"/>
          </a:p>
          <a:p>
            <a:pPr marL="0" indent="0" algn="just" fontAlgn="base">
              <a:buNone/>
            </a:pPr>
            <a:r>
              <a:rPr lang="en-US" dirty="0" smtClean="0"/>
              <a:t>Finally</a:t>
            </a:r>
            <a:r>
              <a:rPr lang="en-US" dirty="0"/>
              <a:t>, iterate through </a:t>
            </a:r>
            <a:r>
              <a:rPr lang="en-US" i="1" dirty="0"/>
              <a:t>count[]</a:t>
            </a:r>
            <a:r>
              <a:rPr lang="en-US" dirty="0"/>
              <a:t> and return the index with maximum value. </a:t>
            </a:r>
            <a:endParaRPr lang="en-US" dirty="0" smtClean="0"/>
          </a:p>
          <a:p>
            <a:pPr marL="0" indent="0" algn="just" fontAlgn="base">
              <a:buNone/>
            </a:pPr>
            <a:r>
              <a:rPr lang="en-US" dirty="0" smtClean="0"/>
              <a:t>This </a:t>
            </a:r>
            <a:r>
              <a:rPr lang="en-US" dirty="0"/>
              <a:t>approach takes O(n) time, but requires O(k) space.</a:t>
            </a:r>
          </a:p>
          <a:p>
            <a:pPr algn="just"/>
            <a:endParaRPr lang="en-US" dirty="0"/>
          </a:p>
        </p:txBody>
      </p:sp>
    </p:spTree>
    <p:extLst>
      <p:ext uri="{BB962C8B-B14F-4D97-AF65-F5344CB8AC3E}">
        <p14:creationId xmlns:p14="http://schemas.microsoft.com/office/powerpoint/2010/main" val="35840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Can we do better ?</a:t>
            </a:r>
            <a:endParaRPr lang="en-US" b="1" dirty="0"/>
          </a:p>
        </p:txBody>
      </p:sp>
      <p:sp>
        <p:nvSpPr>
          <p:cNvPr id="3" name="Content Placeholder 2"/>
          <p:cNvSpPr>
            <a:spLocks noGrp="1"/>
          </p:cNvSpPr>
          <p:nvPr>
            <p:ph idx="1"/>
          </p:nvPr>
        </p:nvSpPr>
        <p:spPr>
          <a:xfrm>
            <a:off x="457200" y="1206500"/>
            <a:ext cx="5724525" cy="5575300"/>
          </a:xfrm>
        </p:spPr>
        <p:txBody>
          <a:bodyPr>
            <a:normAutofit/>
          </a:bodyPr>
          <a:lstStyle/>
          <a:p>
            <a:pPr marL="0" indent="0" fontAlgn="base">
              <a:buNone/>
            </a:pPr>
            <a:r>
              <a:rPr lang="en-US" dirty="0" smtClean="0"/>
              <a:t>Iterate </a:t>
            </a:r>
            <a:r>
              <a:rPr lang="en-US" dirty="0"/>
              <a:t>though input array </a:t>
            </a:r>
            <a:r>
              <a:rPr lang="en-US" i="1" dirty="0" err="1"/>
              <a:t>arr</a:t>
            </a:r>
            <a:r>
              <a:rPr lang="en-US" i="1" dirty="0"/>
              <a:t>[]</a:t>
            </a:r>
            <a:r>
              <a:rPr lang="en-US" dirty="0"/>
              <a:t>, for every element </a:t>
            </a:r>
            <a:r>
              <a:rPr lang="en-US" i="1" dirty="0" err="1"/>
              <a:t>arr</a:t>
            </a:r>
            <a:r>
              <a:rPr lang="en-US" i="1" dirty="0"/>
              <a:t>[</a:t>
            </a:r>
            <a:r>
              <a:rPr lang="en-US" i="1" dirty="0" err="1"/>
              <a:t>i</a:t>
            </a:r>
            <a:r>
              <a:rPr lang="en-US" i="1" dirty="0"/>
              <a:t>]</a:t>
            </a:r>
            <a:r>
              <a:rPr lang="en-US" dirty="0"/>
              <a:t>, increment </a:t>
            </a:r>
            <a:r>
              <a:rPr lang="en-US" i="1" dirty="0" err="1"/>
              <a:t>arr</a:t>
            </a:r>
            <a:r>
              <a:rPr lang="en-US" i="1" dirty="0"/>
              <a:t>[</a:t>
            </a:r>
            <a:r>
              <a:rPr lang="en-US" i="1" dirty="0" err="1"/>
              <a:t>arr</a:t>
            </a:r>
            <a:r>
              <a:rPr lang="en-US" i="1" dirty="0"/>
              <a:t>[</a:t>
            </a:r>
            <a:r>
              <a:rPr lang="en-US" i="1" dirty="0" err="1"/>
              <a:t>i</a:t>
            </a:r>
            <a:r>
              <a:rPr lang="en-US" i="1" dirty="0"/>
              <a:t>]%k]</a:t>
            </a:r>
            <a:r>
              <a:rPr lang="en-US" dirty="0"/>
              <a:t> by </a:t>
            </a:r>
            <a:r>
              <a:rPr lang="en-US" i="1" dirty="0" smtClean="0"/>
              <a:t>k</a:t>
            </a:r>
          </a:p>
          <a:p>
            <a:pPr marL="0" indent="0" fontAlgn="base">
              <a:buNone/>
            </a:pPr>
            <a:r>
              <a:rPr lang="en-US" dirty="0" smtClean="0"/>
              <a:t>Find </a:t>
            </a:r>
            <a:r>
              <a:rPr lang="en-US" dirty="0"/>
              <a:t>the maximum value in the modified </a:t>
            </a:r>
            <a:r>
              <a:rPr lang="en-US" dirty="0" smtClean="0"/>
              <a:t>array.</a:t>
            </a:r>
          </a:p>
          <a:p>
            <a:pPr marL="0" indent="0" fontAlgn="base">
              <a:buNone/>
            </a:pPr>
            <a:r>
              <a:rPr lang="en-US" dirty="0" smtClean="0"/>
              <a:t>Index </a:t>
            </a:r>
            <a:r>
              <a:rPr lang="en-US" dirty="0"/>
              <a:t>of the maximum value is the maximum repeating </a:t>
            </a:r>
            <a:r>
              <a:rPr lang="en-US" dirty="0" smtClean="0"/>
              <a:t>element.</a:t>
            </a:r>
            <a:endParaRPr lang="en-US" dirty="0"/>
          </a:p>
          <a:p>
            <a:pPr marL="0" indent="0" fontAlgn="base">
              <a:buNone/>
            </a:pPr>
            <a:r>
              <a:rPr lang="en-US" dirty="0" smtClean="0"/>
              <a:t>If </a:t>
            </a:r>
            <a:r>
              <a:rPr lang="en-US" dirty="0"/>
              <a:t>we want to get the original array back, we can iterate through the array one more time and do </a:t>
            </a:r>
            <a:r>
              <a:rPr lang="en-US" i="1" dirty="0" err="1"/>
              <a:t>arr</a:t>
            </a:r>
            <a:r>
              <a:rPr lang="en-US" i="1" dirty="0"/>
              <a:t>[</a:t>
            </a:r>
            <a:r>
              <a:rPr lang="en-US" i="1" dirty="0" err="1"/>
              <a:t>i</a:t>
            </a:r>
            <a:r>
              <a:rPr lang="en-US" i="1" dirty="0"/>
              <a:t>] = </a:t>
            </a:r>
            <a:r>
              <a:rPr lang="en-US" i="1" dirty="0" err="1"/>
              <a:t>arr</a:t>
            </a:r>
            <a:r>
              <a:rPr lang="en-US" i="1" dirty="0"/>
              <a:t>[</a:t>
            </a:r>
            <a:r>
              <a:rPr lang="en-US" i="1" dirty="0" err="1"/>
              <a:t>i</a:t>
            </a:r>
            <a:r>
              <a:rPr lang="en-US" i="1" dirty="0"/>
              <a:t>] % k</a:t>
            </a:r>
            <a:r>
              <a:rPr lang="en-US" dirty="0"/>
              <a:t> where </a:t>
            </a:r>
            <a:r>
              <a:rPr lang="en-US" i="1" dirty="0" err="1"/>
              <a:t>i</a:t>
            </a:r>
            <a:r>
              <a:rPr lang="en-US" i="1" dirty="0"/>
              <a:t> </a:t>
            </a:r>
            <a:r>
              <a:rPr lang="en-US" dirty="0"/>
              <a:t>varies from 0 to </a:t>
            </a:r>
            <a:r>
              <a:rPr lang="en-US" i="1" dirty="0"/>
              <a:t>n-1</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101725"/>
            <a:ext cx="5810250" cy="5089525"/>
          </a:xfrm>
          <a:prstGeom prst="rect">
            <a:avLst/>
          </a:prstGeom>
        </p:spPr>
      </p:pic>
    </p:spTree>
    <p:extLst>
      <p:ext uri="{BB962C8B-B14F-4D97-AF65-F5344CB8AC3E}">
        <p14:creationId xmlns:p14="http://schemas.microsoft.com/office/powerpoint/2010/main" val="157839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325563"/>
          </a:xfrm>
        </p:spPr>
        <p:txBody>
          <a:bodyPr/>
          <a:lstStyle/>
          <a:p>
            <a:pPr algn="ctr"/>
            <a:r>
              <a:rPr lang="en-US" dirty="0" smtClean="0"/>
              <a:t>Similar problems</a:t>
            </a:r>
            <a:endParaRPr lang="en-US" dirty="0"/>
          </a:p>
        </p:txBody>
      </p:sp>
      <p:sp>
        <p:nvSpPr>
          <p:cNvPr id="3" name="Content Placeholder 2"/>
          <p:cNvSpPr>
            <a:spLocks noGrp="1"/>
          </p:cNvSpPr>
          <p:nvPr>
            <p:ph idx="1"/>
          </p:nvPr>
        </p:nvSpPr>
        <p:spPr>
          <a:xfrm>
            <a:off x="676275" y="1406525"/>
            <a:ext cx="10515600" cy="4351338"/>
          </a:xfrm>
        </p:spPr>
        <p:txBody>
          <a:bodyPr/>
          <a:lstStyle/>
          <a:p>
            <a:pPr fontAlgn="base"/>
            <a:r>
              <a:rPr lang="en-US" b="1" dirty="0"/>
              <a:t>Find the Missing </a:t>
            </a:r>
            <a:r>
              <a:rPr lang="en-US" b="1" dirty="0" smtClean="0"/>
              <a:t>Number:</a:t>
            </a:r>
            <a:r>
              <a:rPr lang="en-US" dirty="0" smtClean="0"/>
              <a:t> You </a:t>
            </a:r>
            <a:r>
              <a:rPr lang="en-US" dirty="0"/>
              <a:t>are given a list of n-1 integers and these integers are in the range of 1 to n. There are no duplicates in list. One of the integers is missing in the list. Write an efficient code to find the missing integer</a:t>
            </a:r>
            <a:r>
              <a:rPr lang="en-US" dirty="0" smtClean="0"/>
              <a:t>.</a:t>
            </a:r>
          </a:p>
          <a:p>
            <a:pPr fontAlgn="base"/>
            <a:r>
              <a:rPr lang="en-US" b="1" dirty="0"/>
              <a:t>Find the Number Occurring Odd Number of </a:t>
            </a:r>
            <a:r>
              <a:rPr lang="en-US" b="1" dirty="0" smtClean="0"/>
              <a:t>Times:</a:t>
            </a:r>
            <a:r>
              <a:rPr lang="en-US" dirty="0" smtClean="0"/>
              <a:t> Given </a:t>
            </a:r>
            <a:r>
              <a:rPr lang="en-US" dirty="0"/>
              <a:t>an array of </a:t>
            </a:r>
            <a:r>
              <a:rPr lang="en-US" dirty="0" smtClean="0"/>
              <a:t>positive </a:t>
            </a:r>
            <a:r>
              <a:rPr lang="en-US" dirty="0"/>
              <a:t>integers. All numbers occur even number of times except one number which occurs odd number of times. Find the number in O(n) time &amp; constant space.</a:t>
            </a:r>
          </a:p>
          <a:p>
            <a:pPr fontAlgn="base"/>
            <a:endParaRPr lang="en-US" dirty="0" smtClean="0"/>
          </a:p>
          <a:p>
            <a:pPr marL="0" indent="0" algn="ctr" fontAlgn="base">
              <a:buNone/>
            </a:pPr>
            <a:r>
              <a:rPr lang="en-US" b="1" dirty="0" smtClean="0">
                <a:solidFill>
                  <a:srgbClr val="FF0000"/>
                </a:solidFill>
              </a:rPr>
              <a:t> XOR !</a:t>
            </a:r>
            <a:endParaRPr lang="en-US" b="1" dirty="0">
              <a:solidFill>
                <a:srgbClr val="FF0000"/>
              </a:solidFill>
            </a:endParaRPr>
          </a:p>
          <a:p>
            <a:pPr marL="0" indent="0">
              <a:buNone/>
            </a:pPr>
            <a:endParaRPr lang="en-US" dirty="0"/>
          </a:p>
        </p:txBody>
      </p:sp>
    </p:spTree>
    <p:extLst>
      <p:ext uri="{BB962C8B-B14F-4D97-AF65-F5344CB8AC3E}">
        <p14:creationId xmlns:p14="http://schemas.microsoft.com/office/powerpoint/2010/main" val="273849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dirty="0"/>
              <a:t>Find the smallest missing number</a:t>
            </a:r>
          </a:p>
        </p:txBody>
      </p:sp>
      <p:sp>
        <p:nvSpPr>
          <p:cNvPr id="3" name="Content Placeholder 2"/>
          <p:cNvSpPr>
            <a:spLocks noGrp="1"/>
          </p:cNvSpPr>
          <p:nvPr>
            <p:ph idx="1"/>
          </p:nvPr>
        </p:nvSpPr>
        <p:spPr/>
        <p:txBody>
          <a:bodyPr>
            <a:normAutofit lnSpcReduction="10000"/>
          </a:bodyPr>
          <a:lstStyle/>
          <a:p>
            <a:pPr marL="0" indent="0" algn="just" fontAlgn="base">
              <a:buNone/>
            </a:pPr>
            <a:r>
              <a:rPr lang="en-US" dirty="0" smtClean="0"/>
              <a:t>Given </a:t>
            </a:r>
            <a:r>
              <a:rPr lang="en-US" dirty="0"/>
              <a:t>a </a:t>
            </a:r>
            <a:r>
              <a:rPr lang="en-US" b="1" dirty="0"/>
              <a:t>sorted </a:t>
            </a:r>
            <a:r>
              <a:rPr lang="en-US" dirty="0"/>
              <a:t>array of n integers where each integer is in the range from 0 to m-1 and m &gt; n. Find the smallest number that is missing from the </a:t>
            </a:r>
            <a:r>
              <a:rPr lang="en-US" dirty="0" smtClean="0"/>
              <a:t>array.</a:t>
            </a:r>
          </a:p>
          <a:p>
            <a:pPr marL="0" indent="0" fontAlgn="base">
              <a:buNone/>
            </a:pPr>
            <a:endParaRPr lang="en-US" b="1" dirty="0" smtClean="0"/>
          </a:p>
          <a:p>
            <a:pPr marL="0" indent="0" fontAlgn="base">
              <a:buNone/>
            </a:pPr>
            <a:r>
              <a:rPr lang="en-US" b="1" dirty="0" smtClean="0"/>
              <a:t>Example:</a:t>
            </a:r>
            <a:r>
              <a:rPr lang="en-US" b="1" dirty="0"/>
              <a:t/>
            </a:r>
            <a:br>
              <a:rPr lang="en-US" b="1" dirty="0"/>
            </a:br>
            <a:endParaRPr lang="en-US" b="1" dirty="0" smtClean="0"/>
          </a:p>
          <a:p>
            <a:pPr marL="0" indent="0" fontAlgn="base">
              <a:buNone/>
            </a:pPr>
            <a:r>
              <a:rPr lang="en-US" dirty="0" smtClean="0"/>
              <a:t>Input</a:t>
            </a:r>
            <a:r>
              <a:rPr lang="en-US" dirty="0"/>
              <a:t>: {0, 1, 2, 6, 9</a:t>
            </a:r>
            <a:r>
              <a:rPr lang="en-US" dirty="0" smtClean="0"/>
              <a:t>}</a:t>
            </a:r>
          </a:p>
          <a:p>
            <a:pPr marL="0" indent="0" fontAlgn="base">
              <a:buNone/>
            </a:pPr>
            <a:r>
              <a:rPr lang="en-US" dirty="0" smtClean="0"/>
              <a:t>n </a:t>
            </a:r>
            <a:r>
              <a:rPr lang="en-US" dirty="0"/>
              <a:t>= </a:t>
            </a:r>
            <a:r>
              <a:rPr lang="en-US" dirty="0" smtClean="0"/>
              <a:t>5</a:t>
            </a:r>
          </a:p>
          <a:p>
            <a:pPr marL="0" indent="0" fontAlgn="base">
              <a:buNone/>
            </a:pPr>
            <a:r>
              <a:rPr lang="en-US" dirty="0" smtClean="0"/>
              <a:t>m </a:t>
            </a:r>
            <a:r>
              <a:rPr lang="en-US" dirty="0"/>
              <a:t>= 10</a:t>
            </a:r>
            <a:br>
              <a:rPr lang="en-US" dirty="0"/>
            </a:br>
            <a:r>
              <a:rPr lang="en-US" dirty="0"/>
              <a:t>Output: 3</a:t>
            </a:r>
          </a:p>
        </p:txBody>
      </p:sp>
    </p:spTree>
    <p:extLst>
      <p:ext uri="{BB962C8B-B14F-4D97-AF65-F5344CB8AC3E}">
        <p14:creationId xmlns:p14="http://schemas.microsoft.com/office/powerpoint/2010/main" val="83859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Newton's law of programming interview !</a:t>
            </a:r>
            <a:endParaRPr lang="en-US" b="1" dirty="0"/>
          </a:p>
        </p:txBody>
      </p:sp>
      <p:sp>
        <p:nvSpPr>
          <p:cNvPr id="3" name="Content Placeholder 2"/>
          <p:cNvSpPr>
            <a:spLocks noGrp="1"/>
          </p:cNvSpPr>
          <p:nvPr>
            <p:ph idx="1"/>
          </p:nvPr>
        </p:nvSpPr>
        <p:spPr>
          <a:xfrm>
            <a:off x="762000" y="1968500"/>
            <a:ext cx="10515600" cy="4351338"/>
          </a:xfrm>
        </p:spPr>
        <p:txBody>
          <a:bodyPr/>
          <a:lstStyle/>
          <a:p>
            <a:pPr marL="0" indent="0" algn="ctr">
              <a:buNone/>
            </a:pPr>
            <a:r>
              <a:rPr lang="en-US" dirty="0" smtClean="0"/>
              <a:t>If you can find a linear time O(n) algorithm by yourself during an interview, then there exists (mostly always) a logarithmic time O(log n</a:t>
            </a:r>
            <a:r>
              <a:rPr lang="en-US" dirty="0"/>
              <a:t>) </a:t>
            </a:r>
            <a:r>
              <a:rPr lang="en-US" dirty="0" smtClean="0"/>
              <a:t>algorithm that the interviewer expects from you !</a:t>
            </a:r>
            <a:endParaRPr lang="en-US" dirty="0"/>
          </a:p>
          <a:p>
            <a:pPr marL="0" indent="0" algn="ctr">
              <a:buNone/>
            </a:pPr>
            <a:endParaRPr lang="en-US" dirty="0" smtClean="0"/>
          </a:p>
          <a:p>
            <a:pPr marL="0" indent="0" algn="ctr">
              <a:buNone/>
            </a:pPr>
            <a:r>
              <a:rPr lang="en-US" dirty="0" smtClean="0"/>
              <a:t>                     </a:t>
            </a:r>
          </a:p>
          <a:p>
            <a:pPr marL="0" indent="0" algn="ctr">
              <a:buNone/>
            </a:pPr>
            <a:r>
              <a:rPr lang="en-US" dirty="0"/>
              <a:t>	</a:t>
            </a:r>
            <a:r>
              <a:rPr lang="en-US" dirty="0" smtClean="0"/>
              <a:t>		          </a:t>
            </a:r>
            <a:r>
              <a:rPr lang="en-US" b="1" dirty="0" smtClean="0">
                <a:solidFill>
                  <a:srgbClr val="FF0000"/>
                </a:solidFill>
              </a:rPr>
              <a:t>Binary</a:t>
            </a:r>
            <a:r>
              <a:rPr lang="en-US" b="1" dirty="0" smtClean="0"/>
              <a:t> </a:t>
            </a:r>
            <a:r>
              <a:rPr lang="en-US" b="1" dirty="0" smtClean="0">
                <a:solidFill>
                  <a:srgbClr val="FF0000"/>
                </a:solidFill>
              </a:rPr>
              <a:t>Search</a:t>
            </a:r>
            <a:r>
              <a:rPr lang="en-US" b="1" dirty="0" smtClean="0"/>
              <a:t>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441" y="3332604"/>
            <a:ext cx="3162010" cy="3101534"/>
          </a:xfrm>
          <a:prstGeom prst="rect">
            <a:avLst/>
          </a:prstGeom>
        </p:spPr>
      </p:pic>
    </p:spTree>
    <p:extLst>
      <p:ext uri="{BB962C8B-B14F-4D97-AF65-F5344CB8AC3E}">
        <p14:creationId xmlns:p14="http://schemas.microsoft.com/office/powerpoint/2010/main" val="15321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50925"/>
            <a:ext cx="5286375" cy="6070600"/>
          </a:xfrm>
        </p:spPr>
        <p:txBody>
          <a:bodyPr/>
          <a:lstStyle/>
          <a:p>
            <a:pPr marL="0" indent="0">
              <a:buNone/>
            </a:pPr>
            <a:r>
              <a:rPr lang="en-US" dirty="0"/>
              <a:t>1) If the first element is not same as its index then return first index</a:t>
            </a:r>
            <a:br>
              <a:rPr lang="en-US" dirty="0"/>
            </a:br>
            <a:r>
              <a:rPr lang="en-US" dirty="0"/>
              <a:t>…2) Else get the middle index say mid</a:t>
            </a:r>
            <a:br>
              <a:rPr lang="en-US" dirty="0"/>
            </a:br>
            <a:r>
              <a:rPr lang="en-US" dirty="0"/>
              <a:t>…………a) If </a:t>
            </a:r>
            <a:r>
              <a:rPr lang="en-US" dirty="0" err="1"/>
              <a:t>arr</a:t>
            </a:r>
            <a:r>
              <a:rPr lang="en-US" dirty="0"/>
              <a:t>[mid] greater than mid then the required element lies in left half.</a:t>
            </a:r>
            <a:br>
              <a:rPr lang="en-US" dirty="0"/>
            </a:br>
            <a:r>
              <a:rPr lang="en-US" dirty="0"/>
              <a:t>…………b) Else the required element lies in right half.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5" y="958850"/>
            <a:ext cx="6246835" cy="4051300"/>
          </a:xfrm>
          <a:prstGeom prst="rect">
            <a:avLst/>
          </a:prstGeom>
        </p:spPr>
      </p:pic>
    </p:spTree>
    <p:extLst>
      <p:ext uri="{BB962C8B-B14F-4D97-AF65-F5344CB8AC3E}">
        <p14:creationId xmlns:p14="http://schemas.microsoft.com/office/powerpoint/2010/main" val="1327003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5" y="65880"/>
            <a:ext cx="10515600" cy="1325563"/>
          </a:xfrm>
        </p:spPr>
        <p:txBody>
          <a:bodyPr/>
          <a:lstStyle/>
          <a:p>
            <a:pPr algn="ctr"/>
            <a:r>
              <a:rPr lang="en-US" b="1" dirty="0" smtClean="0"/>
              <a:t>Similar Problems</a:t>
            </a:r>
            <a:endParaRPr lang="en-US" b="1" dirty="0"/>
          </a:p>
        </p:txBody>
      </p:sp>
      <p:sp>
        <p:nvSpPr>
          <p:cNvPr id="5" name="Content Placeholder 4"/>
          <p:cNvSpPr>
            <a:spLocks noGrp="1"/>
          </p:cNvSpPr>
          <p:nvPr>
            <p:ph idx="1"/>
          </p:nvPr>
        </p:nvSpPr>
        <p:spPr>
          <a:xfrm>
            <a:off x="619125" y="1054099"/>
            <a:ext cx="10515600" cy="5546725"/>
          </a:xfrm>
        </p:spPr>
        <p:txBody>
          <a:bodyPr/>
          <a:lstStyle/>
          <a:p>
            <a:pPr fontAlgn="base"/>
            <a:r>
              <a:rPr lang="en-US" b="1" dirty="0"/>
              <a:t>Count the number of occurrences in a sorted </a:t>
            </a:r>
            <a:r>
              <a:rPr lang="en-US" b="1" dirty="0" smtClean="0"/>
              <a:t>array: </a:t>
            </a:r>
            <a:r>
              <a:rPr lang="en-US" dirty="0" smtClean="0"/>
              <a:t>Given </a:t>
            </a:r>
            <a:r>
              <a:rPr lang="en-US" dirty="0"/>
              <a:t>a sorted array </a:t>
            </a:r>
            <a:r>
              <a:rPr lang="en-US" dirty="0" err="1"/>
              <a:t>arr</a:t>
            </a:r>
            <a:r>
              <a:rPr lang="en-US" dirty="0"/>
              <a:t>[] and a number x, write a function that counts the occurrences of x in </a:t>
            </a:r>
            <a:r>
              <a:rPr lang="en-US" dirty="0" err="1"/>
              <a:t>arr</a:t>
            </a:r>
            <a:r>
              <a:rPr lang="en-US" dirty="0" smtClean="0"/>
              <a:t>[].</a:t>
            </a:r>
          </a:p>
          <a:p>
            <a:pPr fontAlgn="base"/>
            <a:r>
              <a:rPr lang="en-US" b="1" dirty="0"/>
              <a:t>Find the maximum element in an array which is first increasing and then decreasing: </a:t>
            </a:r>
            <a:r>
              <a:rPr lang="en-US" dirty="0"/>
              <a:t>Given an array of integers which is initially increasing and then decreasing, find the maximum value in the array</a:t>
            </a:r>
            <a:r>
              <a:rPr lang="en-US" dirty="0" smtClean="0"/>
              <a:t>.</a:t>
            </a:r>
            <a:endParaRPr lang="en-US" b="1" dirty="0" smtClean="0"/>
          </a:p>
          <a:p>
            <a:pPr fontAlgn="base"/>
            <a:r>
              <a:rPr lang="en-US" b="1" dirty="0" smtClean="0"/>
              <a:t>Search </a:t>
            </a:r>
            <a:r>
              <a:rPr lang="en-US" b="1" dirty="0"/>
              <a:t>an element in a sorted and rotated </a:t>
            </a:r>
            <a:r>
              <a:rPr lang="en-US" b="1" dirty="0" smtClean="0"/>
              <a:t>array: </a:t>
            </a:r>
            <a:r>
              <a:rPr lang="en-US" dirty="0" smtClean="0"/>
              <a:t>An </a:t>
            </a:r>
            <a:r>
              <a:rPr lang="en-US" dirty="0"/>
              <a:t>element in a sorted array can be found in O(log n) time via binary search. But suppose we rotate an ascending order sorted array at some pivot unknown to you beforehand. So for instance, 1 2 3 4 5 might become 3 4 5 1 2. Devise a way to find an element in the rotated array in O(log n) time</a:t>
            </a:r>
            <a:r>
              <a:rPr lang="en-US" dirty="0" smtClean="0"/>
              <a:t>.</a:t>
            </a:r>
          </a:p>
          <a:p>
            <a:pPr fontAlgn="base"/>
            <a:endParaRPr lang="en-US" dirty="0" smtClean="0"/>
          </a:p>
          <a:p>
            <a:pPr fontAlgn="base"/>
            <a:endParaRPr lang="en-US" dirty="0"/>
          </a:p>
          <a:p>
            <a:pPr fontAlgn="base"/>
            <a:endParaRPr lang="en-US" dirty="0"/>
          </a:p>
        </p:txBody>
      </p:sp>
    </p:spTree>
    <p:extLst>
      <p:ext uri="{BB962C8B-B14F-4D97-AF65-F5344CB8AC3E}">
        <p14:creationId xmlns:p14="http://schemas.microsoft.com/office/powerpoint/2010/main" val="2526736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0"/>
            <a:ext cx="10515600" cy="1325563"/>
          </a:xfrm>
        </p:spPr>
        <p:txBody>
          <a:bodyPr/>
          <a:lstStyle/>
          <a:p>
            <a:pPr algn="ctr"/>
            <a:r>
              <a:rPr lang="en-US" b="1" dirty="0" smtClean="0"/>
              <a:t>What we learnt so far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850" y="1325563"/>
            <a:ext cx="4191000" cy="5007142"/>
          </a:xfrm>
        </p:spPr>
      </p:pic>
    </p:spTree>
    <p:extLst>
      <p:ext uri="{BB962C8B-B14F-4D97-AF65-F5344CB8AC3E}">
        <p14:creationId xmlns:p14="http://schemas.microsoft.com/office/powerpoint/2010/main" val="423421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694" y="568558"/>
            <a:ext cx="6400800" cy="5334000"/>
          </a:xfrm>
        </p:spPr>
      </p:pic>
    </p:spTree>
    <p:extLst>
      <p:ext uri="{BB962C8B-B14F-4D97-AF65-F5344CB8AC3E}">
        <p14:creationId xmlns:p14="http://schemas.microsoft.com/office/powerpoint/2010/main" val="125145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Find pair that sums up to a given number</a:t>
            </a:r>
            <a:r>
              <a:rPr lang="en-US" b="1" dirty="0"/>
              <a:t/>
            </a:r>
            <a:br>
              <a:rPr lang="en-US" b="1" dirty="0"/>
            </a:br>
            <a:endParaRPr lang="en-US" b="1" dirty="0"/>
          </a:p>
        </p:txBody>
      </p:sp>
      <p:sp>
        <p:nvSpPr>
          <p:cNvPr id="3" name="Content Placeholder 2"/>
          <p:cNvSpPr>
            <a:spLocks noGrp="1"/>
          </p:cNvSpPr>
          <p:nvPr>
            <p:ph idx="1"/>
          </p:nvPr>
        </p:nvSpPr>
        <p:spPr/>
        <p:txBody>
          <a:bodyPr/>
          <a:lstStyle/>
          <a:p>
            <a:pPr marL="0" indent="0" algn="ctr">
              <a:buNone/>
            </a:pPr>
            <a:r>
              <a:rPr lang="en-US" dirty="0" smtClean="0"/>
              <a:t>Given </a:t>
            </a:r>
            <a:r>
              <a:rPr lang="en-US" dirty="0"/>
              <a:t>an array A[] of n numbers and another number x, </a:t>
            </a:r>
            <a:r>
              <a:rPr lang="en-US" dirty="0" smtClean="0"/>
              <a:t>determine whether </a:t>
            </a:r>
            <a:r>
              <a:rPr lang="en-US" dirty="0"/>
              <a:t>or not there exist two elements in S whose sum is exactly x</a:t>
            </a:r>
            <a:r>
              <a:rPr lang="en-US" dirty="0" smtClean="0"/>
              <a:t>.</a:t>
            </a:r>
          </a:p>
          <a:p>
            <a:pPr marL="0" indent="0" algn="ctr">
              <a:buNone/>
            </a:pPr>
            <a:endParaRPr lang="en-US" dirty="0"/>
          </a:p>
          <a:p>
            <a:pPr marL="0" indent="0" algn="ctr">
              <a:buNone/>
            </a:pPr>
            <a:r>
              <a:rPr lang="en-US" dirty="0" smtClean="0"/>
              <a:t>Naive? Run 2 loops</a:t>
            </a:r>
            <a:endParaRPr lang="en-US" dirty="0"/>
          </a:p>
        </p:txBody>
      </p:sp>
    </p:spTree>
    <p:extLst>
      <p:ext uri="{BB962C8B-B14F-4D97-AF65-F5344CB8AC3E}">
        <p14:creationId xmlns:p14="http://schemas.microsoft.com/office/powerpoint/2010/main" val="898059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2775" y="692148"/>
            <a:ext cx="5048250" cy="6270625"/>
          </a:xfrm>
        </p:spPr>
        <p:txBody>
          <a:bodyPr/>
          <a:lstStyle/>
          <a:p>
            <a:pPr marL="0" indent="0">
              <a:buNone/>
            </a:pPr>
            <a:r>
              <a:rPr lang="en-US" dirty="0"/>
              <a:t>Time Complexity: Depends on what sorting algorithm we use. If we use Merge Sort or Heap Sort then </a:t>
            </a:r>
            <a:r>
              <a:rPr lang="en-US" dirty="0" smtClean="0"/>
              <a:t>(</a:t>
            </a:r>
            <a:r>
              <a:rPr lang="en-US" dirty="0" err="1"/>
              <a:t>nlogn</a:t>
            </a:r>
            <a:r>
              <a:rPr lang="en-US" dirty="0"/>
              <a:t>) in worst case. If we use Quick Sort then O(n^2) in worst case.</a:t>
            </a:r>
            <a:r>
              <a:rPr lang="en-US" dirty="0" smtClean="0"/>
              <a:t/>
            </a:r>
            <a:br>
              <a:rPr lang="en-US" dirty="0" smtClean="0"/>
            </a:br>
            <a:endParaRPr lang="en-US" dirty="0" smtClean="0"/>
          </a:p>
          <a:p>
            <a:pPr marL="0" indent="0">
              <a:buNone/>
            </a:pPr>
            <a:r>
              <a:rPr lang="en-US" dirty="0" smtClean="0"/>
              <a:t>Auxiliary </a:t>
            </a:r>
            <a:r>
              <a:rPr lang="en-US" dirty="0"/>
              <a:t>Space : Again, depends on sorting algorithm. For example auxiliary space is O(n) for merge sort and O(1) for Heap Sort.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596524"/>
            <a:ext cx="6619875" cy="5175625"/>
          </a:xfrm>
          <a:prstGeom prst="rect">
            <a:avLst/>
          </a:prstGeom>
        </p:spPr>
      </p:pic>
    </p:spTree>
    <p:extLst>
      <p:ext uri="{BB962C8B-B14F-4D97-AF65-F5344CB8AC3E}">
        <p14:creationId xmlns:p14="http://schemas.microsoft.com/office/powerpoint/2010/main" val="4045166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244" y="1048528"/>
            <a:ext cx="10220795" cy="2056622"/>
          </a:xfrm>
        </p:spPr>
      </p:pic>
    </p:spTree>
    <p:extLst>
      <p:ext uri="{BB962C8B-B14F-4D97-AF65-F5344CB8AC3E}">
        <p14:creationId xmlns:p14="http://schemas.microsoft.com/office/powerpoint/2010/main" val="3563199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87325"/>
            <a:ext cx="10515600" cy="1325563"/>
          </a:xfrm>
        </p:spPr>
        <p:txBody>
          <a:bodyPr/>
          <a:lstStyle/>
          <a:p>
            <a:pPr algn="ctr"/>
            <a:r>
              <a:rPr lang="en-US" b="1" dirty="0" smtClean="0"/>
              <a:t>Similar Problems</a:t>
            </a:r>
            <a:endParaRPr lang="en-US" b="1" dirty="0"/>
          </a:p>
        </p:txBody>
      </p:sp>
      <p:sp>
        <p:nvSpPr>
          <p:cNvPr id="3" name="Content Placeholder 2"/>
          <p:cNvSpPr>
            <a:spLocks noGrp="1"/>
          </p:cNvSpPr>
          <p:nvPr>
            <p:ph idx="1"/>
          </p:nvPr>
        </p:nvSpPr>
        <p:spPr>
          <a:xfrm>
            <a:off x="457200" y="1228725"/>
            <a:ext cx="10877550" cy="5243513"/>
          </a:xfrm>
        </p:spPr>
        <p:txBody>
          <a:bodyPr/>
          <a:lstStyle/>
          <a:p>
            <a:pPr fontAlgn="base"/>
            <a:r>
              <a:rPr lang="en-US" b="1" dirty="0"/>
              <a:t>Find a pair with the given </a:t>
            </a:r>
            <a:r>
              <a:rPr lang="en-US" b="1" dirty="0" smtClean="0"/>
              <a:t>difference: </a:t>
            </a:r>
            <a:r>
              <a:rPr lang="en-US" dirty="0" smtClean="0"/>
              <a:t>Given </a:t>
            </a:r>
            <a:r>
              <a:rPr lang="en-US" dirty="0"/>
              <a:t>an unsorted array and a number n, find if there exists a pair of elements in the array whose difference is n</a:t>
            </a:r>
            <a:r>
              <a:rPr lang="en-US" dirty="0" smtClean="0"/>
              <a:t>.</a:t>
            </a:r>
          </a:p>
          <a:p>
            <a:pPr fontAlgn="base"/>
            <a:r>
              <a:rPr lang="en-US" b="1" dirty="0"/>
              <a:t>Find a triplet that sum to a given </a:t>
            </a:r>
            <a:r>
              <a:rPr lang="en-US" b="1" dirty="0" smtClean="0"/>
              <a:t>value: </a:t>
            </a:r>
            <a:r>
              <a:rPr lang="en-US" dirty="0" smtClean="0"/>
              <a:t>Given </a:t>
            </a:r>
            <a:r>
              <a:rPr lang="en-US" dirty="0"/>
              <a:t>an array and a value, find if there is a triplet in array whose sum is equal to the given value. If there is such a triplet present in array, then print the triplet and return true. Else return false. For example, if the given array is {12, 3, 4, 1, 6, 9} and given sum is 24, then there is a triplet (12, 3 and 9) present in array whose sum is 24</a:t>
            </a:r>
            <a:r>
              <a:rPr lang="en-US" dirty="0" smtClean="0"/>
              <a:t>.</a:t>
            </a:r>
          </a:p>
          <a:p>
            <a:pPr fontAlgn="base"/>
            <a:r>
              <a:rPr lang="en-US" b="1" dirty="0"/>
              <a:t>Pythagorean Triplet in an </a:t>
            </a:r>
            <a:r>
              <a:rPr lang="en-US" b="1" dirty="0" smtClean="0"/>
              <a:t>array: </a:t>
            </a:r>
            <a:r>
              <a:rPr lang="en-US" dirty="0" smtClean="0"/>
              <a:t>Given </a:t>
            </a:r>
            <a:r>
              <a:rPr lang="en-US" dirty="0"/>
              <a:t>an array of integers, write a function that returns true if there is a triplet (a, b, c) that satisfies a</a:t>
            </a:r>
            <a:r>
              <a:rPr lang="en-US" baseline="30000" dirty="0"/>
              <a:t>2</a:t>
            </a:r>
            <a:r>
              <a:rPr lang="en-US" dirty="0"/>
              <a:t> + b</a:t>
            </a:r>
            <a:r>
              <a:rPr lang="en-US" baseline="30000" dirty="0"/>
              <a:t>2</a:t>
            </a:r>
            <a:r>
              <a:rPr lang="en-US" dirty="0"/>
              <a:t> = c</a:t>
            </a:r>
            <a:r>
              <a:rPr lang="en-US" baseline="30000" dirty="0"/>
              <a:t>2</a:t>
            </a:r>
            <a:r>
              <a:rPr lang="en-US" dirty="0"/>
              <a:t>.</a:t>
            </a:r>
          </a:p>
          <a:p>
            <a:pPr fontAlgn="base"/>
            <a:endParaRPr lang="en-US" dirty="0"/>
          </a:p>
          <a:p>
            <a:pPr fontAlgn="base"/>
            <a:endParaRPr lang="en-US" dirty="0"/>
          </a:p>
        </p:txBody>
      </p:sp>
    </p:spTree>
    <p:extLst>
      <p:ext uri="{BB962C8B-B14F-4D97-AF65-F5344CB8AC3E}">
        <p14:creationId xmlns:p14="http://schemas.microsoft.com/office/powerpoint/2010/main" val="1791816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Shuffle a given array</a:t>
            </a:r>
            <a:endParaRPr lang="en-US" b="1" dirty="0"/>
          </a:p>
        </p:txBody>
      </p:sp>
      <p:sp>
        <p:nvSpPr>
          <p:cNvPr id="3" name="Content Placeholder 2"/>
          <p:cNvSpPr>
            <a:spLocks noGrp="1"/>
          </p:cNvSpPr>
          <p:nvPr>
            <p:ph idx="1"/>
          </p:nvPr>
        </p:nvSpPr>
        <p:spPr/>
        <p:txBody>
          <a:bodyPr/>
          <a:lstStyle/>
          <a:p>
            <a:pPr marL="0" indent="0">
              <a:buNone/>
            </a:pPr>
            <a:r>
              <a:rPr lang="en-US" b="1" dirty="0"/>
              <a:t>Fisher–Yates shuffle </a:t>
            </a:r>
            <a:r>
              <a:rPr lang="en-US" b="1" dirty="0" smtClean="0"/>
              <a:t>Algorithm</a:t>
            </a:r>
            <a:r>
              <a:rPr lang="en-US" dirty="0" smtClean="0"/>
              <a:t> works </a:t>
            </a:r>
            <a:r>
              <a:rPr lang="en-US" dirty="0"/>
              <a:t>in O(n) time complexity. The assumption here is, we are given a function rand() that generates random number in O(1) time</a:t>
            </a:r>
            <a:r>
              <a:rPr lang="en-US" dirty="0" smtClean="0"/>
              <a:t>.</a:t>
            </a:r>
          </a:p>
          <a:p>
            <a:pPr marL="0" indent="0">
              <a:buNone/>
            </a:pPr>
            <a:r>
              <a:rPr lang="en-US" dirty="0" smtClean="0"/>
              <a:t>The </a:t>
            </a:r>
            <a:r>
              <a:rPr lang="en-US" dirty="0"/>
              <a:t>idea is to start from the last element, swap it with a randomly selected element from the whole array (including last). Now consider the array from 0 to n-2 (size reduced by 1), and repeat the process till we hit the first element</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969" y="4438630"/>
            <a:ext cx="7098195" cy="1738333"/>
          </a:xfrm>
          <a:prstGeom prst="rect">
            <a:avLst/>
          </a:prstGeom>
        </p:spPr>
      </p:pic>
    </p:spTree>
    <p:extLst>
      <p:ext uri="{BB962C8B-B14F-4D97-AF65-F5344CB8AC3E}">
        <p14:creationId xmlns:p14="http://schemas.microsoft.com/office/powerpoint/2010/main" val="137593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Rearrange positive and negative </a:t>
            </a:r>
            <a:r>
              <a:rPr lang="en-US" b="1" dirty="0" smtClean="0"/>
              <a:t>numbers</a:t>
            </a:r>
            <a:r>
              <a:rPr lang="en-US" b="1" dirty="0"/>
              <a:t/>
            </a:r>
            <a:br>
              <a:rPr lang="en-US" b="1" dirty="0"/>
            </a:br>
            <a:endParaRPr lang="en-US" b="1" dirty="0"/>
          </a:p>
        </p:txBody>
      </p:sp>
      <p:sp>
        <p:nvSpPr>
          <p:cNvPr id="3" name="Content Placeholder 2"/>
          <p:cNvSpPr>
            <a:spLocks noGrp="1"/>
          </p:cNvSpPr>
          <p:nvPr>
            <p:ph idx="1"/>
          </p:nvPr>
        </p:nvSpPr>
        <p:spPr/>
        <p:txBody>
          <a:bodyPr/>
          <a:lstStyle/>
          <a:p>
            <a:pPr fontAlgn="base"/>
            <a:r>
              <a:rPr lang="en-US" dirty="0" smtClean="0"/>
              <a:t>An </a:t>
            </a:r>
            <a:r>
              <a:rPr lang="en-US" dirty="0"/>
              <a:t>array contains both positive and negative numbers in random order. Rearrange the array elements so that positive and negative numbers are placed alternatively. Number of positive and negative numbers need not be equal. If there are more positive numbers they appear at the end of the array. If there are more negative numbers, they too appear in the end of the array.</a:t>
            </a:r>
          </a:p>
          <a:p>
            <a:pPr fontAlgn="base"/>
            <a:r>
              <a:rPr lang="en-US" dirty="0"/>
              <a:t>For example, if the input array is [-1, 2, -3, 4, 5, 6, -7, 8, 9], then the output should be [9, -7, 8, -3, 5, -1, 2, 4, 6]</a:t>
            </a:r>
          </a:p>
        </p:txBody>
      </p:sp>
    </p:spTree>
    <p:extLst>
      <p:ext uri="{BB962C8B-B14F-4D97-AF65-F5344CB8AC3E}">
        <p14:creationId xmlns:p14="http://schemas.microsoft.com/office/powerpoint/2010/main" val="161376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4" y="149224"/>
            <a:ext cx="5229225" cy="6365876"/>
          </a:xfrm>
        </p:spPr>
        <p:txBody>
          <a:bodyPr>
            <a:normAutofit/>
          </a:bodyPr>
          <a:lstStyle/>
          <a:p>
            <a:r>
              <a:rPr lang="en-US" dirty="0"/>
              <a:t>The solution is to first separate positive and negative numbers using partition process of </a:t>
            </a:r>
            <a:r>
              <a:rPr lang="en-US" dirty="0" err="1"/>
              <a:t>QuickSort</a:t>
            </a:r>
            <a:r>
              <a:rPr lang="en-US" dirty="0"/>
              <a:t>. </a:t>
            </a:r>
            <a:endParaRPr lang="en-US" dirty="0" smtClean="0"/>
          </a:p>
          <a:p>
            <a:r>
              <a:rPr lang="en-US" dirty="0" smtClean="0"/>
              <a:t>In </a:t>
            </a:r>
            <a:r>
              <a:rPr lang="en-US" dirty="0"/>
              <a:t>the partition process, consider 0 as value of pivot element so that all negative numbers are placed before positive numbers. </a:t>
            </a:r>
            <a:endParaRPr lang="en-US" dirty="0" smtClean="0"/>
          </a:p>
          <a:p>
            <a:r>
              <a:rPr lang="en-US" dirty="0" smtClean="0"/>
              <a:t>Once </a:t>
            </a:r>
            <a:r>
              <a:rPr lang="en-US" dirty="0"/>
              <a:t>negative and positive numbers are separated, we start from the first negative number and first positive number, and swap every alternate negative number with next positive number.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760" y="149224"/>
            <a:ext cx="6124800" cy="6165851"/>
          </a:xfrm>
          <a:prstGeom prst="rect">
            <a:avLst/>
          </a:prstGeom>
        </p:spPr>
      </p:pic>
    </p:spTree>
    <p:extLst>
      <p:ext uri="{BB962C8B-B14F-4D97-AF65-F5344CB8AC3E}">
        <p14:creationId xmlns:p14="http://schemas.microsoft.com/office/powerpoint/2010/main" val="2136555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Rearrange positive and negative </a:t>
            </a:r>
            <a:r>
              <a:rPr lang="en-US" b="1" dirty="0" smtClean="0"/>
              <a:t>numbers </a:t>
            </a:r>
            <a:r>
              <a:rPr lang="en-US" b="1" dirty="0" smtClean="0">
                <a:solidFill>
                  <a:srgbClr val="FF0000"/>
                </a:solidFill>
              </a:rPr>
              <a:t>(Variation)</a:t>
            </a:r>
            <a:endParaRPr lang="en-US" dirty="0">
              <a:solidFill>
                <a:srgbClr val="FF0000"/>
              </a:solidFill>
            </a:endParaRPr>
          </a:p>
        </p:txBody>
      </p:sp>
      <p:sp>
        <p:nvSpPr>
          <p:cNvPr id="3" name="Content Placeholder 2"/>
          <p:cNvSpPr>
            <a:spLocks noGrp="1"/>
          </p:cNvSpPr>
          <p:nvPr>
            <p:ph idx="1"/>
          </p:nvPr>
        </p:nvSpPr>
        <p:spPr/>
        <p:txBody>
          <a:bodyPr/>
          <a:lstStyle/>
          <a:p>
            <a:pPr fontAlgn="base"/>
            <a:r>
              <a:rPr lang="en-US" dirty="0" smtClean="0"/>
              <a:t>Given </a:t>
            </a:r>
            <a:r>
              <a:rPr lang="en-US" dirty="0"/>
              <a:t>an array of positive and negative numbers, arrange them in an alternate fashion such that every positive number is followed by negative and vice-versa </a:t>
            </a:r>
            <a:r>
              <a:rPr lang="en-US" b="1" dirty="0" smtClean="0">
                <a:solidFill>
                  <a:srgbClr val="FF0000"/>
                </a:solidFill>
              </a:rPr>
              <a:t>maintaining (preserving) the input </a:t>
            </a:r>
            <a:r>
              <a:rPr lang="en-US" b="1" dirty="0">
                <a:solidFill>
                  <a:srgbClr val="FF0000"/>
                </a:solidFill>
              </a:rPr>
              <a:t>order of appearance</a:t>
            </a:r>
            <a:r>
              <a:rPr lang="en-US" dirty="0" smtClean="0">
                <a:solidFill>
                  <a:srgbClr val="FF0000"/>
                </a:solidFill>
              </a:rPr>
              <a:t>.</a:t>
            </a:r>
          </a:p>
          <a:p>
            <a:pPr fontAlgn="base"/>
            <a:r>
              <a:rPr lang="en-US" dirty="0"/>
              <a:t>Example:</a:t>
            </a:r>
          </a:p>
          <a:p>
            <a:pPr marL="0" indent="0" fontAlgn="base">
              <a:buNone/>
            </a:pPr>
            <a:r>
              <a:rPr lang="en-US" dirty="0" smtClean="0"/>
              <a:t>	 Input</a:t>
            </a:r>
            <a:r>
              <a:rPr lang="en-US" dirty="0"/>
              <a:t>:  </a:t>
            </a:r>
            <a:r>
              <a:rPr lang="en-US" dirty="0" err="1"/>
              <a:t>arr</a:t>
            </a:r>
            <a:r>
              <a:rPr lang="en-US" dirty="0"/>
              <a:t>[] = {1, 2, 3, -4, -1, 4}</a:t>
            </a:r>
          </a:p>
          <a:p>
            <a:pPr marL="0" indent="0" fontAlgn="base">
              <a:buNone/>
            </a:pPr>
            <a:r>
              <a:rPr lang="en-US" dirty="0" smtClean="0"/>
              <a:t>	Output</a:t>
            </a:r>
            <a:r>
              <a:rPr lang="en-US" dirty="0"/>
              <a:t>: </a:t>
            </a:r>
            <a:r>
              <a:rPr lang="en-US" dirty="0" err="1"/>
              <a:t>arr</a:t>
            </a:r>
            <a:r>
              <a:rPr lang="en-US" dirty="0"/>
              <a:t>[] = {-4, 1, -1, 2, 3, 4}</a:t>
            </a:r>
          </a:p>
          <a:p>
            <a:endParaRPr lang="en-US" dirty="0"/>
          </a:p>
        </p:txBody>
      </p:sp>
    </p:spTree>
    <p:extLst>
      <p:ext uri="{BB962C8B-B14F-4D97-AF65-F5344CB8AC3E}">
        <p14:creationId xmlns:p14="http://schemas.microsoft.com/office/powerpoint/2010/main" val="469296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1016000"/>
            <a:ext cx="11315700" cy="6203950"/>
          </a:xfrm>
        </p:spPr>
        <p:txBody>
          <a:bodyPr/>
          <a:lstStyle/>
          <a:p>
            <a:pPr algn="just"/>
            <a:r>
              <a:rPr lang="en-US" dirty="0"/>
              <a:t>The idea is to process array from left to right. </a:t>
            </a:r>
            <a:endParaRPr lang="en-US" dirty="0" smtClean="0"/>
          </a:p>
          <a:p>
            <a:pPr algn="just"/>
            <a:r>
              <a:rPr lang="en-US" dirty="0" smtClean="0"/>
              <a:t>While </a:t>
            </a:r>
            <a:r>
              <a:rPr lang="en-US" dirty="0"/>
              <a:t>processing, find the first out of place element in the remaining unprocessed array</a:t>
            </a:r>
            <a:r>
              <a:rPr lang="en-US" dirty="0" smtClean="0"/>
              <a:t>.</a:t>
            </a:r>
          </a:p>
          <a:p>
            <a:pPr algn="just"/>
            <a:r>
              <a:rPr lang="en-US" dirty="0" smtClean="0"/>
              <a:t> </a:t>
            </a:r>
            <a:r>
              <a:rPr lang="en-US" dirty="0"/>
              <a:t>An element is out of place if it is negative and at odd index, or it is positive and at even index. </a:t>
            </a:r>
            <a:endParaRPr lang="en-US" dirty="0" smtClean="0"/>
          </a:p>
          <a:p>
            <a:pPr algn="just"/>
            <a:r>
              <a:rPr lang="en-US" dirty="0" smtClean="0"/>
              <a:t>Once </a:t>
            </a:r>
            <a:r>
              <a:rPr lang="en-US" dirty="0"/>
              <a:t>we find an out of place element, we find the first element after it with opposite sign. </a:t>
            </a:r>
            <a:endParaRPr lang="en-US" dirty="0" smtClean="0"/>
          </a:p>
          <a:p>
            <a:pPr algn="just"/>
            <a:r>
              <a:rPr lang="en-US" dirty="0" smtClean="0"/>
              <a:t>We </a:t>
            </a:r>
            <a:r>
              <a:rPr lang="en-US" dirty="0"/>
              <a:t>right rotate the </a:t>
            </a:r>
            <a:r>
              <a:rPr lang="en-US" dirty="0" smtClean="0"/>
              <a:t>sub array </a:t>
            </a:r>
            <a:r>
              <a:rPr lang="en-US" dirty="0"/>
              <a:t>between these two elements (including these two).</a:t>
            </a:r>
          </a:p>
        </p:txBody>
      </p:sp>
    </p:spTree>
    <p:extLst>
      <p:ext uri="{BB962C8B-B14F-4D97-AF65-F5344CB8AC3E}">
        <p14:creationId xmlns:p14="http://schemas.microsoft.com/office/powerpoint/2010/main" val="4238545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Similar Problems</a:t>
            </a:r>
            <a:endParaRPr lang="en-US" b="1" dirty="0"/>
          </a:p>
        </p:txBody>
      </p:sp>
      <p:sp>
        <p:nvSpPr>
          <p:cNvPr id="3" name="Content Placeholder 2"/>
          <p:cNvSpPr>
            <a:spLocks noGrp="1"/>
          </p:cNvSpPr>
          <p:nvPr>
            <p:ph idx="1"/>
          </p:nvPr>
        </p:nvSpPr>
        <p:spPr/>
        <p:txBody>
          <a:bodyPr>
            <a:normAutofit lnSpcReduction="10000"/>
          </a:bodyPr>
          <a:lstStyle/>
          <a:p>
            <a:pPr fontAlgn="base"/>
            <a:r>
              <a:rPr lang="en-US" b="1" dirty="0"/>
              <a:t>Segregate Even and Odd </a:t>
            </a:r>
            <a:r>
              <a:rPr lang="en-US" b="1" dirty="0" smtClean="0"/>
              <a:t>numbers: </a:t>
            </a:r>
            <a:r>
              <a:rPr lang="en-US" dirty="0" smtClean="0"/>
              <a:t>Given </a:t>
            </a:r>
            <a:r>
              <a:rPr lang="en-US" dirty="0"/>
              <a:t>an array A[], write a function that segregates even and odd numbers. The functions should put all even numbers first, and then odd </a:t>
            </a:r>
            <a:r>
              <a:rPr lang="en-US" dirty="0" smtClean="0"/>
              <a:t>numbers.</a:t>
            </a:r>
          </a:p>
          <a:p>
            <a:pPr marL="914400" lvl="2" indent="0" fontAlgn="base">
              <a:buNone/>
            </a:pPr>
            <a:r>
              <a:rPr lang="en-US" dirty="0" smtClean="0"/>
              <a:t>Example:</a:t>
            </a:r>
            <a:r>
              <a:rPr lang="en-US" dirty="0"/>
              <a:t/>
            </a:r>
            <a:br>
              <a:rPr lang="en-US" dirty="0"/>
            </a:br>
            <a:r>
              <a:rPr lang="en-US" dirty="0"/>
              <a:t>Input = {12, 34, 45, 9, 8, 90, 3}</a:t>
            </a:r>
            <a:br>
              <a:rPr lang="en-US" dirty="0"/>
            </a:br>
            <a:r>
              <a:rPr lang="en-US" dirty="0"/>
              <a:t>Output = {12, 34, 8, 90, 45, 9, 3</a:t>
            </a:r>
            <a:r>
              <a:rPr lang="en-US" dirty="0" smtClean="0"/>
              <a:t>}</a:t>
            </a:r>
          </a:p>
          <a:p>
            <a:pPr marL="914400" lvl="2" indent="0" fontAlgn="base">
              <a:buNone/>
            </a:pPr>
            <a:endParaRPr lang="en-US" dirty="0" smtClean="0"/>
          </a:p>
          <a:p>
            <a:pPr fontAlgn="base"/>
            <a:r>
              <a:rPr lang="en-US" b="1" dirty="0"/>
              <a:t>Segregate 0s and 1s in an </a:t>
            </a:r>
            <a:r>
              <a:rPr lang="en-US" b="1" dirty="0" smtClean="0"/>
              <a:t>array: </a:t>
            </a:r>
            <a:r>
              <a:rPr lang="en-US" dirty="0" smtClean="0"/>
              <a:t>You </a:t>
            </a:r>
            <a:r>
              <a:rPr lang="en-US" dirty="0"/>
              <a:t>are given an array of 0s and 1s in random order. Segregate 0s on left side and 1s on right side of the array. Traverse array only once.</a:t>
            </a:r>
          </a:p>
          <a:p>
            <a:pPr marL="914400" lvl="2" indent="0" fontAlgn="base">
              <a:buNone/>
            </a:pPr>
            <a:r>
              <a:rPr lang="en-US" dirty="0" smtClean="0"/>
              <a:t>Example:</a:t>
            </a:r>
            <a:endParaRPr lang="en-US" dirty="0"/>
          </a:p>
          <a:p>
            <a:pPr marL="914400" lvl="2" indent="0" fontAlgn="base">
              <a:buNone/>
            </a:pPr>
            <a:r>
              <a:rPr lang="en-US" dirty="0"/>
              <a:t>Input array   =  [0, 1, 0, 1, 0, 0, 1, 1, 1, 0] </a:t>
            </a:r>
          </a:p>
          <a:p>
            <a:pPr marL="914400" lvl="2" indent="0" fontAlgn="base">
              <a:buNone/>
            </a:pPr>
            <a:r>
              <a:rPr lang="en-US" dirty="0"/>
              <a:t>Output array =  [0, 0, 0, 0, 0, 1, 1, 1, 1, 1] </a:t>
            </a:r>
            <a:endParaRPr lang="en-US" dirty="0" smtClean="0"/>
          </a:p>
          <a:p>
            <a:pPr fontAlgn="base"/>
            <a:endParaRPr lang="en-US" dirty="0"/>
          </a:p>
          <a:p>
            <a:endParaRPr lang="en-US" b="1" dirty="0"/>
          </a:p>
        </p:txBody>
      </p:sp>
    </p:spTree>
    <p:extLst>
      <p:ext uri="{BB962C8B-B14F-4D97-AF65-F5344CB8AC3E}">
        <p14:creationId xmlns:p14="http://schemas.microsoft.com/office/powerpoint/2010/main" val="108778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lnSpcReduction="10000"/>
          </a:bodyPr>
          <a:lstStyle/>
          <a:p>
            <a:r>
              <a:rPr lang="en-US" dirty="0" smtClean="0"/>
              <a:t>Time </a:t>
            </a:r>
            <a:r>
              <a:rPr lang="en-US" dirty="0" err="1"/>
              <a:t>v</a:t>
            </a:r>
            <a:r>
              <a:rPr lang="en-US" dirty="0" err="1" smtClean="0"/>
              <a:t>s</a:t>
            </a:r>
            <a:r>
              <a:rPr lang="en-US" dirty="0" smtClean="0"/>
              <a:t> Space Complexity (The never ending war)</a:t>
            </a:r>
          </a:p>
          <a:p>
            <a:r>
              <a:rPr lang="en-US" dirty="0" smtClean="0"/>
              <a:t>Arrays</a:t>
            </a:r>
          </a:p>
          <a:p>
            <a:r>
              <a:rPr lang="en-US" dirty="0" smtClean="0"/>
              <a:t>Stacks</a:t>
            </a:r>
          </a:p>
          <a:p>
            <a:r>
              <a:rPr lang="en-US" dirty="0" smtClean="0"/>
              <a:t>Queues</a:t>
            </a:r>
          </a:p>
          <a:p>
            <a:pPr marL="0" indent="0">
              <a:buNone/>
            </a:pPr>
            <a:endParaRPr lang="en-US" dirty="0" smtClean="0"/>
          </a:p>
          <a:p>
            <a:pPr marL="0" indent="0">
              <a:buNone/>
            </a:pPr>
            <a:r>
              <a:rPr lang="en-US" dirty="0" smtClean="0"/>
              <a:t> if time permits</a:t>
            </a:r>
          </a:p>
          <a:p>
            <a:pPr marL="0" indent="0">
              <a:buNone/>
            </a:pPr>
            <a:r>
              <a:rPr lang="en-US" dirty="0"/>
              <a:t>	 </a:t>
            </a:r>
            <a:r>
              <a:rPr lang="en-US" dirty="0" smtClean="0"/>
              <a:t>Linked Lists;</a:t>
            </a:r>
          </a:p>
          <a:p>
            <a:pPr marL="0" indent="0">
              <a:buNone/>
            </a:pPr>
            <a:r>
              <a:rPr lang="en-US" dirty="0"/>
              <a:t> </a:t>
            </a:r>
            <a:r>
              <a:rPr lang="en-US" dirty="0" smtClean="0"/>
              <a:t>else</a:t>
            </a:r>
          </a:p>
          <a:p>
            <a:pPr marL="0" indent="0">
              <a:buNone/>
            </a:pPr>
            <a:r>
              <a:rPr lang="en-US" dirty="0"/>
              <a:t> </a:t>
            </a:r>
            <a:r>
              <a:rPr lang="en-US" dirty="0" smtClean="0"/>
              <a:t>            Will be covered in tutoring session 2 next week;</a:t>
            </a:r>
          </a:p>
          <a:p>
            <a:pPr marL="0" indent="0">
              <a:buNone/>
            </a:pPr>
            <a:endParaRPr lang="en-US" dirty="0"/>
          </a:p>
        </p:txBody>
      </p:sp>
    </p:spTree>
    <p:extLst>
      <p:ext uri="{BB962C8B-B14F-4D97-AF65-F5344CB8AC3E}">
        <p14:creationId xmlns:p14="http://schemas.microsoft.com/office/powerpoint/2010/main" val="3357748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Problems that uses 2 input arrays</a:t>
            </a:r>
            <a:endParaRPr lang="en-US" b="1" dirty="0"/>
          </a:p>
        </p:txBody>
      </p:sp>
      <p:sp>
        <p:nvSpPr>
          <p:cNvPr id="3" name="Content Placeholder 2"/>
          <p:cNvSpPr>
            <a:spLocks noGrp="1"/>
          </p:cNvSpPr>
          <p:nvPr>
            <p:ph idx="1"/>
          </p:nvPr>
        </p:nvSpPr>
        <p:spPr>
          <a:xfrm>
            <a:off x="1019175" y="1824038"/>
            <a:ext cx="10515600" cy="4351338"/>
          </a:xfrm>
        </p:spPr>
        <p:txBody>
          <a:bodyPr/>
          <a:lstStyle/>
          <a:p>
            <a:r>
              <a:rPr lang="en-US" dirty="0" smtClean="0"/>
              <a:t>Input array’s are mostly sorted</a:t>
            </a:r>
          </a:p>
          <a:p>
            <a:r>
              <a:rPr lang="en-US" dirty="0" smtClean="0"/>
              <a:t>See if you can use the merge phase of the merge sort</a:t>
            </a:r>
          </a:p>
        </p:txBody>
      </p:sp>
    </p:spTree>
    <p:extLst>
      <p:ext uri="{BB962C8B-B14F-4D97-AF65-F5344CB8AC3E}">
        <p14:creationId xmlns:p14="http://schemas.microsoft.com/office/powerpoint/2010/main" val="864319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3" y="250825"/>
            <a:ext cx="11172825" cy="1325563"/>
          </a:xfrm>
        </p:spPr>
        <p:txBody>
          <a:bodyPr>
            <a:normAutofit fontScale="90000"/>
          </a:bodyPr>
          <a:lstStyle/>
          <a:p>
            <a:pPr algn="ctr"/>
            <a:r>
              <a:rPr lang="en-US" b="1" dirty="0"/>
              <a:t>Merge an array of size n into another array of size </a:t>
            </a:r>
            <a:r>
              <a:rPr lang="en-US" b="1" dirty="0" err="1"/>
              <a:t>m+n</a:t>
            </a:r>
            <a:r>
              <a:rPr lang="en-US" b="1" dirty="0"/>
              <a:t/>
            </a:r>
            <a:br>
              <a:rPr lang="en-US" b="1" dirty="0"/>
            </a:b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6" y="1009650"/>
            <a:ext cx="9601200" cy="5600617"/>
          </a:xfrm>
        </p:spPr>
      </p:pic>
    </p:spTree>
    <p:extLst>
      <p:ext uri="{BB962C8B-B14F-4D97-AF65-F5344CB8AC3E}">
        <p14:creationId xmlns:p14="http://schemas.microsoft.com/office/powerpoint/2010/main" val="3143510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15" y="285751"/>
            <a:ext cx="11965085" cy="2537650"/>
          </a:xfrm>
        </p:spPr>
      </p:pic>
    </p:spTree>
    <p:extLst>
      <p:ext uri="{BB962C8B-B14F-4D97-AF65-F5344CB8AC3E}">
        <p14:creationId xmlns:p14="http://schemas.microsoft.com/office/powerpoint/2010/main" val="975583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Median of two sorted arrays</a:t>
            </a:r>
            <a:br>
              <a:rPr lang="en-US" b="1" dirty="0"/>
            </a:br>
            <a:endParaRPr lang="en-US" b="1" dirty="0"/>
          </a:p>
        </p:txBody>
      </p:sp>
      <p:sp>
        <p:nvSpPr>
          <p:cNvPr id="3" name="Content Placeholder 2"/>
          <p:cNvSpPr>
            <a:spLocks noGrp="1"/>
          </p:cNvSpPr>
          <p:nvPr>
            <p:ph idx="1"/>
          </p:nvPr>
        </p:nvSpPr>
        <p:spPr/>
        <p:txBody>
          <a:bodyPr/>
          <a:lstStyle/>
          <a:p>
            <a:pPr marL="0" indent="0" fontAlgn="base">
              <a:buNone/>
            </a:pPr>
            <a:r>
              <a:rPr lang="en-US" dirty="0" smtClean="0"/>
              <a:t>There </a:t>
            </a:r>
            <a:r>
              <a:rPr lang="en-US" dirty="0"/>
              <a:t>are 2 sorted arrays A and B of size n each. Write an algorithm to find the median of the array obtained after merging the above 2 arrays(i.e. array of length 2n</a:t>
            </a:r>
            <a:r>
              <a:rPr lang="en-US" dirty="0" smtClean="0"/>
              <a:t>).</a:t>
            </a:r>
          </a:p>
          <a:p>
            <a:pPr marL="0" indent="0" fontAlgn="base">
              <a:buNone/>
            </a:pPr>
            <a:endParaRPr lang="en-US" dirty="0"/>
          </a:p>
        </p:txBody>
      </p:sp>
    </p:spTree>
    <p:extLst>
      <p:ext uri="{BB962C8B-B14F-4D97-AF65-F5344CB8AC3E}">
        <p14:creationId xmlns:p14="http://schemas.microsoft.com/office/powerpoint/2010/main" val="2599159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6225" y="234950"/>
            <a:ext cx="3533775" cy="6356350"/>
          </a:xfrm>
        </p:spPr>
        <p:txBody>
          <a:bodyPr/>
          <a:lstStyle/>
          <a:p>
            <a:r>
              <a:rPr lang="en-US" b="1" dirty="0"/>
              <a:t>Method 1 (Simply count while Merging)</a:t>
            </a:r>
            <a:r>
              <a:rPr lang="en-US" dirty="0"/>
              <a:t/>
            </a:r>
            <a:br>
              <a:rPr lang="en-US" dirty="0"/>
            </a:br>
            <a:r>
              <a:rPr lang="en-US" dirty="0"/>
              <a:t>Use merge procedure of merge sort. Keep track of count while comparing elements of two arrays. If count becomes n(For 2n elements), we have reached the median. Take the average of the elements at indexes n-1 and n in the merged array.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318" y="133351"/>
            <a:ext cx="7366107" cy="6538912"/>
          </a:xfrm>
          <a:prstGeom prst="rect">
            <a:avLst/>
          </a:prstGeom>
        </p:spPr>
      </p:pic>
    </p:spTree>
    <p:extLst>
      <p:ext uri="{BB962C8B-B14F-4D97-AF65-F5344CB8AC3E}">
        <p14:creationId xmlns:p14="http://schemas.microsoft.com/office/powerpoint/2010/main" val="2417067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2 (By comparing the medians of two arrays)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700" y="1557337"/>
            <a:ext cx="7829699" cy="5290709"/>
          </a:xfrm>
        </p:spPr>
      </p:pic>
    </p:spTree>
    <p:extLst>
      <p:ext uri="{BB962C8B-B14F-4D97-AF65-F5344CB8AC3E}">
        <p14:creationId xmlns:p14="http://schemas.microsoft.com/office/powerpoint/2010/main" val="85904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704" y="390525"/>
            <a:ext cx="9264946" cy="6126168"/>
          </a:xfrm>
          <a:prstGeom prst="rect">
            <a:avLst/>
          </a:prstGeom>
        </p:spPr>
      </p:pic>
    </p:spTree>
    <p:extLst>
      <p:ext uri="{BB962C8B-B14F-4D97-AF65-F5344CB8AC3E}">
        <p14:creationId xmlns:p14="http://schemas.microsoft.com/office/powerpoint/2010/main" val="16247444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3 (By doing binary search for the median):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616" y="1804988"/>
            <a:ext cx="11527259" cy="4710112"/>
          </a:xfrm>
        </p:spPr>
      </p:pic>
    </p:spTree>
    <p:extLst>
      <p:ext uri="{BB962C8B-B14F-4D97-AF65-F5344CB8AC3E}">
        <p14:creationId xmlns:p14="http://schemas.microsoft.com/office/powerpoint/2010/main" val="3534894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457200"/>
            <a:ext cx="10906125" cy="5719763"/>
          </a:xfrm>
        </p:spPr>
        <p:txBody>
          <a:bodyPr>
            <a:normAutofit lnSpcReduction="10000"/>
          </a:bodyPr>
          <a:lstStyle/>
          <a:p>
            <a:r>
              <a:rPr lang="en-US" dirty="0"/>
              <a:t>Example:</a:t>
            </a:r>
          </a:p>
          <a:p>
            <a:pPr marL="0" indent="0">
              <a:buNone/>
            </a:pPr>
            <a:r>
              <a:rPr lang="en-US" b="1" dirty="0" smtClean="0"/>
              <a:t>   </a:t>
            </a:r>
            <a:r>
              <a:rPr lang="en-US" b="1" dirty="0"/>
              <a:t>ar1[] = {1, 5, 7, 10, 13}</a:t>
            </a:r>
          </a:p>
          <a:p>
            <a:pPr marL="0" indent="0">
              <a:buNone/>
            </a:pPr>
            <a:r>
              <a:rPr lang="en-US" b="1" dirty="0"/>
              <a:t>   ar2[] = {11, 15, 23, 30, 45}</a:t>
            </a:r>
          </a:p>
          <a:p>
            <a:r>
              <a:rPr lang="en-US" dirty="0"/>
              <a:t>Middle element of ar1[] is 7. </a:t>
            </a:r>
            <a:endParaRPr lang="en-US" dirty="0" smtClean="0"/>
          </a:p>
          <a:p>
            <a:r>
              <a:rPr lang="en-US" dirty="0" smtClean="0"/>
              <a:t>Let </a:t>
            </a:r>
            <a:r>
              <a:rPr lang="en-US" dirty="0"/>
              <a:t>us compare 7 with 23 and 30, since 7 smaller than both 23 and 30, move to right in ar1[]. </a:t>
            </a:r>
            <a:endParaRPr lang="en-US" dirty="0" smtClean="0"/>
          </a:p>
          <a:p>
            <a:r>
              <a:rPr lang="en-US" dirty="0" smtClean="0"/>
              <a:t>Do </a:t>
            </a:r>
            <a:r>
              <a:rPr lang="en-US" dirty="0"/>
              <a:t>binary search in {10, 13}, this step will pick 10</a:t>
            </a:r>
            <a:r>
              <a:rPr lang="en-US" dirty="0" smtClean="0"/>
              <a:t>.</a:t>
            </a:r>
          </a:p>
          <a:p>
            <a:r>
              <a:rPr lang="en-US" dirty="0" smtClean="0"/>
              <a:t> </a:t>
            </a:r>
            <a:r>
              <a:rPr lang="en-US" dirty="0"/>
              <a:t>Now compare 10 with 15 and 23. </a:t>
            </a:r>
            <a:endParaRPr lang="en-US" dirty="0" smtClean="0"/>
          </a:p>
          <a:p>
            <a:r>
              <a:rPr lang="en-US" dirty="0" smtClean="0"/>
              <a:t>Since </a:t>
            </a:r>
            <a:r>
              <a:rPr lang="en-US" dirty="0"/>
              <a:t>10 is smaller than both 15 and 23, again move to right. </a:t>
            </a:r>
            <a:endParaRPr lang="en-US" dirty="0" smtClean="0"/>
          </a:p>
          <a:p>
            <a:r>
              <a:rPr lang="en-US" dirty="0" smtClean="0"/>
              <a:t>Only </a:t>
            </a:r>
            <a:r>
              <a:rPr lang="en-US" dirty="0"/>
              <a:t>13 is there in right side now. </a:t>
            </a:r>
            <a:endParaRPr lang="en-US" dirty="0" smtClean="0"/>
          </a:p>
          <a:p>
            <a:r>
              <a:rPr lang="en-US" dirty="0" smtClean="0"/>
              <a:t>Since </a:t>
            </a:r>
            <a:r>
              <a:rPr lang="en-US" dirty="0"/>
              <a:t>13 is greater than 11 and smaller than 15, terminate here. </a:t>
            </a:r>
            <a:endParaRPr lang="en-US" dirty="0" smtClean="0"/>
          </a:p>
          <a:p>
            <a:r>
              <a:rPr lang="en-US" dirty="0" smtClean="0"/>
              <a:t>We </a:t>
            </a:r>
            <a:r>
              <a:rPr lang="en-US" dirty="0"/>
              <a:t>have got the median as </a:t>
            </a:r>
            <a:r>
              <a:rPr lang="en-US" dirty="0" smtClean="0"/>
              <a:t>12.</a:t>
            </a:r>
            <a:endParaRPr lang="en-US" dirty="0"/>
          </a:p>
        </p:txBody>
      </p:sp>
    </p:spTree>
    <p:extLst>
      <p:ext uri="{BB962C8B-B14F-4D97-AF65-F5344CB8AC3E}">
        <p14:creationId xmlns:p14="http://schemas.microsoft.com/office/powerpoint/2010/main" val="2066798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Union and Intersection of 2 sorted arrays</a:t>
            </a:r>
            <a:endParaRPr lang="en-US" b="1" dirty="0"/>
          </a:p>
        </p:txBody>
      </p:sp>
      <p:sp>
        <p:nvSpPr>
          <p:cNvPr id="3" name="Content Placeholder 2"/>
          <p:cNvSpPr>
            <a:spLocks noGrp="1"/>
          </p:cNvSpPr>
          <p:nvPr>
            <p:ph idx="1"/>
          </p:nvPr>
        </p:nvSpPr>
        <p:spPr/>
        <p:txBody>
          <a:bodyPr/>
          <a:lstStyle/>
          <a:p>
            <a:pPr marL="0" indent="0">
              <a:buNone/>
            </a:pPr>
            <a:r>
              <a:rPr lang="en-US" dirty="0" smtClean="0"/>
              <a:t>A = {1,2,3,4,5}</a:t>
            </a:r>
          </a:p>
          <a:p>
            <a:pPr marL="0" indent="0">
              <a:buNone/>
            </a:pPr>
            <a:r>
              <a:rPr lang="en-US" dirty="0" smtClean="0"/>
              <a:t>B = {2,5,6,7}</a:t>
            </a:r>
          </a:p>
          <a:p>
            <a:pPr marL="0" indent="0">
              <a:buNone/>
            </a:pPr>
            <a:endParaRPr lang="en-US" dirty="0"/>
          </a:p>
          <a:p>
            <a:pPr marL="0" indent="0">
              <a:buNone/>
            </a:pPr>
            <a:r>
              <a:rPr lang="en-US" dirty="0" smtClean="0"/>
              <a:t>Union : 1,2,3,4,5,6,7</a:t>
            </a:r>
          </a:p>
          <a:p>
            <a:pPr marL="0" indent="0">
              <a:buNone/>
            </a:pPr>
            <a:r>
              <a:rPr lang="en-US" dirty="0" smtClean="0"/>
              <a:t>Intersection: 2,5</a:t>
            </a:r>
          </a:p>
          <a:p>
            <a:endParaRPr lang="en-US" dirty="0"/>
          </a:p>
        </p:txBody>
      </p:sp>
    </p:spTree>
    <p:extLst>
      <p:ext uri="{BB962C8B-B14F-4D97-AF65-F5344CB8AC3E}">
        <p14:creationId xmlns:p14="http://schemas.microsoft.com/office/powerpoint/2010/main" val="266188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9 egg puzzle ?</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a:t>
            </a:r>
            <a:r>
              <a:rPr lang="en-US" dirty="0" smtClean="0"/>
              <a:t>friend </a:t>
            </a:r>
            <a:r>
              <a:rPr lang="en-US" dirty="0"/>
              <a:t>gives you 9 eggs -- 8 are </a:t>
            </a:r>
            <a:r>
              <a:rPr lang="en-US" dirty="0" smtClean="0"/>
              <a:t>10 </a:t>
            </a:r>
            <a:r>
              <a:rPr lang="en-US" dirty="0"/>
              <a:t>oz., but 1 is not. </a:t>
            </a:r>
            <a:endParaRPr lang="en-US" dirty="0" smtClean="0"/>
          </a:p>
          <a:p>
            <a:pPr marL="0" indent="0">
              <a:buNone/>
            </a:pPr>
            <a:r>
              <a:rPr lang="en-US" dirty="0" smtClean="0"/>
              <a:t>The friend </a:t>
            </a:r>
            <a:r>
              <a:rPr lang="en-US" dirty="0"/>
              <a:t>also gives you a very accurate balance and tells you to determine the odd egg </a:t>
            </a:r>
            <a:r>
              <a:rPr lang="en-US" dirty="0" smtClean="0"/>
              <a:t>out. </a:t>
            </a:r>
          </a:p>
          <a:p>
            <a:pPr marL="0" indent="0">
              <a:buNone/>
            </a:pPr>
            <a:r>
              <a:rPr lang="en-US" dirty="0" smtClean="0"/>
              <a:t>How would you do that ?</a:t>
            </a:r>
          </a:p>
          <a:p>
            <a:pPr marL="0" indent="0">
              <a:buNone/>
            </a:pPr>
            <a:endParaRPr lang="en-US" dirty="0"/>
          </a:p>
          <a:p>
            <a:pPr marL="0" indent="0">
              <a:buNone/>
            </a:pPr>
            <a:r>
              <a:rPr lang="en-US" b="1" dirty="0" smtClean="0"/>
              <a:t>Analogies to </a:t>
            </a:r>
          </a:p>
          <a:p>
            <a:pPr marL="0" indent="0">
              <a:buNone/>
            </a:pPr>
            <a:r>
              <a:rPr lang="en-US" b="1" dirty="0" smtClean="0"/>
              <a:t>Time &amp; Space</a:t>
            </a:r>
          </a:p>
          <a:p>
            <a:pPr marL="0" indent="0">
              <a:buNone/>
            </a:pPr>
            <a:r>
              <a:rPr lang="en-US" b="1" dirty="0" smtClean="0"/>
              <a:t>Complexities ?</a:t>
            </a:r>
          </a:p>
          <a:p>
            <a:pPr marL="0" indent="0">
              <a:buNone/>
            </a:pPr>
            <a:r>
              <a:rPr lang="en-US" b="1" dirty="0" smtClean="0"/>
              <a:t>Completeness vs.</a:t>
            </a:r>
          </a:p>
          <a:p>
            <a:pPr marL="0" indent="0">
              <a:buNone/>
            </a:pPr>
            <a:r>
              <a:rPr lang="en-US" b="1" dirty="0" smtClean="0"/>
              <a:t>Optimality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700" y="2879788"/>
            <a:ext cx="2689225" cy="36035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650" y="3699327"/>
            <a:ext cx="3468232" cy="2784023"/>
          </a:xfrm>
          <a:prstGeom prst="rect">
            <a:avLst/>
          </a:prstGeom>
        </p:spPr>
      </p:pic>
    </p:spTree>
    <p:extLst>
      <p:ext uri="{BB962C8B-B14F-4D97-AF65-F5344CB8AC3E}">
        <p14:creationId xmlns:p14="http://schemas.microsoft.com/office/powerpoint/2010/main" val="387670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anim calcmode="lin" valueType="num">
                                      <p:cBhvr>
                                        <p:cTn id="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4" end="4"/>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000"/>
                                        <p:tgtEl>
                                          <p:spTgt spid="3">
                                            <p:txEl>
                                              <p:pRg st="5" end="5"/>
                                            </p:txEl>
                                          </p:spTgt>
                                        </p:tgtEl>
                                      </p:cBhvr>
                                    </p:animEffect>
                                    <p:anim calcmode="lin" valueType="num">
                                      <p:cBhvr>
                                        <p:cTn id="1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5" end="5"/>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anim calcmode="lin" valueType="num">
                                      <p:cBhvr>
                                        <p:cTn id="1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6" end="6"/>
                                            </p:txEl>
                                          </p:spTgt>
                                        </p:tgtEl>
                                        <p:attrNameLst>
                                          <p:attrName>ppt_h</p:attrName>
                                        </p:attrNameLst>
                                      </p:cBhvr>
                                      <p:tavLst>
                                        <p:tav tm="0">
                                          <p:val>
                                            <p:strVal val="#ppt_h"/>
                                          </p:val>
                                        </p:tav>
                                        <p:tav tm="100000">
                                          <p:val>
                                            <p:strVal val="#ppt_h"/>
                                          </p:val>
                                        </p:tav>
                                      </p:tavLst>
                                    </p:anim>
                                  </p:childTnLst>
                                </p:cTn>
                              </p:par>
                              <p:par>
                                <p:cTn id="20" presetID="53"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p:cTn id="2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4" dur="500"/>
                                        <p:tgtEl>
                                          <p:spTgt spid="3">
                                            <p:txEl>
                                              <p:pRg st="7" end="7"/>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Stacks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101" y="2128838"/>
            <a:ext cx="4641798" cy="3186906"/>
          </a:xfrm>
        </p:spPr>
      </p:pic>
    </p:spTree>
    <p:extLst>
      <p:ext uri="{BB962C8B-B14F-4D97-AF65-F5344CB8AC3E}">
        <p14:creationId xmlns:p14="http://schemas.microsoft.com/office/powerpoint/2010/main" val="39704950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Next Greater Element</a:t>
            </a:r>
          </a:p>
        </p:txBody>
      </p:sp>
      <p:sp>
        <p:nvSpPr>
          <p:cNvPr id="3" name="Content Placeholder 2"/>
          <p:cNvSpPr>
            <a:spLocks noGrp="1"/>
          </p:cNvSpPr>
          <p:nvPr>
            <p:ph idx="1"/>
          </p:nvPr>
        </p:nvSpPr>
        <p:spPr/>
        <p:txBody>
          <a:bodyPr/>
          <a:lstStyle/>
          <a:p>
            <a:pPr marL="0" indent="0" algn="just" fontAlgn="base">
              <a:buNone/>
            </a:pPr>
            <a:r>
              <a:rPr lang="en-US" dirty="0" smtClean="0"/>
              <a:t>Given </a:t>
            </a:r>
            <a:r>
              <a:rPr lang="en-US" dirty="0"/>
              <a:t>an array, print the Next Greater Element (NGE) for every element. The Next greater Element for an element x is the first greater element on the right side of x in array. Elements for which no greater element exist, consider next greater element as -1</a:t>
            </a:r>
            <a:r>
              <a:rPr lang="en-US" dirty="0" smtClean="0"/>
              <a:t>.</a:t>
            </a:r>
            <a:endParaRPr lang="en-US" dirty="0"/>
          </a:p>
        </p:txBody>
      </p:sp>
    </p:spTree>
    <p:extLst>
      <p:ext uri="{BB962C8B-B14F-4D97-AF65-F5344CB8AC3E}">
        <p14:creationId xmlns:p14="http://schemas.microsoft.com/office/powerpoint/2010/main" val="3750470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5" y="1086593"/>
            <a:ext cx="10718962" cy="4409331"/>
          </a:xfrm>
        </p:spPr>
      </p:pic>
    </p:spTree>
    <p:extLst>
      <p:ext uri="{BB962C8B-B14F-4D97-AF65-F5344CB8AC3E}">
        <p14:creationId xmlns:p14="http://schemas.microsoft.com/office/powerpoint/2010/main" val="1329315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 Stack using Queues</a:t>
            </a:r>
            <a:br>
              <a:rPr lang="en-US" b="1" dirty="0"/>
            </a:br>
            <a:endParaRPr lang="en-US" b="1" dirty="0"/>
          </a:p>
        </p:txBody>
      </p:sp>
      <p:sp>
        <p:nvSpPr>
          <p:cNvPr id="3" name="Content Placeholder 2"/>
          <p:cNvSpPr>
            <a:spLocks noGrp="1"/>
          </p:cNvSpPr>
          <p:nvPr>
            <p:ph idx="1"/>
          </p:nvPr>
        </p:nvSpPr>
        <p:spPr/>
        <p:txBody>
          <a:bodyPr/>
          <a:lstStyle/>
          <a:p>
            <a:pPr marL="0" indent="0" algn="just" fontAlgn="base">
              <a:buNone/>
            </a:pPr>
            <a:r>
              <a:rPr lang="en-US" dirty="0" smtClean="0"/>
              <a:t>We </a:t>
            </a:r>
            <a:r>
              <a:rPr lang="en-US" dirty="0"/>
              <a:t>are given a Queue data structure that supports standard operations like </a:t>
            </a:r>
            <a:r>
              <a:rPr lang="en-US" dirty="0" err="1"/>
              <a:t>enqueue</a:t>
            </a:r>
            <a:r>
              <a:rPr lang="en-US" dirty="0"/>
              <a:t>() and </a:t>
            </a:r>
            <a:r>
              <a:rPr lang="en-US" dirty="0" err="1"/>
              <a:t>dequeue</a:t>
            </a:r>
            <a:r>
              <a:rPr lang="en-US" dirty="0"/>
              <a:t>(). We need to implement a Stack data structure using only instances of Queue.</a:t>
            </a:r>
          </a:p>
        </p:txBody>
      </p:sp>
    </p:spTree>
    <p:extLst>
      <p:ext uri="{BB962C8B-B14F-4D97-AF65-F5344CB8AC3E}">
        <p14:creationId xmlns:p14="http://schemas.microsoft.com/office/powerpoint/2010/main" val="1508783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779" y="91935"/>
            <a:ext cx="8213096" cy="6766065"/>
          </a:xfrm>
        </p:spPr>
      </p:pic>
    </p:spTree>
    <p:extLst>
      <p:ext uri="{BB962C8B-B14F-4D97-AF65-F5344CB8AC3E}">
        <p14:creationId xmlns:p14="http://schemas.microsoft.com/office/powerpoint/2010/main" val="2752798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Design and Implement Special Stack Data </a:t>
            </a:r>
            <a:r>
              <a:rPr lang="en-US" b="1" dirty="0" smtClean="0"/>
              <a:t>Structure</a:t>
            </a:r>
            <a:endParaRPr lang="en-US" b="1" dirty="0"/>
          </a:p>
        </p:txBody>
      </p:sp>
      <p:sp>
        <p:nvSpPr>
          <p:cNvPr id="3" name="Content Placeholder 2"/>
          <p:cNvSpPr>
            <a:spLocks noGrp="1"/>
          </p:cNvSpPr>
          <p:nvPr>
            <p:ph idx="1"/>
          </p:nvPr>
        </p:nvSpPr>
        <p:spPr/>
        <p:txBody>
          <a:bodyPr/>
          <a:lstStyle/>
          <a:p>
            <a:pPr marL="0" indent="0" algn="just" fontAlgn="base">
              <a:buNone/>
            </a:pPr>
            <a:r>
              <a:rPr lang="en-US" dirty="0" smtClean="0"/>
              <a:t>Design </a:t>
            </a:r>
            <a:r>
              <a:rPr lang="en-US" dirty="0"/>
              <a:t>a Data Structure </a:t>
            </a:r>
            <a:r>
              <a:rPr lang="en-US" dirty="0" err="1"/>
              <a:t>SpecialStack</a:t>
            </a:r>
            <a:r>
              <a:rPr lang="en-US" dirty="0"/>
              <a:t> that supports all the stack operations like push(), pop(), </a:t>
            </a:r>
            <a:r>
              <a:rPr lang="en-US" dirty="0" err="1"/>
              <a:t>isEmpty</a:t>
            </a:r>
            <a:r>
              <a:rPr lang="en-US" dirty="0"/>
              <a:t>(), </a:t>
            </a:r>
            <a:r>
              <a:rPr lang="en-US" dirty="0" err="1"/>
              <a:t>isFull</a:t>
            </a:r>
            <a:r>
              <a:rPr lang="en-US" dirty="0"/>
              <a:t>() and an additional operation </a:t>
            </a:r>
            <a:r>
              <a:rPr lang="en-US" dirty="0" err="1"/>
              <a:t>getMin</a:t>
            </a:r>
            <a:r>
              <a:rPr lang="en-US" dirty="0"/>
              <a:t>() which should return minimum element from the </a:t>
            </a:r>
            <a:r>
              <a:rPr lang="en-US" dirty="0" err="1"/>
              <a:t>SpecialStack</a:t>
            </a:r>
            <a:r>
              <a:rPr lang="en-US" dirty="0"/>
              <a:t>. All these operations of </a:t>
            </a:r>
            <a:r>
              <a:rPr lang="en-US" dirty="0" err="1"/>
              <a:t>SpecialStack</a:t>
            </a:r>
            <a:r>
              <a:rPr lang="en-US" dirty="0"/>
              <a:t> must be O(1).</a:t>
            </a:r>
          </a:p>
          <a:p>
            <a:pPr algn="just"/>
            <a:endParaRPr lang="en-US" dirty="0"/>
          </a:p>
        </p:txBody>
      </p:sp>
    </p:spTree>
    <p:extLst>
      <p:ext uri="{BB962C8B-B14F-4D97-AF65-F5344CB8AC3E}">
        <p14:creationId xmlns:p14="http://schemas.microsoft.com/office/powerpoint/2010/main" val="268218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661" y="219773"/>
            <a:ext cx="10687214" cy="6239542"/>
          </a:xfrm>
        </p:spPr>
      </p:pic>
    </p:spTree>
    <p:extLst>
      <p:ext uri="{BB962C8B-B14F-4D97-AF65-F5344CB8AC3E}">
        <p14:creationId xmlns:p14="http://schemas.microsoft.com/office/powerpoint/2010/main" val="2711857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800"/>
            <a:ext cx="10515600" cy="1325563"/>
          </a:xfrm>
        </p:spPr>
        <p:txBody>
          <a:bodyPr/>
          <a:lstStyle/>
          <a:p>
            <a:pPr algn="ctr"/>
            <a:r>
              <a:rPr lang="en-US" b="1" dirty="0" smtClean="0"/>
              <a:t>Similar Problem</a:t>
            </a:r>
            <a:endParaRPr lang="en-US" b="1" dirty="0"/>
          </a:p>
        </p:txBody>
      </p:sp>
      <p:sp>
        <p:nvSpPr>
          <p:cNvPr id="3" name="Content Placeholder 2"/>
          <p:cNvSpPr>
            <a:spLocks noGrp="1"/>
          </p:cNvSpPr>
          <p:nvPr>
            <p:ph idx="1"/>
          </p:nvPr>
        </p:nvSpPr>
        <p:spPr>
          <a:xfrm>
            <a:off x="762000" y="806449"/>
            <a:ext cx="10515600" cy="5775325"/>
          </a:xfrm>
        </p:spPr>
        <p:txBody>
          <a:bodyPr>
            <a:normAutofit/>
          </a:bodyPr>
          <a:lstStyle/>
          <a:p>
            <a:pPr algn="just" fontAlgn="base"/>
            <a:endParaRPr lang="en-US" b="1" dirty="0" smtClean="0"/>
          </a:p>
          <a:p>
            <a:pPr algn="just" fontAlgn="base"/>
            <a:r>
              <a:rPr lang="en-US" b="1" dirty="0" smtClean="0"/>
              <a:t>Check </a:t>
            </a:r>
            <a:r>
              <a:rPr lang="en-US" b="1" dirty="0"/>
              <a:t>for balanced parentheses in an </a:t>
            </a:r>
            <a:r>
              <a:rPr lang="en-US" b="1" dirty="0" smtClean="0"/>
              <a:t>expression: </a:t>
            </a:r>
            <a:r>
              <a:rPr lang="en-US" dirty="0" smtClean="0"/>
              <a:t>Given </a:t>
            </a:r>
            <a:r>
              <a:rPr lang="en-US" dirty="0"/>
              <a:t>an expression string </a:t>
            </a:r>
            <a:r>
              <a:rPr lang="en-US" dirty="0" err="1"/>
              <a:t>exp</a:t>
            </a:r>
            <a:r>
              <a:rPr lang="en-US" dirty="0"/>
              <a:t>, write a program to examine whether the pairs and the orders of “{“,”}”,”(“,”)”,”[“,”]” are correct in exp</a:t>
            </a:r>
            <a:r>
              <a:rPr lang="en-US" dirty="0" smtClean="0"/>
              <a:t>.</a:t>
            </a:r>
          </a:p>
          <a:p>
            <a:pPr marL="0" indent="0" algn="just" fontAlgn="base">
              <a:buNone/>
            </a:pPr>
            <a:endParaRPr lang="en-US" dirty="0" smtClean="0"/>
          </a:p>
          <a:p>
            <a:pPr algn="just" fontAlgn="base"/>
            <a:endParaRPr lang="en-US" dirty="0" smtClean="0"/>
          </a:p>
          <a:p>
            <a:pPr algn="just" fontAlgn="base"/>
            <a:endParaRPr lang="en-US" dirty="0"/>
          </a:p>
        </p:txBody>
      </p:sp>
    </p:spTree>
    <p:extLst>
      <p:ext uri="{BB962C8B-B14F-4D97-AF65-F5344CB8AC3E}">
        <p14:creationId xmlns:p14="http://schemas.microsoft.com/office/powerpoint/2010/main" val="38626486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Queues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86531" y="1825625"/>
            <a:ext cx="6418937" cy="4351338"/>
          </a:xfrm>
        </p:spPr>
      </p:pic>
    </p:spTree>
    <p:extLst>
      <p:ext uri="{BB962C8B-B14F-4D97-AF65-F5344CB8AC3E}">
        <p14:creationId xmlns:p14="http://schemas.microsoft.com/office/powerpoint/2010/main" val="973666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 Queue using Stacks</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dirty="0" smtClean="0"/>
              <a:t>We </a:t>
            </a:r>
            <a:r>
              <a:rPr lang="en-US" dirty="0"/>
              <a:t>are given </a:t>
            </a:r>
            <a:r>
              <a:rPr lang="en-US" dirty="0" smtClean="0"/>
              <a:t>a Stack </a:t>
            </a:r>
            <a:r>
              <a:rPr lang="en-US" dirty="0"/>
              <a:t>data structure that supports standard operations like </a:t>
            </a:r>
            <a:r>
              <a:rPr lang="en-US" dirty="0" smtClean="0"/>
              <a:t>push() </a:t>
            </a:r>
            <a:r>
              <a:rPr lang="en-US" dirty="0"/>
              <a:t>and </a:t>
            </a:r>
            <a:r>
              <a:rPr lang="en-US" dirty="0" smtClean="0"/>
              <a:t>pop(). </a:t>
            </a:r>
            <a:r>
              <a:rPr lang="en-US" dirty="0"/>
              <a:t>We need to implement a </a:t>
            </a:r>
            <a:r>
              <a:rPr lang="en-US" dirty="0" smtClean="0"/>
              <a:t>Queue </a:t>
            </a:r>
            <a:r>
              <a:rPr lang="en-US" dirty="0"/>
              <a:t>data structure using only instances of Queue.</a:t>
            </a:r>
          </a:p>
          <a:p>
            <a:endParaRPr lang="en-US" dirty="0"/>
          </a:p>
        </p:txBody>
      </p:sp>
    </p:spTree>
    <p:extLst>
      <p:ext uri="{BB962C8B-B14F-4D97-AF65-F5344CB8AC3E}">
        <p14:creationId xmlns:p14="http://schemas.microsoft.com/office/powerpoint/2010/main" val="3908608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ABC of programming interview</a:t>
            </a:r>
            <a:endParaRPr lang="en-US" b="1" dirty="0"/>
          </a:p>
        </p:txBody>
      </p:sp>
      <p:sp>
        <p:nvSpPr>
          <p:cNvPr id="3" name="Content Placeholder 2"/>
          <p:cNvSpPr>
            <a:spLocks noGrp="1"/>
          </p:cNvSpPr>
          <p:nvPr>
            <p:ph idx="1"/>
          </p:nvPr>
        </p:nvSpPr>
        <p:spPr/>
        <p:txBody>
          <a:bodyPr>
            <a:normAutofit/>
          </a:bodyPr>
          <a:lstStyle/>
          <a:p>
            <a:pPr marL="0" indent="0" algn="ctr">
              <a:buNone/>
            </a:pPr>
            <a:r>
              <a:rPr lang="en-US" sz="8000" dirty="0" smtClean="0">
                <a:solidFill>
                  <a:srgbClr val="FF0000"/>
                </a:solidFill>
              </a:rPr>
              <a:t>A</a:t>
            </a:r>
            <a:r>
              <a:rPr lang="en-US" sz="8000" dirty="0" smtClean="0"/>
              <a:t>sk</a:t>
            </a:r>
          </a:p>
          <a:p>
            <a:pPr marL="0" indent="0" algn="ctr">
              <a:buNone/>
            </a:pPr>
            <a:r>
              <a:rPr lang="en-US" sz="8000" dirty="0" smtClean="0">
                <a:solidFill>
                  <a:srgbClr val="FF0000"/>
                </a:solidFill>
              </a:rPr>
              <a:t>B</a:t>
            </a:r>
            <a:r>
              <a:rPr lang="en-US" sz="8000" dirty="0" smtClean="0"/>
              <a:t>efore </a:t>
            </a:r>
          </a:p>
          <a:p>
            <a:pPr marL="0" indent="0" algn="ctr">
              <a:buNone/>
            </a:pPr>
            <a:r>
              <a:rPr lang="en-US" sz="8000" dirty="0" smtClean="0">
                <a:solidFill>
                  <a:srgbClr val="FF0000"/>
                </a:solidFill>
              </a:rPr>
              <a:t>C</a:t>
            </a:r>
            <a:r>
              <a:rPr lang="en-US" sz="8000" dirty="0" smtClean="0"/>
              <a:t>oding</a:t>
            </a:r>
            <a:endParaRPr lang="en-US" sz="8000" dirty="0"/>
          </a:p>
        </p:txBody>
      </p:sp>
    </p:spTree>
    <p:extLst>
      <p:ext uri="{BB962C8B-B14F-4D97-AF65-F5344CB8AC3E}">
        <p14:creationId xmlns:p14="http://schemas.microsoft.com/office/powerpoint/2010/main" val="267949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969" y="215899"/>
            <a:ext cx="8759781" cy="6546056"/>
          </a:xfrm>
        </p:spPr>
      </p:pic>
    </p:spTree>
    <p:extLst>
      <p:ext uri="{BB962C8B-B14F-4D97-AF65-F5344CB8AC3E}">
        <p14:creationId xmlns:p14="http://schemas.microsoft.com/office/powerpoint/2010/main" val="10930300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Maximum of all </a:t>
            </a:r>
            <a:r>
              <a:rPr lang="en-US" b="1" dirty="0" smtClean="0"/>
              <a:t>sub arrays </a:t>
            </a:r>
            <a:r>
              <a:rPr lang="en-US" b="1" dirty="0"/>
              <a:t>of size k (Added a O(n) method)</a:t>
            </a:r>
            <a:br>
              <a:rPr lang="en-US" b="1" dirty="0"/>
            </a:br>
            <a:endParaRPr lang="en-US" b="1" dirty="0"/>
          </a:p>
        </p:txBody>
      </p:sp>
      <p:sp>
        <p:nvSpPr>
          <p:cNvPr id="3" name="Content Placeholder 2"/>
          <p:cNvSpPr>
            <a:spLocks noGrp="1"/>
          </p:cNvSpPr>
          <p:nvPr>
            <p:ph idx="1"/>
          </p:nvPr>
        </p:nvSpPr>
        <p:spPr/>
        <p:txBody>
          <a:bodyPr/>
          <a:lstStyle/>
          <a:p>
            <a:pPr fontAlgn="base"/>
            <a:r>
              <a:rPr lang="en-US" dirty="0" smtClean="0"/>
              <a:t>Given </a:t>
            </a:r>
            <a:r>
              <a:rPr lang="en-US" dirty="0"/>
              <a:t>an array and an integer k, find the maximum for each and every contiguous </a:t>
            </a:r>
            <a:r>
              <a:rPr lang="en-US" dirty="0" err="1"/>
              <a:t>subarray</a:t>
            </a:r>
            <a:r>
              <a:rPr lang="en-US" dirty="0"/>
              <a:t> of size k.</a:t>
            </a:r>
          </a:p>
          <a:p>
            <a:pPr fontAlgn="base"/>
            <a:r>
              <a:rPr lang="en-US" dirty="0" smtClean="0"/>
              <a:t>Example:</a:t>
            </a:r>
            <a:endParaRPr lang="en-US" dirty="0"/>
          </a:p>
          <a:p>
            <a:pPr fontAlgn="base"/>
            <a:r>
              <a:rPr lang="en-US" dirty="0"/>
              <a:t>Input :</a:t>
            </a:r>
            <a:br>
              <a:rPr lang="en-US" dirty="0"/>
            </a:br>
            <a:r>
              <a:rPr lang="en-US" dirty="0" err="1"/>
              <a:t>arr</a:t>
            </a:r>
            <a:r>
              <a:rPr lang="en-US" dirty="0"/>
              <a:t>[] = {1, 2, 3, 1, 4, 5, 2, 3, 6}</a:t>
            </a:r>
            <a:br>
              <a:rPr lang="en-US" dirty="0"/>
            </a:br>
            <a:r>
              <a:rPr lang="en-US" dirty="0"/>
              <a:t>k = 3</a:t>
            </a:r>
            <a:br>
              <a:rPr lang="en-US" dirty="0"/>
            </a:br>
            <a:r>
              <a:rPr lang="en-US" dirty="0"/>
              <a:t>Output :</a:t>
            </a:r>
            <a:br>
              <a:rPr lang="en-US" dirty="0"/>
            </a:br>
            <a:r>
              <a:rPr lang="en-US" dirty="0"/>
              <a:t>3 3 4 5 5 5 6</a:t>
            </a:r>
          </a:p>
          <a:p>
            <a:endParaRPr lang="en-US" dirty="0"/>
          </a:p>
        </p:txBody>
      </p:sp>
    </p:spTree>
    <p:extLst>
      <p:ext uri="{BB962C8B-B14F-4D97-AF65-F5344CB8AC3E}">
        <p14:creationId xmlns:p14="http://schemas.microsoft.com/office/powerpoint/2010/main" val="25252537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277" y="43899"/>
            <a:ext cx="6627298" cy="6675149"/>
          </a:xfrm>
        </p:spPr>
      </p:pic>
    </p:spTree>
    <p:extLst>
      <p:ext uri="{BB962C8B-B14F-4D97-AF65-F5344CB8AC3E}">
        <p14:creationId xmlns:p14="http://schemas.microsoft.com/office/powerpoint/2010/main" val="540772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105" y="419100"/>
            <a:ext cx="10584745" cy="5953919"/>
          </a:xfrm>
        </p:spPr>
      </p:pic>
    </p:spTree>
    <p:extLst>
      <p:ext uri="{BB962C8B-B14F-4D97-AF65-F5344CB8AC3E}">
        <p14:creationId xmlns:p14="http://schemas.microsoft.com/office/powerpoint/2010/main" val="253450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Find the repeating and the </a:t>
            </a:r>
            <a:r>
              <a:rPr lang="en-US" b="1" dirty="0" smtClean="0"/>
              <a:t>missing</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Given an array where one number in it is missing and one number occurs twice. Find these two numbers.</a:t>
            </a:r>
          </a:p>
          <a:p>
            <a:pPr marL="0" indent="0">
              <a:buNone/>
            </a:pPr>
            <a:endParaRPr lang="en-US" dirty="0" smtClean="0"/>
          </a:p>
          <a:p>
            <a:pPr marL="0" indent="0">
              <a:buNone/>
            </a:pPr>
            <a:r>
              <a:rPr lang="en-US" b="1" dirty="0" smtClean="0"/>
              <a:t>Questions:</a:t>
            </a:r>
          </a:p>
          <a:p>
            <a:pPr marL="0" indent="0">
              <a:buNone/>
            </a:pPr>
            <a:endParaRPr lang="en-US" dirty="0" smtClean="0"/>
          </a:p>
          <a:p>
            <a:pPr marL="0" indent="0">
              <a:buNone/>
            </a:pPr>
            <a:r>
              <a:rPr lang="en-US" dirty="0" smtClean="0"/>
              <a:t>Size ?</a:t>
            </a:r>
          </a:p>
          <a:p>
            <a:pPr marL="0" indent="0">
              <a:buNone/>
            </a:pPr>
            <a:r>
              <a:rPr lang="en-US" dirty="0" smtClean="0"/>
              <a:t>Range ?</a:t>
            </a:r>
          </a:p>
          <a:p>
            <a:pPr marL="0" indent="0">
              <a:buNone/>
            </a:pPr>
            <a:r>
              <a:rPr lang="en-US" dirty="0" smtClean="0"/>
              <a:t>Sorted ?</a:t>
            </a:r>
          </a:p>
          <a:p>
            <a:pPr marL="0" indent="0">
              <a:buNone/>
            </a:pPr>
            <a:r>
              <a:rPr lang="en-US" dirty="0" smtClean="0"/>
              <a:t>Multiple duplicate elements ?</a:t>
            </a:r>
          </a:p>
          <a:p>
            <a:endParaRPr lang="en-US" dirty="0" smtClean="0"/>
          </a:p>
          <a:p>
            <a:endParaRPr lang="en-US" dirty="0"/>
          </a:p>
        </p:txBody>
      </p:sp>
    </p:spTree>
    <p:extLst>
      <p:ext uri="{BB962C8B-B14F-4D97-AF65-F5344CB8AC3E}">
        <p14:creationId xmlns:p14="http://schemas.microsoft.com/office/powerpoint/2010/main" val="1253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More refined problem statement</a:t>
            </a:r>
            <a:endParaRPr lang="en-US" b="1" dirty="0"/>
          </a:p>
        </p:txBody>
      </p:sp>
      <p:sp>
        <p:nvSpPr>
          <p:cNvPr id="3" name="Content Placeholder 2"/>
          <p:cNvSpPr>
            <a:spLocks noGrp="1"/>
          </p:cNvSpPr>
          <p:nvPr>
            <p:ph idx="1"/>
          </p:nvPr>
        </p:nvSpPr>
        <p:spPr/>
        <p:txBody>
          <a:bodyPr/>
          <a:lstStyle/>
          <a:p>
            <a:pPr marL="0" indent="0">
              <a:buNone/>
            </a:pPr>
            <a:r>
              <a:rPr lang="en-US" dirty="0" smtClean="0"/>
              <a:t>Given an </a:t>
            </a:r>
            <a:r>
              <a:rPr lang="en-US" b="1" dirty="0" smtClean="0">
                <a:solidFill>
                  <a:srgbClr val="FF0000"/>
                </a:solidFill>
              </a:rPr>
              <a:t>unsorted array </a:t>
            </a:r>
            <a:r>
              <a:rPr lang="en-US" dirty="0" smtClean="0"/>
              <a:t>of </a:t>
            </a:r>
            <a:r>
              <a:rPr lang="en-US" b="1" dirty="0" smtClean="0">
                <a:solidFill>
                  <a:srgbClr val="FF0000"/>
                </a:solidFill>
              </a:rPr>
              <a:t>size n</a:t>
            </a:r>
            <a:r>
              <a:rPr lang="en-US" dirty="0" smtClean="0"/>
              <a:t>. Array elements are in </a:t>
            </a:r>
            <a:r>
              <a:rPr lang="en-US" b="1" dirty="0" smtClean="0">
                <a:solidFill>
                  <a:srgbClr val="FF0000"/>
                </a:solidFill>
              </a:rPr>
              <a:t>range from 1 to n</a:t>
            </a:r>
            <a:r>
              <a:rPr lang="en-US" dirty="0" smtClean="0"/>
              <a:t>. One number from set {1, 2, …n} is missing and one number occurs twice in array. Find these two numbers.</a:t>
            </a:r>
          </a:p>
          <a:p>
            <a:endParaRPr lang="en-US" dirty="0" smtClean="0"/>
          </a:p>
          <a:p>
            <a:endParaRPr lang="en-US" dirty="0"/>
          </a:p>
          <a:p>
            <a:pPr marL="0" indent="0" algn="ctr">
              <a:buNone/>
            </a:pPr>
            <a:r>
              <a:rPr lang="en-US" b="1" dirty="0" smtClean="0"/>
              <a:t>Now solutions ?</a:t>
            </a:r>
            <a:endParaRPr lang="en-US" b="1" dirty="0"/>
          </a:p>
        </p:txBody>
      </p:sp>
    </p:spTree>
    <p:extLst>
      <p:ext uri="{BB962C8B-B14F-4D97-AF65-F5344CB8AC3E}">
        <p14:creationId xmlns:p14="http://schemas.microsoft.com/office/powerpoint/2010/main" val="156966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0650"/>
            <a:ext cx="11220450" cy="6508750"/>
          </a:xfrm>
        </p:spPr>
        <p:txBody>
          <a:bodyPr>
            <a:normAutofit lnSpcReduction="10000"/>
          </a:bodyPr>
          <a:lstStyle/>
          <a:p>
            <a:pPr marL="0" indent="0" fontAlgn="base">
              <a:buNone/>
            </a:pPr>
            <a:r>
              <a:rPr lang="en-US" b="1" dirty="0" smtClean="0"/>
              <a:t>Method </a:t>
            </a:r>
            <a:r>
              <a:rPr lang="en-US" b="1" dirty="0"/>
              <a:t>1 (Use Sorting)</a:t>
            </a:r>
            <a:r>
              <a:rPr lang="en-US" dirty="0"/>
              <a:t/>
            </a:r>
            <a:br>
              <a:rPr lang="en-US" dirty="0"/>
            </a:br>
            <a:endParaRPr lang="en-US" dirty="0" smtClean="0"/>
          </a:p>
          <a:p>
            <a:pPr marL="0" indent="0" fontAlgn="base">
              <a:buNone/>
            </a:pPr>
            <a:r>
              <a:rPr lang="en-US" dirty="0" smtClean="0"/>
              <a:t>1</a:t>
            </a:r>
            <a:r>
              <a:rPr lang="en-US" dirty="0"/>
              <a:t>) Sort the input array.</a:t>
            </a:r>
            <a:br>
              <a:rPr lang="en-US" dirty="0"/>
            </a:br>
            <a:r>
              <a:rPr lang="en-US" dirty="0"/>
              <a:t>2) Traverse the array and check for missing and repeating.</a:t>
            </a:r>
          </a:p>
          <a:p>
            <a:pPr marL="0" indent="0" fontAlgn="base">
              <a:buNone/>
            </a:pPr>
            <a:r>
              <a:rPr lang="en-US" dirty="0" smtClean="0"/>
              <a:t>Time </a:t>
            </a:r>
            <a:r>
              <a:rPr lang="en-US" dirty="0"/>
              <a:t>Complexity: O(</a:t>
            </a:r>
            <a:r>
              <a:rPr lang="en-US" dirty="0" err="1"/>
              <a:t>nLogn</a:t>
            </a:r>
            <a:r>
              <a:rPr lang="en-US" dirty="0" smtClean="0"/>
              <a:t>)</a:t>
            </a:r>
          </a:p>
          <a:p>
            <a:pPr marL="0" indent="0" fontAlgn="base">
              <a:buNone/>
            </a:pPr>
            <a:endParaRPr lang="en-US" b="1" dirty="0" smtClean="0"/>
          </a:p>
          <a:p>
            <a:pPr marL="0" indent="0" fontAlgn="base">
              <a:buNone/>
            </a:pPr>
            <a:r>
              <a:rPr lang="en-US" b="1" dirty="0" smtClean="0"/>
              <a:t>Method </a:t>
            </a:r>
            <a:r>
              <a:rPr lang="en-US" b="1" dirty="0"/>
              <a:t>2 (Use count array)</a:t>
            </a:r>
            <a:r>
              <a:rPr lang="en-US" dirty="0"/>
              <a:t/>
            </a:r>
            <a:br>
              <a:rPr lang="en-US" dirty="0"/>
            </a:br>
            <a:endParaRPr lang="en-US" dirty="0" smtClean="0"/>
          </a:p>
          <a:p>
            <a:pPr marL="0" indent="0" fontAlgn="base">
              <a:buNone/>
            </a:pPr>
            <a:r>
              <a:rPr lang="en-US" dirty="0" smtClean="0"/>
              <a:t>1</a:t>
            </a:r>
            <a:r>
              <a:rPr lang="en-US" dirty="0"/>
              <a:t>) Create a temp array temp[] of size n with all initial values as 0.</a:t>
            </a:r>
            <a:br>
              <a:rPr lang="en-US" dirty="0"/>
            </a:br>
            <a:r>
              <a:rPr lang="en-US" dirty="0"/>
              <a:t>2) Traverse the input array </a:t>
            </a:r>
            <a:r>
              <a:rPr lang="en-US" dirty="0" err="1"/>
              <a:t>arr</a:t>
            </a:r>
            <a:r>
              <a:rPr lang="en-US" dirty="0"/>
              <a:t>[], and do following for each </a:t>
            </a:r>
            <a:r>
              <a:rPr lang="en-US" dirty="0" err="1"/>
              <a:t>arr</a:t>
            </a:r>
            <a:r>
              <a:rPr lang="en-US" dirty="0"/>
              <a:t>[</a:t>
            </a:r>
            <a:r>
              <a:rPr lang="en-US" dirty="0" err="1"/>
              <a:t>i</a:t>
            </a:r>
            <a:r>
              <a:rPr lang="en-US" dirty="0"/>
              <a:t>]</a:t>
            </a:r>
            <a:br>
              <a:rPr lang="en-US" dirty="0"/>
            </a:br>
            <a:r>
              <a:rPr lang="en-US" dirty="0"/>
              <a:t>……a) if(temp[</a:t>
            </a:r>
            <a:r>
              <a:rPr lang="en-US" dirty="0" err="1"/>
              <a:t>arr</a:t>
            </a:r>
            <a:r>
              <a:rPr lang="en-US" dirty="0"/>
              <a:t>[</a:t>
            </a:r>
            <a:r>
              <a:rPr lang="en-US" dirty="0" err="1"/>
              <a:t>i</a:t>
            </a:r>
            <a:r>
              <a:rPr lang="en-US" dirty="0"/>
              <a:t>]] == 0) temp[</a:t>
            </a:r>
            <a:r>
              <a:rPr lang="en-US" dirty="0" err="1"/>
              <a:t>arr</a:t>
            </a:r>
            <a:r>
              <a:rPr lang="en-US" dirty="0"/>
              <a:t>[</a:t>
            </a:r>
            <a:r>
              <a:rPr lang="en-US" dirty="0" err="1"/>
              <a:t>i</a:t>
            </a:r>
            <a:r>
              <a:rPr lang="en-US" dirty="0"/>
              <a:t>]] = 1;</a:t>
            </a:r>
            <a:br>
              <a:rPr lang="en-US" dirty="0"/>
            </a:br>
            <a:r>
              <a:rPr lang="en-US" dirty="0"/>
              <a:t>……b) if(temp[</a:t>
            </a:r>
            <a:r>
              <a:rPr lang="en-US" dirty="0" err="1"/>
              <a:t>arr</a:t>
            </a:r>
            <a:r>
              <a:rPr lang="en-US" dirty="0"/>
              <a:t>[</a:t>
            </a:r>
            <a:r>
              <a:rPr lang="en-US" dirty="0" err="1"/>
              <a:t>i</a:t>
            </a:r>
            <a:r>
              <a:rPr lang="en-US" dirty="0"/>
              <a:t>]] == 1) output “</a:t>
            </a:r>
            <a:r>
              <a:rPr lang="en-US" dirty="0" err="1"/>
              <a:t>arr</a:t>
            </a:r>
            <a:r>
              <a:rPr lang="en-US" dirty="0"/>
              <a:t>[</a:t>
            </a:r>
            <a:r>
              <a:rPr lang="en-US" dirty="0" err="1"/>
              <a:t>i</a:t>
            </a:r>
            <a:r>
              <a:rPr lang="en-US" dirty="0"/>
              <a:t>]” //repeating</a:t>
            </a:r>
            <a:br>
              <a:rPr lang="en-US" dirty="0"/>
            </a:br>
            <a:r>
              <a:rPr lang="en-US" dirty="0"/>
              <a:t>3) Traverse temp[] and output the array element having value as 0 (This is the missing element)</a:t>
            </a:r>
          </a:p>
          <a:p>
            <a:pPr marL="0" indent="0" fontAlgn="base">
              <a:buNone/>
            </a:pPr>
            <a:r>
              <a:rPr lang="en-US" dirty="0"/>
              <a:t>Time Complexity: O(n)</a:t>
            </a:r>
            <a:br>
              <a:rPr lang="en-US" dirty="0"/>
            </a:br>
            <a:r>
              <a:rPr lang="en-US" dirty="0"/>
              <a:t>Auxiliary Space: O(n)</a:t>
            </a:r>
          </a:p>
          <a:p>
            <a:pPr marL="0" indent="0" fontAlgn="base">
              <a:buNone/>
            </a:pPr>
            <a:endParaRPr lang="en-US" dirty="0"/>
          </a:p>
          <a:p>
            <a:endParaRPr lang="en-US" dirty="0"/>
          </a:p>
        </p:txBody>
      </p:sp>
    </p:spTree>
    <p:extLst>
      <p:ext uri="{BB962C8B-B14F-4D97-AF65-F5344CB8AC3E}">
        <p14:creationId xmlns:p14="http://schemas.microsoft.com/office/powerpoint/2010/main" val="287837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80">
                                          <p:stCondLst>
                                            <p:cond delay="0"/>
                                          </p:stCondLst>
                                        </p:cTn>
                                        <p:tgtEl>
                                          <p:spTgt spid="3">
                                            <p:txEl>
                                              <p:pRg st="4" end="4"/>
                                            </p:txEl>
                                          </p:spTgt>
                                        </p:tgtEl>
                                      </p:cBhvr>
                                    </p:animEffect>
                                    <p:anim calcmode="lin" valueType="num">
                                      <p:cBhvr>
                                        <p:cTn id="2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4" end="4"/>
                                            </p:txEl>
                                          </p:spTgt>
                                        </p:tgtEl>
                                      </p:cBhvr>
                                      <p:to x="100000" y="60000"/>
                                    </p:animScale>
                                    <p:animScale>
                                      <p:cBhvr>
                                        <p:cTn id="34" dur="166" decel="50000">
                                          <p:stCondLst>
                                            <p:cond delay="676"/>
                                          </p:stCondLst>
                                        </p:cTn>
                                        <p:tgtEl>
                                          <p:spTgt spid="3">
                                            <p:txEl>
                                              <p:pRg st="4" end="4"/>
                                            </p:txEl>
                                          </p:spTgt>
                                        </p:tgtEl>
                                      </p:cBhvr>
                                      <p:to x="100000" y="100000"/>
                                    </p:animScale>
                                    <p:animScale>
                                      <p:cBhvr>
                                        <p:cTn id="35" dur="26">
                                          <p:stCondLst>
                                            <p:cond delay="1312"/>
                                          </p:stCondLst>
                                        </p:cTn>
                                        <p:tgtEl>
                                          <p:spTgt spid="3">
                                            <p:txEl>
                                              <p:pRg st="4" end="4"/>
                                            </p:txEl>
                                          </p:spTgt>
                                        </p:tgtEl>
                                      </p:cBhvr>
                                      <p:to x="100000" y="80000"/>
                                    </p:animScale>
                                    <p:animScale>
                                      <p:cBhvr>
                                        <p:cTn id="36" dur="166" decel="50000">
                                          <p:stCondLst>
                                            <p:cond delay="1338"/>
                                          </p:stCondLst>
                                        </p:cTn>
                                        <p:tgtEl>
                                          <p:spTgt spid="3">
                                            <p:txEl>
                                              <p:pRg st="4" end="4"/>
                                            </p:txEl>
                                          </p:spTgt>
                                        </p:tgtEl>
                                      </p:cBhvr>
                                      <p:to x="100000" y="100000"/>
                                    </p:animScale>
                                    <p:animScale>
                                      <p:cBhvr>
                                        <p:cTn id="37" dur="26">
                                          <p:stCondLst>
                                            <p:cond delay="1642"/>
                                          </p:stCondLst>
                                        </p:cTn>
                                        <p:tgtEl>
                                          <p:spTgt spid="3">
                                            <p:txEl>
                                              <p:pRg st="4" end="4"/>
                                            </p:txEl>
                                          </p:spTgt>
                                        </p:tgtEl>
                                      </p:cBhvr>
                                      <p:to x="100000" y="90000"/>
                                    </p:animScale>
                                    <p:animScale>
                                      <p:cBhvr>
                                        <p:cTn id="38" dur="166" decel="50000">
                                          <p:stCondLst>
                                            <p:cond delay="1668"/>
                                          </p:stCondLst>
                                        </p:cTn>
                                        <p:tgtEl>
                                          <p:spTgt spid="3">
                                            <p:txEl>
                                              <p:pRg st="4" end="4"/>
                                            </p:txEl>
                                          </p:spTgt>
                                        </p:tgtEl>
                                      </p:cBhvr>
                                      <p:to x="100000" y="100000"/>
                                    </p:animScale>
                                    <p:animScale>
                                      <p:cBhvr>
                                        <p:cTn id="39" dur="26">
                                          <p:stCondLst>
                                            <p:cond delay="1808"/>
                                          </p:stCondLst>
                                        </p:cTn>
                                        <p:tgtEl>
                                          <p:spTgt spid="3">
                                            <p:txEl>
                                              <p:pRg st="4" end="4"/>
                                            </p:txEl>
                                          </p:spTgt>
                                        </p:tgtEl>
                                      </p:cBhvr>
                                      <p:to x="100000" y="95000"/>
                                    </p:animScale>
                                    <p:animScale>
                                      <p:cBhvr>
                                        <p:cTn id="40" dur="166" decel="50000">
                                          <p:stCondLst>
                                            <p:cond delay="1834"/>
                                          </p:stCondLst>
                                        </p:cTn>
                                        <p:tgtEl>
                                          <p:spTgt spid="3">
                                            <p:txEl>
                                              <p:pRg st="4" end="4"/>
                                            </p:txEl>
                                          </p:spTgt>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80">
                                          <p:stCondLst>
                                            <p:cond delay="0"/>
                                          </p:stCondLst>
                                        </p:cTn>
                                        <p:tgtEl>
                                          <p:spTgt spid="3">
                                            <p:txEl>
                                              <p:pRg st="5" end="5"/>
                                            </p:txEl>
                                          </p:spTgt>
                                        </p:tgtEl>
                                      </p:cBhvr>
                                    </p:animEffect>
                                    <p:anim calcmode="lin" valueType="num">
                                      <p:cBhvr>
                                        <p:cTn id="4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5" end="5"/>
                                            </p:txEl>
                                          </p:spTgt>
                                        </p:tgtEl>
                                      </p:cBhvr>
                                      <p:to x="100000" y="60000"/>
                                    </p:animScale>
                                    <p:animScale>
                                      <p:cBhvr>
                                        <p:cTn id="50" dur="166" decel="50000">
                                          <p:stCondLst>
                                            <p:cond delay="676"/>
                                          </p:stCondLst>
                                        </p:cTn>
                                        <p:tgtEl>
                                          <p:spTgt spid="3">
                                            <p:txEl>
                                              <p:pRg st="5" end="5"/>
                                            </p:txEl>
                                          </p:spTgt>
                                        </p:tgtEl>
                                      </p:cBhvr>
                                      <p:to x="100000" y="100000"/>
                                    </p:animScale>
                                    <p:animScale>
                                      <p:cBhvr>
                                        <p:cTn id="51" dur="26">
                                          <p:stCondLst>
                                            <p:cond delay="1312"/>
                                          </p:stCondLst>
                                        </p:cTn>
                                        <p:tgtEl>
                                          <p:spTgt spid="3">
                                            <p:txEl>
                                              <p:pRg st="5" end="5"/>
                                            </p:txEl>
                                          </p:spTgt>
                                        </p:tgtEl>
                                      </p:cBhvr>
                                      <p:to x="100000" y="80000"/>
                                    </p:animScale>
                                    <p:animScale>
                                      <p:cBhvr>
                                        <p:cTn id="52" dur="166" decel="50000">
                                          <p:stCondLst>
                                            <p:cond delay="1338"/>
                                          </p:stCondLst>
                                        </p:cTn>
                                        <p:tgtEl>
                                          <p:spTgt spid="3">
                                            <p:txEl>
                                              <p:pRg st="5" end="5"/>
                                            </p:txEl>
                                          </p:spTgt>
                                        </p:tgtEl>
                                      </p:cBhvr>
                                      <p:to x="100000" y="100000"/>
                                    </p:animScale>
                                    <p:animScale>
                                      <p:cBhvr>
                                        <p:cTn id="53" dur="26">
                                          <p:stCondLst>
                                            <p:cond delay="1642"/>
                                          </p:stCondLst>
                                        </p:cTn>
                                        <p:tgtEl>
                                          <p:spTgt spid="3">
                                            <p:txEl>
                                              <p:pRg st="5" end="5"/>
                                            </p:txEl>
                                          </p:spTgt>
                                        </p:tgtEl>
                                      </p:cBhvr>
                                      <p:to x="100000" y="90000"/>
                                    </p:animScale>
                                    <p:animScale>
                                      <p:cBhvr>
                                        <p:cTn id="54" dur="166" decel="50000">
                                          <p:stCondLst>
                                            <p:cond delay="1668"/>
                                          </p:stCondLst>
                                        </p:cTn>
                                        <p:tgtEl>
                                          <p:spTgt spid="3">
                                            <p:txEl>
                                              <p:pRg st="5" end="5"/>
                                            </p:txEl>
                                          </p:spTgt>
                                        </p:tgtEl>
                                      </p:cBhvr>
                                      <p:to x="100000" y="100000"/>
                                    </p:animScale>
                                    <p:animScale>
                                      <p:cBhvr>
                                        <p:cTn id="55" dur="26">
                                          <p:stCondLst>
                                            <p:cond delay="1808"/>
                                          </p:stCondLst>
                                        </p:cTn>
                                        <p:tgtEl>
                                          <p:spTgt spid="3">
                                            <p:txEl>
                                              <p:pRg st="5" end="5"/>
                                            </p:txEl>
                                          </p:spTgt>
                                        </p:tgtEl>
                                      </p:cBhvr>
                                      <p:to x="100000" y="95000"/>
                                    </p:animScale>
                                    <p:animScale>
                                      <p:cBhvr>
                                        <p:cTn id="56" dur="166" decel="50000">
                                          <p:stCondLst>
                                            <p:cond delay="1834"/>
                                          </p:stCondLst>
                                        </p:cTn>
                                        <p:tgtEl>
                                          <p:spTgt spid="3">
                                            <p:txEl>
                                              <p:pRg st="5" end="5"/>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wipe(down)">
                                      <p:cBhvr>
                                        <p:cTn id="59" dur="580">
                                          <p:stCondLst>
                                            <p:cond delay="0"/>
                                          </p:stCondLst>
                                        </p:cTn>
                                        <p:tgtEl>
                                          <p:spTgt spid="3">
                                            <p:txEl>
                                              <p:pRg st="6" end="6"/>
                                            </p:txEl>
                                          </p:spTgt>
                                        </p:tgtEl>
                                      </p:cBhvr>
                                    </p:animEffect>
                                    <p:anim calcmode="lin" valueType="num">
                                      <p:cBhvr>
                                        <p:cTn id="6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6" end="6"/>
                                            </p:txEl>
                                          </p:spTgt>
                                        </p:tgtEl>
                                      </p:cBhvr>
                                      <p:to x="100000" y="60000"/>
                                    </p:animScale>
                                    <p:animScale>
                                      <p:cBhvr>
                                        <p:cTn id="66" dur="166" decel="50000">
                                          <p:stCondLst>
                                            <p:cond delay="676"/>
                                          </p:stCondLst>
                                        </p:cTn>
                                        <p:tgtEl>
                                          <p:spTgt spid="3">
                                            <p:txEl>
                                              <p:pRg st="6" end="6"/>
                                            </p:txEl>
                                          </p:spTgt>
                                        </p:tgtEl>
                                      </p:cBhvr>
                                      <p:to x="100000" y="100000"/>
                                    </p:animScale>
                                    <p:animScale>
                                      <p:cBhvr>
                                        <p:cTn id="67" dur="26">
                                          <p:stCondLst>
                                            <p:cond delay="1312"/>
                                          </p:stCondLst>
                                        </p:cTn>
                                        <p:tgtEl>
                                          <p:spTgt spid="3">
                                            <p:txEl>
                                              <p:pRg st="6" end="6"/>
                                            </p:txEl>
                                          </p:spTgt>
                                        </p:tgtEl>
                                      </p:cBhvr>
                                      <p:to x="100000" y="80000"/>
                                    </p:animScale>
                                    <p:animScale>
                                      <p:cBhvr>
                                        <p:cTn id="68" dur="166" decel="50000">
                                          <p:stCondLst>
                                            <p:cond delay="1338"/>
                                          </p:stCondLst>
                                        </p:cTn>
                                        <p:tgtEl>
                                          <p:spTgt spid="3">
                                            <p:txEl>
                                              <p:pRg st="6" end="6"/>
                                            </p:txEl>
                                          </p:spTgt>
                                        </p:tgtEl>
                                      </p:cBhvr>
                                      <p:to x="100000" y="100000"/>
                                    </p:animScale>
                                    <p:animScale>
                                      <p:cBhvr>
                                        <p:cTn id="69" dur="26">
                                          <p:stCondLst>
                                            <p:cond delay="1642"/>
                                          </p:stCondLst>
                                        </p:cTn>
                                        <p:tgtEl>
                                          <p:spTgt spid="3">
                                            <p:txEl>
                                              <p:pRg st="6" end="6"/>
                                            </p:txEl>
                                          </p:spTgt>
                                        </p:tgtEl>
                                      </p:cBhvr>
                                      <p:to x="100000" y="90000"/>
                                    </p:animScale>
                                    <p:animScale>
                                      <p:cBhvr>
                                        <p:cTn id="70" dur="166" decel="50000">
                                          <p:stCondLst>
                                            <p:cond delay="1668"/>
                                          </p:stCondLst>
                                        </p:cTn>
                                        <p:tgtEl>
                                          <p:spTgt spid="3">
                                            <p:txEl>
                                              <p:pRg st="6" end="6"/>
                                            </p:txEl>
                                          </p:spTgt>
                                        </p:tgtEl>
                                      </p:cBhvr>
                                      <p:to x="100000" y="100000"/>
                                    </p:animScale>
                                    <p:animScale>
                                      <p:cBhvr>
                                        <p:cTn id="71" dur="26">
                                          <p:stCondLst>
                                            <p:cond delay="1808"/>
                                          </p:stCondLst>
                                        </p:cTn>
                                        <p:tgtEl>
                                          <p:spTgt spid="3">
                                            <p:txEl>
                                              <p:pRg st="6" end="6"/>
                                            </p:txEl>
                                          </p:spTgt>
                                        </p:tgtEl>
                                      </p:cBhvr>
                                      <p:to x="100000" y="95000"/>
                                    </p:animScale>
                                    <p:animScale>
                                      <p:cBhvr>
                                        <p:cTn id="72"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5"/>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1568</Words>
  <Application>Microsoft Office PowerPoint</Application>
  <PresentationFormat>Widescreen</PresentationFormat>
  <Paragraphs>173</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Data Structures &amp; Algorithms for Interviews</vt:lpstr>
      <vt:lpstr>PowerPoint Presentation</vt:lpstr>
      <vt:lpstr>Agenda</vt:lpstr>
      <vt:lpstr>9 egg puzzle ?</vt:lpstr>
      <vt:lpstr>ABC of programming interview</vt:lpstr>
      <vt:lpstr>PowerPoint Presentation</vt:lpstr>
      <vt:lpstr>Find the repeating and the missing</vt:lpstr>
      <vt:lpstr>More refined problem statement</vt:lpstr>
      <vt:lpstr>PowerPoint Presentation</vt:lpstr>
      <vt:lpstr>Can you do better ?  (PS: Interviewers favorite sentence!)</vt:lpstr>
      <vt:lpstr>Find the maximum repeating number </vt:lpstr>
      <vt:lpstr>PowerPoint Presentation</vt:lpstr>
      <vt:lpstr>Can we do better ?</vt:lpstr>
      <vt:lpstr>Similar problems</vt:lpstr>
      <vt:lpstr>Find the smallest missing number</vt:lpstr>
      <vt:lpstr>Newton's law of programming interview !</vt:lpstr>
      <vt:lpstr>PowerPoint Presentation</vt:lpstr>
      <vt:lpstr>Similar Problems</vt:lpstr>
      <vt:lpstr>What we learnt so far ?</vt:lpstr>
      <vt:lpstr>Find pair that sums up to a given number </vt:lpstr>
      <vt:lpstr>PowerPoint Presentation</vt:lpstr>
      <vt:lpstr>PowerPoint Presentation</vt:lpstr>
      <vt:lpstr>Similar Problems</vt:lpstr>
      <vt:lpstr>Shuffle a given array</vt:lpstr>
      <vt:lpstr>Rearrange positive and negative numbers </vt:lpstr>
      <vt:lpstr>PowerPoint Presentation</vt:lpstr>
      <vt:lpstr>Rearrange positive and negative numbers (Variation)</vt:lpstr>
      <vt:lpstr>PowerPoint Presentation</vt:lpstr>
      <vt:lpstr>Similar Problems</vt:lpstr>
      <vt:lpstr>Problems that uses 2 input arrays</vt:lpstr>
      <vt:lpstr>Merge an array of size n into another array of size m+n </vt:lpstr>
      <vt:lpstr>PowerPoint Presentation</vt:lpstr>
      <vt:lpstr>Median of two sorted arrays </vt:lpstr>
      <vt:lpstr>PowerPoint Presentation</vt:lpstr>
      <vt:lpstr>Method 2 (By comparing the medians of two arrays)</vt:lpstr>
      <vt:lpstr>PowerPoint Presentation</vt:lpstr>
      <vt:lpstr>Method 3 (By doing binary search for the median):</vt:lpstr>
      <vt:lpstr>PowerPoint Presentation</vt:lpstr>
      <vt:lpstr>Union and Intersection of 2 sorted arrays</vt:lpstr>
      <vt:lpstr>Stacks</vt:lpstr>
      <vt:lpstr>Next Greater Element</vt:lpstr>
      <vt:lpstr>PowerPoint Presentation</vt:lpstr>
      <vt:lpstr>Implement Stack using Queues </vt:lpstr>
      <vt:lpstr>PowerPoint Presentation</vt:lpstr>
      <vt:lpstr>Design and Implement Special Stack Data Structure</vt:lpstr>
      <vt:lpstr>PowerPoint Presentation</vt:lpstr>
      <vt:lpstr>Similar Problem</vt:lpstr>
      <vt:lpstr>Queues</vt:lpstr>
      <vt:lpstr>Implement Queue using Stacks </vt:lpstr>
      <vt:lpstr>PowerPoint Presentation</vt:lpstr>
      <vt:lpstr>Maximum of all sub arrays of size k (Added a O(n) method)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Narayanan</dc:creator>
  <cp:lastModifiedBy>Rajat Aggarwal</cp:lastModifiedBy>
  <cp:revision>230</cp:revision>
  <dcterms:created xsi:type="dcterms:W3CDTF">2015-10-14T05:11:07Z</dcterms:created>
  <dcterms:modified xsi:type="dcterms:W3CDTF">2015-10-16T22:57:11Z</dcterms:modified>
</cp:coreProperties>
</file>