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4.jpg" ContentType="image/jpg"/>
  <Override PartName="/ppt/media/image1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3" r:id="rId3"/>
  </p:sldMasterIdLst>
  <p:notesMasterIdLst>
    <p:notesMasterId r:id="rId29"/>
  </p:notesMasterIdLst>
  <p:sldIdLst>
    <p:sldId id="262" r:id="rId4"/>
    <p:sldId id="263" r:id="rId5"/>
    <p:sldId id="257" r:id="rId6"/>
    <p:sldId id="264" r:id="rId7"/>
    <p:sldId id="258" r:id="rId8"/>
    <p:sldId id="259" r:id="rId9"/>
    <p:sldId id="260"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6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CAB57-53E4-4B0F-900B-64EED2C38F37}" type="datetimeFigureOut">
              <a:rPr lang="en-US" smtClean="0"/>
              <a:t>10/9/2015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BE93DF-26AD-4E5E-86CF-0B491E3450F7}" type="slidenum">
              <a:rPr lang="en-US" smtClean="0"/>
              <a:t>‹#›</a:t>
            </a:fld>
            <a:endParaRPr lang="en-US"/>
          </a:p>
        </p:txBody>
      </p:sp>
    </p:spTree>
    <p:extLst>
      <p:ext uri="{BB962C8B-B14F-4D97-AF65-F5344CB8AC3E}">
        <p14:creationId xmlns:p14="http://schemas.microsoft.com/office/powerpoint/2010/main" val="290504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defTabSz="912813" eaLnBrk="1" hangingPunct="1">
              <a:spcBef>
                <a:spcPct val="0"/>
              </a:spcBef>
            </a:pPr>
            <a:endParaRPr lang="en-US" dirty="0" smtClean="0">
              <a:latin typeface="Arial" pitchFamily="34" charset="0"/>
              <a:ea typeface="ＭＳ Ｐゴシック" pitchFamily="-110" charset="-128"/>
            </a:endParaRPr>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3B0A88-1EB2-4D70-AF72-0B9633C8A7BF}" type="slidenum">
              <a:rPr lang="en-US" smtClean="0">
                <a:solidFill>
                  <a:prstClr val="black"/>
                </a:solidFill>
              </a:rPr>
              <a:pPr fontAlgn="base">
                <a:spcBef>
                  <a:spcPct val="0"/>
                </a:spcBef>
                <a:spcAft>
                  <a:spcPct val="0"/>
                </a:spcAft>
                <a:defRPr/>
              </a:pPr>
              <a:t>1</a:t>
            </a:fld>
            <a:endParaRPr lang="en-US" smtClean="0">
              <a:solidFill>
                <a:prstClr val="black"/>
              </a:solidFill>
            </a:endParaRPr>
          </a:p>
        </p:txBody>
      </p:sp>
    </p:spTree>
    <p:extLst>
      <p:ext uri="{BB962C8B-B14F-4D97-AF65-F5344CB8AC3E}">
        <p14:creationId xmlns:p14="http://schemas.microsoft.com/office/powerpoint/2010/main" val="40517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4462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1423437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F4DB7DB5-E7B6-F547-993C-DC26BE5F7E46}" type="datetime1">
              <a:rPr lang="en-US">
                <a:solidFill>
                  <a:prstClr val="black"/>
                </a:solidFill>
              </a:rPr>
              <a:pPr/>
              <a:t>10/9/2015</a:t>
            </a:fld>
            <a:endParaRPr lang="en-US">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0972800" y="320676"/>
            <a:ext cx="914400" cy="365125"/>
          </a:xfrm>
          <a:prstGeom prst="rect">
            <a:avLst/>
          </a:prstGeom>
        </p:spPr>
        <p:txBody>
          <a:bodyPr/>
          <a:lstStyle/>
          <a:p>
            <a:fld id="{C78BCE5B-D52E-41EA-94D2-D0C90F3DA55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880315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ight Triangle 4"/>
          <p:cNvSpPr>
            <a:spLocks noChangeAspect="1"/>
          </p:cNvSpPr>
          <p:nvPr userDrawn="1"/>
        </p:nvSpPr>
        <p:spPr>
          <a:xfrm rot="5400000">
            <a:off x="-2382" y="2288382"/>
            <a:ext cx="1731963" cy="17272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6" name="Right Triangle 5"/>
          <p:cNvSpPr/>
          <p:nvPr userDrawn="1"/>
        </p:nvSpPr>
        <p:spPr>
          <a:xfrm rot="5400000">
            <a:off x="-16933" y="155575"/>
            <a:ext cx="1143000" cy="11176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sp>
        <p:nvSpPr>
          <p:cNvPr id="7" name="Right Triangle 6"/>
          <p:cNvSpPr/>
          <p:nvPr userDrawn="1"/>
        </p:nvSpPr>
        <p:spPr>
          <a:xfrm rot="16200000">
            <a:off x="11543507" y="6460861"/>
            <a:ext cx="363538" cy="39581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dirty="0">
              <a:solidFill>
                <a:prstClr val="white"/>
              </a:solidFill>
            </a:endParaRPr>
          </a:p>
        </p:txBody>
      </p:sp>
      <p:grpSp>
        <p:nvGrpSpPr>
          <p:cNvPr id="2" name="Group 19"/>
          <p:cNvGrpSpPr>
            <a:grpSpLocks/>
          </p:cNvGrpSpPr>
          <p:nvPr userDrawn="1"/>
        </p:nvGrpSpPr>
        <p:grpSpPr bwMode="auto">
          <a:xfrm>
            <a:off x="8128000" y="6019800"/>
            <a:ext cx="3693584" cy="814388"/>
            <a:chOff x="6096000" y="5962199"/>
            <a:chExt cx="2770809" cy="814498"/>
          </a:xfrm>
        </p:grpSpPr>
        <p:pic>
          <p:nvPicPr>
            <p:cNvPr id="9" name="Picture 11" descr="ACXIOM-LOGO.png"/>
            <p:cNvPicPr>
              <a:picLocks noChangeAspect="1"/>
            </p:cNvPicPr>
            <p:nvPr userDrawn="1"/>
          </p:nvPicPr>
          <p:blipFill>
            <a:blip r:embed="rId2" cstate="print"/>
            <a:srcRect l="10593" t="41112" r="12614" b="41112"/>
            <a:stretch>
              <a:fillRect/>
            </a:stretch>
          </p:blipFill>
          <p:spPr bwMode="auto">
            <a:xfrm>
              <a:off x="6096000" y="6008014"/>
              <a:ext cx="2565766" cy="768683"/>
            </a:xfrm>
            <a:prstGeom prst="rect">
              <a:avLst/>
            </a:prstGeom>
            <a:noFill/>
            <a:ln w="9525">
              <a:noFill/>
              <a:miter lim="800000"/>
              <a:headEnd/>
              <a:tailEnd/>
            </a:ln>
          </p:spPr>
        </p:pic>
        <p:sp>
          <p:nvSpPr>
            <p:cNvPr id="10" name="TextBox 9"/>
            <p:cNvSpPr txBox="1"/>
            <p:nvPr userDrawn="1"/>
          </p:nvSpPr>
          <p:spPr>
            <a:xfrm>
              <a:off x="8485724" y="5962199"/>
              <a:ext cx="381085" cy="276262"/>
            </a:xfrm>
            <a:prstGeom prst="rect">
              <a:avLst/>
            </a:prstGeom>
            <a:noFill/>
          </p:spPr>
          <p:txBody>
            <a:bodyPr>
              <a:spAutoFit/>
            </a:bodyPr>
            <a:lstStyle/>
            <a:p>
              <a:pPr>
                <a:defRPr/>
              </a:pPr>
              <a:r>
                <a:rPr lang="en-US" sz="1200" dirty="0">
                  <a:solidFill>
                    <a:srgbClr val="FFFFFF"/>
                  </a:solidFill>
                  <a:latin typeface="Arial"/>
                  <a:cs typeface="Arial"/>
                </a:rPr>
                <a:t>®</a:t>
              </a:r>
            </a:p>
          </p:txBody>
        </p:sp>
      </p:grpSp>
      <p:sp>
        <p:nvSpPr>
          <p:cNvPr id="11" name="Footer Placeholder 4"/>
          <p:cNvSpPr>
            <a:spLocks noGrp="1"/>
          </p:cNvSpPr>
          <p:nvPr>
            <p:ph type="ftr" sz="quarter" idx="10"/>
          </p:nvPr>
        </p:nvSpPr>
        <p:spPr>
          <a:xfrm>
            <a:off x="304800" y="6465888"/>
            <a:ext cx="3860800" cy="228600"/>
          </a:xfrm>
          <a:prstGeom prst="rect">
            <a:avLst/>
          </a:prstGeom>
        </p:spPr>
        <p:txBody>
          <a:bodyPr/>
          <a:lstStyle>
            <a:lvl1pPr>
              <a:defRPr>
                <a:solidFill>
                  <a:schemeClr val="bg1"/>
                </a:solidFill>
              </a:defRPr>
            </a:lvl1pPr>
          </a:lstStyle>
          <a:p>
            <a:pPr>
              <a:defRPr/>
            </a:pPr>
            <a:endParaRPr lang="en-US">
              <a:solidFill>
                <a:prstClr val="white"/>
              </a:solidFill>
            </a:endParaRPr>
          </a:p>
        </p:txBody>
      </p:sp>
    </p:spTree>
    <p:extLst>
      <p:ext uri="{BB962C8B-B14F-4D97-AF65-F5344CB8AC3E}">
        <p14:creationId xmlns:p14="http://schemas.microsoft.com/office/powerpoint/2010/main" val="2163603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4462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2898393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93348" y="746312"/>
            <a:ext cx="9405305" cy="597536"/>
          </a:xfrm>
        </p:spPr>
        <p:txBody>
          <a:bodyPr lIns="0" tIns="0" rIns="0" bIns="0"/>
          <a:lstStyle>
            <a:lvl1pPr>
              <a:defRPr sz="3883" b="0" i="0">
                <a:solidFill>
                  <a:srgbClr val="0D0D0D"/>
                </a:solidFill>
                <a:latin typeface="Times New Roman"/>
                <a:cs typeface="Times New Roman"/>
              </a:defRPr>
            </a:lvl1pPr>
          </a:lstStyle>
          <a:p>
            <a:endParaRPr/>
          </a:p>
        </p:txBody>
      </p:sp>
      <p:sp>
        <p:nvSpPr>
          <p:cNvPr id="3" name="Holder 3"/>
          <p:cNvSpPr>
            <a:spLocks noGrp="1"/>
          </p:cNvSpPr>
          <p:nvPr>
            <p:ph type="body" idx="1"/>
          </p:nvPr>
        </p:nvSpPr>
        <p:spPr>
          <a:xfrm>
            <a:off x="1137416" y="1855694"/>
            <a:ext cx="9917166" cy="393826"/>
          </a:xfrm>
        </p:spPr>
        <p:txBody>
          <a:bodyPr lIns="0" tIns="0" rIns="0" bIns="0"/>
          <a:lstStyle>
            <a:lvl1pPr>
              <a:defRPr sz="2559"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1371803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93348" y="746312"/>
            <a:ext cx="9405305" cy="597536"/>
          </a:xfrm>
        </p:spPr>
        <p:txBody>
          <a:bodyPr lIns="0" tIns="0" rIns="0" bIns="0"/>
          <a:lstStyle>
            <a:lvl1pPr>
              <a:defRPr sz="3883" b="0" i="0">
                <a:solidFill>
                  <a:srgbClr val="0D0D0D"/>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462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462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274918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93348" y="746312"/>
            <a:ext cx="9405305" cy="597536"/>
          </a:xfrm>
        </p:spPr>
        <p:txBody>
          <a:bodyPr lIns="0" tIns="0" rIns="0" bIns="0"/>
          <a:lstStyle>
            <a:lvl1pPr>
              <a:defRPr sz="3883" b="0" i="0">
                <a:solidFill>
                  <a:srgbClr val="0D0D0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174983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55301" y="5744583"/>
            <a:ext cx="2715491" cy="629771"/>
          </a:xfrm>
          <a:custGeom>
            <a:avLst/>
            <a:gdLst/>
            <a:ahLst/>
            <a:cxnLst/>
            <a:rect l="l" t="t" r="r" b="b"/>
            <a:pathLst>
              <a:path w="2240280" h="713740">
                <a:moveTo>
                  <a:pt x="0" y="713232"/>
                </a:moveTo>
                <a:lnTo>
                  <a:pt x="0" y="0"/>
                </a:lnTo>
                <a:lnTo>
                  <a:pt x="2240283" y="0"/>
                </a:lnTo>
                <a:lnTo>
                  <a:pt x="2240283" y="713232"/>
                </a:lnTo>
                <a:lnTo>
                  <a:pt x="0" y="713232"/>
                </a:lnTo>
                <a:close/>
              </a:path>
            </a:pathLst>
          </a:custGeom>
          <a:solidFill>
            <a:srgbClr val="919191"/>
          </a:solidFill>
        </p:spPr>
        <p:txBody>
          <a:bodyPr wrap="square" lIns="0" tIns="0" rIns="0" bIns="0" rtlCol="0"/>
          <a:lstStyle/>
          <a:p>
            <a:endParaRPr sz="1588">
              <a:solidFill>
                <a:prstClr val="black"/>
              </a:solidFill>
            </a:endParaRPr>
          </a:p>
        </p:txBody>
      </p:sp>
      <p:sp>
        <p:nvSpPr>
          <p:cNvPr id="2" name="Holder 2"/>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83811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393348" y="746312"/>
            <a:ext cx="9405305" cy="597536"/>
          </a:xfrm>
        </p:spPr>
        <p:txBody>
          <a:bodyPr lIns="0" tIns="0" rIns="0" bIns="0"/>
          <a:lstStyle>
            <a:lvl1pPr>
              <a:defRPr sz="3883" b="0" i="0">
                <a:solidFill>
                  <a:srgbClr val="0D0D0D"/>
                </a:solidFill>
                <a:latin typeface="Times New Roman"/>
                <a:cs typeface="Times New Roman"/>
              </a:defRPr>
            </a:lvl1pPr>
          </a:lstStyle>
          <a:p>
            <a:endParaRPr/>
          </a:p>
        </p:txBody>
      </p:sp>
      <p:sp>
        <p:nvSpPr>
          <p:cNvPr id="3" name="Holder 3"/>
          <p:cNvSpPr>
            <a:spLocks noGrp="1"/>
          </p:cNvSpPr>
          <p:nvPr>
            <p:ph type="body" idx="1"/>
          </p:nvPr>
        </p:nvSpPr>
        <p:spPr>
          <a:xfrm>
            <a:off x="1137416" y="1855694"/>
            <a:ext cx="9917166" cy="393826"/>
          </a:xfrm>
        </p:spPr>
        <p:txBody>
          <a:bodyPr lIns="0" tIns="0" rIns="0" bIns="0"/>
          <a:lstStyle>
            <a:lvl1pPr>
              <a:defRPr sz="2559"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6" name="Holder 6"/>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1285641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393348" y="746312"/>
            <a:ext cx="9405305" cy="597536"/>
          </a:xfrm>
        </p:spPr>
        <p:txBody>
          <a:bodyPr lIns="0" tIns="0" rIns="0" bIns="0"/>
          <a:lstStyle>
            <a:lvl1pPr>
              <a:defRPr sz="3883" b="0" i="0">
                <a:solidFill>
                  <a:srgbClr val="0D0D0D"/>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462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462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7" name="Holder 7"/>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385417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393348" y="746312"/>
            <a:ext cx="9405305" cy="597536"/>
          </a:xfrm>
        </p:spPr>
        <p:txBody>
          <a:bodyPr lIns="0" tIns="0" rIns="0" bIns="0"/>
          <a:lstStyle>
            <a:lvl1pPr>
              <a:defRPr sz="3883" b="0" i="0">
                <a:solidFill>
                  <a:srgbClr val="0D0D0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5" name="Holder 5"/>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421864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55301" y="5744583"/>
            <a:ext cx="2715491" cy="629771"/>
          </a:xfrm>
          <a:custGeom>
            <a:avLst/>
            <a:gdLst/>
            <a:ahLst/>
            <a:cxnLst/>
            <a:rect l="l" t="t" r="r" b="b"/>
            <a:pathLst>
              <a:path w="2240280" h="713740">
                <a:moveTo>
                  <a:pt x="0" y="713232"/>
                </a:moveTo>
                <a:lnTo>
                  <a:pt x="0" y="0"/>
                </a:lnTo>
                <a:lnTo>
                  <a:pt x="2240283" y="0"/>
                </a:lnTo>
                <a:lnTo>
                  <a:pt x="2240283" y="713232"/>
                </a:lnTo>
                <a:lnTo>
                  <a:pt x="0" y="713232"/>
                </a:lnTo>
                <a:close/>
              </a:path>
            </a:pathLst>
          </a:custGeom>
          <a:solidFill>
            <a:srgbClr val="919191"/>
          </a:solidFill>
        </p:spPr>
        <p:txBody>
          <a:bodyPr wrap="square" lIns="0" tIns="0" rIns="0" bIns="0" rtlCol="0"/>
          <a:lstStyle/>
          <a:p>
            <a:endParaRPr sz="1588">
              <a:solidFill>
                <a:prstClr val="black"/>
              </a:solidFill>
            </a:endParaRPr>
          </a:p>
        </p:txBody>
      </p:sp>
      <p:sp>
        <p:nvSpPr>
          <p:cNvPr id="2" name="Holder 2"/>
          <p:cNvSpPr>
            <a:spLocks noGrp="1"/>
          </p:cNvSpPr>
          <p:nvPr>
            <p:ph type="ftr" sz="quarter" idx="5"/>
          </p:nvPr>
        </p:nvSpPr>
        <p:spPr/>
        <p:txBody>
          <a:bodyPr lIns="0" tIns="0" rIns="0" bIns="0"/>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3230192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7248335A-6444-4846-96C2-B4D96AC82FFA}" type="datetime1">
              <a:rPr lang="en-US">
                <a:solidFill>
                  <a:prstClr val="black"/>
                </a:solidFill>
              </a:rPr>
              <a:pPr/>
              <a:t>10/9/2015</a:t>
            </a:fld>
            <a:endParaRPr lang="en-US">
              <a:solidFill>
                <a:prstClr val="black"/>
              </a:solidFill>
            </a:endParaRPr>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4" name="Slide Number Placeholder 3"/>
          <p:cNvSpPr>
            <a:spLocks noGrp="1"/>
          </p:cNvSpPr>
          <p:nvPr>
            <p:ph type="sldNum" sz="quarter" idx="12"/>
          </p:nvPr>
        </p:nvSpPr>
        <p:spPr>
          <a:xfrm>
            <a:off x="10972800" y="320676"/>
            <a:ext cx="914400" cy="365125"/>
          </a:xfrm>
          <a:prstGeom prst="rect">
            <a:avLst/>
          </a:prstGeom>
        </p:spPr>
        <p:txBody>
          <a:bodyPr/>
          <a:lstStyle/>
          <a:p>
            <a:fld id="{C78BCE5B-D52E-41EA-94D2-D0C90F3DA55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38556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18AB2231-9979-3A4C-A6AE-D344D87FD75C}" type="datetime1">
              <a:rPr lang="en-US">
                <a:solidFill>
                  <a:prstClr val="black"/>
                </a:solidFill>
              </a:rPr>
              <a:pPr/>
              <a:t>10/9/2015</a:t>
            </a:fld>
            <a:endParaRPr lang="en-US">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0972800" y="320676"/>
            <a:ext cx="914400" cy="365125"/>
          </a:xfrm>
          <a:prstGeom prst="rect">
            <a:avLst/>
          </a:prstGeom>
        </p:spPr>
        <p:txBody>
          <a:bodyPr/>
          <a:lstStyle/>
          <a:p>
            <a:fld id="{C78BCE5B-D52E-41EA-94D2-D0C90F3DA55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3088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39D621AC-DAB2-634A-A61D-C511662E6A6B}" type="datetime1">
              <a:rPr lang="en-US">
                <a:solidFill>
                  <a:prstClr val="black"/>
                </a:solidFill>
              </a:rPr>
              <a:pPr/>
              <a:t>10/9/2015</a:t>
            </a:fld>
            <a:endParaRPr lang="en-US">
              <a:solidFill>
                <a:prstClr val="black"/>
              </a:solidFill>
            </a:endParaRPr>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7" name="Slide Number Placeholder 6"/>
          <p:cNvSpPr>
            <a:spLocks noGrp="1"/>
          </p:cNvSpPr>
          <p:nvPr>
            <p:ph type="sldNum" sz="quarter" idx="12"/>
          </p:nvPr>
        </p:nvSpPr>
        <p:spPr>
          <a:xfrm>
            <a:off x="10972800" y="320676"/>
            <a:ext cx="914400" cy="365125"/>
          </a:xfrm>
          <a:prstGeom prst="rect">
            <a:avLst/>
          </a:prstGeom>
        </p:spPr>
        <p:txBody>
          <a:bodyPr/>
          <a:lstStyle/>
          <a:p>
            <a:fld id="{C78BCE5B-D52E-41EA-94D2-D0C90F3DA55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96407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7ABC241-C183-294E-AA10-944949407077}" type="datetime1">
              <a:rPr lang="en-US">
                <a:solidFill>
                  <a:prstClr val="black"/>
                </a:solidFill>
              </a:rPr>
              <a:pPr/>
              <a:t>10/9/2015</a:t>
            </a:fld>
            <a:endParaRPr lang="en-US">
              <a:solidFill>
                <a:prstClr val="black"/>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10972800" y="320676"/>
            <a:ext cx="914400" cy="365125"/>
          </a:xfrm>
          <a:prstGeom prst="rect">
            <a:avLst/>
          </a:prstGeom>
        </p:spPr>
        <p:txBody>
          <a:bodyPr/>
          <a:lstStyle/>
          <a:p>
            <a:fld id="{C78BCE5B-D52E-41EA-94D2-D0C90F3DA55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331690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55301" y="1532965"/>
            <a:ext cx="646545" cy="201706"/>
          </a:xfrm>
          <a:custGeom>
            <a:avLst/>
            <a:gdLst/>
            <a:ahLst/>
            <a:cxnLst/>
            <a:rect l="l" t="t" r="r" b="b"/>
            <a:pathLst>
              <a:path w="533400" h="228600">
                <a:moveTo>
                  <a:pt x="0" y="0"/>
                </a:moveTo>
                <a:lnTo>
                  <a:pt x="533400" y="0"/>
                </a:lnTo>
                <a:lnTo>
                  <a:pt x="533400" y="228600"/>
                </a:lnTo>
                <a:lnTo>
                  <a:pt x="0" y="228600"/>
                </a:lnTo>
                <a:lnTo>
                  <a:pt x="0" y="0"/>
                </a:lnTo>
                <a:close/>
              </a:path>
            </a:pathLst>
          </a:custGeom>
          <a:solidFill>
            <a:srgbClr val="919191"/>
          </a:solidFill>
        </p:spPr>
        <p:txBody>
          <a:bodyPr wrap="square" lIns="0" tIns="0" rIns="0" bIns="0" rtlCol="0"/>
          <a:lstStyle/>
          <a:p>
            <a:endParaRPr sz="1588">
              <a:solidFill>
                <a:prstClr val="black"/>
              </a:solidFill>
            </a:endParaRPr>
          </a:p>
        </p:txBody>
      </p:sp>
      <p:sp>
        <p:nvSpPr>
          <p:cNvPr id="17" name="bk object 17"/>
          <p:cNvSpPr/>
          <p:nvPr/>
        </p:nvSpPr>
        <p:spPr>
          <a:xfrm>
            <a:off x="1271119" y="1532965"/>
            <a:ext cx="10367818" cy="201706"/>
          </a:xfrm>
          <a:custGeom>
            <a:avLst/>
            <a:gdLst/>
            <a:ahLst/>
            <a:cxnLst/>
            <a:rect l="l" t="t" r="r" b="b"/>
            <a:pathLst>
              <a:path w="8553450" h="228600">
                <a:moveTo>
                  <a:pt x="0" y="0"/>
                </a:moveTo>
                <a:lnTo>
                  <a:pt x="8553453" y="0"/>
                </a:lnTo>
                <a:lnTo>
                  <a:pt x="8553453" y="228600"/>
                </a:lnTo>
                <a:lnTo>
                  <a:pt x="0" y="228600"/>
                </a:lnTo>
                <a:lnTo>
                  <a:pt x="0" y="0"/>
                </a:lnTo>
                <a:close/>
              </a:path>
            </a:pathLst>
          </a:custGeom>
          <a:solidFill>
            <a:srgbClr val="871305"/>
          </a:solidFill>
        </p:spPr>
        <p:txBody>
          <a:bodyPr wrap="square" lIns="0" tIns="0" rIns="0" bIns="0" rtlCol="0"/>
          <a:lstStyle/>
          <a:p>
            <a:endParaRPr sz="1588">
              <a:solidFill>
                <a:prstClr val="black"/>
              </a:solidFill>
            </a:endParaRPr>
          </a:p>
        </p:txBody>
      </p:sp>
      <p:sp>
        <p:nvSpPr>
          <p:cNvPr id="18" name="bk object 18"/>
          <p:cNvSpPr/>
          <p:nvPr/>
        </p:nvSpPr>
        <p:spPr>
          <a:xfrm>
            <a:off x="1294210" y="5867497"/>
            <a:ext cx="9886758" cy="0"/>
          </a:xfrm>
          <a:custGeom>
            <a:avLst/>
            <a:gdLst/>
            <a:ahLst/>
            <a:cxnLst/>
            <a:rect l="l" t="t" r="r" b="b"/>
            <a:pathLst>
              <a:path w="8156575">
                <a:moveTo>
                  <a:pt x="0" y="0"/>
                </a:moveTo>
                <a:lnTo>
                  <a:pt x="8156444" y="0"/>
                </a:lnTo>
              </a:path>
            </a:pathLst>
          </a:custGeom>
          <a:ln w="19049">
            <a:solidFill>
              <a:srgbClr val="919191"/>
            </a:solidFill>
          </a:ln>
        </p:spPr>
        <p:txBody>
          <a:bodyPr wrap="square" lIns="0" tIns="0" rIns="0" bIns="0" rtlCol="0"/>
          <a:lstStyle/>
          <a:p>
            <a:endParaRPr sz="1588">
              <a:solidFill>
                <a:prstClr val="black"/>
              </a:solidFill>
            </a:endParaRPr>
          </a:p>
        </p:txBody>
      </p:sp>
      <p:sp>
        <p:nvSpPr>
          <p:cNvPr id="2" name="Holder 2"/>
          <p:cNvSpPr>
            <a:spLocks noGrp="1"/>
          </p:cNvSpPr>
          <p:nvPr>
            <p:ph type="title"/>
          </p:nvPr>
        </p:nvSpPr>
        <p:spPr>
          <a:xfrm>
            <a:off x="1393348" y="746312"/>
            <a:ext cx="9405305" cy="677108"/>
          </a:xfrm>
          <a:prstGeom prst="rect">
            <a:avLst/>
          </a:prstGeom>
        </p:spPr>
        <p:txBody>
          <a:bodyPr wrap="square" lIns="0" tIns="0" rIns="0" bIns="0">
            <a:spAutoFit/>
          </a:bodyPr>
          <a:lstStyle>
            <a:lvl1pPr>
              <a:defRPr sz="4400" b="0" i="0">
                <a:solidFill>
                  <a:srgbClr val="0D0D0D"/>
                </a:solidFill>
                <a:latin typeface="Times New Roman"/>
                <a:cs typeface="Times New Roman"/>
              </a:defRPr>
            </a:lvl1pPr>
          </a:lstStyle>
          <a:p>
            <a:endParaRPr/>
          </a:p>
        </p:txBody>
      </p:sp>
      <p:sp>
        <p:nvSpPr>
          <p:cNvPr id="3" name="Holder 3"/>
          <p:cNvSpPr>
            <a:spLocks noGrp="1"/>
          </p:cNvSpPr>
          <p:nvPr>
            <p:ph type="body" idx="1"/>
          </p:nvPr>
        </p:nvSpPr>
        <p:spPr>
          <a:xfrm>
            <a:off x="1137416" y="1855694"/>
            <a:ext cx="9917166" cy="446276"/>
          </a:xfrm>
          <a:prstGeom prst="rect">
            <a:avLst/>
          </a:prstGeom>
        </p:spPr>
        <p:txBody>
          <a:bodyPr wrap="square" lIns="0" tIns="0" rIns="0" bIns="0">
            <a:spAutoFit/>
          </a:bodyPr>
          <a:lstStyle>
            <a:lvl1pPr>
              <a:defRPr sz="29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a:xfrm>
            <a:off x="1389653" y="5992856"/>
            <a:ext cx="7993303" cy="205184"/>
          </a:xfrm>
          <a:prstGeom prst="rect">
            <a:avLst/>
          </a:prstGeom>
        </p:spPr>
        <p:txBody>
          <a:bodyPr wrap="square" lIns="0" tIns="0" rIns="0" bIns="0">
            <a:spAutoFit/>
          </a:bodyPr>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6" name="Holder 6"/>
          <p:cNvSpPr>
            <a:spLocks noGrp="1"/>
          </p:cNvSpPr>
          <p:nvPr>
            <p:ph type="sldNum" sz="quarter" idx="7"/>
          </p:nvPr>
        </p:nvSpPr>
        <p:spPr>
          <a:xfrm>
            <a:off x="10614322" y="6002250"/>
            <a:ext cx="191655" cy="410369"/>
          </a:xfrm>
          <a:prstGeom prst="rect">
            <a:avLst/>
          </a:prstGeom>
        </p:spPr>
        <p:txBody>
          <a:bodyPr wrap="square" lIns="0" tIns="0" rIns="0" bIns="0">
            <a:spAutoFit/>
          </a:bodyPr>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4139349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12192000" cy="8382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prstClr val="white"/>
              </a:solidFill>
            </a:endParaRPr>
          </a:p>
        </p:txBody>
      </p:sp>
    </p:spTree>
    <p:extLst>
      <p:ext uri="{BB962C8B-B14F-4D97-AF65-F5344CB8AC3E}">
        <p14:creationId xmlns:p14="http://schemas.microsoft.com/office/powerpoint/2010/main" val="226989717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55301" y="1532965"/>
            <a:ext cx="646545" cy="201706"/>
          </a:xfrm>
          <a:custGeom>
            <a:avLst/>
            <a:gdLst/>
            <a:ahLst/>
            <a:cxnLst/>
            <a:rect l="l" t="t" r="r" b="b"/>
            <a:pathLst>
              <a:path w="533400" h="228600">
                <a:moveTo>
                  <a:pt x="0" y="0"/>
                </a:moveTo>
                <a:lnTo>
                  <a:pt x="533400" y="0"/>
                </a:lnTo>
                <a:lnTo>
                  <a:pt x="533400" y="228600"/>
                </a:lnTo>
                <a:lnTo>
                  <a:pt x="0" y="228600"/>
                </a:lnTo>
                <a:lnTo>
                  <a:pt x="0" y="0"/>
                </a:lnTo>
                <a:close/>
              </a:path>
            </a:pathLst>
          </a:custGeom>
          <a:solidFill>
            <a:srgbClr val="919191"/>
          </a:solidFill>
        </p:spPr>
        <p:txBody>
          <a:bodyPr wrap="square" lIns="0" tIns="0" rIns="0" bIns="0" rtlCol="0"/>
          <a:lstStyle/>
          <a:p>
            <a:endParaRPr sz="1588">
              <a:solidFill>
                <a:prstClr val="black"/>
              </a:solidFill>
            </a:endParaRPr>
          </a:p>
        </p:txBody>
      </p:sp>
      <p:sp>
        <p:nvSpPr>
          <p:cNvPr id="17" name="bk object 17"/>
          <p:cNvSpPr/>
          <p:nvPr/>
        </p:nvSpPr>
        <p:spPr>
          <a:xfrm>
            <a:off x="1271119" y="1532965"/>
            <a:ext cx="10367818" cy="201706"/>
          </a:xfrm>
          <a:custGeom>
            <a:avLst/>
            <a:gdLst/>
            <a:ahLst/>
            <a:cxnLst/>
            <a:rect l="l" t="t" r="r" b="b"/>
            <a:pathLst>
              <a:path w="8553450" h="228600">
                <a:moveTo>
                  <a:pt x="0" y="0"/>
                </a:moveTo>
                <a:lnTo>
                  <a:pt x="8553453" y="0"/>
                </a:lnTo>
                <a:lnTo>
                  <a:pt x="8553453" y="228600"/>
                </a:lnTo>
                <a:lnTo>
                  <a:pt x="0" y="228600"/>
                </a:lnTo>
                <a:lnTo>
                  <a:pt x="0" y="0"/>
                </a:lnTo>
                <a:close/>
              </a:path>
            </a:pathLst>
          </a:custGeom>
          <a:solidFill>
            <a:srgbClr val="871305"/>
          </a:solidFill>
        </p:spPr>
        <p:txBody>
          <a:bodyPr wrap="square" lIns="0" tIns="0" rIns="0" bIns="0" rtlCol="0"/>
          <a:lstStyle/>
          <a:p>
            <a:endParaRPr sz="1588">
              <a:solidFill>
                <a:prstClr val="black"/>
              </a:solidFill>
            </a:endParaRPr>
          </a:p>
        </p:txBody>
      </p:sp>
      <p:sp>
        <p:nvSpPr>
          <p:cNvPr id="18" name="bk object 18"/>
          <p:cNvSpPr/>
          <p:nvPr/>
        </p:nvSpPr>
        <p:spPr>
          <a:xfrm>
            <a:off x="1294210" y="5867497"/>
            <a:ext cx="9886758" cy="0"/>
          </a:xfrm>
          <a:custGeom>
            <a:avLst/>
            <a:gdLst/>
            <a:ahLst/>
            <a:cxnLst/>
            <a:rect l="l" t="t" r="r" b="b"/>
            <a:pathLst>
              <a:path w="8156575">
                <a:moveTo>
                  <a:pt x="0" y="0"/>
                </a:moveTo>
                <a:lnTo>
                  <a:pt x="8156444" y="0"/>
                </a:lnTo>
              </a:path>
            </a:pathLst>
          </a:custGeom>
          <a:ln w="19049">
            <a:solidFill>
              <a:srgbClr val="919191"/>
            </a:solidFill>
          </a:ln>
        </p:spPr>
        <p:txBody>
          <a:bodyPr wrap="square" lIns="0" tIns="0" rIns="0" bIns="0" rtlCol="0"/>
          <a:lstStyle/>
          <a:p>
            <a:endParaRPr sz="1588">
              <a:solidFill>
                <a:prstClr val="black"/>
              </a:solidFill>
            </a:endParaRPr>
          </a:p>
        </p:txBody>
      </p:sp>
      <p:sp>
        <p:nvSpPr>
          <p:cNvPr id="2" name="Holder 2"/>
          <p:cNvSpPr>
            <a:spLocks noGrp="1"/>
          </p:cNvSpPr>
          <p:nvPr>
            <p:ph type="title"/>
          </p:nvPr>
        </p:nvSpPr>
        <p:spPr>
          <a:xfrm>
            <a:off x="1393348" y="746312"/>
            <a:ext cx="9405305" cy="677108"/>
          </a:xfrm>
          <a:prstGeom prst="rect">
            <a:avLst/>
          </a:prstGeom>
        </p:spPr>
        <p:txBody>
          <a:bodyPr wrap="square" lIns="0" tIns="0" rIns="0" bIns="0">
            <a:spAutoFit/>
          </a:bodyPr>
          <a:lstStyle>
            <a:lvl1pPr>
              <a:defRPr sz="4400" b="0" i="0">
                <a:solidFill>
                  <a:srgbClr val="0D0D0D"/>
                </a:solidFill>
                <a:latin typeface="Times New Roman"/>
                <a:cs typeface="Times New Roman"/>
              </a:defRPr>
            </a:lvl1pPr>
          </a:lstStyle>
          <a:p>
            <a:endParaRPr/>
          </a:p>
        </p:txBody>
      </p:sp>
      <p:sp>
        <p:nvSpPr>
          <p:cNvPr id="3" name="Holder 3"/>
          <p:cNvSpPr>
            <a:spLocks noGrp="1"/>
          </p:cNvSpPr>
          <p:nvPr>
            <p:ph type="body" idx="1"/>
          </p:nvPr>
        </p:nvSpPr>
        <p:spPr>
          <a:xfrm>
            <a:off x="1137416" y="1855694"/>
            <a:ext cx="9917166" cy="446276"/>
          </a:xfrm>
          <a:prstGeom prst="rect">
            <a:avLst/>
          </a:prstGeom>
        </p:spPr>
        <p:txBody>
          <a:bodyPr wrap="square" lIns="0" tIns="0" rIns="0" bIns="0">
            <a:spAutoFit/>
          </a:bodyPr>
          <a:lstStyle>
            <a:lvl1pPr>
              <a:defRPr sz="2900" b="0" i="0">
                <a:solidFill>
                  <a:srgbClr val="0D0D0D"/>
                </a:solidFill>
                <a:latin typeface="Times New Roman"/>
                <a:cs typeface="Times New Roman"/>
              </a:defRPr>
            </a:lvl1pPr>
          </a:lstStyle>
          <a:p>
            <a:endParaRPr/>
          </a:p>
        </p:txBody>
      </p:sp>
      <p:sp>
        <p:nvSpPr>
          <p:cNvPr id="4" name="Holder 4"/>
          <p:cNvSpPr>
            <a:spLocks noGrp="1"/>
          </p:cNvSpPr>
          <p:nvPr>
            <p:ph type="ftr" sz="quarter" idx="5"/>
          </p:nvPr>
        </p:nvSpPr>
        <p:spPr>
          <a:xfrm>
            <a:off x="1389653" y="5992856"/>
            <a:ext cx="7993303" cy="205184"/>
          </a:xfrm>
          <a:prstGeom prst="rect">
            <a:avLst/>
          </a:prstGeom>
        </p:spPr>
        <p:txBody>
          <a:bodyPr wrap="square" lIns="0" tIns="0" rIns="0" bIns="0">
            <a:spAutoFit/>
          </a:bodyPr>
          <a:lstStyle>
            <a:lvl1pPr>
              <a:defRPr sz="1588" b="0" i="0">
                <a:solidFill>
                  <a:srgbClr val="7F7F7F"/>
                </a:solidFill>
                <a:latin typeface="Times New Roman"/>
                <a:cs typeface="Times New Roman"/>
              </a:defRPr>
            </a:lvl1pPr>
          </a:lstStyle>
          <a:p>
            <a:pPr marL="11206">
              <a:lnSpc>
                <a:spcPts val="1623"/>
              </a:lnSpc>
            </a:pPr>
            <a:r>
              <a:rPr lang="en-US" spc="-53" smtClean="0"/>
              <a:t>15.071x </a:t>
            </a:r>
            <a:r>
              <a:rPr lang="en-US" smtClean="0"/>
              <a:t>–The </a:t>
            </a:r>
            <a:r>
              <a:rPr lang="en-US" spc="-49" smtClean="0"/>
              <a:t>Statistical </a:t>
            </a:r>
            <a:r>
              <a:rPr lang="en-US" spc="-44" smtClean="0"/>
              <a:t>Sommelier: </a:t>
            </a:r>
            <a:r>
              <a:rPr lang="en-US" spc="-31" smtClean="0"/>
              <a:t>An </a:t>
            </a:r>
            <a:r>
              <a:rPr lang="en-US" smtClean="0"/>
              <a:t>Introduction </a:t>
            </a:r>
            <a:r>
              <a:rPr lang="en-US" spc="18" smtClean="0"/>
              <a:t>to </a:t>
            </a:r>
            <a:r>
              <a:rPr lang="en-US" spc="-40" smtClean="0"/>
              <a:t>Linear</a:t>
            </a:r>
            <a:r>
              <a:rPr lang="en-US" spc="199" smtClean="0"/>
              <a:t> </a:t>
            </a:r>
            <a:r>
              <a:rPr lang="en-US" spc="-40" smtClean="0"/>
              <a:t>Regression</a:t>
            </a:r>
            <a:endParaRPr lang="en-US" spc="-40"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10/9/2015</a:t>
            </a:fld>
            <a:endParaRPr lang="en-US">
              <a:solidFill>
                <a:prstClr val="black">
                  <a:tint val="75000"/>
                </a:prstClr>
              </a:solidFill>
            </a:endParaRPr>
          </a:p>
        </p:txBody>
      </p:sp>
      <p:sp>
        <p:nvSpPr>
          <p:cNvPr id="6" name="Holder 6"/>
          <p:cNvSpPr>
            <a:spLocks noGrp="1"/>
          </p:cNvSpPr>
          <p:nvPr>
            <p:ph type="sldNum" sz="quarter" idx="7"/>
          </p:nvPr>
        </p:nvSpPr>
        <p:spPr>
          <a:xfrm>
            <a:off x="10614322" y="6002250"/>
            <a:ext cx="191655" cy="410369"/>
          </a:xfrm>
          <a:prstGeom prst="rect">
            <a:avLst/>
          </a:prstGeom>
        </p:spPr>
        <p:txBody>
          <a:bodyPr wrap="square" lIns="0" tIns="0" rIns="0" bIns="0">
            <a:spAutoFit/>
          </a:bodyPr>
          <a:lstStyle>
            <a:lvl1pPr>
              <a:defRPr sz="1588" b="0" i="0">
                <a:solidFill>
                  <a:srgbClr val="7F7F7F"/>
                </a:solidFill>
                <a:latin typeface="Times New Roman"/>
                <a:cs typeface="Times New Roman"/>
              </a:defRPr>
            </a:lvl1pPr>
          </a:lstStyle>
          <a:p>
            <a:pPr marL="22413">
              <a:lnSpc>
                <a:spcPts val="1623"/>
              </a:lnSpc>
            </a:pPr>
            <a:fld id="{81D60167-4931-47E6-BA6A-407CBD079E47}" type="slidenum">
              <a:rPr lang="en-US" spc="-53" smtClean="0"/>
              <a:pPr marL="22413">
                <a:lnSpc>
                  <a:spcPts val="1623"/>
                </a:lnSpc>
              </a:pPr>
              <a:t>‹#›</a:t>
            </a:fld>
            <a:endParaRPr lang="en-US" spc="-53" dirty="0"/>
          </a:p>
        </p:txBody>
      </p:sp>
    </p:spTree>
    <p:extLst>
      <p:ext uri="{BB962C8B-B14F-4D97-AF65-F5344CB8AC3E}">
        <p14:creationId xmlns:p14="http://schemas.microsoft.com/office/powerpoint/2010/main" val="8940642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xStyles>
    <p:titleStyle>
      <a:lvl1pPr>
        <a:defRPr>
          <a:latin typeface="+mj-lt"/>
          <a:ea typeface="+mj-ea"/>
          <a:cs typeface="+mj-cs"/>
        </a:defRPr>
      </a:lvl1pPr>
    </p:titleStyle>
    <p:body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bodyStyle>
    <p:otherStyle>
      <a:lvl1pPr marL="0">
        <a:defRPr>
          <a:latin typeface="+mn-lt"/>
          <a:ea typeface="+mn-ea"/>
          <a:cs typeface="+mn-cs"/>
        </a:defRPr>
      </a:lvl1pPr>
      <a:lvl2pPr marL="403433">
        <a:defRPr>
          <a:latin typeface="+mn-lt"/>
          <a:ea typeface="+mn-ea"/>
          <a:cs typeface="+mn-cs"/>
        </a:defRPr>
      </a:lvl2pPr>
      <a:lvl3pPr marL="806867">
        <a:defRPr>
          <a:latin typeface="+mn-lt"/>
          <a:ea typeface="+mn-ea"/>
          <a:cs typeface="+mn-cs"/>
        </a:defRPr>
      </a:lvl3pPr>
      <a:lvl4pPr marL="1210300">
        <a:defRPr>
          <a:latin typeface="+mn-lt"/>
          <a:ea typeface="+mn-ea"/>
          <a:cs typeface="+mn-cs"/>
        </a:defRPr>
      </a:lvl4pPr>
      <a:lvl5pPr marL="1613733">
        <a:defRPr>
          <a:latin typeface="+mn-lt"/>
          <a:ea typeface="+mn-ea"/>
          <a:cs typeface="+mn-cs"/>
        </a:defRPr>
      </a:lvl5pPr>
      <a:lvl6pPr marL="2017166">
        <a:defRPr>
          <a:latin typeface="+mn-lt"/>
          <a:ea typeface="+mn-ea"/>
          <a:cs typeface="+mn-cs"/>
        </a:defRPr>
      </a:lvl6pPr>
      <a:lvl7pPr marL="2420600">
        <a:defRPr>
          <a:latin typeface="+mn-lt"/>
          <a:ea typeface="+mn-ea"/>
          <a:cs typeface="+mn-cs"/>
        </a:defRPr>
      </a:lvl7pPr>
      <a:lvl8pPr marL="2824033">
        <a:defRPr>
          <a:latin typeface="+mn-lt"/>
          <a:ea typeface="+mn-ea"/>
          <a:cs typeface="+mn-cs"/>
        </a:defRPr>
      </a:lvl8pPr>
      <a:lvl9pPr marL="32274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304" y="0"/>
            <a:ext cx="5416296" cy="6781800"/>
          </a:xfrm>
          <a:prstGeom prst="rect">
            <a:avLst/>
          </a:prstGeom>
          <a:solidFill>
            <a:schemeClr val="tx2">
              <a:lumMod val="50000"/>
            </a:schemeClr>
          </a:solidFill>
          <a:ln w="0">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3600" dirty="0">
                <a:solidFill>
                  <a:prstClr val="white"/>
                </a:solidFill>
              </a:rPr>
              <a:t>   </a:t>
            </a:r>
          </a:p>
          <a:p>
            <a:endParaRPr lang="en-US" sz="3600" dirty="0">
              <a:solidFill>
                <a:prstClr val="white"/>
              </a:solidFill>
            </a:endParaRPr>
          </a:p>
          <a:p>
            <a:pPr marL="231775"/>
            <a:endParaRPr lang="en-US" sz="3600" dirty="0">
              <a:solidFill>
                <a:prstClr val="white"/>
              </a:solidFill>
            </a:endParaRPr>
          </a:p>
          <a:p>
            <a:pPr marL="231775"/>
            <a:r>
              <a:rPr lang="en-US" sz="3600" dirty="0">
                <a:solidFill>
                  <a:prstClr val="white"/>
                </a:solidFill>
              </a:rPr>
              <a:t>Analytics in Action:</a:t>
            </a:r>
          </a:p>
          <a:p>
            <a:pPr marL="231775"/>
            <a:r>
              <a:rPr lang="en-US" sz="3600" dirty="0">
                <a:solidFill>
                  <a:prstClr val="white"/>
                </a:solidFill>
              </a:rPr>
              <a:t>Predicting Wine Quality</a:t>
            </a:r>
          </a:p>
          <a:p>
            <a:pPr marL="231775"/>
            <a:endParaRPr lang="en-US" sz="3600" dirty="0">
              <a:solidFill>
                <a:prstClr val="white"/>
              </a:solidFill>
            </a:endParaRPr>
          </a:p>
          <a:p>
            <a:pPr marL="231775"/>
            <a:endParaRPr lang="en-US" sz="3600" dirty="0">
              <a:solidFill>
                <a:prstClr val="white"/>
              </a:solidFill>
            </a:endParaRPr>
          </a:p>
          <a:p>
            <a:pPr marL="231775"/>
            <a:r>
              <a:rPr lang="en-US" sz="3600" dirty="0">
                <a:solidFill>
                  <a:prstClr val="white"/>
                </a:solidFill>
              </a:rPr>
              <a:t> </a:t>
            </a:r>
          </a:p>
        </p:txBody>
      </p:sp>
      <p:sp>
        <p:nvSpPr>
          <p:cNvPr id="9" name="TextBox 8"/>
          <p:cNvSpPr txBox="1"/>
          <p:nvPr/>
        </p:nvSpPr>
        <p:spPr>
          <a:xfrm>
            <a:off x="9215244" y="6412468"/>
            <a:ext cx="1300356" cy="369332"/>
          </a:xfrm>
          <a:prstGeom prst="rect">
            <a:avLst/>
          </a:prstGeom>
          <a:noFill/>
        </p:spPr>
        <p:txBody>
          <a:bodyPr wrap="none" rtlCol="0">
            <a:spAutoFit/>
          </a:bodyPr>
          <a:lstStyle/>
          <a:p>
            <a:r>
              <a:rPr lang="en-US" b="1" dirty="0">
                <a:solidFill>
                  <a:prstClr val="white"/>
                </a:solidFill>
              </a:rPr>
              <a:t>July 9, 2013</a:t>
            </a:r>
          </a:p>
        </p:txBody>
      </p:sp>
      <p:pic>
        <p:nvPicPr>
          <p:cNvPr id="8" name="Picture 2" descr="File:Columns around Jefferson Memorial in Washington DC.jpg"/>
          <p:cNvPicPr>
            <a:picLocks noChangeAspect="1" noChangeArrowheads="1"/>
          </p:cNvPicPr>
          <p:nvPr/>
        </p:nvPicPr>
        <p:blipFill>
          <a:blip r:embed="rId3" cstate="print"/>
          <a:srcRect/>
          <a:stretch>
            <a:fillRect/>
          </a:stretch>
        </p:blipFill>
        <p:spPr bwMode="auto">
          <a:xfrm>
            <a:off x="5524500" y="0"/>
            <a:ext cx="6667500" cy="8890000"/>
          </a:xfrm>
          <a:prstGeom prst="rect">
            <a:avLst/>
          </a:prstGeom>
          <a:noFill/>
        </p:spPr>
      </p:pic>
    </p:spTree>
    <p:extLst>
      <p:ext uri="{BB962C8B-B14F-4D97-AF65-F5344CB8AC3E}">
        <p14:creationId xmlns:p14="http://schemas.microsoft.com/office/powerpoint/2010/main" val="36792662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2746" y="598395"/>
            <a:ext cx="484654" cy="597471"/>
          </a:xfrm>
          <a:prstGeom prst="rect">
            <a:avLst/>
          </a:prstGeom>
        </p:spPr>
        <p:txBody>
          <a:bodyPr vert="horz" wrap="square" lIns="0" tIns="0" rIns="0" bIns="0" rtlCol="0">
            <a:spAutoFit/>
          </a:bodyPr>
          <a:lstStyle/>
          <a:p>
            <a:pPr marL="11206"/>
            <a:r>
              <a:rPr sz="5824" spc="-244" baseline="-16414" dirty="0">
                <a:solidFill>
                  <a:srgbClr val="0D0D0D"/>
                </a:solidFill>
                <a:latin typeface="Times New Roman"/>
                <a:cs typeface="Times New Roman"/>
              </a:rPr>
              <a:t>R</a:t>
            </a:r>
            <a:r>
              <a:rPr sz="2559" spc="-66" dirty="0">
                <a:solidFill>
                  <a:srgbClr val="0F0F0F"/>
                </a:solidFill>
                <a:latin typeface="Times New Roman"/>
                <a:cs typeface="Times New Roman"/>
              </a:rPr>
              <a:t>2</a:t>
            </a:r>
            <a:endParaRPr sz="2559">
              <a:solidFill>
                <a:prstClr val="black"/>
              </a:solidFill>
              <a:latin typeface="Times New Roman"/>
              <a:cs typeface="Times New Roman"/>
            </a:endParaRPr>
          </a:p>
        </p:txBody>
      </p:sp>
      <p:sp>
        <p:nvSpPr>
          <p:cNvPr id="3" name="object 3"/>
          <p:cNvSpPr txBox="1">
            <a:spLocks noGrp="1"/>
          </p:cNvSpPr>
          <p:nvPr>
            <p:ph type="title"/>
          </p:nvPr>
        </p:nvSpPr>
        <p:spPr>
          <a:xfrm>
            <a:off x="7174365" y="2286941"/>
            <a:ext cx="2001931" cy="974626"/>
          </a:xfrm>
          <a:prstGeom prst="rect">
            <a:avLst/>
          </a:prstGeom>
        </p:spPr>
        <p:txBody>
          <a:bodyPr vert="horz" wrap="square" lIns="0" tIns="0" rIns="0" bIns="0" rtlCol="0">
            <a:spAutoFit/>
          </a:bodyPr>
          <a:lstStyle/>
          <a:p>
            <a:pPr marL="11206">
              <a:lnSpc>
                <a:spcPts val="3803"/>
              </a:lnSpc>
              <a:tabLst>
                <a:tab pos="1334692" algn="l"/>
              </a:tabLst>
            </a:pPr>
            <a:r>
              <a:rPr sz="3177" spc="-119" dirty="0">
                <a:solidFill>
                  <a:srgbClr val="1ABD0B"/>
                </a:solidFill>
              </a:rPr>
              <a:t>SSE </a:t>
            </a:r>
            <a:r>
              <a:rPr sz="3177" spc="322" dirty="0">
                <a:solidFill>
                  <a:srgbClr val="1ABD0B"/>
                </a:solidFill>
              </a:rPr>
              <a:t>=	</a:t>
            </a:r>
            <a:r>
              <a:rPr sz="3177" spc="-106" dirty="0">
                <a:solidFill>
                  <a:srgbClr val="1ABD0B"/>
                </a:solidFill>
              </a:rPr>
              <a:t>5.7</a:t>
            </a:r>
            <a:r>
              <a:rPr sz="3177" spc="-101" dirty="0">
                <a:solidFill>
                  <a:srgbClr val="1ABD0B"/>
                </a:solidFill>
              </a:rPr>
              <a:t>3</a:t>
            </a:r>
            <a:endParaRPr sz="3177"/>
          </a:p>
          <a:p>
            <a:pPr marL="11206">
              <a:lnSpc>
                <a:spcPts val="3803"/>
              </a:lnSpc>
            </a:pPr>
            <a:r>
              <a:rPr sz="3177" spc="-163" dirty="0">
                <a:solidFill>
                  <a:srgbClr val="FF0000"/>
                </a:solidFill>
              </a:rPr>
              <a:t>SST </a:t>
            </a:r>
            <a:r>
              <a:rPr sz="3177" spc="322" dirty="0">
                <a:solidFill>
                  <a:srgbClr val="FF0000"/>
                </a:solidFill>
              </a:rPr>
              <a:t>=</a:t>
            </a:r>
            <a:r>
              <a:rPr sz="3177" spc="101" dirty="0">
                <a:solidFill>
                  <a:srgbClr val="FF0000"/>
                </a:solidFill>
              </a:rPr>
              <a:t> </a:t>
            </a:r>
            <a:r>
              <a:rPr sz="3177" spc="-106" dirty="0">
                <a:solidFill>
                  <a:srgbClr val="FF0000"/>
                </a:solidFill>
              </a:rPr>
              <a:t>10.15</a:t>
            </a:r>
            <a:endParaRPr sz="3177"/>
          </a:p>
        </p:txBody>
      </p:sp>
      <p:sp>
        <p:nvSpPr>
          <p:cNvPr id="4" name="object 4"/>
          <p:cNvSpPr/>
          <p:nvPr/>
        </p:nvSpPr>
        <p:spPr>
          <a:xfrm>
            <a:off x="5743541" y="333027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 name="object 5"/>
          <p:cNvSpPr/>
          <p:nvPr/>
        </p:nvSpPr>
        <p:spPr>
          <a:xfrm>
            <a:off x="5285994" y="2680055"/>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 name="object 6"/>
          <p:cNvSpPr/>
          <p:nvPr/>
        </p:nvSpPr>
        <p:spPr>
          <a:xfrm>
            <a:off x="5783288" y="3102349"/>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 name="object 7"/>
          <p:cNvSpPr/>
          <p:nvPr/>
        </p:nvSpPr>
        <p:spPr>
          <a:xfrm>
            <a:off x="4569938" y="3940134"/>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8" name="object 8"/>
          <p:cNvSpPr/>
          <p:nvPr/>
        </p:nvSpPr>
        <p:spPr>
          <a:xfrm>
            <a:off x="4908154" y="4187772"/>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 name="object 9"/>
          <p:cNvSpPr/>
          <p:nvPr/>
        </p:nvSpPr>
        <p:spPr>
          <a:xfrm>
            <a:off x="6181052" y="2636564"/>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 name="object 10"/>
          <p:cNvSpPr/>
          <p:nvPr/>
        </p:nvSpPr>
        <p:spPr>
          <a:xfrm>
            <a:off x="4908154" y="4496461"/>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 name="object 11"/>
          <p:cNvSpPr/>
          <p:nvPr/>
        </p:nvSpPr>
        <p:spPr>
          <a:xfrm>
            <a:off x="6002038" y="213722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 name="object 12"/>
          <p:cNvSpPr/>
          <p:nvPr/>
        </p:nvSpPr>
        <p:spPr>
          <a:xfrm>
            <a:off x="4768887" y="3458101"/>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3" name="object 13"/>
          <p:cNvSpPr/>
          <p:nvPr/>
        </p:nvSpPr>
        <p:spPr>
          <a:xfrm>
            <a:off x="4072767" y="4264824"/>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 name="object 14"/>
          <p:cNvSpPr/>
          <p:nvPr/>
        </p:nvSpPr>
        <p:spPr>
          <a:xfrm>
            <a:off x="5922555" y="355200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 name="object 15"/>
          <p:cNvSpPr/>
          <p:nvPr/>
        </p:nvSpPr>
        <p:spPr>
          <a:xfrm>
            <a:off x="3655078" y="4815425"/>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 name="object 16"/>
          <p:cNvSpPr/>
          <p:nvPr/>
        </p:nvSpPr>
        <p:spPr>
          <a:xfrm>
            <a:off x="5047309" y="3032468"/>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7" name="object 17"/>
          <p:cNvSpPr/>
          <p:nvPr/>
        </p:nvSpPr>
        <p:spPr>
          <a:xfrm>
            <a:off x="4689281" y="4112996"/>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8" name="object 18"/>
          <p:cNvSpPr/>
          <p:nvPr/>
        </p:nvSpPr>
        <p:spPr>
          <a:xfrm>
            <a:off x="4649545" y="4825342"/>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9" name="object 19"/>
          <p:cNvSpPr/>
          <p:nvPr/>
        </p:nvSpPr>
        <p:spPr>
          <a:xfrm>
            <a:off x="5067232" y="4703007"/>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0" name="object 20"/>
          <p:cNvSpPr/>
          <p:nvPr/>
        </p:nvSpPr>
        <p:spPr>
          <a:xfrm>
            <a:off x="5206510" y="3218822"/>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1" name="object 21"/>
          <p:cNvSpPr/>
          <p:nvPr/>
        </p:nvSpPr>
        <p:spPr>
          <a:xfrm>
            <a:off x="5325853" y="3690578"/>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2" name="object 22"/>
          <p:cNvSpPr/>
          <p:nvPr/>
        </p:nvSpPr>
        <p:spPr>
          <a:xfrm>
            <a:off x="3197520" y="4871454"/>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3" name="object 23"/>
          <p:cNvSpPr/>
          <p:nvPr/>
        </p:nvSpPr>
        <p:spPr>
          <a:xfrm>
            <a:off x="5683870" y="4355615"/>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4" name="object 24"/>
          <p:cNvSpPr/>
          <p:nvPr/>
        </p:nvSpPr>
        <p:spPr>
          <a:xfrm>
            <a:off x="4768887" y="4764897"/>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5" name="object 25"/>
          <p:cNvSpPr/>
          <p:nvPr/>
        </p:nvSpPr>
        <p:spPr>
          <a:xfrm>
            <a:off x="5544603" y="3572794"/>
            <a:ext cx="72838" cy="72838"/>
          </a:xfrm>
          <a:custGeom>
            <a:avLst/>
            <a:gdLst/>
            <a:ahLst/>
            <a:cxnLst/>
            <a:rect l="l" t="t" r="r" b="b"/>
            <a:pathLst>
              <a:path w="82550" h="82550">
                <a:moveTo>
                  <a:pt x="0" y="0"/>
                </a:moveTo>
                <a:lnTo>
                  <a:pt x="82296" y="0"/>
                </a:lnTo>
                <a:lnTo>
                  <a:pt x="82296" y="82283"/>
                </a:lnTo>
                <a:lnTo>
                  <a:pt x="0" y="8228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6" name="object 26"/>
          <p:cNvSpPr/>
          <p:nvPr/>
        </p:nvSpPr>
        <p:spPr>
          <a:xfrm>
            <a:off x="6379990" y="3776942"/>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7" name="object 27"/>
          <p:cNvSpPr/>
          <p:nvPr/>
        </p:nvSpPr>
        <p:spPr>
          <a:xfrm>
            <a:off x="3913565" y="4807189"/>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8" name="object 28"/>
          <p:cNvSpPr/>
          <p:nvPr/>
        </p:nvSpPr>
        <p:spPr>
          <a:xfrm>
            <a:off x="4192109" y="369942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9" name="object 29"/>
          <p:cNvSpPr/>
          <p:nvPr/>
        </p:nvSpPr>
        <p:spPr>
          <a:xfrm>
            <a:off x="3253756" y="5017130"/>
            <a:ext cx="2983566" cy="0"/>
          </a:xfrm>
          <a:custGeom>
            <a:avLst/>
            <a:gdLst/>
            <a:ahLst/>
            <a:cxnLst/>
            <a:rect l="l" t="t" r="r" b="b"/>
            <a:pathLst>
              <a:path w="3381375">
                <a:moveTo>
                  <a:pt x="0" y="0"/>
                </a:moveTo>
                <a:lnTo>
                  <a:pt x="3381330" y="0"/>
                </a:lnTo>
              </a:path>
            </a:pathLst>
          </a:custGeom>
          <a:ln w="9525">
            <a:solidFill>
              <a:srgbClr val="000000"/>
            </a:solidFill>
          </a:ln>
        </p:spPr>
        <p:txBody>
          <a:bodyPr wrap="square" lIns="0" tIns="0" rIns="0" bIns="0" rtlCol="0"/>
          <a:lstStyle/>
          <a:p>
            <a:endParaRPr sz="1588">
              <a:solidFill>
                <a:prstClr val="black"/>
              </a:solidFill>
            </a:endParaRPr>
          </a:p>
        </p:txBody>
      </p:sp>
      <p:sp>
        <p:nvSpPr>
          <p:cNvPr id="30" name="object 30"/>
          <p:cNvSpPr/>
          <p:nvPr/>
        </p:nvSpPr>
        <p:spPr>
          <a:xfrm>
            <a:off x="3253756"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1" name="object 31"/>
          <p:cNvSpPr/>
          <p:nvPr/>
        </p:nvSpPr>
        <p:spPr>
          <a:xfrm>
            <a:off x="3850464"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2" name="object 32"/>
          <p:cNvSpPr/>
          <p:nvPr/>
        </p:nvSpPr>
        <p:spPr>
          <a:xfrm>
            <a:off x="4447166"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3" name="object 33"/>
          <p:cNvSpPr/>
          <p:nvPr/>
        </p:nvSpPr>
        <p:spPr>
          <a:xfrm>
            <a:off x="5043868"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4" name="object 34"/>
          <p:cNvSpPr/>
          <p:nvPr/>
        </p:nvSpPr>
        <p:spPr>
          <a:xfrm>
            <a:off x="5640581"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5" name="object 35"/>
          <p:cNvSpPr/>
          <p:nvPr/>
        </p:nvSpPr>
        <p:spPr>
          <a:xfrm>
            <a:off x="6237283"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6" name="object 36"/>
          <p:cNvSpPr txBox="1"/>
          <p:nvPr/>
        </p:nvSpPr>
        <p:spPr>
          <a:xfrm>
            <a:off x="3085521" y="5145103"/>
            <a:ext cx="336737" cy="196849"/>
          </a:xfrm>
          <a:prstGeom prst="rect">
            <a:avLst/>
          </a:prstGeom>
        </p:spPr>
        <p:txBody>
          <a:bodyPr vert="horz" wrap="square" lIns="0" tIns="0" rIns="0" bIns="0" rtlCol="0">
            <a:spAutoFit/>
          </a:bodyPr>
          <a:lstStyle/>
          <a:p>
            <a:pPr marL="11206"/>
            <a:r>
              <a:rPr sz="1279" spc="-4" dirty="0">
                <a:solidFill>
                  <a:prstClr val="black"/>
                </a:solidFill>
                <a:latin typeface="Arial"/>
                <a:cs typeface="Arial"/>
              </a:rPr>
              <a:t>15.0</a:t>
            </a:r>
            <a:endParaRPr sz="1279">
              <a:solidFill>
                <a:prstClr val="black"/>
              </a:solidFill>
              <a:latin typeface="Arial"/>
              <a:cs typeface="Arial"/>
            </a:endParaRPr>
          </a:p>
        </p:txBody>
      </p:sp>
      <p:sp>
        <p:nvSpPr>
          <p:cNvPr id="37" name="object 37"/>
          <p:cNvSpPr/>
          <p:nvPr/>
        </p:nvSpPr>
        <p:spPr>
          <a:xfrm>
            <a:off x="3106528" y="2166001"/>
            <a:ext cx="0" cy="2389654"/>
          </a:xfrm>
          <a:custGeom>
            <a:avLst/>
            <a:gdLst/>
            <a:ahLst/>
            <a:cxnLst/>
            <a:rect l="l" t="t" r="r" b="b"/>
            <a:pathLst>
              <a:path h="2708275">
                <a:moveTo>
                  <a:pt x="0" y="270780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38" name="object 38"/>
          <p:cNvSpPr/>
          <p:nvPr/>
        </p:nvSpPr>
        <p:spPr>
          <a:xfrm>
            <a:off x="3025846" y="4555235"/>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39" name="object 39"/>
          <p:cNvSpPr/>
          <p:nvPr/>
        </p:nvSpPr>
        <p:spPr>
          <a:xfrm>
            <a:off x="3025846" y="3957918"/>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0" name="object 40"/>
          <p:cNvSpPr/>
          <p:nvPr/>
        </p:nvSpPr>
        <p:spPr>
          <a:xfrm>
            <a:off x="3025846" y="3360610"/>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1" name="object 41"/>
          <p:cNvSpPr/>
          <p:nvPr/>
        </p:nvSpPr>
        <p:spPr>
          <a:xfrm>
            <a:off x="3025846" y="2763303"/>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2" name="object 42"/>
          <p:cNvSpPr/>
          <p:nvPr/>
        </p:nvSpPr>
        <p:spPr>
          <a:xfrm>
            <a:off x="3025846" y="2166000"/>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3" name="object 43"/>
          <p:cNvSpPr txBox="1"/>
          <p:nvPr/>
        </p:nvSpPr>
        <p:spPr>
          <a:xfrm>
            <a:off x="2770928" y="4431837"/>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6.5</a:t>
            </a:r>
            <a:endParaRPr sz="1235">
              <a:solidFill>
                <a:prstClr val="black"/>
              </a:solidFill>
              <a:latin typeface="Arial"/>
              <a:cs typeface="Arial"/>
            </a:endParaRPr>
          </a:p>
        </p:txBody>
      </p:sp>
      <p:sp>
        <p:nvSpPr>
          <p:cNvPr id="44" name="object 44"/>
          <p:cNvSpPr txBox="1"/>
          <p:nvPr/>
        </p:nvSpPr>
        <p:spPr>
          <a:xfrm>
            <a:off x="2770928" y="3834529"/>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7.0</a:t>
            </a:r>
            <a:endParaRPr sz="1235">
              <a:solidFill>
                <a:prstClr val="black"/>
              </a:solidFill>
              <a:latin typeface="Arial"/>
              <a:cs typeface="Arial"/>
            </a:endParaRPr>
          </a:p>
        </p:txBody>
      </p:sp>
      <p:sp>
        <p:nvSpPr>
          <p:cNvPr id="45" name="object 45"/>
          <p:cNvSpPr txBox="1"/>
          <p:nvPr/>
        </p:nvSpPr>
        <p:spPr>
          <a:xfrm>
            <a:off x="2770928" y="3237223"/>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7.5</a:t>
            </a:r>
            <a:endParaRPr sz="1235">
              <a:solidFill>
                <a:prstClr val="black"/>
              </a:solidFill>
              <a:latin typeface="Arial"/>
              <a:cs typeface="Arial"/>
            </a:endParaRPr>
          </a:p>
        </p:txBody>
      </p:sp>
      <p:sp>
        <p:nvSpPr>
          <p:cNvPr id="46" name="object 46"/>
          <p:cNvSpPr txBox="1"/>
          <p:nvPr/>
        </p:nvSpPr>
        <p:spPr>
          <a:xfrm>
            <a:off x="2770928" y="2639915"/>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8.0</a:t>
            </a:r>
            <a:endParaRPr sz="1235">
              <a:solidFill>
                <a:prstClr val="black"/>
              </a:solidFill>
              <a:latin typeface="Arial"/>
              <a:cs typeface="Arial"/>
            </a:endParaRPr>
          </a:p>
        </p:txBody>
      </p:sp>
      <p:sp>
        <p:nvSpPr>
          <p:cNvPr id="47" name="object 47"/>
          <p:cNvSpPr txBox="1"/>
          <p:nvPr/>
        </p:nvSpPr>
        <p:spPr>
          <a:xfrm>
            <a:off x="2770928" y="2042612"/>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8.5</a:t>
            </a:r>
            <a:endParaRPr sz="1235">
              <a:solidFill>
                <a:prstClr val="black"/>
              </a:solidFill>
              <a:latin typeface="Arial"/>
              <a:cs typeface="Arial"/>
            </a:endParaRPr>
          </a:p>
        </p:txBody>
      </p:sp>
      <p:sp>
        <p:nvSpPr>
          <p:cNvPr id="48" name="object 48"/>
          <p:cNvSpPr/>
          <p:nvPr/>
        </p:nvSpPr>
        <p:spPr>
          <a:xfrm>
            <a:off x="3106529" y="2064158"/>
            <a:ext cx="3437404" cy="2953310"/>
          </a:xfrm>
          <a:custGeom>
            <a:avLst/>
            <a:gdLst/>
            <a:ahLst/>
            <a:cxnLst/>
            <a:rect l="l" t="t" r="r" b="b"/>
            <a:pathLst>
              <a:path w="3895725" h="3347085">
                <a:moveTo>
                  <a:pt x="0" y="3346704"/>
                </a:moveTo>
                <a:lnTo>
                  <a:pt x="3895343" y="3346704"/>
                </a:lnTo>
                <a:lnTo>
                  <a:pt x="3895343" y="0"/>
                </a:lnTo>
                <a:lnTo>
                  <a:pt x="0" y="0"/>
                </a:lnTo>
                <a:lnTo>
                  <a:pt x="0" y="3346704"/>
                </a:lnTo>
              </a:path>
            </a:pathLst>
          </a:custGeom>
          <a:ln w="9525">
            <a:solidFill>
              <a:srgbClr val="000000"/>
            </a:solidFill>
          </a:ln>
        </p:spPr>
        <p:txBody>
          <a:bodyPr wrap="square" lIns="0" tIns="0" rIns="0" bIns="0" rtlCol="0"/>
          <a:lstStyle/>
          <a:p>
            <a:endParaRPr sz="1588">
              <a:solidFill>
                <a:prstClr val="black"/>
              </a:solidFill>
            </a:endParaRPr>
          </a:p>
        </p:txBody>
      </p:sp>
      <p:sp>
        <p:nvSpPr>
          <p:cNvPr id="49" name="object 49"/>
          <p:cNvSpPr txBox="1"/>
          <p:nvPr/>
        </p:nvSpPr>
        <p:spPr>
          <a:xfrm>
            <a:off x="3486576" y="5145102"/>
            <a:ext cx="2919132" cy="521938"/>
          </a:xfrm>
          <a:prstGeom prst="rect">
            <a:avLst/>
          </a:prstGeom>
        </p:spPr>
        <p:txBody>
          <a:bodyPr vert="horz" wrap="square" lIns="0" tIns="0" rIns="0" bIns="0" rtlCol="0">
            <a:spAutoFit/>
          </a:bodyPr>
          <a:lstStyle/>
          <a:p>
            <a:pPr marL="206760">
              <a:tabLst>
                <a:tab pos="803505" algn="l"/>
                <a:tab pos="1400250" algn="l"/>
                <a:tab pos="1996995" algn="l"/>
                <a:tab pos="2593740" algn="l"/>
              </a:tabLst>
            </a:pPr>
            <a:r>
              <a:rPr sz="1279" spc="-4" dirty="0">
                <a:solidFill>
                  <a:prstClr val="black"/>
                </a:solidFill>
                <a:latin typeface="Arial"/>
                <a:cs typeface="Arial"/>
              </a:rPr>
              <a:t>15.5	16.0	16.5	17.0	17.5</a:t>
            </a:r>
            <a:endParaRPr sz="1279">
              <a:solidFill>
                <a:prstClr val="black"/>
              </a:solidFill>
              <a:latin typeface="Arial"/>
              <a:cs typeface="Arial"/>
            </a:endParaRPr>
          </a:p>
          <a:p>
            <a:pPr marL="11206">
              <a:spcBef>
                <a:spcPts val="1006"/>
              </a:spcBef>
            </a:pPr>
            <a:r>
              <a:rPr sz="1279" spc="-9" dirty="0">
                <a:solidFill>
                  <a:prstClr val="black"/>
                </a:solidFill>
                <a:latin typeface="Arial"/>
                <a:cs typeface="Arial"/>
              </a:rPr>
              <a:t>Avg Growing Season Temp</a:t>
            </a:r>
            <a:r>
              <a:rPr sz="1279" dirty="0">
                <a:solidFill>
                  <a:prstClr val="black"/>
                </a:solidFill>
                <a:latin typeface="Arial"/>
                <a:cs typeface="Arial"/>
              </a:rPr>
              <a:t> </a:t>
            </a:r>
            <a:r>
              <a:rPr sz="1279" spc="-4" dirty="0">
                <a:solidFill>
                  <a:prstClr val="black"/>
                </a:solidFill>
                <a:latin typeface="Arial"/>
                <a:cs typeface="Arial"/>
              </a:rPr>
              <a:t>(Celsius)</a:t>
            </a:r>
            <a:endParaRPr sz="1279">
              <a:solidFill>
                <a:prstClr val="black"/>
              </a:solidFill>
              <a:latin typeface="Arial"/>
              <a:cs typeface="Arial"/>
            </a:endParaRPr>
          </a:p>
        </p:txBody>
      </p:sp>
      <p:sp>
        <p:nvSpPr>
          <p:cNvPr id="50" name="object 50"/>
          <p:cNvSpPr txBox="1"/>
          <p:nvPr/>
        </p:nvSpPr>
        <p:spPr>
          <a:xfrm>
            <a:off x="2448199" y="2820949"/>
            <a:ext cx="179536" cy="1439395"/>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
        <p:nvSpPr>
          <p:cNvPr id="51" name="object 51"/>
          <p:cNvSpPr/>
          <p:nvPr/>
        </p:nvSpPr>
        <p:spPr>
          <a:xfrm>
            <a:off x="3106529" y="3874299"/>
            <a:ext cx="3437404" cy="0"/>
          </a:xfrm>
          <a:custGeom>
            <a:avLst/>
            <a:gdLst/>
            <a:ahLst/>
            <a:cxnLst/>
            <a:rect l="l" t="t" r="r" b="b"/>
            <a:pathLst>
              <a:path w="3895725">
                <a:moveTo>
                  <a:pt x="0" y="0"/>
                </a:moveTo>
                <a:lnTo>
                  <a:pt x="3895343" y="0"/>
                </a:lnTo>
              </a:path>
            </a:pathLst>
          </a:custGeom>
          <a:ln w="28575">
            <a:solidFill>
              <a:srgbClr val="FF0000"/>
            </a:solidFill>
          </a:ln>
        </p:spPr>
        <p:txBody>
          <a:bodyPr wrap="square" lIns="0" tIns="0" rIns="0" bIns="0" rtlCol="0"/>
          <a:lstStyle/>
          <a:p>
            <a:endParaRPr sz="1588">
              <a:solidFill>
                <a:prstClr val="black"/>
              </a:solidFill>
            </a:endParaRPr>
          </a:p>
        </p:txBody>
      </p:sp>
      <p:sp>
        <p:nvSpPr>
          <p:cNvPr id="52" name="object 52"/>
          <p:cNvSpPr/>
          <p:nvPr/>
        </p:nvSpPr>
        <p:spPr>
          <a:xfrm>
            <a:off x="3129477" y="2829889"/>
            <a:ext cx="3414432" cy="2187388"/>
          </a:xfrm>
          <a:custGeom>
            <a:avLst/>
            <a:gdLst/>
            <a:ahLst/>
            <a:cxnLst/>
            <a:rect l="l" t="t" r="r" b="b"/>
            <a:pathLst>
              <a:path w="3869690" h="2479040">
                <a:moveTo>
                  <a:pt x="0" y="2478874"/>
                </a:moveTo>
                <a:lnTo>
                  <a:pt x="3869335" y="0"/>
                </a:lnTo>
              </a:path>
            </a:pathLst>
          </a:custGeom>
          <a:ln w="28575">
            <a:solidFill>
              <a:srgbClr val="00FF00"/>
            </a:solidFill>
          </a:ln>
        </p:spPr>
        <p:txBody>
          <a:bodyPr wrap="square" lIns="0" tIns="0" rIns="0" bIns="0" rtlCol="0"/>
          <a:lstStyle/>
          <a:p>
            <a:endParaRPr sz="1588">
              <a:solidFill>
                <a:prstClr val="black"/>
              </a:solidFill>
            </a:endParaRPr>
          </a:p>
        </p:txBody>
      </p:sp>
      <p:sp>
        <p:nvSpPr>
          <p:cNvPr id="53" name="object 53"/>
          <p:cNvSpPr/>
          <p:nvPr/>
        </p:nvSpPr>
        <p:spPr>
          <a:xfrm>
            <a:off x="7266386" y="3535414"/>
            <a:ext cx="117662" cy="237004"/>
          </a:xfrm>
          <a:custGeom>
            <a:avLst/>
            <a:gdLst/>
            <a:ahLst/>
            <a:cxnLst/>
            <a:rect l="l" t="t" r="r" b="b"/>
            <a:pathLst>
              <a:path w="133350" h="268604">
                <a:moveTo>
                  <a:pt x="30960" y="43919"/>
                </a:moveTo>
                <a:lnTo>
                  <a:pt x="30960" y="43919"/>
                </a:lnTo>
                <a:lnTo>
                  <a:pt x="32760" y="39239"/>
                </a:lnTo>
                <a:lnTo>
                  <a:pt x="32760" y="32399"/>
                </a:lnTo>
                <a:lnTo>
                  <a:pt x="34919" y="37439"/>
                </a:lnTo>
                <a:lnTo>
                  <a:pt x="36000" y="42119"/>
                </a:lnTo>
                <a:lnTo>
                  <a:pt x="34919" y="47879"/>
                </a:lnTo>
                <a:lnTo>
                  <a:pt x="34559" y="56159"/>
                </a:lnTo>
                <a:lnTo>
                  <a:pt x="32760" y="66599"/>
                </a:lnTo>
                <a:lnTo>
                  <a:pt x="31320" y="79559"/>
                </a:lnTo>
                <a:lnTo>
                  <a:pt x="28800" y="94679"/>
                </a:lnTo>
                <a:lnTo>
                  <a:pt x="26639" y="113399"/>
                </a:lnTo>
                <a:lnTo>
                  <a:pt x="23400" y="132479"/>
                </a:lnTo>
                <a:lnTo>
                  <a:pt x="20520" y="153359"/>
                </a:lnTo>
                <a:lnTo>
                  <a:pt x="17279" y="174239"/>
                </a:lnTo>
                <a:lnTo>
                  <a:pt x="14039" y="195119"/>
                </a:lnTo>
                <a:lnTo>
                  <a:pt x="11160" y="213479"/>
                </a:lnTo>
                <a:lnTo>
                  <a:pt x="8640" y="231479"/>
                </a:lnTo>
                <a:lnTo>
                  <a:pt x="5760" y="245159"/>
                </a:lnTo>
                <a:lnTo>
                  <a:pt x="3959" y="256319"/>
                </a:lnTo>
                <a:lnTo>
                  <a:pt x="1799" y="263879"/>
                </a:lnTo>
                <a:lnTo>
                  <a:pt x="0" y="268559"/>
                </a:lnTo>
                <a:lnTo>
                  <a:pt x="0" y="261359"/>
                </a:lnTo>
                <a:lnTo>
                  <a:pt x="720" y="251999"/>
                </a:lnTo>
                <a:lnTo>
                  <a:pt x="1799" y="238679"/>
                </a:lnTo>
                <a:lnTo>
                  <a:pt x="2159" y="221399"/>
                </a:lnTo>
                <a:lnTo>
                  <a:pt x="3959" y="200519"/>
                </a:lnTo>
                <a:lnTo>
                  <a:pt x="4679" y="177119"/>
                </a:lnTo>
                <a:lnTo>
                  <a:pt x="6839" y="151919"/>
                </a:lnTo>
                <a:lnTo>
                  <a:pt x="8640" y="125999"/>
                </a:lnTo>
                <a:lnTo>
                  <a:pt x="14039" y="75959"/>
                </a:lnTo>
                <a:lnTo>
                  <a:pt x="24119" y="34919"/>
                </a:lnTo>
                <a:lnTo>
                  <a:pt x="47519" y="2879"/>
                </a:lnTo>
                <a:lnTo>
                  <a:pt x="56879" y="0"/>
                </a:lnTo>
                <a:lnTo>
                  <a:pt x="66599" y="1079"/>
                </a:lnTo>
                <a:lnTo>
                  <a:pt x="100080" y="33479"/>
                </a:lnTo>
                <a:lnTo>
                  <a:pt x="104040" y="56879"/>
                </a:lnTo>
                <a:lnTo>
                  <a:pt x="101879" y="68759"/>
                </a:lnTo>
                <a:lnTo>
                  <a:pt x="70920" y="102599"/>
                </a:lnTo>
                <a:lnTo>
                  <a:pt x="30960" y="118079"/>
                </a:lnTo>
                <a:lnTo>
                  <a:pt x="24119" y="121319"/>
                </a:lnTo>
                <a:lnTo>
                  <a:pt x="18720" y="123119"/>
                </a:lnTo>
                <a:lnTo>
                  <a:pt x="13680" y="127079"/>
                </a:lnTo>
                <a:lnTo>
                  <a:pt x="18360" y="134279"/>
                </a:lnTo>
                <a:lnTo>
                  <a:pt x="27720" y="142919"/>
                </a:lnTo>
                <a:lnTo>
                  <a:pt x="33480" y="150839"/>
                </a:lnTo>
                <a:lnTo>
                  <a:pt x="40680" y="159479"/>
                </a:lnTo>
                <a:lnTo>
                  <a:pt x="48959" y="170999"/>
                </a:lnTo>
                <a:lnTo>
                  <a:pt x="56879" y="182879"/>
                </a:lnTo>
                <a:lnTo>
                  <a:pt x="65519" y="195839"/>
                </a:lnTo>
                <a:lnTo>
                  <a:pt x="73440" y="208799"/>
                </a:lnTo>
                <a:lnTo>
                  <a:pt x="81360" y="222479"/>
                </a:lnTo>
                <a:lnTo>
                  <a:pt x="87839" y="235079"/>
                </a:lnTo>
                <a:lnTo>
                  <a:pt x="94319" y="245159"/>
                </a:lnTo>
                <a:lnTo>
                  <a:pt x="100440" y="254519"/>
                </a:lnTo>
                <a:lnTo>
                  <a:pt x="113040" y="263519"/>
                </a:lnTo>
                <a:lnTo>
                  <a:pt x="118080" y="263879"/>
                </a:lnTo>
                <a:lnTo>
                  <a:pt x="126360" y="263879"/>
                </a:lnTo>
                <a:lnTo>
                  <a:pt x="133200" y="259199"/>
                </a:lnTo>
              </a:path>
            </a:pathLst>
          </a:custGeom>
          <a:ln w="28576">
            <a:solidFill>
              <a:srgbClr val="FF2600"/>
            </a:solidFill>
          </a:ln>
        </p:spPr>
        <p:txBody>
          <a:bodyPr wrap="square" lIns="0" tIns="0" rIns="0" bIns="0" rtlCol="0"/>
          <a:lstStyle/>
          <a:p>
            <a:endParaRPr sz="1588">
              <a:solidFill>
                <a:prstClr val="black"/>
              </a:solidFill>
            </a:endParaRPr>
          </a:p>
        </p:txBody>
      </p:sp>
      <p:sp>
        <p:nvSpPr>
          <p:cNvPr id="54" name="object 54"/>
          <p:cNvSpPr/>
          <p:nvPr/>
        </p:nvSpPr>
        <p:spPr>
          <a:xfrm>
            <a:off x="7416317" y="3529061"/>
            <a:ext cx="96371" cy="101413"/>
          </a:xfrm>
          <a:custGeom>
            <a:avLst/>
            <a:gdLst/>
            <a:ahLst/>
            <a:cxnLst/>
            <a:rect l="l" t="t" r="r" b="b"/>
            <a:pathLst>
              <a:path w="109220" h="114935">
                <a:moveTo>
                  <a:pt x="0" y="21239"/>
                </a:moveTo>
                <a:lnTo>
                  <a:pt x="2879" y="26639"/>
                </a:lnTo>
                <a:lnTo>
                  <a:pt x="3599" y="21239"/>
                </a:lnTo>
                <a:lnTo>
                  <a:pt x="5399" y="15839"/>
                </a:lnTo>
                <a:lnTo>
                  <a:pt x="9359" y="8279"/>
                </a:lnTo>
                <a:lnTo>
                  <a:pt x="18719" y="2519"/>
                </a:lnTo>
                <a:lnTo>
                  <a:pt x="25559" y="1079"/>
                </a:lnTo>
                <a:lnTo>
                  <a:pt x="32398" y="0"/>
                </a:lnTo>
                <a:lnTo>
                  <a:pt x="39599" y="1079"/>
                </a:lnTo>
                <a:lnTo>
                  <a:pt x="46798" y="3239"/>
                </a:lnTo>
                <a:lnTo>
                  <a:pt x="64079" y="30599"/>
                </a:lnTo>
                <a:lnTo>
                  <a:pt x="61918" y="38159"/>
                </a:lnTo>
                <a:lnTo>
                  <a:pt x="35279" y="71639"/>
                </a:lnTo>
                <a:lnTo>
                  <a:pt x="29158" y="77399"/>
                </a:lnTo>
                <a:lnTo>
                  <a:pt x="24118" y="83159"/>
                </a:lnTo>
                <a:lnTo>
                  <a:pt x="19798" y="88559"/>
                </a:lnTo>
                <a:lnTo>
                  <a:pt x="17639" y="93599"/>
                </a:lnTo>
                <a:lnTo>
                  <a:pt x="17279" y="98279"/>
                </a:lnTo>
                <a:lnTo>
                  <a:pt x="52919" y="113759"/>
                </a:lnTo>
                <a:lnTo>
                  <a:pt x="62999" y="114479"/>
                </a:lnTo>
                <a:lnTo>
                  <a:pt x="71639" y="113399"/>
                </a:lnTo>
                <a:lnTo>
                  <a:pt x="80639" y="111599"/>
                </a:lnTo>
                <a:lnTo>
                  <a:pt x="88918" y="110879"/>
                </a:lnTo>
                <a:lnTo>
                  <a:pt x="93599" y="106919"/>
                </a:lnTo>
                <a:lnTo>
                  <a:pt x="101518" y="105479"/>
                </a:lnTo>
                <a:lnTo>
                  <a:pt x="109078" y="101879"/>
                </a:lnTo>
              </a:path>
            </a:pathLst>
          </a:custGeom>
          <a:ln w="28576">
            <a:solidFill>
              <a:srgbClr val="FF2600"/>
            </a:solidFill>
          </a:ln>
        </p:spPr>
        <p:txBody>
          <a:bodyPr wrap="square" lIns="0" tIns="0" rIns="0" bIns="0" rtlCol="0"/>
          <a:lstStyle/>
          <a:p>
            <a:endParaRPr sz="1588">
              <a:solidFill>
                <a:prstClr val="black"/>
              </a:solidFill>
            </a:endParaRPr>
          </a:p>
        </p:txBody>
      </p:sp>
      <p:sp>
        <p:nvSpPr>
          <p:cNvPr id="55" name="object 55"/>
          <p:cNvSpPr/>
          <p:nvPr/>
        </p:nvSpPr>
        <p:spPr>
          <a:xfrm>
            <a:off x="7636445" y="3625308"/>
            <a:ext cx="79001" cy="10646"/>
          </a:xfrm>
          <a:custGeom>
            <a:avLst/>
            <a:gdLst/>
            <a:ahLst/>
            <a:cxnLst/>
            <a:rect l="l" t="t" r="r" b="b"/>
            <a:pathLst>
              <a:path w="89534" h="12064">
                <a:moveTo>
                  <a:pt x="83159" y="8999"/>
                </a:moveTo>
                <a:lnTo>
                  <a:pt x="88919" y="10439"/>
                </a:lnTo>
                <a:lnTo>
                  <a:pt x="83520" y="11519"/>
                </a:lnTo>
                <a:lnTo>
                  <a:pt x="75960" y="10079"/>
                </a:lnTo>
                <a:lnTo>
                  <a:pt x="68039" y="9359"/>
                </a:lnTo>
                <a:lnTo>
                  <a:pt x="57959" y="7919"/>
                </a:lnTo>
                <a:lnTo>
                  <a:pt x="47879" y="6839"/>
                </a:lnTo>
                <a:lnTo>
                  <a:pt x="37440" y="5759"/>
                </a:lnTo>
                <a:lnTo>
                  <a:pt x="25919" y="3599"/>
                </a:lnTo>
                <a:lnTo>
                  <a:pt x="18000" y="4319"/>
                </a:lnTo>
                <a:lnTo>
                  <a:pt x="7920" y="107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56" name="object 56"/>
          <p:cNvSpPr/>
          <p:nvPr/>
        </p:nvSpPr>
        <p:spPr>
          <a:xfrm>
            <a:off x="7631681" y="3670413"/>
            <a:ext cx="92449" cy="20171"/>
          </a:xfrm>
          <a:custGeom>
            <a:avLst/>
            <a:gdLst/>
            <a:ahLst/>
            <a:cxnLst/>
            <a:rect l="l" t="t" r="r" b="b"/>
            <a:pathLst>
              <a:path w="104775" h="22860">
                <a:moveTo>
                  <a:pt x="102599" y="17639"/>
                </a:moveTo>
                <a:lnTo>
                  <a:pt x="104399" y="22319"/>
                </a:lnTo>
                <a:lnTo>
                  <a:pt x="99719" y="19439"/>
                </a:lnTo>
                <a:lnTo>
                  <a:pt x="88558" y="19079"/>
                </a:lnTo>
                <a:lnTo>
                  <a:pt x="80639" y="20159"/>
                </a:lnTo>
                <a:lnTo>
                  <a:pt x="69839" y="19079"/>
                </a:lnTo>
                <a:lnTo>
                  <a:pt x="58318" y="18719"/>
                </a:lnTo>
                <a:lnTo>
                  <a:pt x="45359" y="17639"/>
                </a:lnTo>
                <a:lnTo>
                  <a:pt x="33479" y="15839"/>
                </a:lnTo>
                <a:lnTo>
                  <a:pt x="21959" y="15119"/>
                </a:lnTo>
                <a:lnTo>
                  <a:pt x="11158" y="10439"/>
                </a:lnTo>
                <a:lnTo>
                  <a:pt x="5759" y="7559"/>
                </a:lnTo>
                <a:lnTo>
                  <a:pt x="0" y="4679"/>
                </a:lnTo>
                <a:lnTo>
                  <a:pt x="719" y="0"/>
                </a:lnTo>
              </a:path>
            </a:pathLst>
          </a:custGeom>
          <a:ln w="28576">
            <a:solidFill>
              <a:srgbClr val="FF2600"/>
            </a:solidFill>
          </a:ln>
        </p:spPr>
        <p:txBody>
          <a:bodyPr wrap="square" lIns="0" tIns="0" rIns="0" bIns="0" rtlCol="0"/>
          <a:lstStyle/>
          <a:p>
            <a:endParaRPr sz="1588">
              <a:solidFill>
                <a:prstClr val="black"/>
              </a:solidFill>
            </a:endParaRPr>
          </a:p>
        </p:txBody>
      </p:sp>
      <p:sp>
        <p:nvSpPr>
          <p:cNvPr id="57" name="object 57"/>
          <p:cNvSpPr/>
          <p:nvPr/>
        </p:nvSpPr>
        <p:spPr>
          <a:xfrm>
            <a:off x="7907714" y="3517625"/>
            <a:ext cx="37540" cy="262218"/>
          </a:xfrm>
          <a:custGeom>
            <a:avLst/>
            <a:gdLst/>
            <a:ahLst/>
            <a:cxnLst/>
            <a:rect l="l" t="t" r="r" b="b"/>
            <a:pathLst>
              <a:path w="42545" h="297179">
                <a:moveTo>
                  <a:pt x="42119" y="0"/>
                </a:moveTo>
                <a:lnTo>
                  <a:pt x="39599" y="8279"/>
                </a:lnTo>
                <a:lnTo>
                  <a:pt x="36000" y="13679"/>
                </a:lnTo>
                <a:lnTo>
                  <a:pt x="33839" y="24119"/>
                </a:lnTo>
                <a:lnTo>
                  <a:pt x="29519" y="35999"/>
                </a:lnTo>
                <a:lnTo>
                  <a:pt x="26999" y="52559"/>
                </a:lnTo>
                <a:lnTo>
                  <a:pt x="23400" y="71639"/>
                </a:lnTo>
                <a:lnTo>
                  <a:pt x="20159" y="95759"/>
                </a:lnTo>
                <a:lnTo>
                  <a:pt x="17280" y="122039"/>
                </a:lnTo>
                <a:lnTo>
                  <a:pt x="15119" y="150119"/>
                </a:lnTo>
                <a:lnTo>
                  <a:pt x="12600" y="178919"/>
                </a:lnTo>
                <a:lnTo>
                  <a:pt x="10440" y="206639"/>
                </a:lnTo>
                <a:lnTo>
                  <a:pt x="7920" y="232199"/>
                </a:lnTo>
                <a:lnTo>
                  <a:pt x="5760" y="255239"/>
                </a:lnTo>
                <a:lnTo>
                  <a:pt x="3599" y="273959"/>
                </a:lnTo>
                <a:lnTo>
                  <a:pt x="1079" y="286919"/>
                </a:lnTo>
                <a:lnTo>
                  <a:pt x="0" y="296639"/>
                </a:lnTo>
                <a:lnTo>
                  <a:pt x="4319" y="287999"/>
                </a:lnTo>
                <a:lnTo>
                  <a:pt x="9000" y="275759"/>
                </a:lnTo>
              </a:path>
            </a:pathLst>
          </a:custGeom>
          <a:ln w="28576">
            <a:solidFill>
              <a:srgbClr val="FF2600"/>
            </a:solidFill>
          </a:ln>
        </p:spPr>
        <p:txBody>
          <a:bodyPr wrap="square" lIns="0" tIns="0" rIns="0" bIns="0" rtlCol="0"/>
          <a:lstStyle/>
          <a:p>
            <a:endParaRPr sz="1588">
              <a:solidFill>
                <a:prstClr val="black"/>
              </a:solidFill>
            </a:endParaRPr>
          </a:p>
        </p:txBody>
      </p:sp>
      <p:sp>
        <p:nvSpPr>
          <p:cNvPr id="58" name="object 58"/>
          <p:cNvSpPr/>
          <p:nvPr/>
        </p:nvSpPr>
        <p:spPr>
          <a:xfrm>
            <a:off x="8071939" y="3657073"/>
            <a:ext cx="115421" cy="11766"/>
          </a:xfrm>
          <a:custGeom>
            <a:avLst/>
            <a:gdLst/>
            <a:ahLst/>
            <a:cxnLst/>
            <a:rect l="l" t="t" r="r" b="b"/>
            <a:pathLst>
              <a:path w="130809" h="13335">
                <a:moveTo>
                  <a:pt x="128519" y="0"/>
                </a:moveTo>
                <a:lnTo>
                  <a:pt x="130679" y="4679"/>
                </a:lnTo>
                <a:lnTo>
                  <a:pt x="127079" y="9359"/>
                </a:lnTo>
                <a:lnTo>
                  <a:pt x="119159" y="9719"/>
                </a:lnTo>
                <a:lnTo>
                  <a:pt x="111959" y="11879"/>
                </a:lnTo>
                <a:lnTo>
                  <a:pt x="99719" y="12239"/>
                </a:lnTo>
                <a:lnTo>
                  <a:pt x="86039" y="12959"/>
                </a:lnTo>
                <a:lnTo>
                  <a:pt x="69839" y="12239"/>
                </a:lnTo>
                <a:lnTo>
                  <a:pt x="53279" y="11519"/>
                </a:lnTo>
                <a:lnTo>
                  <a:pt x="37799" y="10799"/>
                </a:lnTo>
                <a:lnTo>
                  <a:pt x="22319" y="8279"/>
                </a:lnTo>
                <a:lnTo>
                  <a:pt x="11879" y="8639"/>
                </a:lnTo>
                <a:lnTo>
                  <a:pt x="0" y="5759"/>
                </a:lnTo>
              </a:path>
            </a:pathLst>
          </a:custGeom>
          <a:ln w="28576">
            <a:solidFill>
              <a:srgbClr val="FF2600"/>
            </a:solidFill>
          </a:ln>
        </p:spPr>
        <p:txBody>
          <a:bodyPr wrap="square" lIns="0" tIns="0" rIns="0" bIns="0" rtlCol="0"/>
          <a:lstStyle/>
          <a:p>
            <a:endParaRPr sz="1588">
              <a:solidFill>
                <a:prstClr val="black"/>
              </a:solidFill>
            </a:endParaRPr>
          </a:p>
        </p:txBody>
      </p:sp>
      <p:sp>
        <p:nvSpPr>
          <p:cNvPr id="59" name="object 59"/>
          <p:cNvSpPr/>
          <p:nvPr/>
        </p:nvSpPr>
        <p:spPr>
          <a:xfrm>
            <a:off x="8345116" y="3429637"/>
            <a:ext cx="103093" cy="165847"/>
          </a:xfrm>
          <a:custGeom>
            <a:avLst/>
            <a:gdLst/>
            <a:ahLst/>
            <a:cxnLst/>
            <a:rect l="l" t="t" r="r" b="b"/>
            <a:pathLst>
              <a:path w="116840" h="187960">
                <a:moveTo>
                  <a:pt x="116639" y="31679"/>
                </a:moveTo>
                <a:lnTo>
                  <a:pt x="113039" y="24839"/>
                </a:lnTo>
                <a:lnTo>
                  <a:pt x="104399" y="18360"/>
                </a:lnTo>
                <a:lnTo>
                  <a:pt x="95399" y="14039"/>
                </a:lnTo>
                <a:lnTo>
                  <a:pt x="52199" y="1079"/>
                </a:lnTo>
                <a:lnTo>
                  <a:pt x="41039" y="0"/>
                </a:lnTo>
                <a:lnTo>
                  <a:pt x="30959" y="720"/>
                </a:lnTo>
                <a:lnTo>
                  <a:pt x="22679" y="4679"/>
                </a:lnTo>
                <a:lnTo>
                  <a:pt x="17999" y="9359"/>
                </a:lnTo>
                <a:lnTo>
                  <a:pt x="15839" y="17279"/>
                </a:lnTo>
                <a:lnTo>
                  <a:pt x="16919" y="26639"/>
                </a:lnTo>
                <a:lnTo>
                  <a:pt x="41399" y="72359"/>
                </a:lnTo>
                <a:lnTo>
                  <a:pt x="60479" y="93599"/>
                </a:lnTo>
                <a:lnTo>
                  <a:pt x="69839" y="104039"/>
                </a:lnTo>
                <a:lnTo>
                  <a:pt x="77399" y="113399"/>
                </a:lnTo>
                <a:lnTo>
                  <a:pt x="84599" y="123839"/>
                </a:lnTo>
                <a:lnTo>
                  <a:pt x="89279" y="133559"/>
                </a:lnTo>
                <a:lnTo>
                  <a:pt x="92159" y="143999"/>
                </a:lnTo>
                <a:lnTo>
                  <a:pt x="92159" y="153719"/>
                </a:lnTo>
                <a:lnTo>
                  <a:pt x="68759" y="185399"/>
                </a:lnTo>
                <a:lnTo>
                  <a:pt x="58679" y="187919"/>
                </a:lnTo>
                <a:lnTo>
                  <a:pt x="47519" y="187919"/>
                </a:lnTo>
                <a:lnTo>
                  <a:pt x="13679" y="167759"/>
                </a:lnTo>
                <a:lnTo>
                  <a:pt x="0" y="133559"/>
                </a:lnTo>
                <a:lnTo>
                  <a:pt x="719" y="119879"/>
                </a:lnTo>
              </a:path>
            </a:pathLst>
          </a:custGeom>
          <a:ln w="28576">
            <a:solidFill>
              <a:srgbClr val="FF2600"/>
            </a:solidFill>
          </a:ln>
        </p:spPr>
        <p:txBody>
          <a:bodyPr wrap="square" lIns="0" tIns="0" rIns="0" bIns="0" rtlCol="0"/>
          <a:lstStyle/>
          <a:p>
            <a:endParaRPr sz="1588">
              <a:solidFill>
                <a:prstClr val="black"/>
              </a:solidFill>
            </a:endParaRPr>
          </a:p>
        </p:txBody>
      </p:sp>
      <p:sp>
        <p:nvSpPr>
          <p:cNvPr id="60" name="object 60"/>
          <p:cNvSpPr/>
          <p:nvPr/>
        </p:nvSpPr>
        <p:spPr>
          <a:xfrm>
            <a:off x="8489645" y="3429637"/>
            <a:ext cx="89087" cy="146237"/>
          </a:xfrm>
          <a:custGeom>
            <a:avLst/>
            <a:gdLst/>
            <a:ahLst/>
            <a:cxnLst/>
            <a:rect l="l" t="t" r="r" b="b"/>
            <a:pathLst>
              <a:path w="100965" h="165735">
                <a:moveTo>
                  <a:pt x="96119" y="10800"/>
                </a:moveTo>
                <a:lnTo>
                  <a:pt x="100799" y="8999"/>
                </a:lnTo>
                <a:lnTo>
                  <a:pt x="95759" y="6839"/>
                </a:lnTo>
                <a:lnTo>
                  <a:pt x="91079" y="6119"/>
                </a:lnTo>
                <a:lnTo>
                  <a:pt x="82079" y="3240"/>
                </a:lnTo>
                <a:lnTo>
                  <a:pt x="72359" y="1079"/>
                </a:lnTo>
                <a:lnTo>
                  <a:pt x="60479" y="0"/>
                </a:lnTo>
                <a:lnTo>
                  <a:pt x="48599" y="0"/>
                </a:lnTo>
                <a:lnTo>
                  <a:pt x="14759" y="20159"/>
                </a:lnTo>
                <a:lnTo>
                  <a:pt x="17999" y="29519"/>
                </a:lnTo>
                <a:lnTo>
                  <a:pt x="24479" y="38519"/>
                </a:lnTo>
                <a:lnTo>
                  <a:pt x="33479" y="50039"/>
                </a:lnTo>
                <a:lnTo>
                  <a:pt x="44279" y="60840"/>
                </a:lnTo>
                <a:lnTo>
                  <a:pt x="56879" y="73799"/>
                </a:lnTo>
                <a:lnTo>
                  <a:pt x="87479" y="111239"/>
                </a:lnTo>
                <a:lnTo>
                  <a:pt x="95759" y="133919"/>
                </a:lnTo>
                <a:lnTo>
                  <a:pt x="94679" y="143999"/>
                </a:lnTo>
                <a:lnTo>
                  <a:pt x="59759" y="164879"/>
                </a:lnTo>
                <a:lnTo>
                  <a:pt x="46799" y="165239"/>
                </a:lnTo>
                <a:lnTo>
                  <a:pt x="32759" y="161639"/>
                </a:lnTo>
                <a:lnTo>
                  <a:pt x="23039" y="160199"/>
                </a:lnTo>
                <a:lnTo>
                  <a:pt x="11519" y="152639"/>
                </a:lnTo>
                <a:lnTo>
                  <a:pt x="4679" y="146159"/>
                </a:lnTo>
                <a:lnTo>
                  <a:pt x="0" y="136799"/>
                </a:lnTo>
                <a:lnTo>
                  <a:pt x="1079" y="126359"/>
                </a:lnTo>
              </a:path>
            </a:pathLst>
          </a:custGeom>
          <a:ln w="28576">
            <a:solidFill>
              <a:srgbClr val="FF2600"/>
            </a:solidFill>
          </a:ln>
        </p:spPr>
        <p:txBody>
          <a:bodyPr wrap="square" lIns="0" tIns="0" rIns="0" bIns="0" rtlCol="0"/>
          <a:lstStyle/>
          <a:p>
            <a:endParaRPr sz="1588">
              <a:solidFill>
                <a:prstClr val="black"/>
              </a:solidFill>
            </a:endParaRPr>
          </a:p>
        </p:txBody>
      </p:sp>
      <p:sp>
        <p:nvSpPr>
          <p:cNvPr id="61" name="object 61"/>
          <p:cNvSpPr/>
          <p:nvPr/>
        </p:nvSpPr>
        <p:spPr>
          <a:xfrm>
            <a:off x="8669433" y="3415979"/>
            <a:ext cx="18490" cy="155201"/>
          </a:xfrm>
          <a:custGeom>
            <a:avLst/>
            <a:gdLst/>
            <a:ahLst/>
            <a:cxnLst/>
            <a:rect l="l" t="t" r="r" b="b"/>
            <a:pathLst>
              <a:path w="20954" h="175895">
                <a:moveTo>
                  <a:pt x="9719" y="0"/>
                </a:moveTo>
                <a:lnTo>
                  <a:pt x="15119" y="2519"/>
                </a:lnTo>
                <a:lnTo>
                  <a:pt x="17639" y="7199"/>
                </a:lnTo>
                <a:lnTo>
                  <a:pt x="18359" y="11879"/>
                </a:lnTo>
                <a:lnTo>
                  <a:pt x="20879" y="20880"/>
                </a:lnTo>
                <a:lnTo>
                  <a:pt x="18719" y="28080"/>
                </a:lnTo>
                <a:lnTo>
                  <a:pt x="18359" y="39959"/>
                </a:lnTo>
                <a:lnTo>
                  <a:pt x="15119" y="52920"/>
                </a:lnTo>
                <a:lnTo>
                  <a:pt x="12959" y="69119"/>
                </a:lnTo>
                <a:lnTo>
                  <a:pt x="9719" y="85679"/>
                </a:lnTo>
                <a:lnTo>
                  <a:pt x="7199" y="102239"/>
                </a:lnTo>
                <a:lnTo>
                  <a:pt x="4679" y="118799"/>
                </a:lnTo>
                <a:lnTo>
                  <a:pt x="2519" y="133919"/>
                </a:lnTo>
                <a:lnTo>
                  <a:pt x="2159" y="149399"/>
                </a:lnTo>
                <a:lnTo>
                  <a:pt x="0" y="159479"/>
                </a:lnTo>
                <a:lnTo>
                  <a:pt x="2159" y="169919"/>
                </a:lnTo>
                <a:lnTo>
                  <a:pt x="2519" y="175679"/>
                </a:lnTo>
              </a:path>
            </a:pathLst>
          </a:custGeom>
          <a:ln w="28576">
            <a:solidFill>
              <a:srgbClr val="FF2600"/>
            </a:solidFill>
          </a:ln>
        </p:spPr>
        <p:txBody>
          <a:bodyPr wrap="square" lIns="0" tIns="0" rIns="0" bIns="0" rtlCol="0"/>
          <a:lstStyle/>
          <a:p>
            <a:endParaRPr sz="1588">
              <a:solidFill>
                <a:prstClr val="black"/>
              </a:solidFill>
            </a:endParaRPr>
          </a:p>
        </p:txBody>
      </p:sp>
      <p:sp>
        <p:nvSpPr>
          <p:cNvPr id="62" name="object 62"/>
          <p:cNvSpPr/>
          <p:nvPr/>
        </p:nvSpPr>
        <p:spPr>
          <a:xfrm>
            <a:off x="8690398" y="3415979"/>
            <a:ext cx="124946" cy="14007"/>
          </a:xfrm>
          <a:custGeom>
            <a:avLst/>
            <a:gdLst/>
            <a:ahLst/>
            <a:cxnLst/>
            <a:rect l="l" t="t" r="r" b="b"/>
            <a:pathLst>
              <a:path w="141604" h="15875">
                <a:moveTo>
                  <a:pt x="141479" y="5039"/>
                </a:moveTo>
                <a:lnTo>
                  <a:pt x="140759" y="0"/>
                </a:lnTo>
                <a:lnTo>
                  <a:pt x="128879" y="3600"/>
                </a:lnTo>
                <a:lnTo>
                  <a:pt x="120599" y="6839"/>
                </a:lnTo>
                <a:lnTo>
                  <a:pt x="108359" y="8280"/>
                </a:lnTo>
                <a:lnTo>
                  <a:pt x="95039" y="10800"/>
                </a:lnTo>
                <a:lnTo>
                  <a:pt x="80279" y="12600"/>
                </a:lnTo>
                <a:lnTo>
                  <a:pt x="65159" y="12960"/>
                </a:lnTo>
                <a:lnTo>
                  <a:pt x="50399" y="14039"/>
                </a:lnTo>
                <a:lnTo>
                  <a:pt x="34919" y="12600"/>
                </a:lnTo>
                <a:lnTo>
                  <a:pt x="24119" y="14039"/>
                </a:lnTo>
                <a:lnTo>
                  <a:pt x="12239" y="13320"/>
                </a:lnTo>
                <a:lnTo>
                  <a:pt x="4679" y="15120"/>
                </a:lnTo>
                <a:lnTo>
                  <a:pt x="0" y="15480"/>
                </a:lnTo>
              </a:path>
            </a:pathLst>
          </a:custGeom>
          <a:ln w="28576">
            <a:solidFill>
              <a:srgbClr val="FF2600"/>
            </a:solidFill>
          </a:ln>
        </p:spPr>
        <p:txBody>
          <a:bodyPr wrap="square" lIns="0" tIns="0" rIns="0" bIns="0" rtlCol="0"/>
          <a:lstStyle/>
          <a:p>
            <a:endParaRPr sz="1588">
              <a:solidFill>
                <a:prstClr val="black"/>
              </a:solidFill>
            </a:endParaRPr>
          </a:p>
        </p:txBody>
      </p:sp>
      <p:sp>
        <p:nvSpPr>
          <p:cNvPr id="63" name="object 63"/>
          <p:cNvSpPr/>
          <p:nvPr/>
        </p:nvSpPr>
        <p:spPr>
          <a:xfrm>
            <a:off x="8680868" y="3495072"/>
            <a:ext cx="108137" cy="11206"/>
          </a:xfrm>
          <a:custGeom>
            <a:avLst/>
            <a:gdLst/>
            <a:ahLst/>
            <a:cxnLst/>
            <a:rect l="l" t="t" r="r" b="b"/>
            <a:pathLst>
              <a:path w="122554" h="12700">
                <a:moveTo>
                  <a:pt x="122039" y="10079"/>
                </a:moveTo>
                <a:lnTo>
                  <a:pt x="115199" y="12600"/>
                </a:lnTo>
                <a:lnTo>
                  <a:pt x="110159" y="12240"/>
                </a:lnTo>
                <a:lnTo>
                  <a:pt x="101519" y="8640"/>
                </a:lnTo>
                <a:lnTo>
                  <a:pt x="92879" y="7920"/>
                </a:lnTo>
                <a:lnTo>
                  <a:pt x="79919" y="5760"/>
                </a:lnTo>
                <a:lnTo>
                  <a:pt x="66959" y="4320"/>
                </a:lnTo>
                <a:lnTo>
                  <a:pt x="53639" y="2880"/>
                </a:lnTo>
                <a:lnTo>
                  <a:pt x="38879" y="1080"/>
                </a:lnTo>
                <a:lnTo>
                  <a:pt x="26999" y="1800"/>
                </a:lnTo>
                <a:lnTo>
                  <a:pt x="14759" y="0"/>
                </a:lnTo>
                <a:lnTo>
                  <a:pt x="6119" y="720"/>
                </a:lnTo>
                <a:lnTo>
                  <a:pt x="0" y="1080"/>
                </a:lnTo>
              </a:path>
            </a:pathLst>
          </a:custGeom>
          <a:ln w="28576">
            <a:solidFill>
              <a:srgbClr val="FF2600"/>
            </a:solidFill>
          </a:ln>
        </p:spPr>
        <p:txBody>
          <a:bodyPr wrap="square" lIns="0" tIns="0" rIns="0" bIns="0" rtlCol="0"/>
          <a:lstStyle/>
          <a:p>
            <a:endParaRPr sz="1588">
              <a:solidFill>
                <a:prstClr val="black"/>
              </a:solidFill>
            </a:endParaRPr>
          </a:p>
        </p:txBody>
      </p:sp>
      <p:sp>
        <p:nvSpPr>
          <p:cNvPr id="64" name="object 64"/>
          <p:cNvSpPr/>
          <p:nvPr/>
        </p:nvSpPr>
        <p:spPr>
          <a:xfrm>
            <a:off x="8664350" y="3560825"/>
            <a:ext cx="117662" cy="15688"/>
          </a:xfrm>
          <a:custGeom>
            <a:avLst/>
            <a:gdLst/>
            <a:ahLst/>
            <a:cxnLst/>
            <a:rect l="l" t="t" r="r" b="b"/>
            <a:pathLst>
              <a:path w="133350" h="17779">
                <a:moveTo>
                  <a:pt x="133199" y="16559"/>
                </a:moveTo>
                <a:lnTo>
                  <a:pt x="123119" y="17639"/>
                </a:lnTo>
                <a:lnTo>
                  <a:pt x="107999" y="16559"/>
                </a:lnTo>
                <a:lnTo>
                  <a:pt x="97199" y="16559"/>
                </a:lnTo>
                <a:lnTo>
                  <a:pt x="82799" y="15479"/>
                </a:lnTo>
                <a:lnTo>
                  <a:pt x="68759" y="14399"/>
                </a:lnTo>
                <a:lnTo>
                  <a:pt x="53639" y="14399"/>
                </a:lnTo>
                <a:lnTo>
                  <a:pt x="37079" y="10799"/>
                </a:lnTo>
                <a:lnTo>
                  <a:pt x="25559" y="8639"/>
                </a:lnTo>
                <a:lnTo>
                  <a:pt x="12959" y="5759"/>
                </a:lnTo>
                <a:lnTo>
                  <a:pt x="5399" y="287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65" name="object 65"/>
          <p:cNvSpPr/>
          <p:nvPr/>
        </p:nvSpPr>
        <p:spPr>
          <a:xfrm>
            <a:off x="8378468" y="3671367"/>
            <a:ext cx="568138" cy="46504"/>
          </a:xfrm>
          <a:custGeom>
            <a:avLst/>
            <a:gdLst/>
            <a:ahLst/>
            <a:cxnLst/>
            <a:rect l="l" t="t" r="r" b="b"/>
            <a:pathLst>
              <a:path w="643890" h="52704">
                <a:moveTo>
                  <a:pt x="643679" y="8279"/>
                </a:moveTo>
                <a:lnTo>
                  <a:pt x="638279" y="9359"/>
                </a:lnTo>
                <a:lnTo>
                  <a:pt x="631439" y="9719"/>
                </a:lnTo>
                <a:lnTo>
                  <a:pt x="623159" y="12239"/>
                </a:lnTo>
                <a:lnTo>
                  <a:pt x="610199" y="11879"/>
                </a:lnTo>
                <a:lnTo>
                  <a:pt x="596159" y="14039"/>
                </a:lnTo>
                <a:lnTo>
                  <a:pt x="575999" y="12959"/>
                </a:lnTo>
                <a:lnTo>
                  <a:pt x="553679" y="14399"/>
                </a:lnTo>
                <a:lnTo>
                  <a:pt x="525239" y="13319"/>
                </a:lnTo>
                <a:lnTo>
                  <a:pt x="494999" y="13319"/>
                </a:lnTo>
                <a:lnTo>
                  <a:pt x="460799" y="12239"/>
                </a:lnTo>
                <a:lnTo>
                  <a:pt x="423719" y="11879"/>
                </a:lnTo>
                <a:lnTo>
                  <a:pt x="382679" y="9719"/>
                </a:lnTo>
                <a:lnTo>
                  <a:pt x="340199" y="7559"/>
                </a:lnTo>
                <a:lnTo>
                  <a:pt x="295919" y="5039"/>
                </a:lnTo>
                <a:lnTo>
                  <a:pt x="252359" y="2519"/>
                </a:lnTo>
                <a:lnTo>
                  <a:pt x="210239" y="719"/>
                </a:lnTo>
                <a:lnTo>
                  <a:pt x="171359" y="0"/>
                </a:lnTo>
                <a:lnTo>
                  <a:pt x="134999" y="0"/>
                </a:lnTo>
                <a:lnTo>
                  <a:pt x="76679" y="6479"/>
                </a:lnTo>
                <a:lnTo>
                  <a:pt x="41039" y="21239"/>
                </a:lnTo>
                <a:lnTo>
                  <a:pt x="22319" y="36719"/>
                </a:lnTo>
                <a:lnTo>
                  <a:pt x="16199" y="42479"/>
                </a:lnTo>
                <a:lnTo>
                  <a:pt x="12959" y="49679"/>
                </a:lnTo>
                <a:lnTo>
                  <a:pt x="6119" y="52199"/>
                </a:lnTo>
                <a:lnTo>
                  <a:pt x="0" y="44999"/>
                </a:lnTo>
              </a:path>
            </a:pathLst>
          </a:custGeom>
          <a:ln w="28576">
            <a:solidFill>
              <a:srgbClr val="FF2600"/>
            </a:solidFill>
          </a:ln>
        </p:spPr>
        <p:txBody>
          <a:bodyPr wrap="square" lIns="0" tIns="0" rIns="0" bIns="0" rtlCol="0"/>
          <a:lstStyle/>
          <a:p>
            <a:endParaRPr sz="1588">
              <a:solidFill>
                <a:prstClr val="black"/>
              </a:solidFill>
            </a:endParaRPr>
          </a:p>
        </p:txBody>
      </p:sp>
      <p:sp>
        <p:nvSpPr>
          <p:cNvPr id="66" name="object 66"/>
          <p:cNvSpPr/>
          <p:nvPr/>
        </p:nvSpPr>
        <p:spPr>
          <a:xfrm>
            <a:off x="8394350" y="3781273"/>
            <a:ext cx="115421" cy="169769"/>
          </a:xfrm>
          <a:custGeom>
            <a:avLst/>
            <a:gdLst/>
            <a:ahLst/>
            <a:cxnLst/>
            <a:rect l="l" t="t" r="r" b="b"/>
            <a:pathLst>
              <a:path w="130809" h="192404">
                <a:moveTo>
                  <a:pt x="120599" y="48599"/>
                </a:moveTo>
                <a:lnTo>
                  <a:pt x="128519" y="41039"/>
                </a:lnTo>
                <a:lnTo>
                  <a:pt x="130679" y="30599"/>
                </a:lnTo>
                <a:lnTo>
                  <a:pt x="127439" y="20159"/>
                </a:lnTo>
                <a:lnTo>
                  <a:pt x="124199" y="15479"/>
                </a:lnTo>
                <a:lnTo>
                  <a:pt x="80639" y="0"/>
                </a:lnTo>
                <a:lnTo>
                  <a:pt x="70919" y="1439"/>
                </a:lnTo>
                <a:lnTo>
                  <a:pt x="43919" y="31679"/>
                </a:lnTo>
                <a:lnTo>
                  <a:pt x="45359" y="41039"/>
                </a:lnTo>
                <a:lnTo>
                  <a:pt x="48959" y="51479"/>
                </a:lnTo>
                <a:lnTo>
                  <a:pt x="53999" y="61919"/>
                </a:lnTo>
                <a:lnTo>
                  <a:pt x="61559" y="72719"/>
                </a:lnTo>
                <a:lnTo>
                  <a:pt x="69119" y="83519"/>
                </a:lnTo>
                <a:lnTo>
                  <a:pt x="95759" y="117359"/>
                </a:lnTo>
                <a:lnTo>
                  <a:pt x="113759" y="154079"/>
                </a:lnTo>
                <a:lnTo>
                  <a:pt x="114839" y="165239"/>
                </a:lnTo>
                <a:lnTo>
                  <a:pt x="114839" y="175679"/>
                </a:lnTo>
                <a:lnTo>
                  <a:pt x="110879" y="183239"/>
                </a:lnTo>
                <a:lnTo>
                  <a:pt x="104399" y="189359"/>
                </a:lnTo>
                <a:lnTo>
                  <a:pt x="95039" y="192239"/>
                </a:lnTo>
                <a:lnTo>
                  <a:pt x="84239" y="191519"/>
                </a:lnTo>
                <a:lnTo>
                  <a:pt x="43919" y="172799"/>
                </a:lnTo>
                <a:lnTo>
                  <a:pt x="8999" y="135359"/>
                </a:lnTo>
                <a:lnTo>
                  <a:pt x="0" y="108359"/>
                </a:lnTo>
                <a:lnTo>
                  <a:pt x="2159" y="96119"/>
                </a:lnTo>
              </a:path>
            </a:pathLst>
          </a:custGeom>
          <a:ln w="28576">
            <a:solidFill>
              <a:srgbClr val="FF2600"/>
            </a:solidFill>
          </a:ln>
        </p:spPr>
        <p:txBody>
          <a:bodyPr wrap="square" lIns="0" tIns="0" rIns="0" bIns="0" rtlCol="0"/>
          <a:lstStyle/>
          <a:p>
            <a:endParaRPr sz="1588">
              <a:solidFill>
                <a:prstClr val="black"/>
              </a:solidFill>
            </a:endParaRPr>
          </a:p>
        </p:txBody>
      </p:sp>
      <p:sp>
        <p:nvSpPr>
          <p:cNvPr id="67" name="object 67"/>
          <p:cNvSpPr/>
          <p:nvPr/>
        </p:nvSpPr>
        <p:spPr>
          <a:xfrm>
            <a:off x="8569693" y="3752366"/>
            <a:ext cx="99732" cy="180415"/>
          </a:xfrm>
          <a:custGeom>
            <a:avLst/>
            <a:gdLst/>
            <a:ahLst/>
            <a:cxnLst/>
            <a:rect l="l" t="t" r="r" b="b"/>
            <a:pathLst>
              <a:path w="113029" h="204470">
                <a:moveTo>
                  <a:pt x="105839" y="32039"/>
                </a:moveTo>
                <a:lnTo>
                  <a:pt x="110519" y="28439"/>
                </a:lnTo>
                <a:lnTo>
                  <a:pt x="112679" y="23759"/>
                </a:lnTo>
                <a:lnTo>
                  <a:pt x="109799" y="15119"/>
                </a:lnTo>
                <a:lnTo>
                  <a:pt x="97559" y="6119"/>
                </a:lnTo>
                <a:lnTo>
                  <a:pt x="89279" y="3599"/>
                </a:lnTo>
                <a:lnTo>
                  <a:pt x="78119" y="1079"/>
                </a:lnTo>
                <a:lnTo>
                  <a:pt x="66959" y="0"/>
                </a:lnTo>
                <a:lnTo>
                  <a:pt x="55799" y="1439"/>
                </a:lnTo>
                <a:lnTo>
                  <a:pt x="25919" y="32039"/>
                </a:lnTo>
                <a:lnTo>
                  <a:pt x="27719" y="42479"/>
                </a:lnTo>
                <a:lnTo>
                  <a:pt x="32039" y="53999"/>
                </a:lnTo>
                <a:lnTo>
                  <a:pt x="38159" y="65879"/>
                </a:lnTo>
                <a:lnTo>
                  <a:pt x="45719" y="78479"/>
                </a:lnTo>
                <a:lnTo>
                  <a:pt x="54719" y="90719"/>
                </a:lnTo>
                <a:lnTo>
                  <a:pt x="63359" y="104039"/>
                </a:lnTo>
                <a:lnTo>
                  <a:pt x="86039" y="141119"/>
                </a:lnTo>
                <a:lnTo>
                  <a:pt x="93959" y="177479"/>
                </a:lnTo>
                <a:lnTo>
                  <a:pt x="90719" y="187559"/>
                </a:lnTo>
                <a:lnTo>
                  <a:pt x="87119" y="195839"/>
                </a:lnTo>
                <a:lnTo>
                  <a:pt x="80279" y="201599"/>
                </a:lnTo>
                <a:lnTo>
                  <a:pt x="71639" y="204479"/>
                </a:lnTo>
                <a:lnTo>
                  <a:pt x="60479" y="204119"/>
                </a:lnTo>
                <a:lnTo>
                  <a:pt x="24839" y="185399"/>
                </a:lnTo>
                <a:lnTo>
                  <a:pt x="1799" y="153719"/>
                </a:lnTo>
                <a:lnTo>
                  <a:pt x="0" y="141119"/>
                </a:lnTo>
                <a:lnTo>
                  <a:pt x="2879" y="129959"/>
                </a:lnTo>
              </a:path>
            </a:pathLst>
          </a:custGeom>
          <a:ln w="28576">
            <a:solidFill>
              <a:srgbClr val="FF2600"/>
            </a:solidFill>
          </a:ln>
        </p:spPr>
        <p:txBody>
          <a:bodyPr wrap="square" lIns="0" tIns="0" rIns="0" bIns="0" rtlCol="0"/>
          <a:lstStyle/>
          <a:p>
            <a:endParaRPr sz="1588">
              <a:solidFill>
                <a:prstClr val="black"/>
              </a:solidFill>
            </a:endParaRPr>
          </a:p>
        </p:txBody>
      </p:sp>
      <p:sp>
        <p:nvSpPr>
          <p:cNvPr id="68" name="object 68"/>
          <p:cNvSpPr/>
          <p:nvPr/>
        </p:nvSpPr>
        <p:spPr>
          <a:xfrm>
            <a:off x="8763456" y="3770155"/>
            <a:ext cx="34738" cy="163046"/>
          </a:xfrm>
          <a:custGeom>
            <a:avLst/>
            <a:gdLst/>
            <a:ahLst/>
            <a:cxnLst/>
            <a:rect l="l" t="t" r="r" b="b"/>
            <a:pathLst>
              <a:path w="39370" h="184785">
                <a:moveTo>
                  <a:pt x="35279" y="0"/>
                </a:moveTo>
                <a:lnTo>
                  <a:pt x="38879" y="6839"/>
                </a:lnTo>
                <a:lnTo>
                  <a:pt x="36719" y="19799"/>
                </a:lnTo>
                <a:lnTo>
                  <a:pt x="32039" y="29519"/>
                </a:lnTo>
                <a:lnTo>
                  <a:pt x="29519" y="45719"/>
                </a:lnTo>
                <a:lnTo>
                  <a:pt x="24839" y="63359"/>
                </a:lnTo>
                <a:lnTo>
                  <a:pt x="20159" y="83879"/>
                </a:lnTo>
                <a:lnTo>
                  <a:pt x="10799" y="124559"/>
                </a:lnTo>
                <a:lnTo>
                  <a:pt x="3239" y="173159"/>
                </a:lnTo>
                <a:lnTo>
                  <a:pt x="0" y="179279"/>
                </a:lnTo>
                <a:lnTo>
                  <a:pt x="2519" y="184319"/>
                </a:lnTo>
                <a:lnTo>
                  <a:pt x="9359" y="180359"/>
                </a:lnTo>
              </a:path>
            </a:pathLst>
          </a:custGeom>
          <a:ln w="28576">
            <a:solidFill>
              <a:srgbClr val="FF2600"/>
            </a:solidFill>
          </a:ln>
        </p:spPr>
        <p:txBody>
          <a:bodyPr wrap="square" lIns="0" tIns="0" rIns="0" bIns="0" rtlCol="0"/>
          <a:lstStyle/>
          <a:p>
            <a:endParaRPr sz="1588">
              <a:solidFill>
                <a:prstClr val="black"/>
              </a:solidFill>
            </a:endParaRPr>
          </a:p>
        </p:txBody>
      </p:sp>
      <p:sp>
        <p:nvSpPr>
          <p:cNvPr id="69" name="object 69"/>
          <p:cNvSpPr/>
          <p:nvPr/>
        </p:nvSpPr>
        <p:spPr>
          <a:xfrm>
            <a:off x="8706598" y="3750143"/>
            <a:ext cx="181535" cy="15688"/>
          </a:xfrm>
          <a:custGeom>
            <a:avLst/>
            <a:gdLst/>
            <a:ahLst/>
            <a:cxnLst/>
            <a:rect l="l" t="t" r="r" b="b"/>
            <a:pathLst>
              <a:path w="205740" h="17779">
                <a:moveTo>
                  <a:pt x="204479" y="17639"/>
                </a:moveTo>
                <a:lnTo>
                  <a:pt x="205199" y="12239"/>
                </a:lnTo>
                <a:lnTo>
                  <a:pt x="200519" y="12239"/>
                </a:lnTo>
                <a:lnTo>
                  <a:pt x="189719" y="9719"/>
                </a:lnTo>
                <a:lnTo>
                  <a:pt x="179639" y="10439"/>
                </a:lnTo>
                <a:lnTo>
                  <a:pt x="163079" y="7559"/>
                </a:lnTo>
                <a:lnTo>
                  <a:pt x="145799" y="7559"/>
                </a:lnTo>
                <a:lnTo>
                  <a:pt x="125279" y="6479"/>
                </a:lnTo>
                <a:lnTo>
                  <a:pt x="104039" y="6479"/>
                </a:lnTo>
                <a:lnTo>
                  <a:pt x="81359" y="6119"/>
                </a:lnTo>
                <a:lnTo>
                  <a:pt x="60839" y="5759"/>
                </a:lnTo>
                <a:lnTo>
                  <a:pt x="42479" y="5759"/>
                </a:lnTo>
                <a:lnTo>
                  <a:pt x="25919" y="3959"/>
                </a:lnTo>
                <a:lnTo>
                  <a:pt x="15479" y="4679"/>
                </a:lnTo>
                <a:lnTo>
                  <a:pt x="5759" y="251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70" name="object 70"/>
          <p:cNvSpPr/>
          <p:nvPr/>
        </p:nvSpPr>
        <p:spPr>
          <a:xfrm>
            <a:off x="7588163" y="4279343"/>
            <a:ext cx="99172" cy="9525"/>
          </a:xfrm>
          <a:custGeom>
            <a:avLst/>
            <a:gdLst/>
            <a:ahLst/>
            <a:cxnLst/>
            <a:rect l="l" t="t" r="r" b="b"/>
            <a:pathLst>
              <a:path w="112395" h="10795">
                <a:moveTo>
                  <a:pt x="112320" y="10439"/>
                </a:moveTo>
                <a:lnTo>
                  <a:pt x="102960" y="9359"/>
                </a:lnTo>
                <a:lnTo>
                  <a:pt x="91080" y="8999"/>
                </a:lnTo>
                <a:lnTo>
                  <a:pt x="81000" y="8999"/>
                </a:lnTo>
                <a:lnTo>
                  <a:pt x="69120" y="7919"/>
                </a:lnTo>
                <a:lnTo>
                  <a:pt x="56880" y="6839"/>
                </a:lnTo>
                <a:lnTo>
                  <a:pt x="43200" y="5759"/>
                </a:lnTo>
                <a:lnTo>
                  <a:pt x="30960" y="3599"/>
                </a:lnTo>
                <a:lnTo>
                  <a:pt x="19800" y="3239"/>
                </a:lnTo>
                <a:lnTo>
                  <a:pt x="9359" y="0"/>
                </a:lnTo>
                <a:lnTo>
                  <a:pt x="4680" y="2159"/>
                </a:lnTo>
                <a:lnTo>
                  <a:pt x="0" y="1079"/>
                </a:lnTo>
                <a:lnTo>
                  <a:pt x="3239" y="6479"/>
                </a:lnTo>
              </a:path>
            </a:pathLst>
          </a:custGeom>
          <a:ln w="28576">
            <a:solidFill>
              <a:srgbClr val="FF2600"/>
            </a:solidFill>
          </a:ln>
        </p:spPr>
        <p:txBody>
          <a:bodyPr wrap="square" lIns="0" tIns="0" rIns="0" bIns="0" rtlCol="0"/>
          <a:lstStyle/>
          <a:p>
            <a:endParaRPr sz="1588">
              <a:solidFill>
                <a:prstClr val="black"/>
              </a:solidFill>
            </a:endParaRPr>
          </a:p>
        </p:txBody>
      </p:sp>
      <p:sp>
        <p:nvSpPr>
          <p:cNvPr id="71" name="object 71"/>
          <p:cNvSpPr/>
          <p:nvPr/>
        </p:nvSpPr>
        <p:spPr>
          <a:xfrm>
            <a:off x="7586575" y="4346683"/>
            <a:ext cx="106456" cy="12326"/>
          </a:xfrm>
          <a:custGeom>
            <a:avLst/>
            <a:gdLst/>
            <a:ahLst/>
            <a:cxnLst/>
            <a:rect l="l" t="t" r="r" b="b"/>
            <a:pathLst>
              <a:path w="120650" h="13970">
                <a:moveTo>
                  <a:pt x="120238" y="7559"/>
                </a:moveTo>
                <a:lnTo>
                  <a:pt x="115559" y="13679"/>
                </a:lnTo>
                <a:lnTo>
                  <a:pt x="109799" y="12599"/>
                </a:lnTo>
                <a:lnTo>
                  <a:pt x="105479" y="13679"/>
                </a:lnTo>
                <a:lnTo>
                  <a:pt x="95038" y="11519"/>
                </a:lnTo>
                <a:lnTo>
                  <a:pt x="83879" y="11159"/>
                </a:lnTo>
                <a:lnTo>
                  <a:pt x="70558" y="8999"/>
                </a:lnTo>
                <a:lnTo>
                  <a:pt x="56518" y="6839"/>
                </a:lnTo>
                <a:lnTo>
                  <a:pt x="41759" y="5759"/>
                </a:lnTo>
                <a:lnTo>
                  <a:pt x="26998" y="1799"/>
                </a:lnTo>
                <a:lnTo>
                  <a:pt x="16559" y="3239"/>
                </a:lnTo>
                <a:lnTo>
                  <a:pt x="4679" y="0"/>
                </a:lnTo>
                <a:lnTo>
                  <a:pt x="0" y="719"/>
                </a:lnTo>
              </a:path>
            </a:pathLst>
          </a:custGeom>
          <a:ln w="28576">
            <a:solidFill>
              <a:srgbClr val="FF2600"/>
            </a:solidFill>
          </a:ln>
        </p:spPr>
        <p:txBody>
          <a:bodyPr wrap="square" lIns="0" tIns="0" rIns="0" bIns="0" rtlCol="0"/>
          <a:lstStyle/>
          <a:p>
            <a:endParaRPr sz="1588">
              <a:solidFill>
                <a:prstClr val="black"/>
              </a:solidFill>
            </a:endParaRPr>
          </a:p>
        </p:txBody>
      </p:sp>
      <p:sp>
        <p:nvSpPr>
          <p:cNvPr id="72" name="object 72"/>
          <p:cNvSpPr/>
          <p:nvPr/>
        </p:nvSpPr>
        <p:spPr>
          <a:xfrm>
            <a:off x="7819410" y="4241860"/>
            <a:ext cx="58271" cy="279587"/>
          </a:xfrm>
          <a:custGeom>
            <a:avLst/>
            <a:gdLst/>
            <a:ahLst/>
            <a:cxnLst/>
            <a:rect l="l" t="t" r="r" b="b"/>
            <a:pathLst>
              <a:path w="66040" h="316864">
                <a:moveTo>
                  <a:pt x="65878" y="0"/>
                </a:moveTo>
                <a:lnTo>
                  <a:pt x="63358" y="8279"/>
                </a:lnTo>
                <a:lnTo>
                  <a:pt x="59038" y="13319"/>
                </a:lnTo>
                <a:lnTo>
                  <a:pt x="55798" y="23399"/>
                </a:lnTo>
                <a:lnTo>
                  <a:pt x="50758" y="35639"/>
                </a:lnTo>
                <a:lnTo>
                  <a:pt x="46079" y="52919"/>
                </a:lnTo>
                <a:lnTo>
                  <a:pt x="39959" y="74159"/>
                </a:lnTo>
                <a:lnTo>
                  <a:pt x="34199" y="99719"/>
                </a:lnTo>
                <a:lnTo>
                  <a:pt x="28439" y="128159"/>
                </a:lnTo>
                <a:lnTo>
                  <a:pt x="23399" y="158759"/>
                </a:lnTo>
                <a:lnTo>
                  <a:pt x="17999" y="188999"/>
                </a:lnTo>
                <a:lnTo>
                  <a:pt x="14039" y="218519"/>
                </a:lnTo>
                <a:lnTo>
                  <a:pt x="10079" y="245519"/>
                </a:lnTo>
                <a:lnTo>
                  <a:pt x="7199" y="268559"/>
                </a:lnTo>
                <a:lnTo>
                  <a:pt x="4679" y="287279"/>
                </a:lnTo>
                <a:lnTo>
                  <a:pt x="2519" y="301679"/>
                </a:lnTo>
                <a:lnTo>
                  <a:pt x="1439" y="311759"/>
                </a:lnTo>
                <a:lnTo>
                  <a:pt x="0" y="316799"/>
                </a:lnTo>
                <a:lnTo>
                  <a:pt x="7199" y="308159"/>
                </a:lnTo>
                <a:lnTo>
                  <a:pt x="15479" y="301679"/>
                </a:lnTo>
                <a:lnTo>
                  <a:pt x="23758" y="290879"/>
                </a:lnTo>
              </a:path>
            </a:pathLst>
          </a:custGeom>
          <a:ln w="28576">
            <a:solidFill>
              <a:srgbClr val="FF2600"/>
            </a:solidFill>
          </a:ln>
        </p:spPr>
        <p:txBody>
          <a:bodyPr wrap="square" lIns="0" tIns="0" rIns="0" bIns="0" rtlCol="0"/>
          <a:lstStyle/>
          <a:p>
            <a:endParaRPr sz="1588">
              <a:solidFill>
                <a:prstClr val="black"/>
              </a:solidFill>
            </a:endParaRPr>
          </a:p>
        </p:txBody>
      </p:sp>
      <p:sp>
        <p:nvSpPr>
          <p:cNvPr id="73" name="object 73"/>
          <p:cNvSpPr/>
          <p:nvPr/>
        </p:nvSpPr>
        <p:spPr>
          <a:xfrm>
            <a:off x="8059551" y="4420695"/>
            <a:ext cx="148478" cy="5043"/>
          </a:xfrm>
          <a:custGeom>
            <a:avLst/>
            <a:gdLst/>
            <a:ahLst/>
            <a:cxnLst/>
            <a:rect l="l" t="t" r="r" b="b"/>
            <a:pathLst>
              <a:path w="168275" h="5714">
                <a:moveTo>
                  <a:pt x="163439" y="1079"/>
                </a:moveTo>
                <a:lnTo>
                  <a:pt x="168119" y="2879"/>
                </a:lnTo>
                <a:lnTo>
                  <a:pt x="161279" y="4679"/>
                </a:lnTo>
                <a:lnTo>
                  <a:pt x="154079" y="5399"/>
                </a:lnTo>
                <a:lnTo>
                  <a:pt x="138959" y="3599"/>
                </a:lnTo>
                <a:lnTo>
                  <a:pt x="123119" y="3599"/>
                </a:lnTo>
                <a:lnTo>
                  <a:pt x="103319" y="2519"/>
                </a:lnTo>
                <a:lnTo>
                  <a:pt x="82798" y="2519"/>
                </a:lnTo>
                <a:lnTo>
                  <a:pt x="62279" y="1799"/>
                </a:lnTo>
                <a:lnTo>
                  <a:pt x="42478" y="1079"/>
                </a:lnTo>
                <a:lnTo>
                  <a:pt x="27358" y="1799"/>
                </a:lnTo>
                <a:lnTo>
                  <a:pt x="11158" y="0"/>
                </a:lnTo>
                <a:lnTo>
                  <a:pt x="4678" y="1079"/>
                </a:lnTo>
                <a:lnTo>
                  <a:pt x="0" y="359"/>
                </a:lnTo>
              </a:path>
            </a:pathLst>
          </a:custGeom>
          <a:ln w="28576">
            <a:solidFill>
              <a:srgbClr val="FF2600"/>
            </a:solidFill>
          </a:ln>
        </p:spPr>
        <p:txBody>
          <a:bodyPr wrap="square" lIns="0" tIns="0" rIns="0" bIns="0" rtlCol="0"/>
          <a:lstStyle/>
          <a:p>
            <a:endParaRPr sz="1588">
              <a:solidFill>
                <a:prstClr val="black"/>
              </a:solidFill>
            </a:endParaRPr>
          </a:p>
        </p:txBody>
      </p:sp>
      <p:sp>
        <p:nvSpPr>
          <p:cNvPr id="74" name="object 74"/>
          <p:cNvSpPr/>
          <p:nvPr/>
        </p:nvSpPr>
        <p:spPr>
          <a:xfrm>
            <a:off x="8395939" y="4195166"/>
            <a:ext cx="121584" cy="146797"/>
          </a:xfrm>
          <a:custGeom>
            <a:avLst/>
            <a:gdLst/>
            <a:ahLst/>
            <a:cxnLst/>
            <a:rect l="l" t="t" r="r" b="b"/>
            <a:pathLst>
              <a:path w="137795" h="166370">
                <a:moveTo>
                  <a:pt x="131759" y="0"/>
                </a:moveTo>
                <a:lnTo>
                  <a:pt x="137519" y="2519"/>
                </a:lnTo>
                <a:lnTo>
                  <a:pt x="125999" y="5039"/>
                </a:lnTo>
                <a:lnTo>
                  <a:pt x="118799" y="6479"/>
                </a:lnTo>
                <a:lnTo>
                  <a:pt x="109079" y="7199"/>
                </a:lnTo>
                <a:lnTo>
                  <a:pt x="98639" y="9359"/>
                </a:lnTo>
                <a:lnTo>
                  <a:pt x="86039" y="10799"/>
                </a:lnTo>
                <a:lnTo>
                  <a:pt x="73799" y="12959"/>
                </a:lnTo>
                <a:lnTo>
                  <a:pt x="61559" y="14399"/>
                </a:lnTo>
                <a:lnTo>
                  <a:pt x="50399" y="16559"/>
                </a:lnTo>
                <a:lnTo>
                  <a:pt x="12239" y="34199"/>
                </a:lnTo>
                <a:lnTo>
                  <a:pt x="1439" y="68399"/>
                </a:lnTo>
                <a:lnTo>
                  <a:pt x="359" y="73799"/>
                </a:lnTo>
                <a:lnTo>
                  <a:pt x="0" y="78479"/>
                </a:lnTo>
                <a:lnTo>
                  <a:pt x="5039" y="76679"/>
                </a:lnTo>
                <a:lnTo>
                  <a:pt x="10439" y="74879"/>
                </a:lnTo>
                <a:lnTo>
                  <a:pt x="16919" y="71999"/>
                </a:lnTo>
                <a:lnTo>
                  <a:pt x="25199" y="70559"/>
                </a:lnTo>
                <a:lnTo>
                  <a:pt x="35279" y="70199"/>
                </a:lnTo>
                <a:lnTo>
                  <a:pt x="46799" y="70559"/>
                </a:lnTo>
                <a:lnTo>
                  <a:pt x="91439" y="90359"/>
                </a:lnTo>
                <a:lnTo>
                  <a:pt x="112679" y="127799"/>
                </a:lnTo>
                <a:lnTo>
                  <a:pt x="112679" y="136079"/>
                </a:lnTo>
                <a:lnTo>
                  <a:pt x="78479" y="164159"/>
                </a:lnTo>
                <a:lnTo>
                  <a:pt x="55439" y="165959"/>
                </a:lnTo>
                <a:lnTo>
                  <a:pt x="43559" y="165239"/>
                </a:lnTo>
                <a:lnTo>
                  <a:pt x="33119" y="164159"/>
                </a:lnTo>
                <a:lnTo>
                  <a:pt x="22319" y="159479"/>
                </a:lnTo>
                <a:lnTo>
                  <a:pt x="12239" y="151919"/>
                </a:lnTo>
                <a:lnTo>
                  <a:pt x="13319" y="147599"/>
                </a:lnTo>
              </a:path>
            </a:pathLst>
          </a:custGeom>
          <a:ln w="28576">
            <a:solidFill>
              <a:srgbClr val="FF2600"/>
            </a:solidFill>
          </a:ln>
        </p:spPr>
        <p:txBody>
          <a:bodyPr wrap="square" lIns="0" tIns="0" rIns="0" bIns="0" rtlCol="0"/>
          <a:lstStyle/>
          <a:p>
            <a:endParaRPr sz="1588">
              <a:solidFill>
                <a:prstClr val="black"/>
              </a:solidFill>
            </a:endParaRPr>
          </a:p>
        </p:txBody>
      </p:sp>
      <p:sp>
        <p:nvSpPr>
          <p:cNvPr id="75" name="object 75"/>
          <p:cNvSpPr/>
          <p:nvPr/>
        </p:nvSpPr>
        <p:spPr>
          <a:xfrm>
            <a:off x="8565563" y="4313648"/>
            <a:ext cx="14007" cy="15128"/>
          </a:xfrm>
          <a:custGeom>
            <a:avLst/>
            <a:gdLst/>
            <a:ahLst/>
            <a:cxnLst/>
            <a:rect l="l" t="t" r="r" b="b"/>
            <a:pathLst>
              <a:path w="15875" h="17145">
                <a:moveTo>
                  <a:pt x="15479" y="0"/>
                </a:moveTo>
                <a:lnTo>
                  <a:pt x="10079" y="3239"/>
                </a:lnTo>
                <a:lnTo>
                  <a:pt x="0" y="16919"/>
                </a:lnTo>
                <a:lnTo>
                  <a:pt x="3599" y="6839"/>
                </a:lnTo>
                <a:lnTo>
                  <a:pt x="8279" y="1799"/>
                </a:lnTo>
              </a:path>
            </a:pathLst>
          </a:custGeom>
          <a:ln w="28576">
            <a:solidFill>
              <a:srgbClr val="FF2600"/>
            </a:solidFill>
          </a:ln>
        </p:spPr>
        <p:txBody>
          <a:bodyPr wrap="square" lIns="0" tIns="0" rIns="0" bIns="0" rtlCol="0"/>
          <a:lstStyle/>
          <a:p>
            <a:endParaRPr sz="1588">
              <a:solidFill>
                <a:prstClr val="black"/>
              </a:solidFill>
            </a:endParaRPr>
          </a:p>
        </p:txBody>
      </p:sp>
      <p:sp>
        <p:nvSpPr>
          <p:cNvPr id="76" name="object 76"/>
          <p:cNvSpPr/>
          <p:nvPr/>
        </p:nvSpPr>
        <p:spPr>
          <a:xfrm>
            <a:off x="8641480" y="4197073"/>
            <a:ext cx="123265" cy="149599"/>
          </a:xfrm>
          <a:custGeom>
            <a:avLst/>
            <a:gdLst/>
            <a:ahLst/>
            <a:cxnLst/>
            <a:rect l="l" t="t" r="r" b="b"/>
            <a:pathLst>
              <a:path w="139700" h="169545">
                <a:moveTo>
                  <a:pt x="5039" y="0"/>
                </a:moveTo>
                <a:lnTo>
                  <a:pt x="719" y="3599"/>
                </a:lnTo>
                <a:lnTo>
                  <a:pt x="0" y="8279"/>
                </a:lnTo>
                <a:lnTo>
                  <a:pt x="5759" y="10079"/>
                </a:lnTo>
                <a:lnTo>
                  <a:pt x="10799" y="11879"/>
                </a:lnTo>
                <a:lnTo>
                  <a:pt x="16199" y="11879"/>
                </a:lnTo>
                <a:lnTo>
                  <a:pt x="23759" y="11879"/>
                </a:lnTo>
                <a:lnTo>
                  <a:pt x="31679" y="11879"/>
                </a:lnTo>
                <a:lnTo>
                  <a:pt x="42119" y="11159"/>
                </a:lnTo>
                <a:lnTo>
                  <a:pt x="89999" y="7559"/>
                </a:lnTo>
                <a:lnTo>
                  <a:pt x="101879" y="7199"/>
                </a:lnTo>
                <a:lnTo>
                  <a:pt x="112679" y="7559"/>
                </a:lnTo>
                <a:lnTo>
                  <a:pt x="122039" y="8279"/>
                </a:lnTo>
                <a:lnTo>
                  <a:pt x="129959" y="9719"/>
                </a:lnTo>
                <a:lnTo>
                  <a:pt x="134999" y="11879"/>
                </a:lnTo>
                <a:lnTo>
                  <a:pt x="139319" y="20159"/>
                </a:lnTo>
                <a:lnTo>
                  <a:pt x="138239" y="26279"/>
                </a:lnTo>
                <a:lnTo>
                  <a:pt x="134999" y="34199"/>
                </a:lnTo>
                <a:lnTo>
                  <a:pt x="131039" y="44639"/>
                </a:lnTo>
                <a:lnTo>
                  <a:pt x="113759" y="86039"/>
                </a:lnTo>
                <a:lnTo>
                  <a:pt x="97559" y="131399"/>
                </a:lnTo>
                <a:lnTo>
                  <a:pt x="94679" y="144359"/>
                </a:lnTo>
                <a:lnTo>
                  <a:pt x="91439" y="152999"/>
                </a:lnTo>
                <a:lnTo>
                  <a:pt x="91439" y="163079"/>
                </a:lnTo>
                <a:lnTo>
                  <a:pt x="89999" y="169199"/>
                </a:lnTo>
              </a:path>
            </a:pathLst>
          </a:custGeom>
          <a:ln w="28576">
            <a:solidFill>
              <a:srgbClr val="FF2600"/>
            </a:solidFill>
          </a:ln>
        </p:spPr>
        <p:txBody>
          <a:bodyPr wrap="square" lIns="0" tIns="0" rIns="0" bIns="0" rtlCol="0"/>
          <a:lstStyle/>
          <a:p>
            <a:endParaRPr sz="1588">
              <a:solidFill>
                <a:prstClr val="black"/>
              </a:solidFill>
            </a:endParaRPr>
          </a:p>
        </p:txBody>
      </p:sp>
      <p:sp>
        <p:nvSpPr>
          <p:cNvPr id="77" name="object 77"/>
          <p:cNvSpPr/>
          <p:nvPr/>
        </p:nvSpPr>
        <p:spPr>
          <a:xfrm>
            <a:off x="8674515" y="4267590"/>
            <a:ext cx="122144" cy="6724"/>
          </a:xfrm>
          <a:custGeom>
            <a:avLst/>
            <a:gdLst/>
            <a:ahLst/>
            <a:cxnLst/>
            <a:rect l="l" t="t" r="r" b="b"/>
            <a:pathLst>
              <a:path w="138429" h="7620">
                <a:moveTo>
                  <a:pt x="133559" y="3599"/>
                </a:moveTo>
                <a:lnTo>
                  <a:pt x="138239" y="5759"/>
                </a:lnTo>
                <a:lnTo>
                  <a:pt x="125639" y="5759"/>
                </a:lnTo>
                <a:lnTo>
                  <a:pt x="119519" y="7559"/>
                </a:lnTo>
                <a:lnTo>
                  <a:pt x="107639" y="6119"/>
                </a:lnTo>
                <a:lnTo>
                  <a:pt x="95039" y="7199"/>
                </a:lnTo>
                <a:lnTo>
                  <a:pt x="80999" y="6479"/>
                </a:lnTo>
                <a:lnTo>
                  <a:pt x="65519" y="6479"/>
                </a:lnTo>
                <a:lnTo>
                  <a:pt x="50759" y="6479"/>
                </a:lnTo>
                <a:lnTo>
                  <a:pt x="35999" y="5039"/>
                </a:lnTo>
                <a:lnTo>
                  <a:pt x="24839" y="6119"/>
                </a:lnTo>
                <a:lnTo>
                  <a:pt x="11879" y="2519"/>
                </a:lnTo>
                <a:lnTo>
                  <a:pt x="5039" y="179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78" name="object 78"/>
          <p:cNvSpPr/>
          <p:nvPr/>
        </p:nvSpPr>
        <p:spPr>
          <a:xfrm>
            <a:off x="8836832" y="4214860"/>
            <a:ext cx="101974" cy="142315"/>
          </a:xfrm>
          <a:custGeom>
            <a:avLst/>
            <a:gdLst/>
            <a:ahLst/>
            <a:cxnLst/>
            <a:rect l="l" t="t" r="r" b="b"/>
            <a:pathLst>
              <a:path w="115570" h="161289">
                <a:moveTo>
                  <a:pt x="18719" y="13319"/>
                </a:moveTo>
                <a:lnTo>
                  <a:pt x="18719" y="13319"/>
                </a:lnTo>
                <a:lnTo>
                  <a:pt x="14039" y="15479"/>
                </a:lnTo>
                <a:lnTo>
                  <a:pt x="19799" y="10799"/>
                </a:lnTo>
                <a:lnTo>
                  <a:pt x="29159" y="7559"/>
                </a:lnTo>
                <a:lnTo>
                  <a:pt x="35279" y="5759"/>
                </a:lnTo>
                <a:lnTo>
                  <a:pt x="42119" y="3599"/>
                </a:lnTo>
                <a:lnTo>
                  <a:pt x="49319" y="2159"/>
                </a:lnTo>
                <a:lnTo>
                  <a:pt x="56159" y="359"/>
                </a:lnTo>
                <a:lnTo>
                  <a:pt x="63359" y="0"/>
                </a:lnTo>
                <a:lnTo>
                  <a:pt x="69839" y="359"/>
                </a:lnTo>
                <a:lnTo>
                  <a:pt x="75599" y="2519"/>
                </a:lnTo>
                <a:lnTo>
                  <a:pt x="80279" y="5039"/>
                </a:lnTo>
                <a:lnTo>
                  <a:pt x="83879" y="9719"/>
                </a:lnTo>
                <a:lnTo>
                  <a:pt x="86039" y="15119"/>
                </a:lnTo>
                <a:lnTo>
                  <a:pt x="87119" y="21599"/>
                </a:lnTo>
                <a:lnTo>
                  <a:pt x="86759" y="28079"/>
                </a:lnTo>
                <a:lnTo>
                  <a:pt x="54359" y="59759"/>
                </a:lnTo>
                <a:lnTo>
                  <a:pt x="35279" y="65879"/>
                </a:lnTo>
                <a:lnTo>
                  <a:pt x="29879" y="68039"/>
                </a:lnTo>
                <a:lnTo>
                  <a:pt x="36719" y="70559"/>
                </a:lnTo>
                <a:lnTo>
                  <a:pt x="42839" y="70559"/>
                </a:lnTo>
                <a:lnTo>
                  <a:pt x="50759" y="70559"/>
                </a:lnTo>
                <a:lnTo>
                  <a:pt x="60119" y="71639"/>
                </a:lnTo>
                <a:lnTo>
                  <a:pt x="70559" y="72719"/>
                </a:lnTo>
                <a:lnTo>
                  <a:pt x="106919" y="95399"/>
                </a:lnTo>
                <a:lnTo>
                  <a:pt x="115559" y="116639"/>
                </a:lnTo>
                <a:lnTo>
                  <a:pt x="115559" y="127799"/>
                </a:lnTo>
                <a:lnTo>
                  <a:pt x="88559" y="157679"/>
                </a:lnTo>
                <a:lnTo>
                  <a:pt x="77399" y="160559"/>
                </a:lnTo>
                <a:lnTo>
                  <a:pt x="64799" y="160559"/>
                </a:lnTo>
                <a:lnTo>
                  <a:pt x="52199" y="160919"/>
                </a:lnTo>
                <a:lnTo>
                  <a:pt x="38159" y="157319"/>
                </a:lnTo>
                <a:lnTo>
                  <a:pt x="29159" y="155879"/>
                </a:lnTo>
                <a:lnTo>
                  <a:pt x="16919" y="151559"/>
                </a:lnTo>
                <a:lnTo>
                  <a:pt x="8639" y="149039"/>
                </a:lnTo>
                <a:lnTo>
                  <a:pt x="0" y="144359"/>
                </a:lnTo>
              </a:path>
            </a:pathLst>
          </a:custGeom>
          <a:ln w="28576">
            <a:solidFill>
              <a:srgbClr val="FF2600"/>
            </a:solidFill>
          </a:ln>
        </p:spPr>
        <p:txBody>
          <a:bodyPr wrap="square" lIns="0" tIns="0" rIns="0" bIns="0" rtlCol="0"/>
          <a:lstStyle/>
          <a:p>
            <a:endParaRPr sz="1588">
              <a:solidFill>
                <a:prstClr val="black"/>
              </a:solidFill>
            </a:endParaRPr>
          </a:p>
        </p:txBody>
      </p:sp>
      <p:sp>
        <p:nvSpPr>
          <p:cNvPr id="79" name="object 79"/>
          <p:cNvSpPr/>
          <p:nvPr/>
        </p:nvSpPr>
        <p:spPr>
          <a:xfrm>
            <a:off x="8365127" y="4428319"/>
            <a:ext cx="609600" cy="19610"/>
          </a:xfrm>
          <a:custGeom>
            <a:avLst/>
            <a:gdLst/>
            <a:ahLst/>
            <a:cxnLst/>
            <a:rect l="l" t="t" r="r" b="b"/>
            <a:pathLst>
              <a:path w="690879" h="22225">
                <a:moveTo>
                  <a:pt x="690479" y="0"/>
                </a:moveTo>
                <a:lnTo>
                  <a:pt x="685799" y="2519"/>
                </a:lnTo>
                <a:lnTo>
                  <a:pt x="674279" y="5399"/>
                </a:lnTo>
                <a:lnTo>
                  <a:pt x="666359" y="8279"/>
                </a:lnTo>
                <a:lnTo>
                  <a:pt x="654119" y="8279"/>
                </a:lnTo>
                <a:lnTo>
                  <a:pt x="641879" y="12959"/>
                </a:lnTo>
                <a:lnTo>
                  <a:pt x="625319" y="13679"/>
                </a:lnTo>
                <a:lnTo>
                  <a:pt x="609119" y="16559"/>
                </a:lnTo>
                <a:lnTo>
                  <a:pt x="587879" y="17639"/>
                </a:lnTo>
                <a:lnTo>
                  <a:pt x="566279" y="20159"/>
                </a:lnTo>
                <a:lnTo>
                  <a:pt x="539639" y="20879"/>
                </a:lnTo>
                <a:lnTo>
                  <a:pt x="511199" y="21959"/>
                </a:lnTo>
                <a:lnTo>
                  <a:pt x="479519" y="21959"/>
                </a:lnTo>
                <a:lnTo>
                  <a:pt x="444599" y="21239"/>
                </a:lnTo>
                <a:lnTo>
                  <a:pt x="406799" y="20159"/>
                </a:lnTo>
                <a:lnTo>
                  <a:pt x="366839" y="19439"/>
                </a:lnTo>
                <a:lnTo>
                  <a:pt x="325799" y="17639"/>
                </a:lnTo>
                <a:lnTo>
                  <a:pt x="284039" y="16199"/>
                </a:lnTo>
                <a:lnTo>
                  <a:pt x="244799" y="14759"/>
                </a:lnTo>
                <a:lnTo>
                  <a:pt x="207359" y="14039"/>
                </a:lnTo>
                <a:lnTo>
                  <a:pt x="172799" y="14759"/>
                </a:lnTo>
                <a:lnTo>
                  <a:pt x="142919" y="15479"/>
                </a:lnTo>
                <a:lnTo>
                  <a:pt x="115919" y="16199"/>
                </a:lnTo>
                <a:lnTo>
                  <a:pt x="92879" y="17279"/>
                </a:lnTo>
                <a:lnTo>
                  <a:pt x="73799" y="17639"/>
                </a:lnTo>
                <a:lnTo>
                  <a:pt x="57599" y="18359"/>
                </a:lnTo>
                <a:lnTo>
                  <a:pt x="43559" y="17279"/>
                </a:lnTo>
                <a:lnTo>
                  <a:pt x="31679" y="15479"/>
                </a:lnTo>
                <a:lnTo>
                  <a:pt x="21959" y="14039"/>
                </a:lnTo>
                <a:lnTo>
                  <a:pt x="11519" y="9359"/>
                </a:lnTo>
                <a:lnTo>
                  <a:pt x="6839" y="8999"/>
                </a:lnTo>
                <a:lnTo>
                  <a:pt x="0" y="5759"/>
                </a:lnTo>
              </a:path>
            </a:pathLst>
          </a:custGeom>
          <a:ln w="28576">
            <a:solidFill>
              <a:srgbClr val="FF2600"/>
            </a:solidFill>
          </a:ln>
        </p:spPr>
        <p:txBody>
          <a:bodyPr wrap="square" lIns="0" tIns="0" rIns="0" bIns="0" rtlCol="0"/>
          <a:lstStyle/>
          <a:p>
            <a:endParaRPr sz="1588">
              <a:solidFill>
                <a:prstClr val="black"/>
              </a:solidFill>
            </a:endParaRPr>
          </a:p>
        </p:txBody>
      </p:sp>
      <p:sp>
        <p:nvSpPr>
          <p:cNvPr id="80" name="object 80"/>
          <p:cNvSpPr/>
          <p:nvPr/>
        </p:nvSpPr>
        <p:spPr>
          <a:xfrm>
            <a:off x="8371162" y="4535048"/>
            <a:ext cx="24093" cy="142875"/>
          </a:xfrm>
          <a:custGeom>
            <a:avLst/>
            <a:gdLst/>
            <a:ahLst/>
            <a:cxnLst/>
            <a:rect l="l" t="t" r="r" b="b"/>
            <a:pathLst>
              <a:path w="27304" h="161925">
                <a:moveTo>
                  <a:pt x="17639" y="0"/>
                </a:moveTo>
                <a:lnTo>
                  <a:pt x="23399" y="8279"/>
                </a:lnTo>
                <a:lnTo>
                  <a:pt x="25919" y="19799"/>
                </a:lnTo>
                <a:lnTo>
                  <a:pt x="25199" y="25919"/>
                </a:lnTo>
                <a:lnTo>
                  <a:pt x="26999" y="37079"/>
                </a:lnTo>
                <a:lnTo>
                  <a:pt x="25919" y="47879"/>
                </a:lnTo>
                <a:lnTo>
                  <a:pt x="24839" y="61919"/>
                </a:lnTo>
                <a:lnTo>
                  <a:pt x="22679" y="75959"/>
                </a:lnTo>
                <a:lnTo>
                  <a:pt x="20159" y="91079"/>
                </a:lnTo>
                <a:lnTo>
                  <a:pt x="16919" y="105479"/>
                </a:lnTo>
                <a:lnTo>
                  <a:pt x="12959" y="119159"/>
                </a:lnTo>
                <a:lnTo>
                  <a:pt x="9719" y="132479"/>
                </a:lnTo>
                <a:lnTo>
                  <a:pt x="5039" y="141479"/>
                </a:lnTo>
                <a:lnTo>
                  <a:pt x="3959" y="152279"/>
                </a:lnTo>
                <a:lnTo>
                  <a:pt x="0" y="156959"/>
                </a:lnTo>
                <a:lnTo>
                  <a:pt x="0" y="161639"/>
                </a:lnTo>
              </a:path>
            </a:pathLst>
          </a:custGeom>
          <a:ln w="28576">
            <a:solidFill>
              <a:srgbClr val="FF2600"/>
            </a:solidFill>
          </a:ln>
        </p:spPr>
        <p:txBody>
          <a:bodyPr wrap="square" lIns="0" tIns="0" rIns="0" bIns="0" rtlCol="0"/>
          <a:lstStyle/>
          <a:p>
            <a:endParaRPr sz="1588">
              <a:solidFill>
                <a:prstClr val="black"/>
              </a:solidFill>
            </a:endParaRPr>
          </a:p>
        </p:txBody>
      </p:sp>
      <p:sp>
        <p:nvSpPr>
          <p:cNvPr id="81" name="object 81"/>
          <p:cNvSpPr/>
          <p:nvPr/>
        </p:nvSpPr>
        <p:spPr>
          <a:xfrm>
            <a:off x="8446763" y="4524566"/>
            <a:ext cx="107016" cy="150159"/>
          </a:xfrm>
          <a:custGeom>
            <a:avLst/>
            <a:gdLst/>
            <a:ahLst/>
            <a:cxnLst/>
            <a:rect l="l" t="t" r="r" b="b"/>
            <a:pathLst>
              <a:path w="121284" h="170179">
                <a:moveTo>
                  <a:pt x="28079" y="17279"/>
                </a:moveTo>
                <a:lnTo>
                  <a:pt x="32759" y="15479"/>
                </a:lnTo>
                <a:lnTo>
                  <a:pt x="37799" y="16199"/>
                </a:lnTo>
                <a:lnTo>
                  <a:pt x="43199" y="18359"/>
                </a:lnTo>
                <a:lnTo>
                  <a:pt x="37799" y="24839"/>
                </a:lnTo>
                <a:lnTo>
                  <a:pt x="31679" y="31319"/>
                </a:lnTo>
                <a:lnTo>
                  <a:pt x="25919" y="41039"/>
                </a:lnTo>
                <a:lnTo>
                  <a:pt x="18719" y="52559"/>
                </a:lnTo>
                <a:lnTo>
                  <a:pt x="12239" y="66599"/>
                </a:lnTo>
                <a:lnTo>
                  <a:pt x="6839" y="80999"/>
                </a:lnTo>
                <a:lnTo>
                  <a:pt x="2519" y="96839"/>
                </a:lnTo>
                <a:lnTo>
                  <a:pt x="0" y="112319"/>
                </a:lnTo>
                <a:lnTo>
                  <a:pt x="0" y="127439"/>
                </a:lnTo>
                <a:lnTo>
                  <a:pt x="22319" y="166679"/>
                </a:lnTo>
                <a:lnTo>
                  <a:pt x="33119" y="169559"/>
                </a:lnTo>
                <a:lnTo>
                  <a:pt x="46079" y="168479"/>
                </a:lnTo>
                <a:lnTo>
                  <a:pt x="87119" y="138599"/>
                </a:lnTo>
                <a:lnTo>
                  <a:pt x="109439" y="103319"/>
                </a:lnTo>
                <a:lnTo>
                  <a:pt x="120599" y="64799"/>
                </a:lnTo>
                <a:lnTo>
                  <a:pt x="120959" y="47159"/>
                </a:lnTo>
                <a:lnTo>
                  <a:pt x="118799" y="32759"/>
                </a:lnTo>
                <a:lnTo>
                  <a:pt x="113039" y="20159"/>
                </a:lnTo>
                <a:lnTo>
                  <a:pt x="106559" y="11879"/>
                </a:lnTo>
                <a:lnTo>
                  <a:pt x="96119" y="3599"/>
                </a:lnTo>
                <a:lnTo>
                  <a:pt x="89639" y="2159"/>
                </a:lnTo>
                <a:lnTo>
                  <a:pt x="80999" y="0"/>
                </a:lnTo>
                <a:lnTo>
                  <a:pt x="75959" y="2159"/>
                </a:lnTo>
                <a:lnTo>
                  <a:pt x="70559" y="4319"/>
                </a:lnTo>
                <a:lnTo>
                  <a:pt x="69479" y="10079"/>
                </a:lnTo>
              </a:path>
            </a:pathLst>
          </a:custGeom>
          <a:ln w="28576">
            <a:solidFill>
              <a:srgbClr val="FF2600"/>
            </a:solidFill>
          </a:ln>
        </p:spPr>
        <p:txBody>
          <a:bodyPr wrap="square" lIns="0" tIns="0" rIns="0" bIns="0" rtlCol="0"/>
          <a:lstStyle/>
          <a:p>
            <a:endParaRPr sz="1588">
              <a:solidFill>
                <a:prstClr val="black"/>
              </a:solidFill>
            </a:endParaRPr>
          </a:p>
        </p:txBody>
      </p:sp>
      <p:sp>
        <p:nvSpPr>
          <p:cNvPr id="82" name="object 82"/>
          <p:cNvSpPr/>
          <p:nvPr/>
        </p:nvSpPr>
        <p:spPr>
          <a:xfrm>
            <a:off x="8607174" y="4662425"/>
            <a:ext cx="13447" cy="10646"/>
          </a:xfrm>
          <a:custGeom>
            <a:avLst/>
            <a:gdLst/>
            <a:ahLst/>
            <a:cxnLst/>
            <a:rect l="l" t="t" r="r" b="b"/>
            <a:pathLst>
              <a:path w="15240" h="12064">
                <a:moveTo>
                  <a:pt x="0" y="11159"/>
                </a:moveTo>
                <a:lnTo>
                  <a:pt x="6119" y="11519"/>
                </a:lnTo>
                <a:lnTo>
                  <a:pt x="10799" y="11519"/>
                </a:lnTo>
                <a:lnTo>
                  <a:pt x="11519" y="5399"/>
                </a:lnTo>
                <a:lnTo>
                  <a:pt x="15119" y="0"/>
                </a:lnTo>
              </a:path>
            </a:pathLst>
          </a:custGeom>
          <a:ln w="28576">
            <a:solidFill>
              <a:srgbClr val="FF2600"/>
            </a:solidFill>
          </a:ln>
        </p:spPr>
        <p:txBody>
          <a:bodyPr wrap="square" lIns="0" tIns="0" rIns="0" bIns="0" rtlCol="0"/>
          <a:lstStyle/>
          <a:p>
            <a:endParaRPr sz="1588">
              <a:solidFill>
                <a:prstClr val="black"/>
              </a:solidFill>
            </a:endParaRPr>
          </a:p>
        </p:txBody>
      </p:sp>
      <p:sp>
        <p:nvSpPr>
          <p:cNvPr id="83" name="object 83"/>
          <p:cNvSpPr/>
          <p:nvPr/>
        </p:nvSpPr>
        <p:spPr>
          <a:xfrm>
            <a:off x="8705327" y="4529331"/>
            <a:ext cx="29696" cy="138393"/>
          </a:xfrm>
          <a:custGeom>
            <a:avLst/>
            <a:gdLst/>
            <a:ahLst/>
            <a:cxnLst/>
            <a:rect l="l" t="t" r="r" b="b"/>
            <a:pathLst>
              <a:path w="33654" h="156845">
                <a:moveTo>
                  <a:pt x="26999" y="719"/>
                </a:moveTo>
                <a:lnTo>
                  <a:pt x="31679" y="0"/>
                </a:lnTo>
                <a:lnTo>
                  <a:pt x="33479" y="5399"/>
                </a:lnTo>
                <a:lnTo>
                  <a:pt x="31679" y="19079"/>
                </a:lnTo>
                <a:lnTo>
                  <a:pt x="28079" y="28439"/>
                </a:lnTo>
                <a:lnTo>
                  <a:pt x="25199" y="41399"/>
                </a:lnTo>
                <a:lnTo>
                  <a:pt x="21599" y="55799"/>
                </a:lnTo>
                <a:lnTo>
                  <a:pt x="18719" y="71999"/>
                </a:lnTo>
                <a:lnTo>
                  <a:pt x="14759" y="88559"/>
                </a:lnTo>
                <a:lnTo>
                  <a:pt x="11879" y="104759"/>
                </a:lnTo>
                <a:lnTo>
                  <a:pt x="8279" y="120239"/>
                </a:lnTo>
                <a:lnTo>
                  <a:pt x="5039" y="132119"/>
                </a:lnTo>
                <a:lnTo>
                  <a:pt x="2879" y="143639"/>
                </a:lnTo>
                <a:lnTo>
                  <a:pt x="0" y="150119"/>
                </a:lnTo>
                <a:lnTo>
                  <a:pt x="359" y="156599"/>
                </a:lnTo>
                <a:lnTo>
                  <a:pt x="0" y="149399"/>
                </a:lnTo>
              </a:path>
            </a:pathLst>
          </a:custGeom>
          <a:ln w="28576">
            <a:solidFill>
              <a:srgbClr val="FF2600"/>
            </a:solidFill>
          </a:ln>
        </p:spPr>
        <p:txBody>
          <a:bodyPr wrap="square" lIns="0" tIns="0" rIns="0" bIns="0" rtlCol="0"/>
          <a:lstStyle/>
          <a:p>
            <a:endParaRPr sz="1588">
              <a:solidFill>
                <a:prstClr val="black"/>
              </a:solidFill>
            </a:endParaRPr>
          </a:p>
        </p:txBody>
      </p:sp>
      <p:sp>
        <p:nvSpPr>
          <p:cNvPr id="84" name="object 84"/>
          <p:cNvSpPr/>
          <p:nvPr/>
        </p:nvSpPr>
        <p:spPr>
          <a:xfrm>
            <a:off x="8780927" y="4510907"/>
            <a:ext cx="132229" cy="156322"/>
          </a:xfrm>
          <a:custGeom>
            <a:avLst/>
            <a:gdLst/>
            <a:ahLst/>
            <a:cxnLst/>
            <a:rect l="l" t="t" r="r" b="b"/>
            <a:pathLst>
              <a:path w="149859" h="177164">
                <a:moveTo>
                  <a:pt x="149399" y="5039"/>
                </a:moveTo>
                <a:lnTo>
                  <a:pt x="144719" y="3599"/>
                </a:lnTo>
                <a:lnTo>
                  <a:pt x="134999" y="2159"/>
                </a:lnTo>
                <a:lnTo>
                  <a:pt x="128879" y="2159"/>
                </a:lnTo>
                <a:lnTo>
                  <a:pt x="118799" y="359"/>
                </a:lnTo>
                <a:lnTo>
                  <a:pt x="109439" y="359"/>
                </a:lnTo>
                <a:lnTo>
                  <a:pt x="97559" y="0"/>
                </a:lnTo>
                <a:lnTo>
                  <a:pt x="53279" y="6119"/>
                </a:lnTo>
                <a:lnTo>
                  <a:pt x="23759" y="42119"/>
                </a:lnTo>
                <a:lnTo>
                  <a:pt x="19079" y="51839"/>
                </a:lnTo>
                <a:lnTo>
                  <a:pt x="15479" y="61199"/>
                </a:lnTo>
                <a:lnTo>
                  <a:pt x="11879" y="69119"/>
                </a:lnTo>
                <a:lnTo>
                  <a:pt x="8279" y="76319"/>
                </a:lnTo>
                <a:lnTo>
                  <a:pt x="4679" y="81359"/>
                </a:lnTo>
                <a:lnTo>
                  <a:pt x="0" y="87119"/>
                </a:lnTo>
                <a:lnTo>
                  <a:pt x="4679" y="87119"/>
                </a:lnTo>
                <a:lnTo>
                  <a:pt x="9719" y="86759"/>
                </a:lnTo>
                <a:lnTo>
                  <a:pt x="16919" y="86039"/>
                </a:lnTo>
                <a:lnTo>
                  <a:pt x="26279" y="85679"/>
                </a:lnTo>
                <a:lnTo>
                  <a:pt x="38159" y="85679"/>
                </a:lnTo>
                <a:lnTo>
                  <a:pt x="51839" y="84959"/>
                </a:lnTo>
                <a:lnTo>
                  <a:pt x="96119" y="94319"/>
                </a:lnTo>
                <a:lnTo>
                  <a:pt x="129599" y="117359"/>
                </a:lnTo>
                <a:lnTo>
                  <a:pt x="136439" y="137519"/>
                </a:lnTo>
                <a:lnTo>
                  <a:pt x="134279" y="146879"/>
                </a:lnTo>
                <a:lnTo>
                  <a:pt x="92879" y="173879"/>
                </a:lnTo>
                <a:lnTo>
                  <a:pt x="60839" y="177119"/>
                </a:lnTo>
                <a:lnTo>
                  <a:pt x="42119" y="172439"/>
                </a:lnTo>
                <a:lnTo>
                  <a:pt x="28439" y="170279"/>
                </a:lnTo>
                <a:lnTo>
                  <a:pt x="15479" y="164519"/>
                </a:lnTo>
                <a:lnTo>
                  <a:pt x="8279" y="159479"/>
                </a:lnTo>
                <a:lnTo>
                  <a:pt x="2879" y="151199"/>
                </a:lnTo>
              </a:path>
            </a:pathLst>
          </a:custGeom>
          <a:ln w="28576">
            <a:solidFill>
              <a:srgbClr val="FF2600"/>
            </a:solidFill>
          </a:ln>
        </p:spPr>
        <p:txBody>
          <a:bodyPr wrap="square" lIns="0" tIns="0" rIns="0" bIns="0" rtlCol="0"/>
          <a:lstStyle/>
          <a:p>
            <a:endParaRPr sz="1588">
              <a:solidFill>
                <a:prstClr val="black"/>
              </a:solidFill>
            </a:endParaRPr>
          </a:p>
        </p:txBody>
      </p:sp>
      <p:sp>
        <p:nvSpPr>
          <p:cNvPr id="85" name="object 85"/>
          <p:cNvSpPr/>
          <p:nvPr/>
        </p:nvSpPr>
        <p:spPr>
          <a:xfrm>
            <a:off x="7627550" y="5117296"/>
            <a:ext cx="89647" cy="11766"/>
          </a:xfrm>
          <a:custGeom>
            <a:avLst/>
            <a:gdLst/>
            <a:ahLst/>
            <a:cxnLst/>
            <a:rect l="l" t="t" r="r" b="b"/>
            <a:pathLst>
              <a:path w="101600" h="13335">
                <a:moveTo>
                  <a:pt x="95400" y="7559"/>
                </a:moveTo>
                <a:lnTo>
                  <a:pt x="101519" y="12959"/>
                </a:lnTo>
                <a:lnTo>
                  <a:pt x="94320" y="11159"/>
                </a:lnTo>
                <a:lnTo>
                  <a:pt x="87480" y="9719"/>
                </a:lnTo>
                <a:lnTo>
                  <a:pt x="78480" y="7559"/>
                </a:lnTo>
                <a:lnTo>
                  <a:pt x="69120" y="6119"/>
                </a:lnTo>
                <a:lnTo>
                  <a:pt x="57240" y="3959"/>
                </a:lnTo>
                <a:lnTo>
                  <a:pt x="45359" y="2519"/>
                </a:lnTo>
                <a:lnTo>
                  <a:pt x="33840" y="2159"/>
                </a:lnTo>
                <a:lnTo>
                  <a:pt x="23040" y="1079"/>
                </a:lnTo>
                <a:lnTo>
                  <a:pt x="14760" y="2159"/>
                </a:lnTo>
                <a:lnTo>
                  <a:pt x="6479" y="0"/>
                </a:lnTo>
                <a:lnTo>
                  <a:pt x="0" y="2159"/>
                </a:lnTo>
                <a:lnTo>
                  <a:pt x="3959" y="7199"/>
                </a:lnTo>
                <a:lnTo>
                  <a:pt x="11160" y="11879"/>
                </a:lnTo>
              </a:path>
            </a:pathLst>
          </a:custGeom>
          <a:ln w="28576">
            <a:solidFill>
              <a:srgbClr val="FF2600"/>
            </a:solidFill>
          </a:ln>
        </p:spPr>
        <p:txBody>
          <a:bodyPr wrap="square" lIns="0" tIns="0" rIns="0" bIns="0" rtlCol="0"/>
          <a:lstStyle/>
          <a:p>
            <a:endParaRPr sz="1588">
              <a:solidFill>
                <a:prstClr val="black"/>
              </a:solidFill>
            </a:endParaRPr>
          </a:p>
        </p:txBody>
      </p:sp>
      <p:sp>
        <p:nvSpPr>
          <p:cNvPr id="86" name="object 86"/>
          <p:cNvSpPr/>
          <p:nvPr/>
        </p:nvSpPr>
        <p:spPr>
          <a:xfrm>
            <a:off x="7628505" y="5173519"/>
            <a:ext cx="93569" cy="24653"/>
          </a:xfrm>
          <a:custGeom>
            <a:avLst/>
            <a:gdLst/>
            <a:ahLst/>
            <a:cxnLst/>
            <a:rect l="l" t="t" r="r" b="b"/>
            <a:pathLst>
              <a:path w="106045" h="27939">
                <a:moveTo>
                  <a:pt x="105478" y="24839"/>
                </a:moveTo>
                <a:lnTo>
                  <a:pt x="97918" y="27719"/>
                </a:lnTo>
                <a:lnTo>
                  <a:pt x="84239" y="25559"/>
                </a:lnTo>
                <a:lnTo>
                  <a:pt x="75959" y="23399"/>
                </a:lnTo>
                <a:lnTo>
                  <a:pt x="63359" y="19799"/>
                </a:lnTo>
                <a:lnTo>
                  <a:pt x="51119" y="16199"/>
                </a:lnTo>
                <a:lnTo>
                  <a:pt x="37438" y="12959"/>
                </a:lnTo>
                <a:lnTo>
                  <a:pt x="25199" y="8279"/>
                </a:lnTo>
                <a:lnTo>
                  <a:pt x="15839" y="6839"/>
                </a:lnTo>
                <a:lnTo>
                  <a:pt x="5398" y="2519"/>
                </a:lnTo>
                <a:lnTo>
                  <a:pt x="0" y="0"/>
                </a:lnTo>
                <a:lnTo>
                  <a:pt x="5398" y="1799"/>
                </a:lnTo>
              </a:path>
            </a:pathLst>
          </a:custGeom>
          <a:ln w="28576">
            <a:solidFill>
              <a:srgbClr val="FF2600"/>
            </a:solidFill>
          </a:ln>
        </p:spPr>
        <p:txBody>
          <a:bodyPr wrap="square" lIns="0" tIns="0" rIns="0" bIns="0" rtlCol="0"/>
          <a:lstStyle/>
          <a:p>
            <a:endParaRPr sz="1588">
              <a:solidFill>
                <a:prstClr val="black"/>
              </a:solidFill>
            </a:endParaRPr>
          </a:p>
        </p:txBody>
      </p:sp>
      <p:sp>
        <p:nvSpPr>
          <p:cNvPr id="87" name="object 87"/>
          <p:cNvSpPr/>
          <p:nvPr/>
        </p:nvSpPr>
        <p:spPr>
          <a:xfrm>
            <a:off x="7882939" y="5066790"/>
            <a:ext cx="172571" cy="229160"/>
          </a:xfrm>
          <a:custGeom>
            <a:avLst/>
            <a:gdLst/>
            <a:ahLst/>
            <a:cxnLst/>
            <a:rect l="l" t="t" r="r" b="b"/>
            <a:pathLst>
              <a:path w="195579" h="259714">
                <a:moveTo>
                  <a:pt x="72359" y="28439"/>
                </a:moveTo>
                <a:lnTo>
                  <a:pt x="62279" y="38879"/>
                </a:lnTo>
                <a:lnTo>
                  <a:pt x="52919" y="46799"/>
                </a:lnTo>
                <a:lnTo>
                  <a:pt x="23038" y="86759"/>
                </a:lnTo>
                <a:lnTo>
                  <a:pt x="5759" y="125639"/>
                </a:lnTo>
                <a:lnTo>
                  <a:pt x="0" y="167399"/>
                </a:lnTo>
                <a:lnTo>
                  <a:pt x="3599" y="187919"/>
                </a:lnTo>
                <a:lnTo>
                  <a:pt x="22318" y="226079"/>
                </a:lnTo>
                <a:lnTo>
                  <a:pt x="56159" y="251999"/>
                </a:lnTo>
                <a:lnTo>
                  <a:pt x="98639" y="259199"/>
                </a:lnTo>
                <a:lnTo>
                  <a:pt x="119878" y="254159"/>
                </a:lnTo>
                <a:lnTo>
                  <a:pt x="160198" y="224279"/>
                </a:lnTo>
                <a:lnTo>
                  <a:pt x="187559" y="175679"/>
                </a:lnTo>
                <a:lnTo>
                  <a:pt x="195478" y="118799"/>
                </a:lnTo>
                <a:lnTo>
                  <a:pt x="191159" y="91079"/>
                </a:lnTo>
                <a:lnTo>
                  <a:pt x="169558" y="43199"/>
                </a:lnTo>
                <a:lnTo>
                  <a:pt x="136079" y="12959"/>
                </a:lnTo>
                <a:lnTo>
                  <a:pt x="101879" y="0"/>
                </a:lnTo>
                <a:lnTo>
                  <a:pt x="87479" y="359"/>
                </a:lnTo>
                <a:lnTo>
                  <a:pt x="79919" y="9359"/>
                </a:lnTo>
                <a:lnTo>
                  <a:pt x="74159" y="18719"/>
                </a:lnTo>
              </a:path>
            </a:pathLst>
          </a:custGeom>
          <a:ln w="28576">
            <a:solidFill>
              <a:srgbClr val="FF2600"/>
            </a:solidFill>
          </a:ln>
        </p:spPr>
        <p:txBody>
          <a:bodyPr wrap="square" lIns="0" tIns="0" rIns="0" bIns="0" rtlCol="0"/>
          <a:lstStyle/>
          <a:p>
            <a:endParaRPr sz="1588">
              <a:solidFill>
                <a:prstClr val="black"/>
              </a:solidFill>
            </a:endParaRPr>
          </a:p>
        </p:txBody>
      </p:sp>
      <p:sp>
        <p:nvSpPr>
          <p:cNvPr id="88" name="object 88"/>
          <p:cNvSpPr/>
          <p:nvPr/>
        </p:nvSpPr>
        <p:spPr>
          <a:xfrm>
            <a:off x="8089093" y="5253248"/>
            <a:ext cx="24093" cy="16809"/>
          </a:xfrm>
          <a:custGeom>
            <a:avLst/>
            <a:gdLst/>
            <a:ahLst/>
            <a:cxnLst/>
            <a:rect l="l" t="t" r="r" b="b"/>
            <a:pathLst>
              <a:path w="27304" h="19050">
                <a:moveTo>
                  <a:pt x="0" y="3599"/>
                </a:moveTo>
                <a:lnTo>
                  <a:pt x="4678" y="1799"/>
                </a:lnTo>
                <a:lnTo>
                  <a:pt x="10439" y="2159"/>
                </a:lnTo>
                <a:lnTo>
                  <a:pt x="16919" y="5399"/>
                </a:lnTo>
                <a:lnTo>
                  <a:pt x="21598" y="8279"/>
                </a:lnTo>
                <a:lnTo>
                  <a:pt x="23399" y="12959"/>
                </a:lnTo>
                <a:lnTo>
                  <a:pt x="24118" y="18719"/>
                </a:lnTo>
                <a:lnTo>
                  <a:pt x="24479" y="10439"/>
                </a:lnTo>
                <a:lnTo>
                  <a:pt x="26999" y="0"/>
                </a:lnTo>
              </a:path>
            </a:pathLst>
          </a:custGeom>
          <a:ln w="28576">
            <a:solidFill>
              <a:srgbClr val="FF2600"/>
            </a:solidFill>
          </a:ln>
        </p:spPr>
        <p:txBody>
          <a:bodyPr wrap="square" lIns="0" tIns="0" rIns="0" bIns="0" rtlCol="0"/>
          <a:lstStyle/>
          <a:p>
            <a:endParaRPr sz="1588">
              <a:solidFill>
                <a:prstClr val="black"/>
              </a:solidFill>
            </a:endParaRPr>
          </a:p>
        </p:txBody>
      </p:sp>
      <p:sp>
        <p:nvSpPr>
          <p:cNvPr id="89" name="object 89"/>
          <p:cNvSpPr/>
          <p:nvPr/>
        </p:nvSpPr>
        <p:spPr>
          <a:xfrm>
            <a:off x="8187245" y="5090295"/>
            <a:ext cx="124385" cy="104215"/>
          </a:xfrm>
          <a:custGeom>
            <a:avLst/>
            <a:gdLst/>
            <a:ahLst/>
            <a:cxnLst/>
            <a:rect l="l" t="t" r="r" b="b"/>
            <a:pathLst>
              <a:path w="140970" h="118110">
                <a:moveTo>
                  <a:pt x="31319" y="0"/>
                </a:moveTo>
                <a:lnTo>
                  <a:pt x="34199" y="5039"/>
                </a:lnTo>
                <a:lnTo>
                  <a:pt x="36359" y="17639"/>
                </a:lnTo>
                <a:lnTo>
                  <a:pt x="34199" y="24119"/>
                </a:lnTo>
                <a:lnTo>
                  <a:pt x="33839" y="34559"/>
                </a:lnTo>
                <a:lnTo>
                  <a:pt x="29159" y="43559"/>
                </a:lnTo>
                <a:lnTo>
                  <a:pt x="24479" y="53999"/>
                </a:lnTo>
                <a:lnTo>
                  <a:pt x="18719" y="63719"/>
                </a:lnTo>
                <a:lnTo>
                  <a:pt x="13679" y="73079"/>
                </a:lnTo>
                <a:lnTo>
                  <a:pt x="7919" y="81359"/>
                </a:lnTo>
                <a:lnTo>
                  <a:pt x="3599" y="88559"/>
                </a:lnTo>
                <a:lnTo>
                  <a:pt x="1079" y="95399"/>
                </a:lnTo>
                <a:lnTo>
                  <a:pt x="0" y="100799"/>
                </a:lnTo>
                <a:lnTo>
                  <a:pt x="1799" y="105839"/>
                </a:lnTo>
                <a:lnTo>
                  <a:pt x="10799" y="113039"/>
                </a:lnTo>
                <a:lnTo>
                  <a:pt x="18359" y="115559"/>
                </a:lnTo>
                <a:lnTo>
                  <a:pt x="28079" y="117359"/>
                </a:lnTo>
                <a:lnTo>
                  <a:pt x="38879" y="117719"/>
                </a:lnTo>
                <a:lnTo>
                  <a:pt x="51479" y="117719"/>
                </a:lnTo>
                <a:lnTo>
                  <a:pt x="63359" y="115559"/>
                </a:lnTo>
                <a:lnTo>
                  <a:pt x="77039" y="114119"/>
                </a:lnTo>
                <a:lnTo>
                  <a:pt x="87839" y="110519"/>
                </a:lnTo>
                <a:lnTo>
                  <a:pt x="100799" y="110159"/>
                </a:lnTo>
                <a:lnTo>
                  <a:pt x="108719" y="104759"/>
                </a:lnTo>
                <a:lnTo>
                  <a:pt x="119519" y="103319"/>
                </a:lnTo>
                <a:lnTo>
                  <a:pt x="126359" y="99719"/>
                </a:lnTo>
                <a:lnTo>
                  <a:pt x="134639" y="97559"/>
                </a:lnTo>
                <a:lnTo>
                  <a:pt x="140399" y="93239"/>
                </a:lnTo>
              </a:path>
            </a:pathLst>
          </a:custGeom>
          <a:ln w="28576">
            <a:solidFill>
              <a:srgbClr val="FF2600"/>
            </a:solidFill>
          </a:ln>
        </p:spPr>
        <p:txBody>
          <a:bodyPr wrap="square" lIns="0" tIns="0" rIns="0" bIns="0" rtlCol="0"/>
          <a:lstStyle/>
          <a:p>
            <a:endParaRPr sz="1588">
              <a:solidFill>
                <a:prstClr val="black"/>
              </a:solidFill>
            </a:endParaRPr>
          </a:p>
        </p:txBody>
      </p:sp>
      <p:sp>
        <p:nvSpPr>
          <p:cNvPr id="90" name="object 90"/>
          <p:cNvSpPr/>
          <p:nvPr/>
        </p:nvSpPr>
        <p:spPr>
          <a:xfrm>
            <a:off x="8279362" y="5082989"/>
            <a:ext cx="48745" cy="180415"/>
          </a:xfrm>
          <a:custGeom>
            <a:avLst/>
            <a:gdLst/>
            <a:ahLst/>
            <a:cxnLst/>
            <a:rect l="l" t="t" r="r" b="b"/>
            <a:pathLst>
              <a:path w="55245" h="204470">
                <a:moveTo>
                  <a:pt x="44279" y="0"/>
                </a:moveTo>
                <a:lnTo>
                  <a:pt x="48959" y="0"/>
                </a:lnTo>
                <a:lnTo>
                  <a:pt x="53639" y="6119"/>
                </a:lnTo>
                <a:lnTo>
                  <a:pt x="54719" y="17639"/>
                </a:lnTo>
                <a:lnTo>
                  <a:pt x="51479" y="26999"/>
                </a:lnTo>
                <a:lnTo>
                  <a:pt x="48959" y="39959"/>
                </a:lnTo>
                <a:lnTo>
                  <a:pt x="43199" y="55799"/>
                </a:lnTo>
                <a:lnTo>
                  <a:pt x="38159" y="74519"/>
                </a:lnTo>
                <a:lnTo>
                  <a:pt x="31319" y="95039"/>
                </a:lnTo>
                <a:lnTo>
                  <a:pt x="24839" y="116279"/>
                </a:lnTo>
                <a:lnTo>
                  <a:pt x="18359" y="136799"/>
                </a:lnTo>
                <a:lnTo>
                  <a:pt x="12599" y="155519"/>
                </a:lnTo>
                <a:lnTo>
                  <a:pt x="7199" y="172799"/>
                </a:lnTo>
                <a:lnTo>
                  <a:pt x="3239" y="185399"/>
                </a:lnTo>
                <a:lnTo>
                  <a:pt x="2159" y="196559"/>
                </a:lnTo>
                <a:lnTo>
                  <a:pt x="0" y="204479"/>
                </a:lnTo>
                <a:lnTo>
                  <a:pt x="6839" y="198719"/>
                </a:lnTo>
              </a:path>
            </a:pathLst>
          </a:custGeom>
          <a:ln w="28576">
            <a:solidFill>
              <a:srgbClr val="FF2600"/>
            </a:solidFill>
          </a:ln>
        </p:spPr>
        <p:txBody>
          <a:bodyPr wrap="square" lIns="0" tIns="0" rIns="0" bIns="0" rtlCol="0"/>
          <a:lstStyle/>
          <a:p>
            <a:endParaRPr sz="1588">
              <a:solidFill>
                <a:prstClr val="black"/>
              </a:solidFill>
            </a:endParaRPr>
          </a:p>
        </p:txBody>
      </p:sp>
      <p:sp>
        <p:nvSpPr>
          <p:cNvPr id="91" name="object 91"/>
          <p:cNvSpPr/>
          <p:nvPr/>
        </p:nvSpPr>
        <p:spPr>
          <a:xfrm>
            <a:off x="8365127" y="5093790"/>
            <a:ext cx="108696" cy="110378"/>
          </a:xfrm>
          <a:custGeom>
            <a:avLst/>
            <a:gdLst/>
            <a:ahLst/>
            <a:cxnLst/>
            <a:rect l="l" t="t" r="r" b="b"/>
            <a:pathLst>
              <a:path w="123190" h="125095">
                <a:moveTo>
                  <a:pt x="46079" y="0"/>
                </a:moveTo>
                <a:lnTo>
                  <a:pt x="53639" y="1439"/>
                </a:lnTo>
                <a:lnTo>
                  <a:pt x="53999" y="6839"/>
                </a:lnTo>
                <a:lnTo>
                  <a:pt x="50039" y="11519"/>
                </a:lnTo>
                <a:lnTo>
                  <a:pt x="46079" y="20159"/>
                </a:lnTo>
                <a:lnTo>
                  <a:pt x="40679" y="30239"/>
                </a:lnTo>
                <a:lnTo>
                  <a:pt x="34199" y="42119"/>
                </a:lnTo>
                <a:lnTo>
                  <a:pt x="26999" y="54719"/>
                </a:lnTo>
                <a:lnTo>
                  <a:pt x="19799" y="68039"/>
                </a:lnTo>
                <a:lnTo>
                  <a:pt x="12959" y="80999"/>
                </a:lnTo>
                <a:lnTo>
                  <a:pt x="6839" y="92159"/>
                </a:lnTo>
                <a:lnTo>
                  <a:pt x="2519" y="101519"/>
                </a:lnTo>
                <a:lnTo>
                  <a:pt x="0" y="109079"/>
                </a:lnTo>
                <a:lnTo>
                  <a:pt x="0" y="114839"/>
                </a:lnTo>
                <a:lnTo>
                  <a:pt x="5039" y="121679"/>
                </a:lnTo>
                <a:lnTo>
                  <a:pt x="11879" y="123839"/>
                </a:lnTo>
                <a:lnTo>
                  <a:pt x="20879" y="124559"/>
                </a:lnTo>
                <a:lnTo>
                  <a:pt x="30239" y="124199"/>
                </a:lnTo>
                <a:lnTo>
                  <a:pt x="41399" y="123119"/>
                </a:lnTo>
                <a:lnTo>
                  <a:pt x="52559" y="120599"/>
                </a:lnTo>
                <a:lnTo>
                  <a:pt x="64799" y="118439"/>
                </a:lnTo>
                <a:lnTo>
                  <a:pt x="75239" y="113399"/>
                </a:lnTo>
                <a:lnTo>
                  <a:pt x="88199" y="110519"/>
                </a:lnTo>
                <a:lnTo>
                  <a:pt x="95759" y="102959"/>
                </a:lnTo>
                <a:lnTo>
                  <a:pt x="106559" y="99359"/>
                </a:lnTo>
                <a:lnTo>
                  <a:pt x="113759" y="92879"/>
                </a:lnTo>
                <a:lnTo>
                  <a:pt x="123119" y="88919"/>
                </a:lnTo>
              </a:path>
            </a:pathLst>
          </a:custGeom>
          <a:ln w="28576">
            <a:solidFill>
              <a:srgbClr val="FF2600"/>
            </a:solidFill>
          </a:ln>
        </p:spPr>
        <p:txBody>
          <a:bodyPr wrap="square" lIns="0" tIns="0" rIns="0" bIns="0" rtlCol="0"/>
          <a:lstStyle/>
          <a:p>
            <a:endParaRPr sz="1588">
              <a:solidFill>
                <a:prstClr val="black"/>
              </a:solidFill>
            </a:endParaRPr>
          </a:p>
        </p:txBody>
      </p:sp>
      <p:sp>
        <p:nvSpPr>
          <p:cNvPr id="92" name="object 92"/>
          <p:cNvSpPr/>
          <p:nvPr/>
        </p:nvSpPr>
        <p:spPr>
          <a:xfrm>
            <a:off x="8439457" y="5087119"/>
            <a:ext cx="63313" cy="221876"/>
          </a:xfrm>
          <a:custGeom>
            <a:avLst/>
            <a:gdLst/>
            <a:ahLst/>
            <a:cxnLst/>
            <a:rect l="l" t="t" r="r" b="b"/>
            <a:pathLst>
              <a:path w="71754" h="251460">
                <a:moveTo>
                  <a:pt x="70199" y="4679"/>
                </a:moveTo>
                <a:lnTo>
                  <a:pt x="70199" y="0"/>
                </a:lnTo>
                <a:lnTo>
                  <a:pt x="71639" y="8279"/>
                </a:lnTo>
                <a:lnTo>
                  <a:pt x="68399" y="13319"/>
                </a:lnTo>
                <a:lnTo>
                  <a:pt x="66239" y="24839"/>
                </a:lnTo>
                <a:lnTo>
                  <a:pt x="61199" y="37799"/>
                </a:lnTo>
                <a:lnTo>
                  <a:pt x="56519" y="56519"/>
                </a:lnTo>
                <a:lnTo>
                  <a:pt x="48599" y="77759"/>
                </a:lnTo>
                <a:lnTo>
                  <a:pt x="42119" y="101519"/>
                </a:lnTo>
                <a:lnTo>
                  <a:pt x="34199" y="127079"/>
                </a:lnTo>
                <a:lnTo>
                  <a:pt x="26999" y="153719"/>
                </a:lnTo>
                <a:lnTo>
                  <a:pt x="20159" y="177839"/>
                </a:lnTo>
                <a:lnTo>
                  <a:pt x="14039" y="200159"/>
                </a:lnTo>
                <a:lnTo>
                  <a:pt x="9359" y="219959"/>
                </a:lnTo>
                <a:lnTo>
                  <a:pt x="3959" y="233639"/>
                </a:lnTo>
                <a:lnTo>
                  <a:pt x="2879" y="245879"/>
                </a:lnTo>
                <a:lnTo>
                  <a:pt x="0" y="251279"/>
                </a:lnTo>
                <a:lnTo>
                  <a:pt x="1439" y="240839"/>
                </a:lnTo>
              </a:path>
            </a:pathLst>
          </a:custGeom>
          <a:ln w="28576">
            <a:solidFill>
              <a:srgbClr val="FF2600"/>
            </a:solidFill>
          </a:ln>
        </p:spPr>
        <p:txBody>
          <a:bodyPr wrap="square" lIns="0" tIns="0" rIns="0" bIns="0" rtlCol="0"/>
          <a:lstStyle/>
          <a:p>
            <a:endParaRPr sz="1588">
              <a:solidFill>
                <a:prstClr val="black"/>
              </a:solidFill>
            </a:endParaRPr>
          </a:p>
        </p:txBody>
      </p:sp>
      <p:sp>
        <p:nvSpPr>
          <p:cNvPr id="94" name="object 94"/>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7</a:t>
            </a:r>
          </a:p>
        </p:txBody>
      </p:sp>
    </p:spTree>
    <p:extLst>
      <p:ext uri="{BB962C8B-B14F-4D97-AF65-F5344CB8AC3E}">
        <p14:creationId xmlns:p14="http://schemas.microsoft.com/office/powerpoint/2010/main" val="138803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r>
              <a:rPr spc="-22" dirty="0"/>
              <a:t>Interpreting</a:t>
            </a:r>
            <a:r>
              <a:rPr spc="-71" dirty="0"/>
              <a:t> </a:t>
            </a:r>
            <a:r>
              <a:rPr spc="-119" dirty="0"/>
              <a:t>R</a:t>
            </a:r>
            <a:r>
              <a:rPr sz="3838" spc="-178" baseline="24904" dirty="0">
                <a:solidFill>
                  <a:srgbClr val="0F0F0F"/>
                </a:solidFill>
              </a:rPr>
              <a:t>2</a:t>
            </a:r>
            <a:endParaRPr sz="3838" baseline="24904"/>
          </a:p>
        </p:txBody>
      </p:sp>
      <p:sp>
        <p:nvSpPr>
          <p:cNvPr id="3" name="object 3"/>
          <p:cNvSpPr txBox="1"/>
          <p:nvPr/>
        </p:nvSpPr>
        <p:spPr>
          <a:xfrm>
            <a:off x="1773936" y="2768698"/>
            <a:ext cx="102534" cy="271613"/>
          </a:xfrm>
          <a:prstGeom prst="rect">
            <a:avLst/>
          </a:prstGeom>
        </p:spPr>
        <p:txBody>
          <a:bodyPr vert="horz" wrap="square" lIns="0" tIns="0" rIns="0" bIns="0" rtlCol="0">
            <a:spAutoFit/>
          </a:bodyPr>
          <a:lstStyle/>
          <a:p>
            <a:pPr marL="11206"/>
            <a:r>
              <a:rPr sz="1765" spc="9" dirty="0">
                <a:solidFill>
                  <a:srgbClr val="720808"/>
                </a:solidFill>
                <a:latin typeface="Arial"/>
                <a:cs typeface="Arial"/>
              </a:rPr>
              <a:t>•</a:t>
            </a:r>
            <a:endParaRPr sz="1765" dirty="0">
              <a:solidFill>
                <a:prstClr val="black"/>
              </a:solidFill>
              <a:latin typeface="Arial"/>
              <a:cs typeface="Arial"/>
            </a:endParaRPr>
          </a:p>
        </p:txBody>
      </p:sp>
      <p:sp>
        <p:nvSpPr>
          <p:cNvPr id="4" name="object 4"/>
          <p:cNvSpPr txBox="1"/>
          <p:nvPr/>
        </p:nvSpPr>
        <p:spPr>
          <a:xfrm>
            <a:off x="2072113" y="2617143"/>
            <a:ext cx="327212" cy="393698"/>
          </a:xfrm>
          <a:prstGeom prst="rect">
            <a:avLst/>
          </a:prstGeom>
        </p:spPr>
        <p:txBody>
          <a:bodyPr vert="horz" wrap="square" lIns="0" tIns="0" rIns="0" bIns="0" rtlCol="0">
            <a:spAutoFit/>
          </a:bodyPr>
          <a:lstStyle/>
          <a:p>
            <a:pPr marL="11206"/>
            <a:r>
              <a:rPr sz="3838" spc="-165" baseline="-16283" dirty="0">
                <a:solidFill>
                  <a:srgbClr val="0D0D0D"/>
                </a:solidFill>
                <a:latin typeface="Times New Roman"/>
                <a:cs typeface="Times New Roman"/>
              </a:rPr>
              <a:t>R</a:t>
            </a:r>
            <a:r>
              <a:rPr sz="1677" spc="-40" dirty="0">
                <a:solidFill>
                  <a:srgbClr val="0D0D0D"/>
                </a:solidFill>
                <a:latin typeface="Times New Roman"/>
                <a:cs typeface="Times New Roman"/>
              </a:rPr>
              <a:t>2</a:t>
            </a:r>
            <a:endParaRPr sz="1677" dirty="0">
              <a:solidFill>
                <a:prstClr val="black"/>
              </a:solidFill>
              <a:latin typeface="Times New Roman"/>
              <a:cs typeface="Times New Roman"/>
            </a:endParaRPr>
          </a:p>
        </p:txBody>
      </p:sp>
      <p:sp>
        <p:nvSpPr>
          <p:cNvPr id="5" name="object 5"/>
          <p:cNvSpPr txBox="1"/>
          <p:nvPr/>
        </p:nvSpPr>
        <p:spPr>
          <a:xfrm>
            <a:off x="2072113" y="3276334"/>
            <a:ext cx="94129" cy="244362"/>
          </a:xfrm>
          <a:prstGeom prst="rect">
            <a:avLst/>
          </a:prstGeom>
        </p:spPr>
        <p:txBody>
          <a:bodyPr vert="horz" wrap="square" lIns="0" tIns="0" rIns="0" bIns="0" rtlCol="0">
            <a:spAutoFit/>
          </a:bodyPr>
          <a:lstStyle/>
          <a:p>
            <a:pPr marL="11206"/>
            <a:r>
              <a:rPr sz="1588" spc="4" dirty="0">
                <a:solidFill>
                  <a:srgbClr val="720808"/>
                </a:solidFill>
                <a:latin typeface="Arial"/>
                <a:cs typeface="Arial"/>
              </a:rPr>
              <a:t>•</a:t>
            </a:r>
            <a:endParaRPr sz="1588">
              <a:solidFill>
                <a:prstClr val="black"/>
              </a:solidFill>
              <a:latin typeface="Arial"/>
              <a:cs typeface="Arial"/>
            </a:endParaRPr>
          </a:p>
        </p:txBody>
      </p:sp>
      <p:sp>
        <p:nvSpPr>
          <p:cNvPr id="6" name="object 6"/>
          <p:cNvSpPr txBox="1"/>
          <p:nvPr/>
        </p:nvSpPr>
        <p:spPr>
          <a:xfrm>
            <a:off x="2344973" y="3170297"/>
            <a:ext cx="295835" cy="353045"/>
          </a:xfrm>
          <a:prstGeom prst="rect">
            <a:avLst/>
          </a:prstGeom>
        </p:spPr>
        <p:txBody>
          <a:bodyPr vert="horz" wrap="square" lIns="0" tIns="0" rIns="0" bIns="0" rtlCol="0">
            <a:spAutoFit/>
          </a:bodyPr>
          <a:lstStyle/>
          <a:p>
            <a:pPr marL="11206"/>
            <a:r>
              <a:rPr sz="3441" spc="-146" baseline="-17094" dirty="0">
                <a:solidFill>
                  <a:srgbClr val="0D0D0D"/>
                </a:solidFill>
                <a:latin typeface="Times New Roman"/>
                <a:cs typeface="Times New Roman"/>
              </a:rPr>
              <a:t>R</a:t>
            </a:r>
            <a:r>
              <a:rPr sz="1500" spc="-35" dirty="0">
                <a:solidFill>
                  <a:srgbClr val="0D0D0D"/>
                </a:solidFill>
                <a:latin typeface="Times New Roman"/>
                <a:cs typeface="Times New Roman"/>
              </a:rPr>
              <a:t>2</a:t>
            </a:r>
            <a:endParaRPr sz="1500" dirty="0">
              <a:solidFill>
                <a:prstClr val="black"/>
              </a:solidFill>
              <a:latin typeface="Times New Roman"/>
              <a:cs typeface="Times New Roman"/>
            </a:endParaRPr>
          </a:p>
        </p:txBody>
      </p:sp>
      <p:sp>
        <p:nvSpPr>
          <p:cNvPr id="7" name="object 7"/>
          <p:cNvSpPr txBox="1"/>
          <p:nvPr/>
        </p:nvSpPr>
        <p:spPr>
          <a:xfrm>
            <a:off x="2758350" y="3301193"/>
            <a:ext cx="5648789" cy="353045"/>
          </a:xfrm>
          <a:prstGeom prst="rect">
            <a:avLst/>
          </a:prstGeom>
        </p:spPr>
        <p:txBody>
          <a:bodyPr vert="horz" wrap="square" lIns="0" tIns="0" rIns="0" bIns="0" rtlCol="0">
            <a:spAutoFit/>
          </a:bodyPr>
          <a:lstStyle/>
          <a:p>
            <a:pPr marL="11206">
              <a:tabLst>
                <a:tab pos="560324" algn="l"/>
              </a:tabLst>
            </a:pPr>
            <a:r>
              <a:rPr sz="2294" spc="234" dirty="0">
                <a:solidFill>
                  <a:srgbClr val="0D0D0D"/>
                </a:solidFill>
                <a:latin typeface="Times New Roman"/>
                <a:cs typeface="Times New Roman"/>
              </a:rPr>
              <a:t>= </a:t>
            </a:r>
            <a:r>
              <a:rPr sz="2294" spc="331" dirty="0">
                <a:solidFill>
                  <a:srgbClr val="0D0D0D"/>
                </a:solidFill>
                <a:latin typeface="Times New Roman"/>
                <a:cs typeface="Times New Roman"/>
              </a:rPr>
              <a:t> </a:t>
            </a:r>
            <a:r>
              <a:rPr sz="2294" spc="-75" dirty="0">
                <a:solidFill>
                  <a:srgbClr val="0D0D0D"/>
                </a:solidFill>
                <a:latin typeface="Times New Roman"/>
                <a:cs typeface="Times New Roman"/>
              </a:rPr>
              <a:t>0	</a:t>
            </a:r>
            <a:r>
              <a:rPr lang="en-US" sz="2294" spc="-75" dirty="0" smtClean="0">
                <a:solidFill>
                  <a:srgbClr val="0D0D0D"/>
                </a:solidFill>
                <a:latin typeface="Times New Roman"/>
                <a:cs typeface="Times New Roman"/>
              </a:rPr>
              <a:t>     </a:t>
            </a:r>
            <a:r>
              <a:rPr sz="2294" spc="-40" dirty="0" smtClean="0">
                <a:solidFill>
                  <a:srgbClr val="0D0D0D"/>
                </a:solidFill>
                <a:latin typeface="Times New Roman"/>
                <a:cs typeface="Times New Roman"/>
              </a:rPr>
              <a:t>means </a:t>
            </a:r>
            <a:r>
              <a:rPr sz="2294" spc="22" dirty="0">
                <a:solidFill>
                  <a:srgbClr val="0D0D0D"/>
                </a:solidFill>
                <a:latin typeface="Times New Roman"/>
                <a:cs typeface="Times New Roman"/>
              </a:rPr>
              <a:t>no </a:t>
            </a:r>
            <a:r>
              <a:rPr sz="2294" spc="-31" dirty="0">
                <a:solidFill>
                  <a:srgbClr val="0D0D0D"/>
                </a:solidFill>
                <a:latin typeface="Times New Roman"/>
                <a:cs typeface="Times New Roman"/>
              </a:rPr>
              <a:t>improvement </a:t>
            </a:r>
            <a:r>
              <a:rPr sz="2294" spc="-49" dirty="0">
                <a:solidFill>
                  <a:srgbClr val="0D0D0D"/>
                </a:solidFill>
                <a:latin typeface="Times New Roman"/>
                <a:cs typeface="Times New Roman"/>
              </a:rPr>
              <a:t>over</a:t>
            </a:r>
            <a:r>
              <a:rPr sz="2294" spc="4" dirty="0">
                <a:solidFill>
                  <a:srgbClr val="0D0D0D"/>
                </a:solidFill>
                <a:latin typeface="Times New Roman"/>
                <a:cs typeface="Times New Roman"/>
              </a:rPr>
              <a:t> </a:t>
            </a:r>
            <a:r>
              <a:rPr sz="2294" spc="-57" dirty="0">
                <a:solidFill>
                  <a:srgbClr val="0D0D0D"/>
                </a:solidFill>
                <a:latin typeface="Times New Roman"/>
                <a:cs typeface="Times New Roman"/>
              </a:rPr>
              <a:t>baseline</a:t>
            </a:r>
            <a:endParaRPr sz="2294" dirty="0">
              <a:solidFill>
                <a:prstClr val="black"/>
              </a:solidFill>
              <a:latin typeface="Times New Roman"/>
              <a:cs typeface="Times New Roman"/>
            </a:endParaRPr>
          </a:p>
        </p:txBody>
      </p:sp>
      <p:sp>
        <p:nvSpPr>
          <p:cNvPr id="8" name="object 8"/>
          <p:cNvSpPr txBox="1"/>
          <p:nvPr/>
        </p:nvSpPr>
        <p:spPr>
          <a:xfrm>
            <a:off x="1773936" y="3654238"/>
            <a:ext cx="7497953" cy="2075312"/>
          </a:xfrm>
          <a:prstGeom prst="rect">
            <a:avLst/>
          </a:prstGeom>
        </p:spPr>
        <p:txBody>
          <a:bodyPr vert="horz" wrap="square" lIns="0" tIns="0" rIns="0" bIns="0" rtlCol="0">
            <a:spAutoFit/>
          </a:bodyPr>
          <a:lstStyle/>
          <a:p>
            <a:pPr marL="567048" indent="-242060">
              <a:buClr>
                <a:srgbClr val="720808"/>
              </a:buClr>
              <a:buSzPct val="69230"/>
              <a:buFont typeface="Arial"/>
              <a:buChar char="•"/>
              <a:tabLst>
                <a:tab pos="567048" algn="l"/>
                <a:tab pos="1461884" algn="l"/>
              </a:tabLst>
            </a:pPr>
            <a:r>
              <a:rPr sz="2294" spc="-66" dirty="0">
                <a:solidFill>
                  <a:srgbClr val="0D0D0D"/>
                </a:solidFill>
                <a:latin typeface="Times New Roman"/>
                <a:cs typeface="Times New Roman"/>
              </a:rPr>
              <a:t>R</a:t>
            </a:r>
            <a:r>
              <a:rPr sz="2250" spc="-99" baseline="26143" dirty="0">
                <a:solidFill>
                  <a:srgbClr val="0D0D0D"/>
                </a:solidFill>
                <a:latin typeface="Times New Roman"/>
                <a:cs typeface="Times New Roman"/>
              </a:rPr>
              <a:t>2  </a:t>
            </a:r>
            <a:r>
              <a:rPr sz="2250" spc="224" baseline="26143" dirty="0">
                <a:solidFill>
                  <a:srgbClr val="0D0D0D"/>
                </a:solidFill>
                <a:latin typeface="Times New Roman"/>
                <a:cs typeface="Times New Roman"/>
              </a:rPr>
              <a:t> </a:t>
            </a:r>
            <a:r>
              <a:rPr sz="2294" spc="234" dirty="0">
                <a:solidFill>
                  <a:srgbClr val="0D0D0D"/>
                </a:solidFill>
                <a:latin typeface="Times New Roman"/>
                <a:cs typeface="Times New Roman"/>
              </a:rPr>
              <a:t>=</a:t>
            </a:r>
            <a:r>
              <a:rPr sz="2294" spc="569" dirty="0">
                <a:solidFill>
                  <a:srgbClr val="0D0D0D"/>
                </a:solidFill>
                <a:latin typeface="Times New Roman"/>
                <a:cs typeface="Times New Roman"/>
              </a:rPr>
              <a:t> </a:t>
            </a:r>
            <a:r>
              <a:rPr sz="2294" spc="-75" dirty="0" smtClean="0">
                <a:solidFill>
                  <a:srgbClr val="0D0D0D"/>
                </a:solidFill>
                <a:latin typeface="Times New Roman"/>
                <a:cs typeface="Times New Roman"/>
              </a:rPr>
              <a:t>1</a:t>
            </a:r>
            <a:r>
              <a:rPr lang="en-US" sz="2294" spc="-75" dirty="0" smtClean="0">
                <a:solidFill>
                  <a:srgbClr val="0D0D0D"/>
                </a:solidFill>
                <a:latin typeface="Times New Roman"/>
                <a:cs typeface="Times New Roman"/>
              </a:rPr>
              <a:t>  </a:t>
            </a:r>
            <a:r>
              <a:rPr sz="2294" spc="-75" dirty="0">
                <a:solidFill>
                  <a:srgbClr val="0D0D0D"/>
                </a:solidFill>
                <a:latin typeface="Times New Roman"/>
                <a:cs typeface="Times New Roman"/>
              </a:rPr>
              <a:t>	</a:t>
            </a:r>
            <a:r>
              <a:rPr sz="2294" spc="-40" dirty="0">
                <a:solidFill>
                  <a:srgbClr val="0D0D0D"/>
                </a:solidFill>
                <a:latin typeface="Times New Roman"/>
                <a:cs typeface="Times New Roman"/>
              </a:rPr>
              <a:t>means </a:t>
            </a:r>
            <a:r>
              <a:rPr sz="2294" spc="-88" dirty="0">
                <a:solidFill>
                  <a:srgbClr val="0D0D0D"/>
                </a:solidFill>
                <a:latin typeface="Times New Roman"/>
                <a:cs typeface="Times New Roman"/>
              </a:rPr>
              <a:t>a </a:t>
            </a:r>
            <a:r>
              <a:rPr sz="2294" spc="-26" dirty="0">
                <a:solidFill>
                  <a:srgbClr val="0D0D0D"/>
                </a:solidFill>
                <a:latin typeface="Times New Roman"/>
                <a:cs typeface="Times New Roman"/>
              </a:rPr>
              <a:t>perfect </a:t>
            </a:r>
            <a:r>
              <a:rPr sz="2294" spc="-53" dirty="0">
                <a:solidFill>
                  <a:srgbClr val="0D0D0D"/>
                </a:solidFill>
                <a:latin typeface="Times New Roman"/>
                <a:cs typeface="Times New Roman"/>
              </a:rPr>
              <a:t>predictive</a:t>
            </a:r>
            <a:r>
              <a:rPr sz="2294" spc="128" dirty="0">
                <a:solidFill>
                  <a:srgbClr val="0D0D0D"/>
                </a:solidFill>
                <a:latin typeface="Times New Roman"/>
                <a:cs typeface="Times New Roman"/>
              </a:rPr>
              <a:t> </a:t>
            </a:r>
            <a:r>
              <a:rPr sz="2294" spc="-35" dirty="0">
                <a:solidFill>
                  <a:srgbClr val="0D0D0D"/>
                </a:solidFill>
                <a:latin typeface="Times New Roman"/>
                <a:cs typeface="Times New Roman"/>
              </a:rPr>
              <a:t>model</a:t>
            </a:r>
            <a:endParaRPr sz="2294" dirty="0">
              <a:solidFill>
                <a:prstClr val="black"/>
              </a:solidFill>
              <a:latin typeface="Times New Roman"/>
              <a:cs typeface="Times New Roman"/>
            </a:endParaRPr>
          </a:p>
          <a:p>
            <a:pPr marL="293610" indent="-282403">
              <a:spcBef>
                <a:spcPts val="556"/>
              </a:spcBef>
              <a:buClr>
                <a:srgbClr val="720808"/>
              </a:buClr>
              <a:buSzPct val="68965"/>
              <a:buFont typeface="Arial"/>
              <a:buChar char="•"/>
              <a:tabLst>
                <a:tab pos="293610" algn="l"/>
              </a:tabLst>
            </a:pPr>
            <a:r>
              <a:rPr sz="2559" spc="-53" dirty="0">
                <a:solidFill>
                  <a:srgbClr val="0D0D0D"/>
                </a:solidFill>
                <a:latin typeface="Times New Roman"/>
                <a:cs typeface="Times New Roman"/>
              </a:rPr>
              <a:t>Unitless </a:t>
            </a:r>
            <a:r>
              <a:rPr sz="2559" spc="-26" dirty="0">
                <a:solidFill>
                  <a:srgbClr val="0D0D0D"/>
                </a:solidFill>
                <a:latin typeface="Times New Roman"/>
                <a:cs typeface="Times New Roman"/>
              </a:rPr>
              <a:t>and </a:t>
            </a:r>
            <a:r>
              <a:rPr sz="2559" spc="-93" dirty="0">
                <a:solidFill>
                  <a:srgbClr val="0D0D0D"/>
                </a:solidFill>
                <a:latin typeface="Times New Roman"/>
                <a:cs typeface="Times New Roman"/>
              </a:rPr>
              <a:t>universally</a:t>
            </a:r>
            <a:r>
              <a:rPr sz="2559" spc="53" dirty="0">
                <a:solidFill>
                  <a:srgbClr val="0D0D0D"/>
                </a:solidFill>
                <a:latin typeface="Times New Roman"/>
                <a:cs typeface="Times New Roman"/>
              </a:rPr>
              <a:t> </a:t>
            </a:r>
            <a:r>
              <a:rPr sz="2559" spc="-31" dirty="0">
                <a:solidFill>
                  <a:srgbClr val="0D0D0D"/>
                </a:solidFill>
                <a:latin typeface="Times New Roman"/>
                <a:cs typeface="Times New Roman"/>
              </a:rPr>
              <a:t>interpretable</a:t>
            </a:r>
            <a:endParaRPr sz="2559" dirty="0">
              <a:solidFill>
                <a:prstClr val="black"/>
              </a:solidFill>
              <a:latin typeface="Times New Roman"/>
              <a:cs typeface="Times New Roman"/>
            </a:endParaRPr>
          </a:p>
          <a:p>
            <a:pPr marL="567048" lvl="1" indent="-242060">
              <a:spcBef>
                <a:spcPts val="503"/>
              </a:spcBef>
              <a:buClr>
                <a:srgbClr val="720808"/>
              </a:buClr>
              <a:buSzPct val="69230"/>
              <a:buFont typeface="Arial"/>
              <a:buChar char="•"/>
              <a:tabLst>
                <a:tab pos="567048" algn="l"/>
              </a:tabLst>
            </a:pPr>
            <a:r>
              <a:rPr sz="2294" spc="-49" dirty="0">
                <a:solidFill>
                  <a:srgbClr val="0D0D0D"/>
                </a:solidFill>
                <a:latin typeface="Times New Roman"/>
                <a:cs typeface="Times New Roman"/>
              </a:rPr>
              <a:t>Can </a:t>
            </a:r>
            <a:r>
              <a:rPr sz="2294" spc="-75" dirty="0">
                <a:solidFill>
                  <a:srgbClr val="0D0D0D"/>
                </a:solidFill>
                <a:latin typeface="Times New Roman"/>
                <a:cs typeface="Times New Roman"/>
              </a:rPr>
              <a:t>still </a:t>
            </a:r>
            <a:r>
              <a:rPr sz="2294" spc="-22" dirty="0">
                <a:solidFill>
                  <a:srgbClr val="0D0D0D"/>
                </a:solidFill>
                <a:latin typeface="Times New Roman"/>
                <a:cs typeface="Times New Roman"/>
              </a:rPr>
              <a:t>be </a:t>
            </a:r>
            <a:r>
              <a:rPr sz="2294" spc="-18" dirty="0">
                <a:solidFill>
                  <a:srgbClr val="0D0D0D"/>
                </a:solidFill>
                <a:latin typeface="Times New Roman"/>
                <a:cs typeface="Times New Roman"/>
              </a:rPr>
              <a:t>hard </a:t>
            </a:r>
            <a:r>
              <a:rPr sz="2294" spc="26" dirty="0">
                <a:solidFill>
                  <a:srgbClr val="0D0D0D"/>
                </a:solidFill>
                <a:latin typeface="Times New Roman"/>
                <a:cs typeface="Times New Roman"/>
              </a:rPr>
              <a:t>to </a:t>
            </a:r>
            <a:r>
              <a:rPr sz="2294" spc="-26" dirty="0">
                <a:solidFill>
                  <a:srgbClr val="0D0D0D"/>
                </a:solidFill>
                <a:latin typeface="Times New Roman"/>
                <a:cs typeface="Times New Roman"/>
              </a:rPr>
              <a:t>compare </a:t>
            </a:r>
            <a:r>
              <a:rPr sz="2294" spc="-40" dirty="0">
                <a:solidFill>
                  <a:srgbClr val="0D0D0D"/>
                </a:solidFill>
                <a:latin typeface="Times New Roman"/>
                <a:cs typeface="Times New Roman"/>
              </a:rPr>
              <a:t>between</a:t>
            </a:r>
            <a:r>
              <a:rPr sz="2294" spc="128" dirty="0">
                <a:solidFill>
                  <a:srgbClr val="0D0D0D"/>
                </a:solidFill>
                <a:latin typeface="Times New Roman"/>
                <a:cs typeface="Times New Roman"/>
              </a:rPr>
              <a:t> </a:t>
            </a:r>
            <a:r>
              <a:rPr sz="2294" spc="-22" dirty="0">
                <a:solidFill>
                  <a:srgbClr val="0D0D0D"/>
                </a:solidFill>
                <a:latin typeface="Times New Roman"/>
                <a:cs typeface="Times New Roman"/>
              </a:rPr>
              <a:t>problems</a:t>
            </a:r>
            <a:endParaRPr sz="2294" dirty="0">
              <a:solidFill>
                <a:prstClr val="black"/>
              </a:solidFill>
              <a:latin typeface="Times New Roman"/>
              <a:cs typeface="Times New Roman"/>
            </a:endParaRPr>
          </a:p>
          <a:p>
            <a:pPr marL="567048" lvl="1" indent="-242060">
              <a:spcBef>
                <a:spcPts val="512"/>
              </a:spcBef>
              <a:buClr>
                <a:srgbClr val="720808"/>
              </a:buClr>
              <a:buSzPct val="69230"/>
              <a:buFont typeface="Arial"/>
              <a:buChar char="•"/>
              <a:tabLst>
                <a:tab pos="567048" algn="l"/>
              </a:tabLst>
            </a:pPr>
            <a:r>
              <a:rPr sz="2294" spc="40" dirty="0">
                <a:solidFill>
                  <a:srgbClr val="0D0D0D"/>
                </a:solidFill>
                <a:latin typeface="Times New Roman"/>
                <a:cs typeface="Times New Roman"/>
              </a:rPr>
              <a:t>Good </a:t>
            </a:r>
            <a:r>
              <a:rPr sz="2294" spc="-40" dirty="0">
                <a:solidFill>
                  <a:srgbClr val="0D0D0D"/>
                </a:solidFill>
                <a:latin typeface="Times New Roman"/>
                <a:cs typeface="Times New Roman"/>
              </a:rPr>
              <a:t>models </a:t>
            </a:r>
            <a:r>
              <a:rPr sz="2294" dirty="0">
                <a:solidFill>
                  <a:srgbClr val="0D0D0D"/>
                </a:solidFill>
                <a:latin typeface="Times New Roman"/>
                <a:cs typeface="Times New Roman"/>
              </a:rPr>
              <a:t>for </a:t>
            </a:r>
            <a:r>
              <a:rPr sz="2294" spc="-101" dirty="0">
                <a:solidFill>
                  <a:srgbClr val="0D0D0D"/>
                </a:solidFill>
                <a:latin typeface="Times New Roman"/>
                <a:cs typeface="Times New Roman"/>
              </a:rPr>
              <a:t>easy </a:t>
            </a:r>
            <a:r>
              <a:rPr sz="2294" spc="-22" dirty="0">
                <a:solidFill>
                  <a:srgbClr val="0D0D0D"/>
                </a:solidFill>
                <a:latin typeface="Times New Roman"/>
                <a:cs typeface="Times New Roman"/>
              </a:rPr>
              <a:t>problems </a:t>
            </a:r>
            <a:r>
              <a:rPr sz="2294" spc="-119" dirty="0">
                <a:solidFill>
                  <a:srgbClr val="0D0D0D"/>
                </a:solidFill>
                <a:latin typeface="Times New Roman"/>
                <a:cs typeface="Times New Roman"/>
              </a:rPr>
              <a:t>will </a:t>
            </a:r>
            <a:r>
              <a:rPr sz="2294" spc="-71" dirty="0">
                <a:solidFill>
                  <a:srgbClr val="0D0D0D"/>
                </a:solidFill>
                <a:latin typeface="Times New Roman"/>
                <a:cs typeface="Times New Roman"/>
              </a:rPr>
              <a:t>have R</a:t>
            </a:r>
            <a:r>
              <a:rPr sz="2250" spc="-106" baseline="26143" dirty="0">
                <a:solidFill>
                  <a:srgbClr val="0D0D0D"/>
                </a:solidFill>
                <a:latin typeface="Times New Roman"/>
                <a:cs typeface="Times New Roman"/>
              </a:rPr>
              <a:t>2  </a:t>
            </a:r>
            <a:r>
              <a:rPr sz="2294" spc="269" dirty="0">
                <a:solidFill>
                  <a:srgbClr val="0D0D0D"/>
                </a:solidFill>
                <a:latin typeface="Arial"/>
                <a:cs typeface="Arial"/>
              </a:rPr>
              <a:t>≈</a:t>
            </a:r>
            <a:r>
              <a:rPr sz="2294" spc="172" dirty="0">
                <a:solidFill>
                  <a:srgbClr val="0D0D0D"/>
                </a:solidFill>
                <a:latin typeface="Arial"/>
                <a:cs typeface="Arial"/>
              </a:rPr>
              <a:t> </a:t>
            </a:r>
            <a:r>
              <a:rPr sz="2294" spc="-75" dirty="0">
                <a:solidFill>
                  <a:srgbClr val="0D0D0D"/>
                </a:solidFill>
                <a:latin typeface="Times New Roman"/>
                <a:cs typeface="Times New Roman"/>
              </a:rPr>
              <a:t>1</a:t>
            </a:r>
            <a:endParaRPr sz="2294" dirty="0">
              <a:solidFill>
                <a:prstClr val="black"/>
              </a:solidFill>
              <a:latin typeface="Times New Roman"/>
              <a:cs typeface="Times New Roman"/>
            </a:endParaRPr>
          </a:p>
          <a:p>
            <a:pPr marL="567048" lvl="1" indent="-242060">
              <a:spcBef>
                <a:spcPts val="512"/>
              </a:spcBef>
              <a:buClr>
                <a:srgbClr val="720808"/>
              </a:buClr>
              <a:buSzPct val="69230"/>
              <a:buFont typeface="Arial"/>
              <a:buChar char="•"/>
              <a:tabLst>
                <a:tab pos="567048" algn="l"/>
              </a:tabLst>
            </a:pPr>
            <a:r>
              <a:rPr sz="2294" spc="40" dirty="0">
                <a:solidFill>
                  <a:srgbClr val="0D0D0D"/>
                </a:solidFill>
                <a:latin typeface="Times New Roman"/>
                <a:cs typeface="Times New Roman"/>
              </a:rPr>
              <a:t>Good </a:t>
            </a:r>
            <a:r>
              <a:rPr sz="2294" spc="-40" dirty="0">
                <a:solidFill>
                  <a:srgbClr val="0D0D0D"/>
                </a:solidFill>
                <a:latin typeface="Times New Roman"/>
                <a:cs typeface="Times New Roman"/>
              </a:rPr>
              <a:t>models </a:t>
            </a:r>
            <a:r>
              <a:rPr sz="2294" dirty="0">
                <a:solidFill>
                  <a:srgbClr val="0D0D0D"/>
                </a:solidFill>
                <a:latin typeface="Times New Roman"/>
                <a:cs typeface="Times New Roman"/>
              </a:rPr>
              <a:t>for </a:t>
            </a:r>
            <a:r>
              <a:rPr sz="2294" spc="-18" dirty="0">
                <a:solidFill>
                  <a:srgbClr val="0D0D0D"/>
                </a:solidFill>
                <a:latin typeface="Times New Roman"/>
                <a:cs typeface="Times New Roman"/>
              </a:rPr>
              <a:t>hard </a:t>
            </a:r>
            <a:r>
              <a:rPr sz="2294" spc="-22" dirty="0">
                <a:solidFill>
                  <a:srgbClr val="0D0D0D"/>
                </a:solidFill>
                <a:latin typeface="Times New Roman"/>
                <a:cs typeface="Times New Roman"/>
              </a:rPr>
              <a:t>problems </a:t>
            </a:r>
            <a:r>
              <a:rPr sz="2294" spc="-44" dirty="0">
                <a:solidFill>
                  <a:srgbClr val="0D0D0D"/>
                </a:solidFill>
                <a:latin typeface="Times New Roman"/>
                <a:cs typeface="Times New Roman"/>
              </a:rPr>
              <a:t>can </a:t>
            </a:r>
            <a:r>
              <a:rPr sz="2294" spc="-75" dirty="0">
                <a:solidFill>
                  <a:srgbClr val="0D0D0D"/>
                </a:solidFill>
                <a:latin typeface="Times New Roman"/>
                <a:cs typeface="Times New Roman"/>
              </a:rPr>
              <a:t>still </a:t>
            </a:r>
            <a:r>
              <a:rPr sz="2294" spc="-71" dirty="0">
                <a:solidFill>
                  <a:srgbClr val="0D0D0D"/>
                </a:solidFill>
                <a:latin typeface="Times New Roman"/>
                <a:cs typeface="Times New Roman"/>
              </a:rPr>
              <a:t>have R</a:t>
            </a:r>
            <a:r>
              <a:rPr sz="2250" spc="-106" baseline="26143" dirty="0">
                <a:solidFill>
                  <a:srgbClr val="0D0D0D"/>
                </a:solidFill>
                <a:latin typeface="Times New Roman"/>
                <a:cs typeface="Times New Roman"/>
              </a:rPr>
              <a:t>2  </a:t>
            </a:r>
            <a:r>
              <a:rPr sz="2294" spc="269" dirty="0">
                <a:solidFill>
                  <a:srgbClr val="0D0D0D"/>
                </a:solidFill>
                <a:latin typeface="Arial"/>
                <a:cs typeface="Arial"/>
              </a:rPr>
              <a:t>≈</a:t>
            </a:r>
            <a:r>
              <a:rPr sz="2294" spc="93" dirty="0">
                <a:solidFill>
                  <a:srgbClr val="0D0D0D"/>
                </a:solidFill>
                <a:latin typeface="Arial"/>
                <a:cs typeface="Arial"/>
              </a:rPr>
              <a:t> </a:t>
            </a:r>
            <a:r>
              <a:rPr sz="2294" spc="-75" dirty="0">
                <a:solidFill>
                  <a:srgbClr val="0D0D0D"/>
                </a:solidFill>
                <a:latin typeface="Times New Roman"/>
                <a:cs typeface="Times New Roman"/>
              </a:rPr>
              <a:t>0</a:t>
            </a:r>
            <a:endParaRPr sz="2294" dirty="0">
              <a:solidFill>
                <a:prstClr val="black"/>
              </a:solidFill>
              <a:latin typeface="Times New Roman"/>
              <a:cs typeface="Times New Roman"/>
            </a:endParaRPr>
          </a:p>
        </p:txBody>
      </p:sp>
      <p:sp>
        <p:nvSpPr>
          <p:cNvPr id="9" name="object 9"/>
          <p:cNvSpPr txBox="1"/>
          <p:nvPr/>
        </p:nvSpPr>
        <p:spPr>
          <a:xfrm>
            <a:off x="4827214" y="2105282"/>
            <a:ext cx="2189629" cy="400622"/>
          </a:xfrm>
          <a:prstGeom prst="rect">
            <a:avLst/>
          </a:prstGeom>
        </p:spPr>
        <p:txBody>
          <a:bodyPr vert="horz" wrap="square" lIns="0" tIns="0" rIns="0" bIns="0" rtlCol="0">
            <a:spAutoFit/>
          </a:bodyPr>
          <a:lstStyle/>
          <a:p>
            <a:pPr marL="11206"/>
            <a:r>
              <a:rPr sz="2603" i="1" spc="79" dirty="0">
                <a:solidFill>
                  <a:prstClr val="black"/>
                </a:solidFill>
                <a:latin typeface="Arial"/>
                <a:cs typeface="Arial"/>
              </a:rPr>
              <a:t>R</a:t>
            </a:r>
            <a:r>
              <a:rPr sz="2780" spc="119" baseline="33068" dirty="0">
                <a:solidFill>
                  <a:prstClr val="black"/>
                </a:solidFill>
                <a:latin typeface="Arial"/>
                <a:cs typeface="Arial"/>
              </a:rPr>
              <a:t>2 </a:t>
            </a:r>
            <a:r>
              <a:rPr sz="2603" spc="154" dirty="0">
                <a:solidFill>
                  <a:prstClr val="black"/>
                </a:solidFill>
                <a:latin typeface="Tahoma"/>
                <a:cs typeface="Tahoma"/>
              </a:rPr>
              <a:t>= </a:t>
            </a:r>
            <a:r>
              <a:rPr sz="2603" spc="-106" dirty="0">
                <a:solidFill>
                  <a:prstClr val="black"/>
                </a:solidFill>
                <a:latin typeface="Tahoma"/>
                <a:cs typeface="Tahoma"/>
              </a:rPr>
              <a:t>1 </a:t>
            </a:r>
            <a:r>
              <a:rPr sz="2603" i="1" spc="-556" dirty="0">
                <a:solidFill>
                  <a:prstClr val="black"/>
                </a:solidFill>
                <a:latin typeface="Arial"/>
                <a:cs typeface="Arial"/>
              </a:rPr>
              <a:t>—   </a:t>
            </a:r>
            <a:r>
              <a:rPr sz="2603" i="1" spc="-490" dirty="0">
                <a:solidFill>
                  <a:prstClr val="black"/>
                </a:solidFill>
                <a:latin typeface="Arial"/>
                <a:cs typeface="Arial"/>
              </a:rPr>
              <a:t> </a:t>
            </a:r>
            <a:r>
              <a:rPr sz="3905" i="1" u="heavy" spc="132" baseline="37664" dirty="0">
                <a:solidFill>
                  <a:prstClr val="black"/>
                </a:solidFill>
                <a:latin typeface="Arial"/>
                <a:cs typeface="Arial"/>
              </a:rPr>
              <a:t>SSE</a:t>
            </a:r>
            <a:endParaRPr sz="3905" baseline="37664">
              <a:solidFill>
                <a:prstClr val="black"/>
              </a:solidFill>
              <a:latin typeface="Arial"/>
              <a:cs typeface="Arial"/>
            </a:endParaRPr>
          </a:p>
        </p:txBody>
      </p:sp>
      <p:sp>
        <p:nvSpPr>
          <p:cNvPr id="10" name="object 10"/>
          <p:cNvSpPr txBox="1"/>
          <p:nvPr/>
        </p:nvSpPr>
        <p:spPr>
          <a:xfrm>
            <a:off x="2507425" y="2262325"/>
            <a:ext cx="5174876" cy="845681"/>
          </a:xfrm>
          <a:prstGeom prst="rect">
            <a:avLst/>
          </a:prstGeom>
        </p:spPr>
        <p:txBody>
          <a:bodyPr vert="horz" wrap="square" lIns="0" tIns="0" rIns="0" bIns="0" rtlCol="0">
            <a:spAutoFit/>
          </a:bodyPr>
          <a:lstStyle/>
          <a:p>
            <a:pPr marL="2899116"/>
            <a:r>
              <a:rPr lang="en-US" sz="2603" i="1" dirty="0" smtClean="0">
                <a:solidFill>
                  <a:prstClr val="black"/>
                </a:solidFill>
                <a:latin typeface="Arial"/>
                <a:cs typeface="Arial"/>
              </a:rPr>
              <a:t>          </a:t>
            </a:r>
            <a:r>
              <a:rPr sz="2603" i="1" dirty="0" smtClean="0">
                <a:solidFill>
                  <a:prstClr val="black"/>
                </a:solidFill>
                <a:latin typeface="Arial"/>
                <a:cs typeface="Arial"/>
              </a:rPr>
              <a:t>SST</a:t>
            </a:r>
            <a:endParaRPr sz="2603" dirty="0">
              <a:solidFill>
                <a:prstClr val="black"/>
              </a:solidFill>
              <a:latin typeface="Arial"/>
              <a:cs typeface="Arial"/>
            </a:endParaRPr>
          </a:p>
          <a:p>
            <a:pPr marL="11206">
              <a:spcBef>
                <a:spcPts val="424"/>
              </a:spcBef>
            </a:pPr>
            <a:r>
              <a:rPr sz="2559" spc="-35" dirty="0">
                <a:solidFill>
                  <a:srgbClr val="0D0D0D"/>
                </a:solidFill>
                <a:latin typeface="Times New Roman"/>
                <a:cs typeface="Times New Roman"/>
              </a:rPr>
              <a:t>captures </a:t>
            </a:r>
            <a:r>
              <a:rPr sz="2559" spc="-93" dirty="0">
                <a:solidFill>
                  <a:srgbClr val="0D0D0D"/>
                </a:solidFill>
                <a:latin typeface="Times New Roman"/>
                <a:cs typeface="Times New Roman"/>
              </a:rPr>
              <a:t>value </a:t>
            </a:r>
            <a:r>
              <a:rPr sz="2559" spc="-35" dirty="0">
                <a:solidFill>
                  <a:srgbClr val="0D0D0D"/>
                </a:solidFill>
                <a:latin typeface="Times New Roman"/>
                <a:cs typeface="Times New Roman"/>
              </a:rPr>
              <a:t>added </a:t>
            </a:r>
            <a:r>
              <a:rPr sz="2559" spc="-4" dirty="0">
                <a:solidFill>
                  <a:srgbClr val="0D0D0D"/>
                </a:solidFill>
                <a:latin typeface="Times New Roman"/>
                <a:cs typeface="Times New Roman"/>
              </a:rPr>
              <a:t>from </a:t>
            </a:r>
            <a:r>
              <a:rPr sz="2559" spc="-66" dirty="0">
                <a:solidFill>
                  <a:srgbClr val="0D0D0D"/>
                </a:solidFill>
                <a:latin typeface="Times New Roman"/>
                <a:cs typeface="Times New Roman"/>
              </a:rPr>
              <a:t>using </a:t>
            </a:r>
            <a:r>
              <a:rPr sz="2559" spc="-97" dirty="0">
                <a:solidFill>
                  <a:srgbClr val="0D0D0D"/>
                </a:solidFill>
                <a:latin typeface="Times New Roman"/>
                <a:cs typeface="Times New Roman"/>
              </a:rPr>
              <a:t>a</a:t>
            </a:r>
            <a:r>
              <a:rPr sz="2559" spc="190" dirty="0">
                <a:solidFill>
                  <a:srgbClr val="0D0D0D"/>
                </a:solidFill>
                <a:latin typeface="Times New Roman"/>
                <a:cs typeface="Times New Roman"/>
              </a:rPr>
              <a:t> </a:t>
            </a:r>
            <a:r>
              <a:rPr sz="2559" spc="-40" dirty="0">
                <a:solidFill>
                  <a:srgbClr val="0D0D0D"/>
                </a:solidFill>
                <a:latin typeface="Times New Roman"/>
                <a:cs typeface="Times New Roman"/>
              </a:rPr>
              <a:t>model</a:t>
            </a:r>
            <a:endParaRPr sz="2559" dirty="0">
              <a:solidFill>
                <a:prstClr val="black"/>
              </a:solidFill>
              <a:latin typeface="Times New Roman"/>
              <a:cs typeface="Times New Roman"/>
            </a:endParaRPr>
          </a:p>
        </p:txBody>
      </p:sp>
      <p:sp>
        <p:nvSpPr>
          <p:cNvPr id="11" name="object 11"/>
          <p:cNvSpPr/>
          <p:nvPr/>
        </p:nvSpPr>
        <p:spPr>
          <a:xfrm>
            <a:off x="7672029" y="1848386"/>
            <a:ext cx="79562" cy="163046"/>
          </a:xfrm>
          <a:custGeom>
            <a:avLst/>
            <a:gdLst/>
            <a:ahLst/>
            <a:cxnLst/>
            <a:rect l="l" t="t" r="r" b="b"/>
            <a:pathLst>
              <a:path w="90170" h="184785">
                <a:moveTo>
                  <a:pt x="25559" y="18360"/>
                </a:moveTo>
                <a:lnTo>
                  <a:pt x="31319" y="17640"/>
                </a:lnTo>
                <a:lnTo>
                  <a:pt x="26279" y="21959"/>
                </a:lnTo>
                <a:lnTo>
                  <a:pt x="24120" y="26999"/>
                </a:lnTo>
                <a:lnTo>
                  <a:pt x="20519" y="32760"/>
                </a:lnTo>
                <a:lnTo>
                  <a:pt x="17639" y="41039"/>
                </a:lnTo>
                <a:lnTo>
                  <a:pt x="13679" y="50399"/>
                </a:lnTo>
                <a:lnTo>
                  <a:pt x="10439" y="62279"/>
                </a:lnTo>
                <a:lnTo>
                  <a:pt x="6839" y="74879"/>
                </a:lnTo>
                <a:lnTo>
                  <a:pt x="4319" y="89279"/>
                </a:lnTo>
                <a:lnTo>
                  <a:pt x="1799" y="104039"/>
                </a:lnTo>
                <a:lnTo>
                  <a:pt x="0" y="118079"/>
                </a:lnTo>
                <a:lnTo>
                  <a:pt x="0" y="132119"/>
                </a:lnTo>
                <a:lnTo>
                  <a:pt x="15840" y="176039"/>
                </a:lnTo>
                <a:lnTo>
                  <a:pt x="34920" y="184679"/>
                </a:lnTo>
                <a:lnTo>
                  <a:pt x="46439" y="182879"/>
                </a:lnTo>
                <a:lnTo>
                  <a:pt x="78120" y="150839"/>
                </a:lnTo>
                <a:lnTo>
                  <a:pt x="89640" y="113759"/>
                </a:lnTo>
                <a:lnTo>
                  <a:pt x="89999" y="93600"/>
                </a:lnTo>
                <a:lnTo>
                  <a:pt x="87479" y="73799"/>
                </a:lnTo>
                <a:lnTo>
                  <a:pt x="63000" y="25920"/>
                </a:lnTo>
                <a:lnTo>
                  <a:pt x="31680" y="3599"/>
                </a:lnTo>
                <a:lnTo>
                  <a:pt x="22320" y="0"/>
                </a:lnTo>
                <a:lnTo>
                  <a:pt x="18719" y="5760"/>
                </a:lnTo>
              </a:path>
            </a:pathLst>
          </a:custGeom>
          <a:ln w="28576">
            <a:solidFill>
              <a:srgbClr val="FF2600"/>
            </a:solidFill>
          </a:ln>
        </p:spPr>
        <p:txBody>
          <a:bodyPr wrap="square" lIns="0" tIns="0" rIns="0" bIns="0" rtlCol="0"/>
          <a:lstStyle/>
          <a:p>
            <a:endParaRPr sz="1588">
              <a:solidFill>
                <a:prstClr val="black"/>
              </a:solidFill>
            </a:endParaRPr>
          </a:p>
        </p:txBody>
      </p:sp>
      <p:sp>
        <p:nvSpPr>
          <p:cNvPr id="12" name="object 12"/>
          <p:cNvSpPr/>
          <p:nvPr/>
        </p:nvSpPr>
        <p:spPr>
          <a:xfrm>
            <a:off x="7908676" y="1845844"/>
            <a:ext cx="113179" cy="98051"/>
          </a:xfrm>
          <a:custGeom>
            <a:avLst/>
            <a:gdLst/>
            <a:ahLst/>
            <a:cxnLst/>
            <a:rect l="l" t="t" r="r" b="b"/>
            <a:pathLst>
              <a:path w="128270" h="111125">
                <a:moveTo>
                  <a:pt x="118798" y="2880"/>
                </a:moveTo>
                <a:lnTo>
                  <a:pt x="123479" y="0"/>
                </a:lnTo>
                <a:lnTo>
                  <a:pt x="128159" y="1080"/>
                </a:lnTo>
                <a:lnTo>
                  <a:pt x="122399" y="5760"/>
                </a:lnTo>
                <a:lnTo>
                  <a:pt x="115919" y="11879"/>
                </a:lnTo>
                <a:lnTo>
                  <a:pt x="110519" y="15119"/>
                </a:lnTo>
                <a:lnTo>
                  <a:pt x="103319" y="17639"/>
                </a:lnTo>
                <a:lnTo>
                  <a:pt x="95039" y="20159"/>
                </a:lnTo>
                <a:lnTo>
                  <a:pt x="84239" y="22319"/>
                </a:lnTo>
                <a:lnTo>
                  <a:pt x="72719" y="23400"/>
                </a:lnTo>
                <a:lnTo>
                  <a:pt x="60119" y="24839"/>
                </a:lnTo>
                <a:lnTo>
                  <a:pt x="47159" y="26280"/>
                </a:lnTo>
                <a:lnTo>
                  <a:pt x="34919" y="27359"/>
                </a:lnTo>
                <a:lnTo>
                  <a:pt x="23399" y="29519"/>
                </a:lnTo>
                <a:lnTo>
                  <a:pt x="13319" y="31679"/>
                </a:lnTo>
                <a:lnTo>
                  <a:pt x="6119" y="34559"/>
                </a:lnTo>
                <a:lnTo>
                  <a:pt x="1439" y="37799"/>
                </a:lnTo>
                <a:lnTo>
                  <a:pt x="0" y="42479"/>
                </a:lnTo>
                <a:lnTo>
                  <a:pt x="1079" y="47519"/>
                </a:lnTo>
                <a:lnTo>
                  <a:pt x="36719" y="71639"/>
                </a:lnTo>
                <a:lnTo>
                  <a:pt x="47879" y="76679"/>
                </a:lnTo>
                <a:lnTo>
                  <a:pt x="58318" y="79919"/>
                </a:lnTo>
                <a:lnTo>
                  <a:pt x="69119" y="84959"/>
                </a:lnTo>
                <a:lnTo>
                  <a:pt x="77759" y="88200"/>
                </a:lnTo>
                <a:lnTo>
                  <a:pt x="89279" y="95039"/>
                </a:lnTo>
                <a:lnTo>
                  <a:pt x="94679" y="97559"/>
                </a:lnTo>
                <a:lnTo>
                  <a:pt x="103319" y="103319"/>
                </a:lnTo>
                <a:lnTo>
                  <a:pt x="107999" y="105839"/>
                </a:lnTo>
                <a:lnTo>
                  <a:pt x="114839" y="110879"/>
                </a:lnTo>
              </a:path>
            </a:pathLst>
          </a:custGeom>
          <a:ln w="28576">
            <a:solidFill>
              <a:srgbClr val="FF2600"/>
            </a:solidFill>
          </a:ln>
        </p:spPr>
        <p:txBody>
          <a:bodyPr wrap="square" lIns="0" tIns="0" rIns="0" bIns="0" rtlCol="0"/>
          <a:lstStyle/>
          <a:p>
            <a:endParaRPr sz="1588">
              <a:solidFill>
                <a:prstClr val="black"/>
              </a:solidFill>
            </a:endParaRPr>
          </a:p>
        </p:txBody>
      </p:sp>
      <p:sp>
        <p:nvSpPr>
          <p:cNvPr id="13" name="object 13"/>
          <p:cNvSpPr/>
          <p:nvPr/>
        </p:nvSpPr>
        <p:spPr>
          <a:xfrm>
            <a:off x="7889299" y="1964326"/>
            <a:ext cx="127747" cy="25773"/>
          </a:xfrm>
          <a:custGeom>
            <a:avLst/>
            <a:gdLst/>
            <a:ahLst/>
            <a:cxnLst/>
            <a:rect l="l" t="t" r="r" b="b"/>
            <a:pathLst>
              <a:path w="144779" h="29210">
                <a:moveTo>
                  <a:pt x="140758" y="18719"/>
                </a:moveTo>
                <a:lnTo>
                  <a:pt x="144359" y="26639"/>
                </a:lnTo>
                <a:lnTo>
                  <a:pt x="135718" y="28799"/>
                </a:lnTo>
                <a:lnTo>
                  <a:pt x="128879" y="28079"/>
                </a:lnTo>
                <a:lnTo>
                  <a:pt x="116639" y="24479"/>
                </a:lnTo>
                <a:lnTo>
                  <a:pt x="102599" y="20879"/>
                </a:lnTo>
                <a:lnTo>
                  <a:pt x="85679" y="16919"/>
                </a:lnTo>
                <a:lnTo>
                  <a:pt x="66959" y="12240"/>
                </a:lnTo>
                <a:lnTo>
                  <a:pt x="50038" y="9359"/>
                </a:lnTo>
                <a:lnTo>
                  <a:pt x="30599" y="3239"/>
                </a:lnTo>
                <a:lnTo>
                  <a:pt x="17639" y="2879"/>
                </a:lnTo>
                <a:lnTo>
                  <a:pt x="5399" y="0"/>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14" name="object 14"/>
          <p:cNvSpPr/>
          <p:nvPr/>
        </p:nvSpPr>
        <p:spPr>
          <a:xfrm>
            <a:off x="8156122" y="1857279"/>
            <a:ext cx="104215" cy="140074"/>
          </a:xfrm>
          <a:custGeom>
            <a:avLst/>
            <a:gdLst/>
            <a:ahLst/>
            <a:cxnLst/>
            <a:rect l="l" t="t" r="r" b="b"/>
            <a:pathLst>
              <a:path w="118109" h="158750">
                <a:moveTo>
                  <a:pt x="97559" y="11159"/>
                </a:moveTo>
                <a:lnTo>
                  <a:pt x="103319" y="6479"/>
                </a:lnTo>
                <a:lnTo>
                  <a:pt x="95039" y="1079"/>
                </a:lnTo>
                <a:lnTo>
                  <a:pt x="87119" y="0"/>
                </a:lnTo>
                <a:lnTo>
                  <a:pt x="75959" y="0"/>
                </a:lnTo>
                <a:lnTo>
                  <a:pt x="64439" y="1079"/>
                </a:lnTo>
                <a:lnTo>
                  <a:pt x="28439" y="15840"/>
                </a:lnTo>
                <a:lnTo>
                  <a:pt x="26639" y="22319"/>
                </a:lnTo>
                <a:lnTo>
                  <a:pt x="29159" y="29519"/>
                </a:lnTo>
                <a:lnTo>
                  <a:pt x="34919" y="36719"/>
                </a:lnTo>
                <a:lnTo>
                  <a:pt x="44279" y="44999"/>
                </a:lnTo>
                <a:lnTo>
                  <a:pt x="55079" y="53280"/>
                </a:lnTo>
                <a:lnTo>
                  <a:pt x="68039" y="62279"/>
                </a:lnTo>
                <a:lnTo>
                  <a:pt x="80639" y="71639"/>
                </a:lnTo>
                <a:lnTo>
                  <a:pt x="112319" y="103319"/>
                </a:lnTo>
                <a:lnTo>
                  <a:pt x="118079" y="125639"/>
                </a:lnTo>
                <a:lnTo>
                  <a:pt x="114839" y="136079"/>
                </a:lnTo>
                <a:lnTo>
                  <a:pt x="109078" y="145439"/>
                </a:lnTo>
                <a:lnTo>
                  <a:pt x="99719" y="152639"/>
                </a:lnTo>
                <a:lnTo>
                  <a:pt x="87839" y="156599"/>
                </a:lnTo>
                <a:lnTo>
                  <a:pt x="74159" y="158399"/>
                </a:lnTo>
                <a:lnTo>
                  <a:pt x="59399" y="156599"/>
                </a:lnTo>
                <a:lnTo>
                  <a:pt x="19799" y="138600"/>
                </a:lnTo>
                <a:lnTo>
                  <a:pt x="0" y="106559"/>
                </a:lnTo>
                <a:lnTo>
                  <a:pt x="3599" y="97559"/>
                </a:lnTo>
              </a:path>
            </a:pathLst>
          </a:custGeom>
          <a:ln w="28576">
            <a:solidFill>
              <a:srgbClr val="FF2600"/>
            </a:solidFill>
          </a:ln>
        </p:spPr>
        <p:txBody>
          <a:bodyPr wrap="square" lIns="0" tIns="0" rIns="0" bIns="0" rtlCol="0"/>
          <a:lstStyle/>
          <a:p>
            <a:endParaRPr sz="1588">
              <a:solidFill>
                <a:prstClr val="black"/>
              </a:solidFill>
            </a:endParaRPr>
          </a:p>
        </p:txBody>
      </p:sp>
      <p:sp>
        <p:nvSpPr>
          <p:cNvPr id="15" name="object 15"/>
          <p:cNvSpPr/>
          <p:nvPr/>
        </p:nvSpPr>
        <p:spPr>
          <a:xfrm>
            <a:off x="8327017" y="1862362"/>
            <a:ext cx="80122" cy="128868"/>
          </a:xfrm>
          <a:custGeom>
            <a:avLst/>
            <a:gdLst/>
            <a:ahLst/>
            <a:cxnLst/>
            <a:rect l="l" t="t" r="r" b="b"/>
            <a:pathLst>
              <a:path w="90804" h="146050">
                <a:moveTo>
                  <a:pt x="64439" y="8639"/>
                </a:moveTo>
                <a:lnTo>
                  <a:pt x="70559" y="6119"/>
                </a:lnTo>
                <a:lnTo>
                  <a:pt x="62999" y="719"/>
                </a:lnTo>
                <a:lnTo>
                  <a:pt x="55079" y="359"/>
                </a:lnTo>
                <a:lnTo>
                  <a:pt x="16199" y="5039"/>
                </a:lnTo>
                <a:lnTo>
                  <a:pt x="3599" y="20519"/>
                </a:lnTo>
                <a:lnTo>
                  <a:pt x="6839" y="28079"/>
                </a:lnTo>
                <a:lnTo>
                  <a:pt x="12959" y="36359"/>
                </a:lnTo>
                <a:lnTo>
                  <a:pt x="21959" y="44639"/>
                </a:lnTo>
                <a:lnTo>
                  <a:pt x="32759" y="54359"/>
                </a:lnTo>
                <a:lnTo>
                  <a:pt x="45359" y="64439"/>
                </a:lnTo>
                <a:lnTo>
                  <a:pt x="58318" y="75599"/>
                </a:lnTo>
                <a:lnTo>
                  <a:pt x="69119" y="85679"/>
                </a:lnTo>
                <a:lnTo>
                  <a:pt x="79199" y="97559"/>
                </a:lnTo>
                <a:lnTo>
                  <a:pt x="85679" y="108359"/>
                </a:lnTo>
                <a:lnTo>
                  <a:pt x="90359" y="119879"/>
                </a:lnTo>
                <a:lnTo>
                  <a:pt x="89999" y="129239"/>
                </a:lnTo>
                <a:lnTo>
                  <a:pt x="86759" y="137159"/>
                </a:lnTo>
                <a:lnTo>
                  <a:pt x="79559" y="142199"/>
                </a:lnTo>
                <a:lnTo>
                  <a:pt x="70199" y="145440"/>
                </a:lnTo>
                <a:lnTo>
                  <a:pt x="58318" y="145440"/>
                </a:lnTo>
                <a:lnTo>
                  <a:pt x="19799" y="129599"/>
                </a:lnTo>
                <a:lnTo>
                  <a:pt x="0" y="101159"/>
                </a:lnTo>
                <a:lnTo>
                  <a:pt x="4679" y="96119"/>
                </a:lnTo>
              </a:path>
            </a:pathLst>
          </a:custGeom>
          <a:ln w="28576">
            <a:solidFill>
              <a:srgbClr val="FF2600"/>
            </a:solidFill>
          </a:ln>
        </p:spPr>
        <p:txBody>
          <a:bodyPr wrap="square" lIns="0" tIns="0" rIns="0" bIns="0" rtlCol="0"/>
          <a:lstStyle/>
          <a:p>
            <a:endParaRPr sz="1588">
              <a:solidFill>
                <a:prstClr val="black"/>
              </a:solidFill>
            </a:endParaRPr>
          </a:p>
        </p:txBody>
      </p:sp>
      <p:sp>
        <p:nvSpPr>
          <p:cNvPr id="16" name="object 16"/>
          <p:cNvSpPr/>
          <p:nvPr/>
        </p:nvSpPr>
        <p:spPr>
          <a:xfrm>
            <a:off x="8492511" y="1855056"/>
            <a:ext cx="31376" cy="143435"/>
          </a:xfrm>
          <a:custGeom>
            <a:avLst/>
            <a:gdLst/>
            <a:ahLst/>
            <a:cxnLst/>
            <a:rect l="l" t="t" r="r" b="b"/>
            <a:pathLst>
              <a:path w="35559" h="162560">
                <a:moveTo>
                  <a:pt x="18718" y="0"/>
                </a:moveTo>
                <a:lnTo>
                  <a:pt x="18718" y="0"/>
                </a:lnTo>
                <a:lnTo>
                  <a:pt x="25559" y="359"/>
                </a:lnTo>
                <a:lnTo>
                  <a:pt x="33838" y="3959"/>
                </a:lnTo>
                <a:lnTo>
                  <a:pt x="35279" y="16919"/>
                </a:lnTo>
                <a:lnTo>
                  <a:pt x="32759" y="27719"/>
                </a:lnTo>
                <a:lnTo>
                  <a:pt x="30599" y="42479"/>
                </a:lnTo>
                <a:lnTo>
                  <a:pt x="26999" y="59039"/>
                </a:lnTo>
                <a:lnTo>
                  <a:pt x="23039" y="77759"/>
                </a:lnTo>
                <a:lnTo>
                  <a:pt x="18718" y="96839"/>
                </a:lnTo>
                <a:lnTo>
                  <a:pt x="14039" y="116279"/>
                </a:lnTo>
                <a:lnTo>
                  <a:pt x="10079" y="134279"/>
                </a:lnTo>
                <a:lnTo>
                  <a:pt x="6118" y="147239"/>
                </a:lnTo>
                <a:lnTo>
                  <a:pt x="4679" y="159119"/>
                </a:lnTo>
                <a:lnTo>
                  <a:pt x="0" y="161999"/>
                </a:lnTo>
                <a:lnTo>
                  <a:pt x="1078" y="156240"/>
                </a:lnTo>
                <a:lnTo>
                  <a:pt x="2519" y="146160"/>
                </a:lnTo>
              </a:path>
            </a:pathLst>
          </a:custGeom>
          <a:ln w="28576">
            <a:solidFill>
              <a:srgbClr val="FF2600"/>
            </a:solidFill>
          </a:ln>
        </p:spPr>
        <p:txBody>
          <a:bodyPr wrap="square" lIns="0" tIns="0" rIns="0" bIns="0" rtlCol="0"/>
          <a:lstStyle/>
          <a:p>
            <a:endParaRPr sz="1588">
              <a:solidFill>
                <a:prstClr val="black"/>
              </a:solidFill>
            </a:endParaRPr>
          </a:p>
        </p:txBody>
      </p:sp>
      <p:sp>
        <p:nvSpPr>
          <p:cNvPr id="17" name="object 17"/>
          <p:cNvSpPr/>
          <p:nvPr/>
        </p:nvSpPr>
        <p:spPr>
          <a:xfrm>
            <a:off x="8506170" y="1855057"/>
            <a:ext cx="135031" cy="14007"/>
          </a:xfrm>
          <a:custGeom>
            <a:avLst/>
            <a:gdLst/>
            <a:ahLst/>
            <a:cxnLst/>
            <a:rect l="l" t="t" r="r" b="b"/>
            <a:pathLst>
              <a:path w="153034" h="15875">
                <a:moveTo>
                  <a:pt x="143639" y="15479"/>
                </a:moveTo>
                <a:lnTo>
                  <a:pt x="152999" y="14759"/>
                </a:lnTo>
                <a:lnTo>
                  <a:pt x="146519" y="10800"/>
                </a:lnTo>
                <a:lnTo>
                  <a:pt x="139319" y="8999"/>
                </a:lnTo>
                <a:lnTo>
                  <a:pt x="126359" y="6119"/>
                </a:lnTo>
                <a:lnTo>
                  <a:pt x="111959" y="3959"/>
                </a:lnTo>
                <a:lnTo>
                  <a:pt x="94679" y="2519"/>
                </a:lnTo>
                <a:lnTo>
                  <a:pt x="75959" y="720"/>
                </a:lnTo>
                <a:lnTo>
                  <a:pt x="57959" y="1439"/>
                </a:lnTo>
                <a:lnTo>
                  <a:pt x="39239" y="0"/>
                </a:lnTo>
                <a:lnTo>
                  <a:pt x="25559" y="2519"/>
                </a:lnTo>
                <a:lnTo>
                  <a:pt x="11159" y="720"/>
                </a:lnTo>
                <a:lnTo>
                  <a:pt x="5399" y="3959"/>
                </a:lnTo>
                <a:lnTo>
                  <a:pt x="0" y="5039"/>
                </a:lnTo>
                <a:lnTo>
                  <a:pt x="6839" y="10079"/>
                </a:lnTo>
              </a:path>
            </a:pathLst>
          </a:custGeom>
          <a:ln w="28576">
            <a:solidFill>
              <a:srgbClr val="FF2600"/>
            </a:solidFill>
          </a:ln>
        </p:spPr>
        <p:txBody>
          <a:bodyPr wrap="square" lIns="0" tIns="0" rIns="0" bIns="0" rtlCol="0"/>
          <a:lstStyle/>
          <a:p>
            <a:endParaRPr sz="1588">
              <a:solidFill>
                <a:prstClr val="black"/>
              </a:solidFill>
            </a:endParaRPr>
          </a:p>
        </p:txBody>
      </p:sp>
      <p:sp>
        <p:nvSpPr>
          <p:cNvPr id="18" name="object 18"/>
          <p:cNvSpPr/>
          <p:nvPr/>
        </p:nvSpPr>
        <p:spPr>
          <a:xfrm>
            <a:off x="8505852" y="1910327"/>
            <a:ext cx="98051" cy="8404"/>
          </a:xfrm>
          <a:custGeom>
            <a:avLst/>
            <a:gdLst/>
            <a:ahLst/>
            <a:cxnLst/>
            <a:rect l="l" t="t" r="r" b="b"/>
            <a:pathLst>
              <a:path w="111125" h="9525">
                <a:moveTo>
                  <a:pt x="110519" y="1079"/>
                </a:moveTo>
                <a:lnTo>
                  <a:pt x="106919" y="7919"/>
                </a:lnTo>
                <a:lnTo>
                  <a:pt x="99719" y="7919"/>
                </a:lnTo>
                <a:lnTo>
                  <a:pt x="91439" y="8280"/>
                </a:lnTo>
                <a:lnTo>
                  <a:pt x="79919" y="6839"/>
                </a:lnTo>
                <a:lnTo>
                  <a:pt x="66959" y="5399"/>
                </a:lnTo>
                <a:lnTo>
                  <a:pt x="52919" y="4319"/>
                </a:lnTo>
                <a:lnTo>
                  <a:pt x="37439" y="720"/>
                </a:lnTo>
                <a:lnTo>
                  <a:pt x="25919" y="1439"/>
                </a:lnTo>
                <a:lnTo>
                  <a:pt x="12959" y="0"/>
                </a:lnTo>
                <a:lnTo>
                  <a:pt x="5759" y="2159"/>
                </a:lnTo>
                <a:lnTo>
                  <a:pt x="0" y="3599"/>
                </a:lnTo>
                <a:lnTo>
                  <a:pt x="359" y="8999"/>
                </a:lnTo>
              </a:path>
            </a:pathLst>
          </a:custGeom>
          <a:ln w="28576">
            <a:solidFill>
              <a:srgbClr val="FF2600"/>
            </a:solidFill>
          </a:ln>
        </p:spPr>
        <p:txBody>
          <a:bodyPr wrap="square" lIns="0" tIns="0" rIns="0" bIns="0" rtlCol="0"/>
          <a:lstStyle/>
          <a:p>
            <a:endParaRPr sz="1588">
              <a:solidFill>
                <a:prstClr val="black"/>
              </a:solidFill>
            </a:endParaRPr>
          </a:p>
        </p:txBody>
      </p:sp>
      <p:sp>
        <p:nvSpPr>
          <p:cNvPr id="19" name="object 19"/>
          <p:cNvSpPr/>
          <p:nvPr/>
        </p:nvSpPr>
        <p:spPr>
          <a:xfrm>
            <a:off x="8485522" y="1995138"/>
            <a:ext cx="134471" cy="26894"/>
          </a:xfrm>
          <a:custGeom>
            <a:avLst/>
            <a:gdLst/>
            <a:ahLst/>
            <a:cxnLst/>
            <a:rect l="l" t="t" r="r" b="b"/>
            <a:pathLst>
              <a:path w="152400" h="30480">
                <a:moveTo>
                  <a:pt x="151919" y="16559"/>
                </a:moveTo>
                <a:lnTo>
                  <a:pt x="148679" y="26999"/>
                </a:lnTo>
                <a:lnTo>
                  <a:pt x="141479" y="28079"/>
                </a:lnTo>
                <a:lnTo>
                  <a:pt x="133559" y="30240"/>
                </a:lnTo>
                <a:lnTo>
                  <a:pt x="120599" y="29159"/>
                </a:lnTo>
                <a:lnTo>
                  <a:pt x="104039" y="26639"/>
                </a:lnTo>
                <a:lnTo>
                  <a:pt x="86039" y="25559"/>
                </a:lnTo>
                <a:lnTo>
                  <a:pt x="63719" y="18719"/>
                </a:lnTo>
                <a:lnTo>
                  <a:pt x="44999" y="15479"/>
                </a:lnTo>
                <a:lnTo>
                  <a:pt x="25559" y="8999"/>
                </a:lnTo>
                <a:lnTo>
                  <a:pt x="12239" y="575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20" name="object 20"/>
          <p:cNvSpPr/>
          <p:nvPr/>
        </p:nvSpPr>
        <p:spPr>
          <a:xfrm>
            <a:off x="8758699" y="1896986"/>
            <a:ext cx="114860" cy="76760"/>
          </a:xfrm>
          <a:custGeom>
            <a:avLst/>
            <a:gdLst/>
            <a:ahLst/>
            <a:cxnLst/>
            <a:rect l="l" t="t" r="r" b="b"/>
            <a:pathLst>
              <a:path w="130175" h="86994">
                <a:moveTo>
                  <a:pt x="123119" y="3240"/>
                </a:moveTo>
                <a:lnTo>
                  <a:pt x="129959" y="0"/>
                </a:lnTo>
                <a:lnTo>
                  <a:pt x="129959" y="5760"/>
                </a:lnTo>
                <a:lnTo>
                  <a:pt x="124199" y="7199"/>
                </a:lnTo>
                <a:lnTo>
                  <a:pt x="83159" y="19799"/>
                </a:lnTo>
                <a:lnTo>
                  <a:pt x="38519" y="25560"/>
                </a:lnTo>
                <a:lnTo>
                  <a:pt x="25199" y="26999"/>
                </a:lnTo>
                <a:lnTo>
                  <a:pt x="13679" y="28799"/>
                </a:lnTo>
                <a:lnTo>
                  <a:pt x="5399" y="31319"/>
                </a:lnTo>
                <a:lnTo>
                  <a:pt x="0" y="33839"/>
                </a:lnTo>
                <a:lnTo>
                  <a:pt x="0" y="42119"/>
                </a:lnTo>
                <a:lnTo>
                  <a:pt x="5759" y="47519"/>
                </a:lnTo>
                <a:lnTo>
                  <a:pt x="50399" y="68039"/>
                </a:lnTo>
                <a:lnTo>
                  <a:pt x="64079" y="71639"/>
                </a:lnTo>
                <a:lnTo>
                  <a:pt x="78119" y="75960"/>
                </a:lnTo>
                <a:lnTo>
                  <a:pt x="88919" y="77399"/>
                </a:lnTo>
                <a:lnTo>
                  <a:pt x="100799" y="81000"/>
                </a:lnTo>
                <a:lnTo>
                  <a:pt x="107639" y="79559"/>
                </a:lnTo>
                <a:lnTo>
                  <a:pt x="116639" y="82799"/>
                </a:lnTo>
                <a:lnTo>
                  <a:pt x="125999" y="86759"/>
                </a:lnTo>
              </a:path>
            </a:pathLst>
          </a:custGeom>
          <a:ln w="28576">
            <a:solidFill>
              <a:srgbClr val="FF2600"/>
            </a:solidFill>
          </a:ln>
        </p:spPr>
        <p:txBody>
          <a:bodyPr wrap="square" lIns="0" tIns="0" rIns="0" bIns="0" rtlCol="0"/>
          <a:lstStyle/>
          <a:p>
            <a:endParaRPr sz="1588">
              <a:solidFill>
                <a:prstClr val="black"/>
              </a:solidFill>
            </a:endParaRPr>
          </a:p>
        </p:txBody>
      </p:sp>
      <p:sp>
        <p:nvSpPr>
          <p:cNvPr id="21" name="object 21"/>
          <p:cNvSpPr/>
          <p:nvPr/>
        </p:nvSpPr>
        <p:spPr>
          <a:xfrm>
            <a:off x="8768545" y="2015467"/>
            <a:ext cx="122144" cy="19050"/>
          </a:xfrm>
          <a:custGeom>
            <a:avLst/>
            <a:gdLst/>
            <a:ahLst/>
            <a:cxnLst/>
            <a:rect l="l" t="t" r="r" b="b"/>
            <a:pathLst>
              <a:path w="138429" h="21589">
                <a:moveTo>
                  <a:pt x="138239" y="14399"/>
                </a:moveTo>
                <a:lnTo>
                  <a:pt x="136079" y="19439"/>
                </a:lnTo>
                <a:lnTo>
                  <a:pt x="129239" y="21239"/>
                </a:lnTo>
                <a:lnTo>
                  <a:pt x="121319" y="19439"/>
                </a:lnTo>
                <a:lnTo>
                  <a:pt x="113039" y="18359"/>
                </a:lnTo>
                <a:lnTo>
                  <a:pt x="99719" y="15839"/>
                </a:lnTo>
                <a:lnTo>
                  <a:pt x="85679" y="13679"/>
                </a:lnTo>
                <a:lnTo>
                  <a:pt x="69479" y="11159"/>
                </a:lnTo>
                <a:lnTo>
                  <a:pt x="52199" y="7559"/>
                </a:lnTo>
                <a:lnTo>
                  <a:pt x="37439" y="6479"/>
                </a:lnTo>
                <a:lnTo>
                  <a:pt x="20519" y="1439"/>
                </a:lnTo>
                <a:lnTo>
                  <a:pt x="9719" y="143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22" name="object 22"/>
          <p:cNvSpPr/>
          <p:nvPr/>
        </p:nvSpPr>
        <p:spPr>
          <a:xfrm>
            <a:off x="9000429" y="1874114"/>
            <a:ext cx="98051" cy="164726"/>
          </a:xfrm>
          <a:custGeom>
            <a:avLst/>
            <a:gdLst/>
            <a:ahLst/>
            <a:cxnLst/>
            <a:rect l="l" t="t" r="r" b="b"/>
            <a:pathLst>
              <a:path w="111125" h="186689">
                <a:moveTo>
                  <a:pt x="92879" y="25920"/>
                </a:moveTo>
                <a:lnTo>
                  <a:pt x="98999" y="23040"/>
                </a:lnTo>
                <a:lnTo>
                  <a:pt x="99719" y="17279"/>
                </a:lnTo>
                <a:lnTo>
                  <a:pt x="90359" y="10079"/>
                </a:lnTo>
                <a:lnTo>
                  <a:pt x="81359" y="6120"/>
                </a:lnTo>
                <a:lnTo>
                  <a:pt x="71639" y="3240"/>
                </a:lnTo>
                <a:lnTo>
                  <a:pt x="60119" y="1080"/>
                </a:lnTo>
                <a:lnTo>
                  <a:pt x="49319" y="0"/>
                </a:lnTo>
                <a:lnTo>
                  <a:pt x="38879" y="1440"/>
                </a:lnTo>
                <a:lnTo>
                  <a:pt x="30599" y="4679"/>
                </a:lnTo>
                <a:lnTo>
                  <a:pt x="24479" y="9000"/>
                </a:lnTo>
                <a:lnTo>
                  <a:pt x="20879" y="14759"/>
                </a:lnTo>
                <a:lnTo>
                  <a:pt x="20159" y="20880"/>
                </a:lnTo>
                <a:lnTo>
                  <a:pt x="22679" y="28440"/>
                </a:lnTo>
                <a:lnTo>
                  <a:pt x="28439" y="37079"/>
                </a:lnTo>
                <a:lnTo>
                  <a:pt x="35279" y="45720"/>
                </a:lnTo>
                <a:lnTo>
                  <a:pt x="43919" y="54000"/>
                </a:lnTo>
                <a:lnTo>
                  <a:pt x="53999" y="64440"/>
                </a:lnTo>
                <a:lnTo>
                  <a:pt x="84599" y="97559"/>
                </a:lnTo>
                <a:lnTo>
                  <a:pt x="106919" y="137159"/>
                </a:lnTo>
                <a:lnTo>
                  <a:pt x="110519" y="160919"/>
                </a:lnTo>
                <a:lnTo>
                  <a:pt x="107279" y="170999"/>
                </a:lnTo>
                <a:lnTo>
                  <a:pt x="101159" y="178559"/>
                </a:lnTo>
                <a:lnTo>
                  <a:pt x="91799" y="183959"/>
                </a:lnTo>
                <a:lnTo>
                  <a:pt x="80279" y="186119"/>
                </a:lnTo>
                <a:lnTo>
                  <a:pt x="66959" y="186119"/>
                </a:lnTo>
                <a:lnTo>
                  <a:pt x="24479" y="170279"/>
                </a:lnTo>
                <a:lnTo>
                  <a:pt x="0" y="128879"/>
                </a:lnTo>
                <a:lnTo>
                  <a:pt x="5759" y="119520"/>
                </a:lnTo>
                <a:lnTo>
                  <a:pt x="13319" y="107999"/>
                </a:lnTo>
              </a:path>
            </a:pathLst>
          </a:custGeom>
          <a:ln w="28576">
            <a:solidFill>
              <a:srgbClr val="FF2600"/>
            </a:solidFill>
          </a:ln>
        </p:spPr>
        <p:txBody>
          <a:bodyPr wrap="square" lIns="0" tIns="0" rIns="0" bIns="0" rtlCol="0"/>
          <a:lstStyle/>
          <a:p>
            <a:endParaRPr sz="1588">
              <a:solidFill>
                <a:prstClr val="black"/>
              </a:solidFill>
            </a:endParaRPr>
          </a:p>
        </p:txBody>
      </p:sp>
      <p:sp>
        <p:nvSpPr>
          <p:cNvPr id="23" name="object 23"/>
          <p:cNvSpPr/>
          <p:nvPr/>
        </p:nvSpPr>
        <p:spPr>
          <a:xfrm>
            <a:off x="9155122" y="1877292"/>
            <a:ext cx="103093" cy="155201"/>
          </a:xfrm>
          <a:custGeom>
            <a:avLst/>
            <a:gdLst/>
            <a:ahLst/>
            <a:cxnLst/>
            <a:rect l="l" t="t" r="r" b="b"/>
            <a:pathLst>
              <a:path w="116840" h="175894">
                <a:moveTo>
                  <a:pt x="98999" y="32399"/>
                </a:moveTo>
                <a:lnTo>
                  <a:pt x="105479" y="26999"/>
                </a:lnTo>
                <a:lnTo>
                  <a:pt x="112319" y="24119"/>
                </a:lnTo>
                <a:lnTo>
                  <a:pt x="116639" y="17639"/>
                </a:lnTo>
                <a:lnTo>
                  <a:pt x="108719" y="11879"/>
                </a:lnTo>
                <a:lnTo>
                  <a:pt x="100079" y="8999"/>
                </a:lnTo>
                <a:lnTo>
                  <a:pt x="89999" y="6839"/>
                </a:lnTo>
                <a:lnTo>
                  <a:pt x="78479" y="4319"/>
                </a:lnTo>
                <a:lnTo>
                  <a:pt x="66239" y="2159"/>
                </a:lnTo>
                <a:lnTo>
                  <a:pt x="55079" y="1079"/>
                </a:lnTo>
                <a:lnTo>
                  <a:pt x="44279" y="0"/>
                </a:lnTo>
                <a:lnTo>
                  <a:pt x="35999" y="720"/>
                </a:lnTo>
                <a:lnTo>
                  <a:pt x="30239" y="2519"/>
                </a:lnTo>
                <a:lnTo>
                  <a:pt x="25559" y="10440"/>
                </a:lnTo>
                <a:lnTo>
                  <a:pt x="27359" y="16199"/>
                </a:lnTo>
                <a:lnTo>
                  <a:pt x="30239" y="24119"/>
                </a:lnTo>
                <a:lnTo>
                  <a:pt x="34919" y="33479"/>
                </a:lnTo>
                <a:lnTo>
                  <a:pt x="42119" y="44279"/>
                </a:lnTo>
                <a:lnTo>
                  <a:pt x="50039" y="55800"/>
                </a:lnTo>
                <a:lnTo>
                  <a:pt x="58319" y="68759"/>
                </a:lnTo>
                <a:lnTo>
                  <a:pt x="83879" y="110880"/>
                </a:lnTo>
                <a:lnTo>
                  <a:pt x="98999" y="148680"/>
                </a:lnTo>
                <a:lnTo>
                  <a:pt x="98999" y="158039"/>
                </a:lnTo>
                <a:lnTo>
                  <a:pt x="96119" y="166319"/>
                </a:lnTo>
                <a:lnTo>
                  <a:pt x="90719" y="171359"/>
                </a:lnTo>
                <a:lnTo>
                  <a:pt x="83159" y="174959"/>
                </a:lnTo>
                <a:lnTo>
                  <a:pt x="72719" y="175679"/>
                </a:lnTo>
                <a:lnTo>
                  <a:pt x="60839" y="174959"/>
                </a:lnTo>
                <a:lnTo>
                  <a:pt x="24479" y="160559"/>
                </a:lnTo>
                <a:lnTo>
                  <a:pt x="0" y="130319"/>
                </a:lnTo>
                <a:lnTo>
                  <a:pt x="719" y="121679"/>
                </a:lnTo>
                <a:lnTo>
                  <a:pt x="2159" y="109079"/>
                </a:lnTo>
                <a:lnTo>
                  <a:pt x="10079" y="99359"/>
                </a:lnTo>
              </a:path>
            </a:pathLst>
          </a:custGeom>
          <a:ln w="28576">
            <a:solidFill>
              <a:srgbClr val="FF2600"/>
            </a:solidFill>
          </a:ln>
        </p:spPr>
        <p:txBody>
          <a:bodyPr wrap="square" lIns="0" tIns="0" rIns="0" bIns="0" rtlCol="0"/>
          <a:lstStyle/>
          <a:p>
            <a:endParaRPr sz="1588">
              <a:solidFill>
                <a:prstClr val="black"/>
              </a:solidFill>
            </a:endParaRPr>
          </a:p>
        </p:txBody>
      </p:sp>
      <p:sp>
        <p:nvSpPr>
          <p:cNvPr id="24" name="object 24"/>
          <p:cNvSpPr/>
          <p:nvPr/>
        </p:nvSpPr>
        <p:spPr>
          <a:xfrm>
            <a:off x="9373027" y="1882056"/>
            <a:ext cx="19050" cy="125506"/>
          </a:xfrm>
          <a:custGeom>
            <a:avLst/>
            <a:gdLst/>
            <a:ahLst/>
            <a:cxnLst/>
            <a:rect l="l" t="t" r="r" b="b"/>
            <a:pathLst>
              <a:path w="21590" h="142239">
                <a:moveTo>
                  <a:pt x="0" y="1079"/>
                </a:moveTo>
                <a:lnTo>
                  <a:pt x="5759" y="0"/>
                </a:lnTo>
                <a:lnTo>
                  <a:pt x="12239" y="3959"/>
                </a:lnTo>
                <a:lnTo>
                  <a:pt x="20159" y="16919"/>
                </a:lnTo>
                <a:lnTo>
                  <a:pt x="20159" y="26279"/>
                </a:lnTo>
                <a:lnTo>
                  <a:pt x="21239" y="41039"/>
                </a:lnTo>
                <a:lnTo>
                  <a:pt x="19799" y="55079"/>
                </a:lnTo>
                <a:lnTo>
                  <a:pt x="18719" y="71639"/>
                </a:lnTo>
                <a:lnTo>
                  <a:pt x="16559" y="87119"/>
                </a:lnTo>
                <a:lnTo>
                  <a:pt x="14399" y="102239"/>
                </a:lnTo>
                <a:lnTo>
                  <a:pt x="13319" y="116279"/>
                </a:lnTo>
                <a:lnTo>
                  <a:pt x="10799" y="124919"/>
                </a:lnTo>
                <a:lnTo>
                  <a:pt x="11879" y="134999"/>
                </a:lnTo>
                <a:lnTo>
                  <a:pt x="10799" y="142199"/>
                </a:lnTo>
              </a:path>
            </a:pathLst>
          </a:custGeom>
          <a:ln w="28576">
            <a:solidFill>
              <a:srgbClr val="FF2600"/>
            </a:solidFill>
          </a:ln>
        </p:spPr>
        <p:txBody>
          <a:bodyPr wrap="square" lIns="0" tIns="0" rIns="0" bIns="0" rtlCol="0"/>
          <a:lstStyle/>
          <a:p>
            <a:endParaRPr sz="1588">
              <a:solidFill>
                <a:prstClr val="black"/>
              </a:solidFill>
            </a:endParaRPr>
          </a:p>
        </p:txBody>
      </p:sp>
      <p:sp>
        <p:nvSpPr>
          <p:cNvPr id="25" name="object 25"/>
          <p:cNvSpPr/>
          <p:nvPr/>
        </p:nvSpPr>
        <p:spPr>
          <a:xfrm>
            <a:off x="9311722" y="1869985"/>
            <a:ext cx="177613" cy="26894"/>
          </a:xfrm>
          <a:custGeom>
            <a:avLst/>
            <a:gdLst/>
            <a:ahLst/>
            <a:cxnLst/>
            <a:rect l="l" t="t" r="r" b="b"/>
            <a:pathLst>
              <a:path w="201295" h="30480">
                <a:moveTo>
                  <a:pt x="192599" y="30239"/>
                </a:moveTo>
                <a:lnTo>
                  <a:pt x="200879" y="28440"/>
                </a:lnTo>
                <a:lnTo>
                  <a:pt x="195119" y="27719"/>
                </a:lnTo>
                <a:lnTo>
                  <a:pt x="188999" y="27719"/>
                </a:lnTo>
                <a:lnTo>
                  <a:pt x="176039" y="25920"/>
                </a:lnTo>
                <a:lnTo>
                  <a:pt x="163439" y="25559"/>
                </a:lnTo>
                <a:lnTo>
                  <a:pt x="146879" y="24119"/>
                </a:lnTo>
                <a:lnTo>
                  <a:pt x="129599" y="23039"/>
                </a:lnTo>
                <a:lnTo>
                  <a:pt x="110879" y="20159"/>
                </a:lnTo>
                <a:lnTo>
                  <a:pt x="92159" y="18360"/>
                </a:lnTo>
                <a:lnTo>
                  <a:pt x="75239" y="16200"/>
                </a:lnTo>
                <a:lnTo>
                  <a:pt x="57599" y="12599"/>
                </a:lnTo>
                <a:lnTo>
                  <a:pt x="43919" y="11879"/>
                </a:lnTo>
                <a:lnTo>
                  <a:pt x="27359" y="7199"/>
                </a:lnTo>
                <a:lnTo>
                  <a:pt x="16919" y="5760"/>
                </a:lnTo>
                <a:lnTo>
                  <a:pt x="6119" y="1440"/>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26" name="object 26"/>
          <p:cNvSpPr/>
          <p:nvPr/>
        </p:nvSpPr>
        <p:spPr>
          <a:xfrm>
            <a:off x="7679971" y="2197161"/>
            <a:ext cx="98051" cy="174812"/>
          </a:xfrm>
          <a:custGeom>
            <a:avLst/>
            <a:gdLst/>
            <a:ahLst/>
            <a:cxnLst/>
            <a:rect l="l" t="t" r="r" b="b"/>
            <a:pathLst>
              <a:path w="111125" h="198119">
                <a:moveTo>
                  <a:pt x="58680" y="35279"/>
                </a:moveTo>
                <a:lnTo>
                  <a:pt x="53640" y="32759"/>
                </a:lnTo>
                <a:lnTo>
                  <a:pt x="47879" y="39239"/>
                </a:lnTo>
                <a:lnTo>
                  <a:pt x="42119" y="42119"/>
                </a:lnTo>
                <a:lnTo>
                  <a:pt x="37439" y="49319"/>
                </a:lnTo>
                <a:lnTo>
                  <a:pt x="30599" y="56159"/>
                </a:lnTo>
                <a:lnTo>
                  <a:pt x="24479" y="66239"/>
                </a:lnTo>
                <a:lnTo>
                  <a:pt x="6119" y="104039"/>
                </a:lnTo>
                <a:lnTo>
                  <a:pt x="0" y="132119"/>
                </a:lnTo>
                <a:lnTo>
                  <a:pt x="0" y="146519"/>
                </a:lnTo>
                <a:lnTo>
                  <a:pt x="16559" y="183599"/>
                </a:lnTo>
                <a:lnTo>
                  <a:pt x="51479" y="197999"/>
                </a:lnTo>
                <a:lnTo>
                  <a:pt x="63720" y="195839"/>
                </a:lnTo>
                <a:lnTo>
                  <a:pt x="97199" y="159479"/>
                </a:lnTo>
                <a:lnTo>
                  <a:pt x="109079" y="116639"/>
                </a:lnTo>
                <a:lnTo>
                  <a:pt x="110519" y="93239"/>
                </a:lnTo>
                <a:lnTo>
                  <a:pt x="109439" y="69839"/>
                </a:lnTo>
                <a:lnTo>
                  <a:pt x="97559" y="29159"/>
                </a:lnTo>
                <a:lnTo>
                  <a:pt x="65879" y="1799"/>
                </a:lnTo>
                <a:lnTo>
                  <a:pt x="52919" y="0"/>
                </a:lnTo>
                <a:lnTo>
                  <a:pt x="44639" y="4319"/>
                </a:lnTo>
                <a:lnTo>
                  <a:pt x="36719" y="8999"/>
                </a:lnTo>
                <a:lnTo>
                  <a:pt x="35280" y="18359"/>
                </a:lnTo>
              </a:path>
            </a:pathLst>
          </a:custGeom>
          <a:ln w="28576">
            <a:solidFill>
              <a:srgbClr val="FF2600"/>
            </a:solidFill>
          </a:ln>
        </p:spPr>
        <p:txBody>
          <a:bodyPr wrap="square" lIns="0" tIns="0" rIns="0" bIns="0" rtlCol="0"/>
          <a:lstStyle/>
          <a:p>
            <a:endParaRPr sz="1588">
              <a:solidFill>
                <a:prstClr val="black"/>
              </a:solidFill>
            </a:endParaRPr>
          </a:p>
        </p:txBody>
      </p:sp>
      <p:sp>
        <p:nvSpPr>
          <p:cNvPr id="27" name="object 27"/>
          <p:cNvSpPr/>
          <p:nvPr/>
        </p:nvSpPr>
        <p:spPr>
          <a:xfrm>
            <a:off x="7875640" y="2215585"/>
            <a:ext cx="115421" cy="76760"/>
          </a:xfrm>
          <a:custGeom>
            <a:avLst/>
            <a:gdLst/>
            <a:ahLst/>
            <a:cxnLst/>
            <a:rect l="l" t="t" r="r" b="b"/>
            <a:pathLst>
              <a:path w="130809" h="86994">
                <a:moveTo>
                  <a:pt x="125279" y="0"/>
                </a:moveTo>
                <a:lnTo>
                  <a:pt x="130319" y="1439"/>
                </a:lnTo>
                <a:lnTo>
                  <a:pt x="121679" y="8279"/>
                </a:lnTo>
                <a:lnTo>
                  <a:pt x="110159" y="9719"/>
                </a:lnTo>
                <a:lnTo>
                  <a:pt x="64079" y="17639"/>
                </a:lnTo>
                <a:lnTo>
                  <a:pt x="31319" y="22319"/>
                </a:lnTo>
                <a:lnTo>
                  <a:pt x="17639" y="24839"/>
                </a:lnTo>
                <a:lnTo>
                  <a:pt x="7199" y="27719"/>
                </a:lnTo>
                <a:lnTo>
                  <a:pt x="359" y="30599"/>
                </a:lnTo>
                <a:lnTo>
                  <a:pt x="35278" y="59759"/>
                </a:lnTo>
                <a:lnTo>
                  <a:pt x="47878" y="64439"/>
                </a:lnTo>
                <a:lnTo>
                  <a:pt x="61199" y="69479"/>
                </a:lnTo>
                <a:lnTo>
                  <a:pt x="73799" y="73079"/>
                </a:lnTo>
                <a:lnTo>
                  <a:pt x="85678" y="77399"/>
                </a:lnTo>
                <a:lnTo>
                  <a:pt x="93959" y="78840"/>
                </a:lnTo>
                <a:lnTo>
                  <a:pt x="103318" y="83159"/>
                </a:lnTo>
                <a:lnTo>
                  <a:pt x="112679" y="86399"/>
                </a:lnTo>
              </a:path>
            </a:pathLst>
          </a:custGeom>
          <a:ln w="28576">
            <a:solidFill>
              <a:srgbClr val="FF2600"/>
            </a:solidFill>
          </a:ln>
        </p:spPr>
        <p:txBody>
          <a:bodyPr wrap="square" lIns="0" tIns="0" rIns="0" bIns="0" rtlCol="0"/>
          <a:lstStyle/>
          <a:p>
            <a:endParaRPr sz="1588">
              <a:solidFill>
                <a:prstClr val="black"/>
              </a:solidFill>
            </a:endParaRPr>
          </a:p>
        </p:txBody>
      </p:sp>
      <p:sp>
        <p:nvSpPr>
          <p:cNvPr id="28" name="object 28"/>
          <p:cNvSpPr/>
          <p:nvPr/>
        </p:nvSpPr>
        <p:spPr>
          <a:xfrm>
            <a:off x="7886122" y="2339467"/>
            <a:ext cx="112059" cy="16809"/>
          </a:xfrm>
          <a:custGeom>
            <a:avLst/>
            <a:gdLst/>
            <a:ahLst/>
            <a:cxnLst/>
            <a:rect l="l" t="t" r="r" b="b"/>
            <a:pathLst>
              <a:path w="127000" h="19050">
                <a:moveTo>
                  <a:pt x="126718" y="6479"/>
                </a:moveTo>
                <a:lnTo>
                  <a:pt x="124198" y="14039"/>
                </a:lnTo>
                <a:lnTo>
                  <a:pt x="118439" y="18719"/>
                </a:lnTo>
                <a:lnTo>
                  <a:pt x="110159" y="17999"/>
                </a:lnTo>
                <a:lnTo>
                  <a:pt x="102959" y="18719"/>
                </a:lnTo>
                <a:lnTo>
                  <a:pt x="90359" y="16919"/>
                </a:lnTo>
                <a:lnTo>
                  <a:pt x="78119" y="15839"/>
                </a:lnTo>
                <a:lnTo>
                  <a:pt x="63359" y="14399"/>
                </a:lnTo>
                <a:lnTo>
                  <a:pt x="47519" y="10079"/>
                </a:lnTo>
                <a:lnTo>
                  <a:pt x="33839" y="9359"/>
                </a:lnTo>
                <a:lnTo>
                  <a:pt x="18719" y="5039"/>
                </a:lnTo>
                <a:lnTo>
                  <a:pt x="8279" y="287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29" name="object 29"/>
          <p:cNvSpPr/>
          <p:nvPr/>
        </p:nvSpPr>
        <p:spPr>
          <a:xfrm>
            <a:off x="8173593" y="2194620"/>
            <a:ext cx="98051" cy="167528"/>
          </a:xfrm>
          <a:custGeom>
            <a:avLst/>
            <a:gdLst/>
            <a:ahLst/>
            <a:cxnLst/>
            <a:rect l="l" t="t" r="r" b="b"/>
            <a:pathLst>
              <a:path w="111125" h="189864">
                <a:moveTo>
                  <a:pt x="105839" y="22679"/>
                </a:moveTo>
                <a:lnTo>
                  <a:pt x="110519" y="17999"/>
                </a:lnTo>
                <a:lnTo>
                  <a:pt x="110159" y="12959"/>
                </a:lnTo>
                <a:lnTo>
                  <a:pt x="101878" y="7199"/>
                </a:lnTo>
                <a:lnTo>
                  <a:pt x="93959" y="5039"/>
                </a:lnTo>
                <a:lnTo>
                  <a:pt x="83159" y="2519"/>
                </a:lnTo>
                <a:lnTo>
                  <a:pt x="71638" y="1079"/>
                </a:lnTo>
                <a:lnTo>
                  <a:pt x="58679" y="0"/>
                </a:lnTo>
                <a:lnTo>
                  <a:pt x="46079" y="0"/>
                </a:lnTo>
                <a:lnTo>
                  <a:pt x="34919" y="359"/>
                </a:lnTo>
                <a:lnTo>
                  <a:pt x="25919" y="2519"/>
                </a:lnTo>
                <a:lnTo>
                  <a:pt x="19079" y="6119"/>
                </a:lnTo>
                <a:lnTo>
                  <a:pt x="15479" y="10799"/>
                </a:lnTo>
                <a:lnTo>
                  <a:pt x="15479" y="16559"/>
                </a:lnTo>
                <a:lnTo>
                  <a:pt x="37799" y="55080"/>
                </a:lnTo>
                <a:lnTo>
                  <a:pt x="48239" y="67319"/>
                </a:lnTo>
                <a:lnTo>
                  <a:pt x="59038" y="80999"/>
                </a:lnTo>
                <a:lnTo>
                  <a:pt x="90719" y="123119"/>
                </a:lnTo>
                <a:lnTo>
                  <a:pt x="104398" y="159839"/>
                </a:lnTo>
                <a:lnTo>
                  <a:pt x="103319" y="170639"/>
                </a:lnTo>
                <a:lnTo>
                  <a:pt x="98279" y="178559"/>
                </a:lnTo>
                <a:lnTo>
                  <a:pt x="90719" y="185399"/>
                </a:lnTo>
                <a:lnTo>
                  <a:pt x="80999" y="188279"/>
                </a:lnTo>
                <a:lnTo>
                  <a:pt x="69479" y="189359"/>
                </a:lnTo>
                <a:lnTo>
                  <a:pt x="56518" y="187919"/>
                </a:lnTo>
                <a:lnTo>
                  <a:pt x="19079" y="165959"/>
                </a:lnTo>
                <a:lnTo>
                  <a:pt x="0" y="119519"/>
                </a:lnTo>
                <a:lnTo>
                  <a:pt x="4679" y="108359"/>
                </a:lnTo>
              </a:path>
            </a:pathLst>
          </a:custGeom>
          <a:ln w="28576">
            <a:solidFill>
              <a:srgbClr val="FF2600"/>
            </a:solidFill>
          </a:ln>
        </p:spPr>
        <p:txBody>
          <a:bodyPr wrap="square" lIns="0" tIns="0" rIns="0" bIns="0" rtlCol="0"/>
          <a:lstStyle/>
          <a:p>
            <a:endParaRPr sz="1588">
              <a:solidFill>
                <a:prstClr val="black"/>
              </a:solidFill>
            </a:endParaRPr>
          </a:p>
        </p:txBody>
      </p:sp>
      <p:sp>
        <p:nvSpPr>
          <p:cNvPr id="30" name="object 30"/>
          <p:cNvSpPr/>
          <p:nvPr/>
        </p:nvSpPr>
        <p:spPr>
          <a:xfrm>
            <a:off x="8320663" y="2200338"/>
            <a:ext cx="109818" cy="165847"/>
          </a:xfrm>
          <a:custGeom>
            <a:avLst/>
            <a:gdLst/>
            <a:ahLst/>
            <a:cxnLst/>
            <a:rect l="l" t="t" r="r" b="b"/>
            <a:pathLst>
              <a:path w="124459" h="187960">
                <a:moveTo>
                  <a:pt x="109799" y="24119"/>
                </a:moveTo>
                <a:lnTo>
                  <a:pt x="117359" y="23039"/>
                </a:lnTo>
                <a:lnTo>
                  <a:pt x="124199" y="17279"/>
                </a:lnTo>
                <a:lnTo>
                  <a:pt x="122759" y="12239"/>
                </a:lnTo>
                <a:lnTo>
                  <a:pt x="111239" y="4319"/>
                </a:lnTo>
                <a:lnTo>
                  <a:pt x="101879" y="1799"/>
                </a:lnTo>
                <a:lnTo>
                  <a:pt x="90359" y="0"/>
                </a:lnTo>
                <a:lnTo>
                  <a:pt x="77759" y="0"/>
                </a:lnTo>
                <a:lnTo>
                  <a:pt x="43199" y="19799"/>
                </a:lnTo>
                <a:lnTo>
                  <a:pt x="42119" y="29159"/>
                </a:lnTo>
                <a:lnTo>
                  <a:pt x="43559" y="39599"/>
                </a:lnTo>
                <a:lnTo>
                  <a:pt x="48239" y="50399"/>
                </a:lnTo>
                <a:lnTo>
                  <a:pt x="55438" y="61919"/>
                </a:lnTo>
                <a:lnTo>
                  <a:pt x="64079" y="73799"/>
                </a:lnTo>
                <a:lnTo>
                  <a:pt x="73799" y="86759"/>
                </a:lnTo>
                <a:lnTo>
                  <a:pt x="82079" y="99359"/>
                </a:lnTo>
                <a:lnTo>
                  <a:pt x="91079" y="113039"/>
                </a:lnTo>
                <a:lnTo>
                  <a:pt x="97199" y="125279"/>
                </a:lnTo>
                <a:lnTo>
                  <a:pt x="102959" y="139319"/>
                </a:lnTo>
                <a:lnTo>
                  <a:pt x="105479" y="151199"/>
                </a:lnTo>
                <a:lnTo>
                  <a:pt x="105479" y="163799"/>
                </a:lnTo>
                <a:lnTo>
                  <a:pt x="101159" y="173519"/>
                </a:lnTo>
                <a:lnTo>
                  <a:pt x="95039" y="181799"/>
                </a:lnTo>
                <a:lnTo>
                  <a:pt x="86759" y="186119"/>
                </a:lnTo>
                <a:lnTo>
                  <a:pt x="76319" y="187559"/>
                </a:lnTo>
                <a:lnTo>
                  <a:pt x="64079" y="185039"/>
                </a:lnTo>
                <a:lnTo>
                  <a:pt x="24839" y="159479"/>
                </a:lnTo>
                <a:lnTo>
                  <a:pt x="2159" y="122759"/>
                </a:lnTo>
                <a:lnTo>
                  <a:pt x="0" y="109799"/>
                </a:lnTo>
                <a:lnTo>
                  <a:pt x="4319" y="99359"/>
                </a:lnTo>
              </a:path>
            </a:pathLst>
          </a:custGeom>
          <a:ln w="28576">
            <a:solidFill>
              <a:srgbClr val="FF2600"/>
            </a:solidFill>
          </a:ln>
        </p:spPr>
        <p:txBody>
          <a:bodyPr wrap="square" lIns="0" tIns="0" rIns="0" bIns="0" rtlCol="0"/>
          <a:lstStyle/>
          <a:p>
            <a:endParaRPr sz="1588">
              <a:solidFill>
                <a:prstClr val="black"/>
              </a:solidFill>
            </a:endParaRPr>
          </a:p>
        </p:txBody>
      </p:sp>
      <p:sp>
        <p:nvSpPr>
          <p:cNvPr id="31" name="object 31"/>
          <p:cNvSpPr/>
          <p:nvPr/>
        </p:nvSpPr>
        <p:spPr>
          <a:xfrm>
            <a:off x="8540793" y="2196844"/>
            <a:ext cx="38660" cy="158563"/>
          </a:xfrm>
          <a:custGeom>
            <a:avLst/>
            <a:gdLst/>
            <a:ahLst/>
            <a:cxnLst/>
            <a:rect l="l" t="t" r="r" b="b"/>
            <a:pathLst>
              <a:path w="43815" h="179705">
                <a:moveTo>
                  <a:pt x="33119" y="0"/>
                </a:moveTo>
                <a:lnTo>
                  <a:pt x="41039" y="2159"/>
                </a:lnTo>
                <a:lnTo>
                  <a:pt x="43559" y="11879"/>
                </a:lnTo>
                <a:lnTo>
                  <a:pt x="41399" y="18719"/>
                </a:lnTo>
                <a:lnTo>
                  <a:pt x="39959" y="30599"/>
                </a:lnTo>
                <a:lnTo>
                  <a:pt x="34199" y="43559"/>
                </a:lnTo>
                <a:lnTo>
                  <a:pt x="29519" y="61919"/>
                </a:lnTo>
                <a:lnTo>
                  <a:pt x="17639" y="101159"/>
                </a:lnTo>
                <a:lnTo>
                  <a:pt x="7199" y="140759"/>
                </a:lnTo>
                <a:lnTo>
                  <a:pt x="3599" y="157319"/>
                </a:lnTo>
                <a:lnTo>
                  <a:pt x="0" y="169199"/>
                </a:lnTo>
                <a:lnTo>
                  <a:pt x="359" y="179639"/>
                </a:lnTo>
                <a:lnTo>
                  <a:pt x="1798" y="172439"/>
                </a:lnTo>
              </a:path>
            </a:pathLst>
          </a:custGeom>
          <a:ln w="28576">
            <a:solidFill>
              <a:srgbClr val="FF2600"/>
            </a:solidFill>
          </a:ln>
        </p:spPr>
        <p:txBody>
          <a:bodyPr wrap="square" lIns="0" tIns="0" rIns="0" bIns="0" rtlCol="0"/>
          <a:lstStyle/>
          <a:p>
            <a:endParaRPr sz="1588">
              <a:solidFill>
                <a:prstClr val="black"/>
              </a:solidFill>
            </a:endParaRPr>
          </a:p>
        </p:txBody>
      </p:sp>
      <p:sp>
        <p:nvSpPr>
          <p:cNvPr id="32" name="object 32"/>
          <p:cNvSpPr/>
          <p:nvPr/>
        </p:nvSpPr>
        <p:spPr>
          <a:xfrm>
            <a:off x="8475993" y="2184456"/>
            <a:ext cx="180974" cy="18490"/>
          </a:xfrm>
          <a:custGeom>
            <a:avLst/>
            <a:gdLst/>
            <a:ahLst/>
            <a:cxnLst/>
            <a:rect l="l" t="t" r="r" b="b"/>
            <a:pathLst>
              <a:path w="205104" h="20955">
                <a:moveTo>
                  <a:pt x="204839" y="20879"/>
                </a:moveTo>
                <a:lnTo>
                  <a:pt x="197279" y="17639"/>
                </a:lnTo>
                <a:lnTo>
                  <a:pt x="184319" y="14399"/>
                </a:lnTo>
                <a:lnTo>
                  <a:pt x="169919" y="14039"/>
                </a:lnTo>
                <a:lnTo>
                  <a:pt x="148679" y="11519"/>
                </a:lnTo>
                <a:lnTo>
                  <a:pt x="125639" y="10439"/>
                </a:lnTo>
                <a:lnTo>
                  <a:pt x="101519" y="8639"/>
                </a:lnTo>
                <a:lnTo>
                  <a:pt x="77039" y="6839"/>
                </a:lnTo>
                <a:lnTo>
                  <a:pt x="55799" y="6119"/>
                </a:lnTo>
                <a:lnTo>
                  <a:pt x="33479" y="3599"/>
                </a:lnTo>
                <a:lnTo>
                  <a:pt x="18359" y="3239"/>
                </a:lnTo>
                <a:lnTo>
                  <a:pt x="5759" y="35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34" name="object 34"/>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8</a:t>
            </a:r>
          </a:p>
        </p:txBody>
      </p:sp>
    </p:spTree>
    <p:extLst>
      <p:ext uri="{BB962C8B-B14F-4D97-AF65-F5344CB8AC3E}">
        <p14:creationId xmlns:p14="http://schemas.microsoft.com/office/powerpoint/2010/main" val="918315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tabLst>
                <a:tab pos="1858034" algn="l"/>
                <a:tab pos="4421517" algn="l"/>
              </a:tabLst>
            </a:pPr>
            <a:r>
              <a:rPr spc="-401" dirty="0"/>
              <a:t>A</a:t>
            </a:r>
            <a:r>
              <a:rPr spc="-199" dirty="0"/>
              <a:t>v</a:t>
            </a:r>
            <a:r>
              <a:rPr spc="-150" dirty="0"/>
              <a:t>a</a:t>
            </a:r>
            <a:r>
              <a:rPr spc="-176" dirty="0"/>
              <a:t>ila</a:t>
            </a:r>
            <a:r>
              <a:rPr spc="40" dirty="0"/>
              <a:t>b</a:t>
            </a:r>
            <a:r>
              <a:rPr spc="-150" dirty="0"/>
              <a:t>le</a:t>
            </a:r>
            <a:r>
              <a:rPr dirty="0">
                <a:latin typeface="Times New Roman"/>
                <a:cs typeface="Times New Roman"/>
              </a:rPr>
              <a:t>	</a:t>
            </a:r>
            <a:r>
              <a:rPr spc="57" dirty="0"/>
              <a:t>In</a:t>
            </a:r>
            <a:r>
              <a:rPr spc="-57" dirty="0"/>
              <a:t>d</a:t>
            </a:r>
            <a:r>
              <a:rPr spc="-9" dirty="0"/>
              <a:t>e</a:t>
            </a:r>
            <a:r>
              <a:rPr spc="40" dirty="0"/>
              <a:t>p</a:t>
            </a:r>
            <a:r>
              <a:rPr spc="-110" dirty="0"/>
              <a:t>e</a:t>
            </a:r>
            <a:r>
              <a:rPr spc="40" dirty="0"/>
              <a:t>n</a:t>
            </a:r>
            <a:r>
              <a:rPr spc="-57" dirty="0"/>
              <a:t>de</a:t>
            </a:r>
            <a:r>
              <a:rPr spc="40" dirty="0"/>
              <a:t>n</a:t>
            </a:r>
            <a:r>
              <a:rPr spc="53" dirty="0"/>
              <a:t>t</a:t>
            </a:r>
            <a:r>
              <a:rPr dirty="0">
                <a:latin typeface="Times New Roman"/>
                <a:cs typeface="Times New Roman"/>
              </a:rPr>
              <a:t>	</a:t>
            </a:r>
            <a:r>
              <a:rPr spc="-424" dirty="0"/>
              <a:t>V</a:t>
            </a:r>
            <a:r>
              <a:rPr spc="-150" dirty="0"/>
              <a:t>a</a:t>
            </a:r>
            <a:r>
              <a:rPr dirty="0">
                <a:latin typeface="Times New Roman"/>
                <a:cs typeface="Times New Roman"/>
              </a:rPr>
              <a:t>r</a:t>
            </a:r>
            <a:r>
              <a:rPr spc="-172" dirty="0"/>
              <a:t>ia</a:t>
            </a:r>
            <a:r>
              <a:rPr spc="40" dirty="0"/>
              <a:t>b</a:t>
            </a:r>
            <a:r>
              <a:rPr spc="-150" dirty="0"/>
              <a:t>le</a:t>
            </a:r>
            <a:r>
              <a:rPr spc="-97" dirty="0"/>
              <a:t>s</a:t>
            </a:r>
          </a:p>
        </p:txBody>
      </p:sp>
      <p:sp>
        <p:nvSpPr>
          <p:cNvPr id="5" name="object 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1</a:t>
            </a:r>
          </a:p>
        </p:txBody>
      </p:sp>
      <p:sp>
        <p:nvSpPr>
          <p:cNvPr id="3" name="object 3"/>
          <p:cNvSpPr txBox="1"/>
          <p:nvPr/>
        </p:nvSpPr>
        <p:spPr>
          <a:xfrm>
            <a:off x="1389652" y="1875863"/>
            <a:ext cx="9683731" cy="3729409"/>
          </a:xfrm>
          <a:prstGeom prst="rect">
            <a:avLst/>
          </a:prstGeom>
        </p:spPr>
        <p:txBody>
          <a:bodyPr vert="horz" wrap="square" lIns="0" tIns="0" rIns="0" bIns="0" rtlCol="0">
            <a:spAutoFit/>
          </a:bodyPr>
          <a:lstStyle/>
          <a:p>
            <a:pPr marL="291368" marR="563126" indent="-280162">
              <a:lnSpc>
                <a:spcPts val="3000"/>
              </a:lnSpc>
              <a:buClr>
                <a:srgbClr val="720808"/>
              </a:buClr>
              <a:buSzPct val="68965"/>
              <a:buFont typeface="Arial"/>
              <a:buChar char="•"/>
              <a:tabLst>
                <a:tab pos="293610" algn="l"/>
              </a:tabLst>
            </a:pPr>
            <a:r>
              <a:rPr sz="2559" spc="-88" dirty="0">
                <a:solidFill>
                  <a:srgbClr val="0D0D0D"/>
                </a:solidFill>
                <a:latin typeface="Times New Roman"/>
                <a:cs typeface="Times New Roman"/>
              </a:rPr>
              <a:t>So </a:t>
            </a:r>
            <a:r>
              <a:rPr sz="2559" spc="-71" dirty="0">
                <a:solidFill>
                  <a:srgbClr val="0D0D0D"/>
                </a:solidFill>
                <a:latin typeface="Times New Roman"/>
                <a:cs typeface="Times New Roman"/>
              </a:rPr>
              <a:t>far, </a:t>
            </a:r>
            <a:r>
              <a:rPr sz="2559" spc="-128" dirty="0">
                <a:solidFill>
                  <a:srgbClr val="0D0D0D"/>
                </a:solidFill>
                <a:latin typeface="Times New Roman"/>
                <a:cs typeface="Times New Roman"/>
              </a:rPr>
              <a:t>we </a:t>
            </a:r>
            <a:r>
              <a:rPr sz="2559" spc="-79" dirty="0">
                <a:solidFill>
                  <a:srgbClr val="0D0D0D"/>
                </a:solidFill>
                <a:latin typeface="Times New Roman"/>
                <a:cs typeface="Times New Roman"/>
              </a:rPr>
              <a:t>have </a:t>
            </a:r>
            <a:r>
              <a:rPr sz="2559" spc="-75" dirty="0">
                <a:solidFill>
                  <a:srgbClr val="0D0D0D"/>
                </a:solidFill>
                <a:latin typeface="Times New Roman"/>
                <a:cs typeface="Times New Roman"/>
              </a:rPr>
              <a:t>only </a:t>
            </a:r>
            <a:r>
              <a:rPr sz="2559" spc="-44" dirty="0">
                <a:solidFill>
                  <a:srgbClr val="0D0D0D"/>
                </a:solidFill>
                <a:latin typeface="Times New Roman"/>
                <a:cs typeface="Times New Roman"/>
              </a:rPr>
              <a:t>used </a:t>
            </a:r>
            <a:r>
              <a:rPr sz="2559" spc="-4" dirty="0">
                <a:solidFill>
                  <a:srgbClr val="0D0D0D"/>
                </a:solidFill>
                <a:latin typeface="Times New Roman"/>
                <a:cs typeface="Times New Roman"/>
              </a:rPr>
              <a:t>the </a:t>
            </a:r>
            <a:r>
              <a:rPr sz="2559" spc="-106" dirty="0">
                <a:solidFill>
                  <a:srgbClr val="0D0D0D"/>
                </a:solidFill>
                <a:latin typeface="Times New Roman"/>
                <a:cs typeface="Times New Roman"/>
              </a:rPr>
              <a:t>Average </a:t>
            </a:r>
            <a:r>
              <a:rPr sz="2559" spc="-40" dirty="0">
                <a:solidFill>
                  <a:srgbClr val="0D0D0D"/>
                </a:solidFill>
                <a:latin typeface="Times New Roman"/>
                <a:cs typeface="Times New Roman"/>
              </a:rPr>
              <a:t>Growing  </a:t>
            </a:r>
            <a:r>
              <a:rPr sz="2559" spc="-66" dirty="0">
                <a:solidFill>
                  <a:srgbClr val="0D0D0D"/>
                </a:solidFill>
                <a:latin typeface="Times New Roman"/>
                <a:cs typeface="Times New Roman"/>
              </a:rPr>
              <a:t>Season </a:t>
            </a:r>
            <a:r>
              <a:rPr sz="2559" spc="-40" dirty="0">
                <a:solidFill>
                  <a:srgbClr val="0D0D0D"/>
                </a:solidFill>
                <a:latin typeface="Times New Roman"/>
                <a:cs typeface="Times New Roman"/>
              </a:rPr>
              <a:t>Temperature </a:t>
            </a:r>
            <a:r>
              <a:rPr sz="2559" spc="26" dirty="0">
                <a:solidFill>
                  <a:srgbClr val="0D0D0D"/>
                </a:solidFill>
                <a:latin typeface="Times New Roman"/>
                <a:cs typeface="Times New Roman"/>
              </a:rPr>
              <a:t>to </a:t>
            </a:r>
            <a:r>
              <a:rPr sz="2559" spc="-31" dirty="0">
                <a:solidFill>
                  <a:srgbClr val="0D0D0D"/>
                </a:solidFill>
                <a:latin typeface="Times New Roman"/>
                <a:cs typeface="Times New Roman"/>
              </a:rPr>
              <a:t>predict </a:t>
            </a:r>
            <a:r>
              <a:rPr sz="2559" spc="-79" dirty="0">
                <a:solidFill>
                  <a:srgbClr val="0D0D0D"/>
                </a:solidFill>
                <a:latin typeface="Times New Roman"/>
                <a:cs typeface="Times New Roman"/>
              </a:rPr>
              <a:t>wine</a:t>
            </a:r>
            <a:r>
              <a:rPr sz="2559" spc="97" dirty="0">
                <a:solidFill>
                  <a:srgbClr val="0D0D0D"/>
                </a:solidFill>
                <a:latin typeface="Times New Roman"/>
                <a:cs typeface="Times New Roman"/>
              </a:rPr>
              <a:t> </a:t>
            </a:r>
            <a:r>
              <a:rPr sz="2559" spc="-53" dirty="0">
                <a:solidFill>
                  <a:srgbClr val="0D0D0D"/>
                </a:solidFill>
                <a:latin typeface="Times New Roman"/>
                <a:cs typeface="Times New Roman"/>
              </a:rPr>
              <a:t>prices</a:t>
            </a:r>
            <a:endParaRPr sz="2559" dirty="0">
              <a:solidFill>
                <a:prstClr val="black"/>
              </a:solidFill>
              <a:latin typeface="Times New Roman"/>
              <a:cs typeface="Times New Roman"/>
            </a:endParaRPr>
          </a:p>
          <a:p>
            <a:pPr>
              <a:spcBef>
                <a:spcPts val="26"/>
              </a:spcBef>
              <a:buClr>
                <a:srgbClr val="720808"/>
              </a:buClr>
              <a:buFont typeface="Arial"/>
              <a:buChar char="•"/>
            </a:pPr>
            <a:endParaRPr sz="2294" dirty="0">
              <a:solidFill>
                <a:prstClr val="black"/>
              </a:solidFill>
              <a:latin typeface="Times New Roman"/>
              <a:cs typeface="Times New Roman"/>
            </a:endParaRPr>
          </a:p>
          <a:p>
            <a:pPr marL="293610" indent="-282403">
              <a:buClr>
                <a:srgbClr val="720808"/>
              </a:buClr>
              <a:buSzPct val="68965"/>
              <a:buFont typeface="Arial"/>
              <a:buChar char="•"/>
              <a:tabLst>
                <a:tab pos="293610" algn="l"/>
              </a:tabLst>
            </a:pPr>
            <a:r>
              <a:rPr sz="2559" spc="-110" dirty="0">
                <a:solidFill>
                  <a:srgbClr val="0D0D0D"/>
                </a:solidFill>
                <a:latin typeface="Times New Roman"/>
                <a:cs typeface="Times New Roman"/>
              </a:rPr>
              <a:t>Many </a:t>
            </a:r>
            <a:r>
              <a:rPr sz="2559" spc="-31" dirty="0">
                <a:solidFill>
                  <a:srgbClr val="0D0D0D"/>
                </a:solidFill>
                <a:latin typeface="Times New Roman"/>
                <a:cs typeface="Times New Roman"/>
              </a:rPr>
              <a:t>different </a:t>
            </a:r>
            <a:r>
              <a:rPr sz="2559" spc="-18" dirty="0">
                <a:solidFill>
                  <a:srgbClr val="0D0D0D"/>
                </a:solidFill>
                <a:latin typeface="Times New Roman"/>
                <a:cs typeface="Times New Roman"/>
              </a:rPr>
              <a:t>independent </a:t>
            </a:r>
            <a:r>
              <a:rPr sz="2559" spc="-79" dirty="0">
                <a:solidFill>
                  <a:srgbClr val="0D0D0D"/>
                </a:solidFill>
                <a:latin typeface="Times New Roman"/>
                <a:cs typeface="Times New Roman"/>
              </a:rPr>
              <a:t>variables </a:t>
            </a:r>
            <a:r>
              <a:rPr sz="2559" spc="-44" dirty="0">
                <a:solidFill>
                  <a:srgbClr val="0D0D0D"/>
                </a:solidFill>
                <a:latin typeface="Times New Roman"/>
                <a:cs typeface="Times New Roman"/>
              </a:rPr>
              <a:t>could </a:t>
            </a:r>
            <a:r>
              <a:rPr sz="2559" spc="-22" dirty="0">
                <a:solidFill>
                  <a:srgbClr val="0D0D0D"/>
                </a:solidFill>
                <a:latin typeface="Times New Roman"/>
                <a:cs typeface="Times New Roman"/>
              </a:rPr>
              <a:t>be</a:t>
            </a:r>
            <a:r>
              <a:rPr sz="2559" spc="322" dirty="0">
                <a:solidFill>
                  <a:srgbClr val="0D0D0D"/>
                </a:solidFill>
                <a:latin typeface="Times New Roman"/>
                <a:cs typeface="Times New Roman"/>
              </a:rPr>
              <a:t> </a:t>
            </a:r>
            <a:r>
              <a:rPr sz="2559" spc="-44" dirty="0">
                <a:solidFill>
                  <a:srgbClr val="0D0D0D"/>
                </a:solidFill>
                <a:latin typeface="Times New Roman"/>
                <a:cs typeface="Times New Roman"/>
              </a:rPr>
              <a:t>used</a:t>
            </a:r>
            <a:endParaRPr sz="2559" dirty="0">
              <a:solidFill>
                <a:prstClr val="black"/>
              </a:solidFill>
              <a:latin typeface="Times New Roman"/>
              <a:cs typeface="Times New Roman"/>
            </a:endParaRPr>
          </a:p>
          <a:p>
            <a:pPr marL="567048" lvl="1" indent="-242060">
              <a:spcBef>
                <a:spcPts val="503"/>
              </a:spcBef>
              <a:buClr>
                <a:srgbClr val="720808"/>
              </a:buClr>
              <a:buSzPct val="69230"/>
              <a:buFont typeface="Arial"/>
              <a:buChar char="•"/>
              <a:tabLst>
                <a:tab pos="567048" algn="l"/>
              </a:tabLst>
            </a:pPr>
            <a:r>
              <a:rPr sz="2294" spc="-97" dirty="0">
                <a:solidFill>
                  <a:srgbClr val="0D0D0D"/>
                </a:solidFill>
                <a:latin typeface="Times New Roman"/>
                <a:cs typeface="Times New Roman"/>
              </a:rPr>
              <a:t>Average </a:t>
            </a:r>
            <a:r>
              <a:rPr sz="2294" spc="-35" dirty="0">
                <a:solidFill>
                  <a:srgbClr val="0D0D0D"/>
                </a:solidFill>
                <a:latin typeface="Times New Roman"/>
                <a:cs typeface="Times New Roman"/>
              </a:rPr>
              <a:t>Growing </a:t>
            </a:r>
            <a:r>
              <a:rPr sz="2294" spc="-57" dirty="0">
                <a:solidFill>
                  <a:srgbClr val="0D0D0D"/>
                </a:solidFill>
                <a:latin typeface="Times New Roman"/>
                <a:cs typeface="Times New Roman"/>
              </a:rPr>
              <a:t>Season</a:t>
            </a:r>
            <a:r>
              <a:rPr sz="2294" spc="97" dirty="0">
                <a:solidFill>
                  <a:srgbClr val="0D0D0D"/>
                </a:solidFill>
                <a:latin typeface="Times New Roman"/>
                <a:cs typeface="Times New Roman"/>
              </a:rPr>
              <a:t> </a:t>
            </a:r>
            <a:r>
              <a:rPr sz="2294" spc="-35" dirty="0">
                <a:solidFill>
                  <a:srgbClr val="0D0D0D"/>
                </a:solidFill>
                <a:latin typeface="Times New Roman"/>
                <a:cs typeface="Times New Roman"/>
              </a:rPr>
              <a:t>Temperature</a:t>
            </a:r>
            <a:endParaRPr sz="2294" dirty="0">
              <a:solidFill>
                <a:prstClr val="black"/>
              </a:solidFill>
              <a:latin typeface="Times New Roman"/>
              <a:cs typeface="Times New Roman"/>
            </a:endParaRPr>
          </a:p>
          <a:p>
            <a:pPr marL="567048" lvl="1" indent="-242060">
              <a:spcBef>
                <a:spcPts val="424"/>
              </a:spcBef>
              <a:buClr>
                <a:srgbClr val="720808"/>
              </a:buClr>
              <a:buSzPct val="69230"/>
              <a:buFont typeface="Arial"/>
              <a:buChar char="•"/>
              <a:tabLst>
                <a:tab pos="567048" algn="l"/>
              </a:tabLst>
            </a:pPr>
            <a:r>
              <a:rPr sz="2294" spc="-18" dirty="0">
                <a:solidFill>
                  <a:srgbClr val="0D0D0D"/>
                </a:solidFill>
                <a:latin typeface="Times New Roman"/>
                <a:cs typeface="Times New Roman"/>
              </a:rPr>
              <a:t>Harvest</a:t>
            </a:r>
            <a:r>
              <a:rPr sz="2294" spc="-71" dirty="0">
                <a:solidFill>
                  <a:srgbClr val="0D0D0D"/>
                </a:solidFill>
                <a:latin typeface="Times New Roman"/>
                <a:cs typeface="Times New Roman"/>
              </a:rPr>
              <a:t> Rain</a:t>
            </a:r>
            <a:endParaRPr sz="2294" dirty="0">
              <a:solidFill>
                <a:prstClr val="black"/>
              </a:solidFill>
              <a:latin typeface="Times New Roman"/>
              <a:cs typeface="Times New Roman"/>
            </a:endParaRPr>
          </a:p>
          <a:p>
            <a:pPr marL="567048" lvl="1" indent="-242060">
              <a:spcBef>
                <a:spcPts val="512"/>
              </a:spcBef>
              <a:buClr>
                <a:srgbClr val="720808"/>
              </a:buClr>
              <a:buSzPct val="69230"/>
              <a:buFont typeface="Arial"/>
              <a:buChar char="•"/>
              <a:tabLst>
                <a:tab pos="567048" algn="l"/>
              </a:tabLst>
            </a:pPr>
            <a:r>
              <a:rPr sz="2294" spc="-44" dirty="0">
                <a:solidFill>
                  <a:srgbClr val="0D0D0D"/>
                </a:solidFill>
                <a:latin typeface="Times New Roman"/>
                <a:cs typeface="Times New Roman"/>
              </a:rPr>
              <a:t>Winter</a:t>
            </a:r>
            <a:r>
              <a:rPr sz="2294" spc="-66" dirty="0">
                <a:solidFill>
                  <a:srgbClr val="0D0D0D"/>
                </a:solidFill>
                <a:latin typeface="Times New Roman"/>
                <a:cs typeface="Times New Roman"/>
              </a:rPr>
              <a:t> </a:t>
            </a:r>
            <a:r>
              <a:rPr sz="2294" spc="-71" dirty="0">
                <a:solidFill>
                  <a:srgbClr val="0D0D0D"/>
                </a:solidFill>
                <a:latin typeface="Times New Roman"/>
                <a:cs typeface="Times New Roman"/>
              </a:rPr>
              <a:t>Rain</a:t>
            </a:r>
            <a:endParaRPr sz="2294" dirty="0">
              <a:solidFill>
                <a:prstClr val="black"/>
              </a:solidFill>
              <a:latin typeface="Times New Roman"/>
              <a:cs typeface="Times New Roman"/>
            </a:endParaRPr>
          </a:p>
          <a:p>
            <a:pPr marL="567048" lvl="1" indent="-242060">
              <a:spcBef>
                <a:spcPts val="512"/>
              </a:spcBef>
              <a:buClr>
                <a:srgbClr val="720808"/>
              </a:buClr>
              <a:buSzPct val="69230"/>
              <a:buFont typeface="Arial"/>
              <a:buChar char="•"/>
              <a:tabLst>
                <a:tab pos="567048" algn="l"/>
              </a:tabLst>
            </a:pPr>
            <a:r>
              <a:rPr sz="2294" spc="-88" dirty="0">
                <a:solidFill>
                  <a:srgbClr val="0D0D0D"/>
                </a:solidFill>
                <a:latin typeface="Times New Roman"/>
                <a:cs typeface="Times New Roman"/>
              </a:rPr>
              <a:t>Age </a:t>
            </a:r>
            <a:r>
              <a:rPr sz="2294" dirty="0">
                <a:solidFill>
                  <a:srgbClr val="0D0D0D"/>
                </a:solidFill>
                <a:latin typeface="Times New Roman"/>
                <a:cs typeface="Times New Roman"/>
              </a:rPr>
              <a:t>of </a:t>
            </a:r>
            <a:r>
              <a:rPr sz="2294" spc="-75" dirty="0">
                <a:solidFill>
                  <a:srgbClr val="0D0D0D"/>
                </a:solidFill>
                <a:latin typeface="Times New Roman"/>
                <a:cs typeface="Times New Roman"/>
              </a:rPr>
              <a:t>Wine </a:t>
            </a:r>
            <a:r>
              <a:rPr sz="2294" spc="-62" dirty="0">
                <a:solidFill>
                  <a:srgbClr val="0D0D0D"/>
                </a:solidFill>
                <a:latin typeface="Times New Roman"/>
                <a:cs typeface="Times New Roman"/>
              </a:rPr>
              <a:t>(in</a:t>
            </a:r>
            <a:r>
              <a:rPr sz="2294" spc="415" dirty="0">
                <a:solidFill>
                  <a:srgbClr val="0D0D0D"/>
                </a:solidFill>
                <a:latin typeface="Times New Roman"/>
                <a:cs typeface="Times New Roman"/>
              </a:rPr>
              <a:t> </a:t>
            </a:r>
            <a:r>
              <a:rPr sz="2294" spc="-84" dirty="0">
                <a:solidFill>
                  <a:srgbClr val="0D0D0D"/>
                </a:solidFill>
                <a:latin typeface="Times New Roman"/>
                <a:cs typeface="Times New Roman"/>
              </a:rPr>
              <a:t>1990)</a:t>
            </a:r>
            <a:endParaRPr sz="2294" dirty="0">
              <a:solidFill>
                <a:prstClr val="black"/>
              </a:solidFill>
              <a:latin typeface="Times New Roman"/>
              <a:cs typeface="Times New Roman"/>
            </a:endParaRPr>
          </a:p>
          <a:p>
            <a:pPr marL="567048" lvl="1" indent="-242060">
              <a:spcBef>
                <a:spcPts val="512"/>
              </a:spcBef>
              <a:buClr>
                <a:srgbClr val="720808"/>
              </a:buClr>
              <a:buSzPct val="69230"/>
              <a:buFont typeface="Arial"/>
              <a:buChar char="•"/>
              <a:tabLst>
                <a:tab pos="567048" algn="l"/>
              </a:tabLst>
            </a:pPr>
            <a:r>
              <a:rPr sz="2294" spc="-31" dirty="0">
                <a:solidFill>
                  <a:srgbClr val="0D0D0D"/>
                </a:solidFill>
                <a:latin typeface="Times New Roman"/>
                <a:cs typeface="Times New Roman"/>
              </a:rPr>
              <a:t>Population </a:t>
            </a:r>
            <a:r>
              <a:rPr sz="2294" dirty="0">
                <a:solidFill>
                  <a:srgbClr val="0D0D0D"/>
                </a:solidFill>
                <a:latin typeface="Times New Roman"/>
                <a:cs typeface="Times New Roman"/>
              </a:rPr>
              <a:t>of</a:t>
            </a:r>
            <a:r>
              <a:rPr sz="2294" spc="269" dirty="0">
                <a:solidFill>
                  <a:srgbClr val="0D0D0D"/>
                </a:solidFill>
                <a:latin typeface="Times New Roman"/>
                <a:cs typeface="Times New Roman"/>
              </a:rPr>
              <a:t> </a:t>
            </a:r>
            <a:r>
              <a:rPr sz="2294" spc="-35" dirty="0">
                <a:solidFill>
                  <a:srgbClr val="0D0D0D"/>
                </a:solidFill>
                <a:latin typeface="Times New Roman"/>
                <a:cs typeface="Times New Roman"/>
              </a:rPr>
              <a:t>France</a:t>
            </a:r>
            <a:endParaRPr sz="2294" dirty="0">
              <a:solidFill>
                <a:prstClr val="black"/>
              </a:solidFill>
              <a:latin typeface="Times New Roman"/>
              <a:cs typeface="Times New Roman"/>
            </a:endParaRPr>
          </a:p>
        </p:txBody>
      </p:sp>
    </p:spTree>
    <p:extLst>
      <p:ext uri="{BB962C8B-B14F-4D97-AF65-F5344CB8AC3E}">
        <p14:creationId xmlns:p14="http://schemas.microsoft.com/office/powerpoint/2010/main" val="363752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9653" y="746312"/>
            <a:ext cx="9405305" cy="597536"/>
          </a:xfrm>
          <a:prstGeom prst="rect">
            <a:avLst/>
          </a:prstGeom>
        </p:spPr>
        <p:txBody>
          <a:bodyPr vert="horz" wrap="square" lIns="0" tIns="0" rIns="0" bIns="0" rtlCol="0">
            <a:spAutoFit/>
          </a:bodyPr>
          <a:lstStyle/>
          <a:p>
            <a:pPr marL="11206">
              <a:tabLst>
                <a:tab pos="1726358" algn="l"/>
                <a:tab pos="3066652" algn="l"/>
              </a:tabLst>
            </a:pPr>
            <a:r>
              <a:rPr spc="-106" dirty="0"/>
              <a:t>Multiple	</a:t>
            </a:r>
            <a:r>
              <a:rPr spc="-93" dirty="0"/>
              <a:t>Linear	Regression</a:t>
            </a:r>
          </a:p>
        </p:txBody>
      </p:sp>
      <p:sp>
        <p:nvSpPr>
          <p:cNvPr id="5" name="object 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2</a:t>
            </a:r>
          </a:p>
        </p:txBody>
      </p:sp>
      <p:sp>
        <p:nvSpPr>
          <p:cNvPr id="3" name="object 3"/>
          <p:cNvSpPr txBox="1">
            <a:spLocks noGrp="1"/>
          </p:cNvSpPr>
          <p:nvPr>
            <p:ph type="body" idx="1"/>
          </p:nvPr>
        </p:nvSpPr>
        <p:spPr>
          <a:xfrm>
            <a:off x="1299617" y="1809764"/>
            <a:ext cx="9426295" cy="3691523"/>
          </a:xfrm>
          <a:prstGeom prst="rect">
            <a:avLst/>
          </a:prstGeom>
        </p:spPr>
        <p:txBody>
          <a:bodyPr vert="horz" wrap="square" lIns="0" tIns="0" rIns="0" bIns="0" rtlCol="0">
            <a:spAutoFit/>
          </a:bodyPr>
          <a:lstStyle/>
          <a:p>
            <a:pPr marL="477396" indent="-280162">
              <a:buClr>
                <a:srgbClr val="720808"/>
              </a:buClr>
              <a:buSzPct val="68965"/>
              <a:buFont typeface="Arial"/>
              <a:buChar char="•"/>
              <a:tabLst>
                <a:tab pos="480198" algn="l"/>
              </a:tabLst>
            </a:pPr>
            <a:r>
              <a:rPr spc="-71" dirty="0"/>
              <a:t>Using </a:t>
            </a:r>
            <a:r>
              <a:rPr spc="-62" dirty="0"/>
              <a:t>each </a:t>
            </a:r>
            <a:r>
              <a:rPr spc="-79" dirty="0"/>
              <a:t>variable </a:t>
            </a:r>
            <a:r>
              <a:rPr spc="22" dirty="0"/>
              <a:t>on </a:t>
            </a:r>
            <a:r>
              <a:rPr spc="-53" dirty="0"/>
              <a:t>its</a:t>
            </a:r>
            <a:r>
              <a:rPr spc="154" dirty="0"/>
              <a:t> </a:t>
            </a:r>
            <a:r>
              <a:rPr spc="-71" dirty="0"/>
              <a:t>own:</a:t>
            </a:r>
          </a:p>
          <a:p>
            <a:pPr marL="753075" lvl="1" indent="-242060">
              <a:spcBef>
                <a:spcPts val="415"/>
              </a:spcBef>
              <a:buClr>
                <a:srgbClr val="720808"/>
              </a:buClr>
              <a:buSzPct val="69230"/>
              <a:buFont typeface="Arial"/>
              <a:buChar char="•"/>
              <a:tabLst>
                <a:tab pos="753636" algn="l"/>
              </a:tabLst>
            </a:pPr>
            <a:r>
              <a:rPr sz="2294" spc="-66" dirty="0">
                <a:solidFill>
                  <a:srgbClr val="0D0D0D"/>
                </a:solidFill>
                <a:latin typeface="Times New Roman"/>
                <a:cs typeface="Times New Roman"/>
              </a:rPr>
              <a:t>R</a:t>
            </a:r>
            <a:r>
              <a:rPr sz="2250" spc="-99" baseline="26143" dirty="0">
                <a:solidFill>
                  <a:srgbClr val="0D0D0D"/>
                </a:solidFill>
                <a:latin typeface="Times New Roman"/>
                <a:cs typeface="Times New Roman"/>
              </a:rPr>
              <a:t>2  </a:t>
            </a:r>
            <a:r>
              <a:rPr sz="2294" spc="234" dirty="0">
                <a:solidFill>
                  <a:srgbClr val="0D0D0D"/>
                </a:solidFill>
                <a:latin typeface="Times New Roman"/>
                <a:cs typeface="Times New Roman"/>
              </a:rPr>
              <a:t>= </a:t>
            </a:r>
            <a:r>
              <a:rPr sz="2294" spc="-75" dirty="0">
                <a:solidFill>
                  <a:srgbClr val="0D0D0D"/>
                </a:solidFill>
                <a:latin typeface="Times New Roman"/>
                <a:cs typeface="Times New Roman"/>
              </a:rPr>
              <a:t>0.44 </a:t>
            </a:r>
            <a:r>
              <a:rPr sz="2294" spc="-62" dirty="0">
                <a:solidFill>
                  <a:srgbClr val="0D0D0D"/>
                </a:solidFill>
                <a:latin typeface="Times New Roman"/>
                <a:cs typeface="Times New Roman"/>
              </a:rPr>
              <a:t>using </a:t>
            </a:r>
            <a:r>
              <a:rPr sz="2294" spc="-97" dirty="0">
                <a:solidFill>
                  <a:srgbClr val="0D0D0D"/>
                </a:solidFill>
                <a:latin typeface="Times New Roman"/>
                <a:cs typeface="Times New Roman"/>
              </a:rPr>
              <a:t>Average </a:t>
            </a:r>
            <a:r>
              <a:rPr sz="2294" spc="-35" dirty="0">
                <a:solidFill>
                  <a:srgbClr val="0D0D0D"/>
                </a:solidFill>
                <a:latin typeface="Times New Roman"/>
                <a:cs typeface="Times New Roman"/>
              </a:rPr>
              <a:t>Growing </a:t>
            </a:r>
            <a:r>
              <a:rPr sz="2294" spc="-57" dirty="0">
                <a:solidFill>
                  <a:srgbClr val="0D0D0D"/>
                </a:solidFill>
                <a:latin typeface="Times New Roman"/>
                <a:cs typeface="Times New Roman"/>
              </a:rPr>
              <a:t>Season</a:t>
            </a:r>
            <a:r>
              <a:rPr sz="2294" spc="-31" dirty="0">
                <a:solidFill>
                  <a:srgbClr val="0D0D0D"/>
                </a:solidFill>
                <a:latin typeface="Times New Roman"/>
                <a:cs typeface="Times New Roman"/>
              </a:rPr>
              <a:t> </a:t>
            </a:r>
            <a:r>
              <a:rPr sz="2294" spc="-35" dirty="0">
                <a:solidFill>
                  <a:srgbClr val="0D0D0D"/>
                </a:solidFill>
                <a:latin typeface="Times New Roman"/>
                <a:cs typeface="Times New Roman"/>
              </a:rPr>
              <a:t>Temperature</a:t>
            </a:r>
            <a:endParaRPr sz="2294" dirty="0">
              <a:latin typeface="Times New Roman"/>
              <a:cs typeface="Times New Roman"/>
            </a:endParaRPr>
          </a:p>
          <a:p>
            <a:pPr marL="753075" lvl="1" indent="-242060">
              <a:spcBef>
                <a:spcPts val="512"/>
              </a:spcBef>
              <a:buClr>
                <a:srgbClr val="720808"/>
              </a:buClr>
              <a:buSzPct val="69230"/>
              <a:buFont typeface="Arial"/>
              <a:buChar char="•"/>
              <a:tabLst>
                <a:tab pos="753636" algn="l"/>
              </a:tabLst>
            </a:pPr>
            <a:r>
              <a:rPr sz="2294" spc="-66" dirty="0">
                <a:solidFill>
                  <a:srgbClr val="0D0D0D"/>
                </a:solidFill>
                <a:latin typeface="Times New Roman"/>
                <a:cs typeface="Times New Roman"/>
              </a:rPr>
              <a:t>R</a:t>
            </a:r>
            <a:r>
              <a:rPr sz="2250" spc="-99" baseline="26143" dirty="0">
                <a:solidFill>
                  <a:srgbClr val="0D0D0D"/>
                </a:solidFill>
                <a:latin typeface="Times New Roman"/>
                <a:cs typeface="Times New Roman"/>
              </a:rPr>
              <a:t>2  </a:t>
            </a:r>
            <a:r>
              <a:rPr sz="2294" spc="234" dirty="0">
                <a:solidFill>
                  <a:srgbClr val="0D0D0D"/>
                </a:solidFill>
                <a:latin typeface="Times New Roman"/>
                <a:cs typeface="Times New Roman"/>
              </a:rPr>
              <a:t>= </a:t>
            </a:r>
            <a:r>
              <a:rPr sz="2294" spc="-75" dirty="0">
                <a:solidFill>
                  <a:srgbClr val="0D0D0D"/>
                </a:solidFill>
                <a:latin typeface="Times New Roman"/>
                <a:cs typeface="Times New Roman"/>
              </a:rPr>
              <a:t>0.32 </a:t>
            </a:r>
            <a:r>
              <a:rPr sz="2294" spc="-62" dirty="0">
                <a:solidFill>
                  <a:srgbClr val="0D0D0D"/>
                </a:solidFill>
                <a:latin typeface="Times New Roman"/>
                <a:cs typeface="Times New Roman"/>
              </a:rPr>
              <a:t>using </a:t>
            </a:r>
            <a:r>
              <a:rPr sz="2294" spc="-18" dirty="0">
                <a:solidFill>
                  <a:srgbClr val="0D0D0D"/>
                </a:solidFill>
                <a:latin typeface="Times New Roman"/>
                <a:cs typeface="Times New Roman"/>
              </a:rPr>
              <a:t>Harvest</a:t>
            </a:r>
            <a:r>
              <a:rPr sz="2294" spc="-202" dirty="0">
                <a:solidFill>
                  <a:srgbClr val="0D0D0D"/>
                </a:solidFill>
                <a:latin typeface="Times New Roman"/>
                <a:cs typeface="Times New Roman"/>
              </a:rPr>
              <a:t> </a:t>
            </a:r>
            <a:r>
              <a:rPr sz="2294" spc="-71" dirty="0">
                <a:solidFill>
                  <a:srgbClr val="0D0D0D"/>
                </a:solidFill>
                <a:latin typeface="Times New Roman"/>
                <a:cs typeface="Times New Roman"/>
              </a:rPr>
              <a:t>Rain</a:t>
            </a:r>
            <a:endParaRPr sz="2294" dirty="0">
              <a:latin typeface="Times New Roman"/>
              <a:cs typeface="Times New Roman"/>
            </a:endParaRPr>
          </a:p>
          <a:p>
            <a:pPr marL="753075" lvl="1" indent="-242060">
              <a:spcBef>
                <a:spcPts val="512"/>
              </a:spcBef>
              <a:buClr>
                <a:srgbClr val="720808"/>
              </a:buClr>
              <a:buSzPct val="69230"/>
              <a:buFont typeface="Arial"/>
              <a:buChar char="•"/>
              <a:tabLst>
                <a:tab pos="753636" algn="l"/>
              </a:tabLst>
            </a:pPr>
            <a:r>
              <a:rPr sz="2294" spc="-66" dirty="0">
                <a:solidFill>
                  <a:srgbClr val="0D0D0D"/>
                </a:solidFill>
                <a:latin typeface="Times New Roman"/>
                <a:cs typeface="Times New Roman"/>
              </a:rPr>
              <a:t>R</a:t>
            </a:r>
            <a:r>
              <a:rPr sz="2250" spc="-99" baseline="26143" dirty="0">
                <a:solidFill>
                  <a:srgbClr val="0D0D0D"/>
                </a:solidFill>
                <a:latin typeface="Times New Roman"/>
                <a:cs typeface="Times New Roman"/>
              </a:rPr>
              <a:t>2  </a:t>
            </a:r>
            <a:r>
              <a:rPr sz="2294" spc="234" dirty="0">
                <a:solidFill>
                  <a:srgbClr val="0D0D0D"/>
                </a:solidFill>
                <a:latin typeface="Times New Roman"/>
                <a:cs typeface="Times New Roman"/>
              </a:rPr>
              <a:t>= </a:t>
            </a:r>
            <a:r>
              <a:rPr sz="2294" spc="-75" dirty="0">
                <a:solidFill>
                  <a:srgbClr val="0D0D0D"/>
                </a:solidFill>
                <a:latin typeface="Times New Roman"/>
                <a:cs typeface="Times New Roman"/>
              </a:rPr>
              <a:t>0.22 </a:t>
            </a:r>
            <a:r>
              <a:rPr sz="2294" spc="-62" dirty="0">
                <a:solidFill>
                  <a:srgbClr val="0D0D0D"/>
                </a:solidFill>
                <a:latin typeface="Times New Roman"/>
                <a:cs typeface="Times New Roman"/>
              </a:rPr>
              <a:t>using </a:t>
            </a:r>
            <a:r>
              <a:rPr sz="2294" spc="-35" dirty="0">
                <a:solidFill>
                  <a:srgbClr val="0D0D0D"/>
                </a:solidFill>
                <a:latin typeface="Times New Roman"/>
                <a:cs typeface="Times New Roman"/>
              </a:rPr>
              <a:t>France</a:t>
            </a:r>
            <a:r>
              <a:rPr sz="2294" spc="-190" dirty="0">
                <a:solidFill>
                  <a:srgbClr val="0D0D0D"/>
                </a:solidFill>
                <a:latin typeface="Times New Roman"/>
                <a:cs typeface="Times New Roman"/>
              </a:rPr>
              <a:t> </a:t>
            </a:r>
            <a:r>
              <a:rPr sz="2294" spc="-31" dirty="0">
                <a:solidFill>
                  <a:srgbClr val="0D0D0D"/>
                </a:solidFill>
                <a:latin typeface="Times New Roman"/>
                <a:cs typeface="Times New Roman"/>
              </a:rPr>
              <a:t>Population</a:t>
            </a:r>
            <a:endParaRPr sz="2294" dirty="0">
              <a:latin typeface="Times New Roman"/>
              <a:cs typeface="Times New Roman"/>
            </a:endParaRPr>
          </a:p>
          <a:p>
            <a:pPr marL="753075" lvl="1" indent="-242060">
              <a:spcBef>
                <a:spcPts val="424"/>
              </a:spcBef>
              <a:buClr>
                <a:srgbClr val="720808"/>
              </a:buClr>
              <a:buSzPct val="69230"/>
              <a:buFont typeface="Arial"/>
              <a:buChar char="•"/>
              <a:tabLst>
                <a:tab pos="753636" algn="l"/>
              </a:tabLst>
            </a:pPr>
            <a:r>
              <a:rPr sz="2294" spc="-66" dirty="0">
                <a:solidFill>
                  <a:srgbClr val="0D0D0D"/>
                </a:solidFill>
                <a:latin typeface="Times New Roman"/>
                <a:cs typeface="Times New Roman"/>
              </a:rPr>
              <a:t>R</a:t>
            </a:r>
            <a:r>
              <a:rPr sz="2250" spc="-99" baseline="26143" dirty="0">
                <a:solidFill>
                  <a:srgbClr val="0D0D0D"/>
                </a:solidFill>
                <a:latin typeface="Times New Roman"/>
                <a:cs typeface="Times New Roman"/>
              </a:rPr>
              <a:t>2  </a:t>
            </a:r>
            <a:r>
              <a:rPr sz="2294" spc="234" dirty="0">
                <a:solidFill>
                  <a:srgbClr val="0D0D0D"/>
                </a:solidFill>
                <a:latin typeface="Times New Roman"/>
                <a:cs typeface="Times New Roman"/>
              </a:rPr>
              <a:t>= </a:t>
            </a:r>
            <a:r>
              <a:rPr sz="2294" spc="-75" dirty="0">
                <a:solidFill>
                  <a:srgbClr val="0D0D0D"/>
                </a:solidFill>
                <a:latin typeface="Times New Roman"/>
                <a:cs typeface="Times New Roman"/>
              </a:rPr>
              <a:t>0.20 </a:t>
            </a:r>
            <a:r>
              <a:rPr sz="2294" spc="-62" dirty="0">
                <a:solidFill>
                  <a:srgbClr val="0D0D0D"/>
                </a:solidFill>
                <a:latin typeface="Times New Roman"/>
                <a:cs typeface="Times New Roman"/>
              </a:rPr>
              <a:t>using</a:t>
            </a:r>
            <a:r>
              <a:rPr sz="2294" spc="-274" dirty="0">
                <a:solidFill>
                  <a:srgbClr val="0D0D0D"/>
                </a:solidFill>
                <a:latin typeface="Times New Roman"/>
                <a:cs typeface="Times New Roman"/>
              </a:rPr>
              <a:t> </a:t>
            </a:r>
            <a:r>
              <a:rPr sz="2294" spc="-88" dirty="0">
                <a:solidFill>
                  <a:srgbClr val="0D0D0D"/>
                </a:solidFill>
                <a:latin typeface="Times New Roman"/>
                <a:cs typeface="Times New Roman"/>
              </a:rPr>
              <a:t>Age</a:t>
            </a:r>
            <a:endParaRPr sz="2294" dirty="0">
              <a:latin typeface="Times New Roman"/>
              <a:cs typeface="Times New Roman"/>
            </a:endParaRPr>
          </a:p>
          <a:p>
            <a:pPr marL="753075" lvl="1" indent="-242060">
              <a:spcBef>
                <a:spcPts val="512"/>
              </a:spcBef>
              <a:buClr>
                <a:srgbClr val="720808"/>
              </a:buClr>
              <a:buSzPct val="69230"/>
              <a:buFont typeface="Arial"/>
              <a:buChar char="•"/>
              <a:tabLst>
                <a:tab pos="753636" algn="l"/>
              </a:tabLst>
            </a:pPr>
            <a:r>
              <a:rPr sz="2294" spc="-66" dirty="0">
                <a:solidFill>
                  <a:srgbClr val="0D0D0D"/>
                </a:solidFill>
                <a:latin typeface="Times New Roman"/>
                <a:cs typeface="Times New Roman"/>
              </a:rPr>
              <a:t>R</a:t>
            </a:r>
            <a:r>
              <a:rPr sz="2250" spc="-99" baseline="26143" dirty="0">
                <a:solidFill>
                  <a:srgbClr val="0D0D0D"/>
                </a:solidFill>
                <a:latin typeface="Times New Roman"/>
                <a:cs typeface="Times New Roman"/>
              </a:rPr>
              <a:t>2  </a:t>
            </a:r>
            <a:r>
              <a:rPr sz="2294" spc="234" dirty="0">
                <a:solidFill>
                  <a:srgbClr val="0D0D0D"/>
                </a:solidFill>
                <a:latin typeface="Times New Roman"/>
                <a:cs typeface="Times New Roman"/>
              </a:rPr>
              <a:t>= </a:t>
            </a:r>
            <a:r>
              <a:rPr sz="2294" spc="-75" dirty="0">
                <a:solidFill>
                  <a:srgbClr val="0D0D0D"/>
                </a:solidFill>
                <a:latin typeface="Times New Roman"/>
                <a:cs typeface="Times New Roman"/>
              </a:rPr>
              <a:t>0.02 </a:t>
            </a:r>
            <a:r>
              <a:rPr sz="2294" spc="-62" dirty="0">
                <a:solidFill>
                  <a:srgbClr val="0D0D0D"/>
                </a:solidFill>
                <a:latin typeface="Times New Roman"/>
                <a:cs typeface="Times New Roman"/>
              </a:rPr>
              <a:t>using </a:t>
            </a:r>
            <a:r>
              <a:rPr sz="2294" spc="-44" dirty="0">
                <a:solidFill>
                  <a:srgbClr val="0D0D0D"/>
                </a:solidFill>
                <a:latin typeface="Times New Roman"/>
                <a:cs typeface="Times New Roman"/>
              </a:rPr>
              <a:t>Winter</a:t>
            </a:r>
            <a:r>
              <a:rPr sz="2294" spc="-199" dirty="0">
                <a:solidFill>
                  <a:srgbClr val="0D0D0D"/>
                </a:solidFill>
                <a:latin typeface="Times New Roman"/>
                <a:cs typeface="Times New Roman"/>
              </a:rPr>
              <a:t> </a:t>
            </a:r>
            <a:r>
              <a:rPr sz="2294" spc="-71" dirty="0">
                <a:solidFill>
                  <a:srgbClr val="0D0D0D"/>
                </a:solidFill>
                <a:latin typeface="Times New Roman"/>
                <a:cs typeface="Times New Roman"/>
              </a:rPr>
              <a:t>Rain</a:t>
            </a:r>
            <a:endParaRPr sz="2294" dirty="0">
              <a:latin typeface="Times New Roman"/>
              <a:cs typeface="Times New Roman"/>
            </a:endParaRPr>
          </a:p>
          <a:p>
            <a:pPr marL="186028" lvl="1">
              <a:spcBef>
                <a:spcPts val="30"/>
              </a:spcBef>
              <a:buClr>
                <a:srgbClr val="720808"/>
              </a:buClr>
              <a:buFont typeface="Arial"/>
              <a:buChar char="•"/>
            </a:pPr>
            <a:endParaRPr sz="2206" dirty="0">
              <a:latin typeface="Times New Roman"/>
              <a:cs typeface="Times New Roman"/>
            </a:endParaRPr>
          </a:p>
          <a:p>
            <a:pPr marL="477396" marR="4483" indent="-280162">
              <a:lnSpc>
                <a:spcPct val="100600"/>
              </a:lnSpc>
              <a:buClr>
                <a:srgbClr val="720808"/>
              </a:buClr>
              <a:buSzPct val="68965"/>
              <a:buFont typeface="Arial"/>
              <a:buChar char="•"/>
              <a:tabLst>
                <a:tab pos="480198" algn="l"/>
                <a:tab pos="6558032" algn="l"/>
              </a:tabLst>
            </a:pPr>
            <a:r>
              <a:rPr spc="-146" dirty="0"/>
              <a:t>M</a:t>
            </a:r>
            <a:r>
              <a:rPr spc="-31" dirty="0"/>
              <a:t>u</a:t>
            </a:r>
            <a:r>
              <a:rPr spc="-49" dirty="0"/>
              <a:t>lt</a:t>
            </a:r>
            <a:r>
              <a:rPr spc="-53" dirty="0"/>
              <a:t>ip</a:t>
            </a:r>
            <a:r>
              <a:rPr spc="-101" dirty="0"/>
              <a:t>le</a:t>
            </a:r>
            <a:r>
              <a:rPr dirty="0">
                <a:latin typeface="Times New Roman"/>
                <a:cs typeface="Times New Roman"/>
              </a:rPr>
              <a:t> </a:t>
            </a:r>
            <a:r>
              <a:rPr spc="-75" dirty="0"/>
              <a:t>lin</a:t>
            </a:r>
            <a:r>
              <a:rPr spc="-71" dirty="0"/>
              <a:t>e</a:t>
            </a:r>
            <a:r>
              <a:rPr spc="-97" dirty="0"/>
              <a:t>a</a:t>
            </a:r>
            <a:r>
              <a:rPr dirty="0">
                <a:latin typeface="Times New Roman"/>
                <a:cs typeface="Times New Roman"/>
              </a:rPr>
              <a:t>r r</a:t>
            </a:r>
            <a:r>
              <a:rPr spc="-71" dirty="0"/>
              <a:t>e</a:t>
            </a:r>
            <a:r>
              <a:rPr spc="-75" dirty="0"/>
              <a:t>g</a:t>
            </a:r>
            <a:r>
              <a:rPr dirty="0">
                <a:latin typeface="Times New Roman"/>
                <a:cs typeface="Times New Roman"/>
              </a:rPr>
              <a:t>r</a:t>
            </a:r>
            <a:r>
              <a:rPr spc="-71" dirty="0"/>
              <a:t>ess</a:t>
            </a:r>
            <a:r>
              <a:rPr spc="-53" dirty="0"/>
              <a:t>io</a:t>
            </a:r>
            <a:r>
              <a:rPr spc="22" dirty="0"/>
              <a:t>n</a:t>
            </a:r>
            <a:r>
              <a:rPr dirty="0">
                <a:latin typeface="Times New Roman"/>
                <a:cs typeface="Times New Roman"/>
              </a:rPr>
              <a:t> </a:t>
            </a:r>
            <a:r>
              <a:rPr spc="-97" dirty="0"/>
              <a:t>a</a:t>
            </a:r>
            <a:r>
              <a:rPr spc="-62" dirty="0"/>
              <a:t>ll</a:t>
            </a:r>
            <a:r>
              <a:rPr spc="-141" dirty="0"/>
              <a:t>o</a:t>
            </a:r>
            <a:r>
              <a:rPr spc="-146" dirty="0"/>
              <a:t>w</a:t>
            </a:r>
            <a:r>
              <a:rPr spc="-66" dirty="0"/>
              <a:t>s</a:t>
            </a:r>
            <a:r>
              <a:rPr spc="-4" dirty="0"/>
              <a:t> </a:t>
            </a:r>
            <a:r>
              <a:rPr spc="-31" dirty="0"/>
              <a:t>u</a:t>
            </a:r>
            <a:r>
              <a:rPr spc="-66" dirty="0"/>
              <a:t>s</a:t>
            </a:r>
            <a:r>
              <a:rPr spc="-4" dirty="0"/>
              <a:t> </a:t>
            </a:r>
            <a:r>
              <a:rPr spc="31" dirty="0"/>
              <a:t>t</a:t>
            </a:r>
            <a:r>
              <a:rPr spc="22" dirty="0"/>
              <a:t>o</a:t>
            </a:r>
            <a:r>
              <a:rPr dirty="0">
                <a:latin typeface="Times New Roman"/>
                <a:cs typeface="Times New Roman"/>
              </a:rPr>
              <a:t> </a:t>
            </a:r>
            <a:r>
              <a:rPr spc="-31" dirty="0"/>
              <a:t>u</a:t>
            </a:r>
            <a:r>
              <a:rPr spc="-71" dirty="0"/>
              <a:t>se</a:t>
            </a:r>
            <a:r>
              <a:rPr dirty="0">
                <a:latin typeface="Times New Roman"/>
                <a:cs typeface="Times New Roman"/>
              </a:rPr>
              <a:t> </a:t>
            </a:r>
            <a:r>
              <a:rPr spc="-97" dirty="0"/>
              <a:t>a</a:t>
            </a:r>
            <a:r>
              <a:rPr spc="-128" dirty="0"/>
              <a:t>ll</a:t>
            </a:r>
            <a:r>
              <a:rPr dirty="0">
                <a:latin typeface="Times New Roman"/>
                <a:cs typeface="Times New Roman"/>
              </a:rPr>
              <a:t> </a:t>
            </a:r>
            <a:r>
              <a:rPr spc="22" dirty="0"/>
              <a:t>o</a:t>
            </a:r>
            <a:r>
              <a:rPr spc="-26" dirty="0"/>
              <a:t>f</a:t>
            </a:r>
            <a:r>
              <a:rPr dirty="0">
                <a:latin typeface="Times New Roman"/>
                <a:cs typeface="Times New Roman"/>
              </a:rPr>
              <a:t>	</a:t>
            </a:r>
            <a:r>
              <a:rPr spc="31" dirty="0"/>
              <a:t>t</a:t>
            </a:r>
            <a:r>
              <a:rPr spc="22" dirty="0"/>
              <a:t>h</a:t>
            </a:r>
            <a:r>
              <a:rPr spc="-71" dirty="0"/>
              <a:t>es</a:t>
            </a:r>
            <a:r>
              <a:rPr spc="-57" dirty="0"/>
              <a:t>e </a:t>
            </a:r>
            <a:r>
              <a:rPr spc="-40" dirty="0"/>
              <a:t> </a:t>
            </a:r>
            <a:r>
              <a:rPr spc="-79" dirty="0"/>
              <a:t>variables </a:t>
            </a:r>
            <a:r>
              <a:rPr spc="26" dirty="0"/>
              <a:t>to </a:t>
            </a:r>
            <a:r>
              <a:rPr spc="-49" dirty="0"/>
              <a:t>improve </a:t>
            </a:r>
            <a:r>
              <a:rPr spc="-4" dirty="0"/>
              <a:t>our </a:t>
            </a:r>
            <a:r>
              <a:rPr spc="-57" dirty="0"/>
              <a:t>predictive</a:t>
            </a:r>
            <a:r>
              <a:rPr spc="110" dirty="0"/>
              <a:t> </a:t>
            </a:r>
            <a:r>
              <a:rPr spc="-93" dirty="0"/>
              <a:t>ability</a:t>
            </a:r>
          </a:p>
        </p:txBody>
      </p:sp>
    </p:spTree>
    <p:extLst>
      <p:ext uri="{BB962C8B-B14F-4D97-AF65-F5344CB8AC3E}">
        <p14:creationId xmlns:p14="http://schemas.microsoft.com/office/powerpoint/2010/main" val="187475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r>
              <a:rPr spc="-93" dirty="0"/>
              <a:t>Adding</a:t>
            </a:r>
            <a:r>
              <a:rPr spc="-49" dirty="0"/>
              <a:t> </a:t>
            </a:r>
            <a:r>
              <a:rPr spc="-141" dirty="0"/>
              <a:t>Variables</a:t>
            </a:r>
          </a:p>
        </p:txBody>
      </p:sp>
      <p:sp>
        <p:nvSpPr>
          <p:cNvPr id="6" name="object 6"/>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4</a:t>
            </a:r>
          </a:p>
        </p:txBody>
      </p:sp>
      <p:sp>
        <p:nvSpPr>
          <p:cNvPr id="3" name="object 3"/>
          <p:cNvSpPr txBox="1"/>
          <p:nvPr/>
        </p:nvSpPr>
        <p:spPr>
          <a:xfrm>
            <a:off x="2672745" y="4657165"/>
            <a:ext cx="6377828" cy="864596"/>
          </a:xfrm>
          <a:prstGeom prst="rect">
            <a:avLst/>
          </a:prstGeom>
        </p:spPr>
        <p:txBody>
          <a:bodyPr vert="horz" wrap="square" lIns="0" tIns="0" rIns="0" bIns="0" rtlCol="0">
            <a:spAutoFit/>
          </a:bodyPr>
          <a:lstStyle/>
          <a:p>
            <a:pPr marL="293610" indent="-282403">
              <a:buClr>
                <a:srgbClr val="720808"/>
              </a:buClr>
              <a:buSzPct val="68965"/>
              <a:buFont typeface="Arial"/>
              <a:buChar char="•"/>
              <a:tabLst>
                <a:tab pos="293610" algn="l"/>
              </a:tabLst>
            </a:pPr>
            <a:r>
              <a:rPr sz="2559" spc="-62" dirty="0">
                <a:solidFill>
                  <a:srgbClr val="0D0D0D"/>
                </a:solidFill>
                <a:latin typeface="Times New Roman"/>
                <a:cs typeface="Times New Roman"/>
              </a:rPr>
              <a:t>Adding </a:t>
            </a:r>
            <a:r>
              <a:rPr sz="2559" spc="-18" dirty="0">
                <a:solidFill>
                  <a:srgbClr val="0D0D0D"/>
                </a:solidFill>
                <a:latin typeface="Times New Roman"/>
                <a:cs typeface="Times New Roman"/>
              </a:rPr>
              <a:t>more </a:t>
            </a:r>
            <a:r>
              <a:rPr sz="2559" spc="-79" dirty="0">
                <a:solidFill>
                  <a:srgbClr val="0D0D0D"/>
                </a:solidFill>
                <a:latin typeface="Times New Roman"/>
                <a:cs typeface="Times New Roman"/>
              </a:rPr>
              <a:t>variables </a:t>
            </a:r>
            <a:r>
              <a:rPr sz="2559" spc="-49" dirty="0">
                <a:solidFill>
                  <a:srgbClr val="0D0D0D"/>
                </a:solidFill>
                <a:latin typeface="Times New Roman"/>
                <a:cs typeface="Times New Roman"/>
              </a:rPr>
              <a:t>can improve </a:t>
            </a:r>
            <a:r>
              <a:rPr sz="2559" spc="-4" dirty="0">
                <a:solidFill>
                  <a:srgbClr val="0D0D0D"/>
                </a:solidFill>
                <a:latin typeface="Times New Roman"/>
                <a:cs typeface="Times New Roman"/>
              </a:rPr>
              <a:t>the</a:t>
            </a:r>
            <a:r>
              <a:rPr sz="2559" spc="260" dirty="0">
                <a:solidFill>
                  <a:srgbClr val="0D0D0D"/>
                </a:solidFill>
                <a:latin typeface="Times New Roman"/>
                <a:cs typeface="Times New Roman"/>
              </a:rPr>
              <a:t> </a:t>
            </a:r>
            <a:r>
              <a:rPr sz="2559" spc="-40" dirty="0">
                <a:solidFill>
                  <a:srgbClr val="0D0D0D"/>
                </a:solidFill>
                <a:latin typeface="Times New Roman"/>
                <a:cs typeface="Times New Roman"/>
              </a:rPr>
              <a:t>model</a:t>
            </a:r>
            <a:endParaRPr sz="2559">
              <a:solidFill>
                <a:prstClr val="black"/>
              </a:solidFill>
              <a:latin typeface="Times New Roman"/>
              <a:cs typeface="Times New Roman"/>
            </a:endParaRPr>
          </a:p>
          <a:p>
            <a:pPr marL="293610" indent="-282403">
              <a:spcBef>
                <a:spcPts val="635"/>
              </a:spcBef>
              <a:buClr>
                <a:srgbClr val="720808"/>
              </a:buClr>
              <a:buSzPct val="68965"/>
              <a:buFont typeface="Arial"/>
              <a:buChar char="•"/>
              <a:tabLst>
                <a:tab pos="293610" algn="l"/>
              </a:tabLst>
            </a:pPr>
            <a:r>
              <a:rPr sz="2559" spc="-49" dirty="0">
                <a:solidFill>
                  <a:srgbClr val="0D0D0D"/>
                </a:solidFill>
                <a:latin typeface="Times New Roman"/>
                <a:cs typeface="Times New Roman"/>
              </a:rPr>
              <a:t>Diminishing </a:t>
            </a:r>
            <a:r>
              <a:rPr sz="2559" spc="-9" dirty="0">
                <a:solidFill>
                  <a:srgbClr val="0D0D0D"/>
                </a:solidFill>
                <a:latin typeface="Times New Roman"/>
                <a:cs typeface="Times New Roman"/>
              </a:rPr>
              <a:t>returns </a:t>
            </a:r>
            <a:r>
              <a:rPr sz="2559" spc="-79" dirty="0">
                <a:solidFill>
                  <a:srgbClr val="0D0D0D"/>
                </a:solidFill>
                <a:latin typeface="Times New Roman"/>
                <a:cs typeface="Times New Roman"/>
              </a:rPr>
              <a:t>as </a:t>
            </a:r>
            <a:r>
              <a:rPr sz="2559" spc="-18" dirty="0">
                <a:solidFill>
                  <a:srgbClr val="0D0D0D"/>
                </a:solidFill>
                <a:latin typeface="Times New Roman"/>
                <a:cs typeface="Times New Roman"/>
              </a:rPr>
              <a:t>more </a:t>
            </a:r>
            <a:r>
              <a:rPr sz="2559" spc="-79" dirty="0">
                <a:solidFill>
                  <a:srgbClr val="0D0D0D"/>
                </a:solidFill>
                <a:latin typeface="Times New Roman"/>
                <a:cs typeface="Times New Roman"/>
              </a:rPr>
              <a:t>variables </a:t>
            </a:r>
            <a:r>
              <a:rPr sz="2559" spc="-57" dirty="0">
                <a:solidFill>
                  <a:srgbClr val="0D0D0D"/>
                </a:solidFill>
                <a:latin typeface="Times New Roman"/>
                <a:cs typeface="Times New Roman"/>
              </a:rPr>
              <a:t>are</a:t>
            </a:r>
            <a:r>
              <a:rPr sz="2559" spc="224" dirty="0">
                <a:solidFill>
                  <a:srgbClr val="0D0D0D"/>
                </a:solidFill>
                <a:latin typeface="Times New Roman"/>
                <a:cs typeface="Times New Roman"/>
              </a:rPr>
              <a:t> </a:t>
            </a:r>
            <a:r>
              <a:rPr sz="2559" spc="-35" dirty="0">
                <a:solidFill>
                  <a:srgbClr val="0D0D0D"/>
                </a:solidFill>
                <a:latin typeface="Times New Roman"/>
                <a:cs typeface="Times New Roman"/>
              </a:rPr>
              <a:t>added</a:t>
            </a:r>
            <a:endParaRPr sz="2559">
              <a:solidFill>
                <a:prstClr val="black"/>
              </a:solidFill>
              <a:latin typeface="Times New Roman"/>
              <a:cs typeface="Times New Roman"/>
            </a:endParaRPr>
          </a:p>
        </p:txBody>
      </p:sp>
      <p:graphicFrame>
        <p:nvGraphicFramePr>
          <p:cNvPr id="4" name="object 4"/>
          <p:cNvGraphicFramePr>
            <a:graphicFrameLocks noGrp="1"/>
          </p:cNvGraphicFramePr>
          <p:nvPr/>
        </p:nvGraphicFramePr>
        <p:xfrm>
          <a:off x="2719494" y="1942460"/>
          <a:ext cx="6167490" cy="2544907"/>
        </p:xfrm>
        <a:graphic>
          <a:graphicData uri="http://schemas.openxmlformats.org/drawingml/2006/table">
            <a:tbl>
              <a:tblPr firstRow="1" bandRow="1">
                <a:tableStyleId>{2D5ABB26-0587-4C30-8999-92F81FD0307C}</a:tableStyleId>
              </a:tblPr>
              <a:tblGrid>
                <a:gridCol w="5359414"/>
                <a:gridCol w="808076"/>
              </a:tblGrid>
              <a:tr h="376518">
                <a:tc>
                  <a:txBody>
                    <a:bodyPr/>
                    <a:lstStyle/>
                    <a:p>
                      <a:pPr marL="85090">
                        <a:lnSpc>
                          <a:spcPct val="100000"/>
                        </a:lnSpc>
                        <a:spcBef>
                          <a:spcPts val="310"/>
                        </a:spcBef>
                      </a:pPr>
                      <a:r>
                        <a:rPr sz="1900" b="1" spc="-70" dirty="0">
                          <a:solidFill>
                            <a:srgbClr val="FFFFFF"/>
                          </a:solidFill>
                          <a:latin typeface="Times New Roman"/>
                          <a:cs typeface="Times New Roman"/>
                        </a:rPr>
                        <a:t>Variables</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71305"/>
                    </a:solidFill>
                  </a:tcPr>
                </a:tc>
                <a:tc>
                  <a:txBody>
                    <a:bodyPr/>
                    <a:lstStyle/>
                    <a:p>
                      <a:pPr marL="84455">
                        <a:lnSpc>
                          <a:spcPts val="2290"/>
                        </a:lnSpc>
                      </a:pPr>
                      <a:r>
                        <a:rPr sz="2900" b="1" spc="-75" baseline="-16414" dirty="0">
                          <a:solidFill>
                            <a:srgbClr val="FFFFFF"/>
                          </a:solidFill>
                          <a:latin typeface="Times New Roman"/>
                          <a:cs typeface="Times New Roman"/>
                        </a:rPr>
                        <a:t>R</a:t>
                      </a:r>
                      <a:r>
                        <a:rPr sz="1300" b="1" spc="-50" dirty="0">
                          <a:solidFill>
                            <a:srgbClr val="FFFFFF"/>
                          </a:solidFill>
                          <a:latin typeface="Times New Roman"/>
                          <a:cs typeface="Times New Roman"/>
                        </a:rPr>
                        <a:t>2</a:t>
                      </a: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71305"/>
                    </a:solidFill>
                  </a:tcPr>
                </a:tc>
              </a:tr>
              <a:tr h="393873">
                <a:tc>
                  <a:txBody>
                    <a:bodyPr/>
                    <a:lstStyle/>
                    <a:p>
                      <a:pPr marL="85090">
                        <a:lnSpc>
                          <a:spcPct val="100000"/>
                        </a:lnSpc>
                        <a:spcBef>
                          <a:spcPts val="209"/>
                        </a:spcBef>
                      </a:pPr>
                      <a:r>
                        <a:rPr sz="1900" spc="-90" dirty="0">
                          <a:latin typeface="Times New Roman"/>
                          <a:cs typeface="Times New Roman"/>
                        </a:rPr>
                        <a:t>Average </a:t>
                      </a:r>
                      <a:r>
                        <a:rPr sz="1900" spc="-35" dirty="0">
                          <a:latin typeface="Times New Roman"/>
                          <a:cs typeface="Times New Roman"/>
                        </a:rPr>
                        <a:t>Growing </a:t>
                      </a:r>
                      <a:r>
                        <a:rPr sz="1900" spc="-55" dirty="0">
                          <a:latin typeface="Times New Roman"/>
                          <a:cs typeface="Times New Roman"/>
                        </a:rPr>
                        <a:t>Season </a:t>
                      </a:r>
                      <a:r>
                        <a:rPr sz="1900" spc="-35" dirty="0">
                          <a:latin typeface="Times New Roman"/>
                          <a:cs typeface="Times New Roman"/>
                        </a:rPr>
                        <a:t>Temperature</a:t>
                      </a:r>
                      <a:r>
                        <a:rPr sz="1900" spc="150" dirty="0">
                          <a:latin typeface="Times New Roman"/>
                          <a:cs typeface="Times New Roman"/>
                        </a:rPr>
                        <a:t> </a:t>
                      </a:r>
                      <a:r>
                        <a:rPr sz="1900" spc="-75" dirty="0">
                          <a:latin typeface="Times New Roman"/>
                          <a:cs typeface="Times New Roman"/>
                        </a:rPr>
                        <a:t>(AGST)</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c>
                  <a:txBody>
                    <a:bodyPr/>
                    <a:lstStyle/>
                    <a:p>
                      <a:pPr marL="84455">
                        <a:lnSpc>
                          <a:spcPct val="100000"/>
                        </a:lnSpc>
                        <a:spcBef>
                          <a:spcPts val="209"/>
                        </a:spcBef>
                      </a:pPr>
                      <a:r>
                        <a:rPr sz="1900" spc="-70" dirty="0">
                          <a:latin typeface="Times New Roman"/>
                          <a:cs typeface="Times New Roman"/>
                        </a:rPr>
                        <a:t>0.44</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r>
              <a:tr h="442369">
                <a:tc>
                  <a:txBody>
                    <a:bodyPr/>
                    <a:lstStyle/>
                    <a:p>
                      <a:pPr marL="85090">
                        <a:lnSpc>
                          <a:spcPct val="100000"/>
                        </a:lnSpc>
                        <a:spcBef>
                          <a:spcPts val="310"/>
                        </a:spcBef>
                        <a:tabLst>
                          <a:tab pos="965835" algn="l"/>
                        </a:tabLst>
                      </a:pPr>
                      <a:r>
                        <a:rPr sz="1900" spc="-95" dirty="0">
                          <a:latin typeface="Times New Roman"/>
                          <a:cs typeface="Times New Roman"/>
                        </a:rPr>
                        <a:t>AGST,	</a:t>
                      </a:r>
                      <a:r>
                        <a:rPr sz="1900" spc="-20" dirty="0">
                          <a:latin typeface="Times New Roman"/>
                          <a:cs typeface="Times New Roman"/>
                        </a:rPr>
                        <a:t>Harvest</a:t>
                      </a:r>
                      <a:r>
                        <a:rPr sz="1900" spc="-80" dirty="0">
                          <a:latin typeface="Times New Roman"/>
                          <a:cs typeface="Times New Roman"/>
                        </a:rPr>
                        <a:t> </a:t>
                      </a:r>
                      <a:r>
                        <a:rPr sz="1900" spc="-65" dirty="0">
                          <a:latin typeface="Times New Roman"/>
                          <a:cs typeface="Times New Roman"/>
                        </a:rPr>
                        <a:t>Rain</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0E0"/>
                    </a:solidFill>
                  </a:tcPr>
                </a:tc>
                <a:tc>
                  <a:txBody>
                    <a:bodyPr/>
                    <a:lstStyle/>
                    <a:p>
                      <a:pPr marL="84455">
                        <a:lnSpc>
                          <a:spcPct val="100000"/>
                        </a:lnSpc>
                        <a:spcBef>
                          <a:spcPts val="310"/>
                        </a:spcBef>
                      </a:pPr>
                      <a:r>
                        <a:rPr sz="1900" spc="-70" dirty="0">
                          <a:latin typeface="Times New Roman"/>
                          <a:cs typeface="Times New Roman"/>
                        </a:rPr>
                        <a:t>0.71</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0E0"/>
                    </a:solidFill>
                  </a:tcPr>
                </a:tc>
              </a:tr>
              <a:tr h="376518">
                <a:tc>
                  <a:txBody>
                    <a:bodyPr/>
                    <a:lstStyle/>
                    <a:p>
                      <a:pPr marL="85090">
                        <a:lnSpc>
                          <a:spcPct val="100000"/>
                        </a:lnSpc>
                        <a:spcBef>
                          <a:spcPts val="309"/>
                        </a:spcBef>
                        <a:tabLst>
                          <a:tab pos="965835" algn="l"/>
                          <a:tab pos="2586355" algn="l"/>
                        </a:tabLst>
                      </a:pPr>
                      <a:r>
                        <a:rPr sz="1900" spc="-95" dirty="0">
                          <a:latin typeface="Times New Roman"/>
                          <a:cs typeface="Times New Roman"/>
                        </a:rPr>
                        <a:t>AGST,	</a:t>
                      </a:r>
                      <a:r>
                        <a:rPr sz="1900" spc="-20" dirty="0">
                          <a:latin typeface="Times New Roman"/>
                          <a:cs typeface="Times New Roman"/>
                        </a:rPr>
                        <a:t>Harvest  </a:t>
                      </a:r>
                      <a:r>
                        <a:rPr sz="1900" spc="80" dirty="0">
                          <a:latin typeface="Times New Roman"/>
                          <a:cs typeface="Times New Roman"/>
                        </a:rPr>
                        <a:t> </a:t>
                      </a:r>
                      <a:r>
                        <a:rPr sz="1900" spc="-70" dirty="0">
                          <a:latin typeface="Times New Roman"/>
                          <a:cs typeface="Times New Roman"/>
                        </a:rPr>
                        <a:t>Rain,	</a:t>
                      </a:r>
                      <a:r>
                        <a:rPr sz="1900" spc="-85" dirty="0">
                          <a:latin typeface="Times New Roman"/>
                          <a:cs typeface="Times New Roman"/>
                        </a:rPr>
                        <a:t>Age</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4455">
                        <a:lnSpc>
                          <a:spcPct val="100000"/>
                        </a:lnSpc>
                        <a:spcBef>
                          <a:spcPts val="309"/>
                        </a:spcBef>
                      </a:pPr>
                      <a:r>
                        <a:rPr sz="1900" spc="-70" dirty="0">
                          <a:latin typeface="Times New Roman"/>
                          <a:cs typeface="Times New Roman"/>
                        </a:rPr>
                        <a:t>0.79</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r>
              <a:tr h="376509">
                <a:tc>
                  <a:txBody>
                    <a:bodyPr/>
                    <a:lstStyle/>
                    <a:p>
                      <a:pPr marL="85090">
                        <a:lnSpc>
                          <a:spcPct val="100000"/>
                        </a:lnSpc>
                        <a:spcBef>
                          <a:spcPts val="309"/>
                        </a:spcBef>
                        <a:tabLst>
                          <a:tab pos="965835" algn="l"/>
                          <a:tab pos="2586355" algn="l"/>
                          <a:tab pos="3218815" algn="l"/>
                        </a:tabLst>
                      </a:pPr>
                      <a:r>
                        <a:rPr sz="1900" spc="-95" dirty="0">
                          <a:latin typeface="Times New Roman"/>
                          <a:cs typeface="Times New Roman"/>
                        </a:rPr>
                        <a:t>AGST,	</a:t>
                      </a:r>
                      <a:r>
                        <a:rPr sz="1900" spc="-20" dirty="0">
                          <a:latin typeface="Times New Roman"/>
                          <a:cs typeface="Times New Roman"/>
                        </a:rPr>
                        <a:t>Harvest  </a:t>
                      </a:r>
                      <a:r>
                        <a:rPr sz="1900" spc="80" dirty="0">
                          <a:latin typeface="Times New Roman"/>
                          <a:cs typeface="Times New Roman"/>
                        </a:rPr>
                        <a:t> </a:t>
                      </a:r>
                      <a:r>
                        <a:rPr sz="1900" spc="-70" dirty="0">
                          <a:latin typeface="Times New Roman"/>
                          <a:cs typeface="Times New Roman"/>
                        </a:rPr>
                        <a:t>Rain,	</a:t>
                      </a:r>
                      <a:r>
                        <a:rPr sz="1900" spc="-90" dirty="0">
                          <a:latin typeface="Times New Roman"/>
                          <a:cs typeface="Times New Roman"/>
                        </a:rPr>
                        <a:t>Age,	</a:t>
                      </a:r>
                      <a:r>
                        <a:rPr sz="1900" spc="-45" dirty="0">
                          <a:latin typeface="Times New Roman"/>
                          <a:cs typeface="Times New Roman"/>
                        </a:rPr>
                        <a:t>Winter</a:t>
                      </a:r>
                      <a:r>
                        <a:rPr sz="1900" spc="-75" dirty="0">
                          <a:latin typeface="Times New Roman"/>
                          <a:cs typeface="Times New Roman"/>
                        </a:rPr>
                        <a:t> </a:t>
                      </a:r>
                      <a:r>
                        <a:rPr sz="1900" spc="-65" dirty="0">
                          <a:latin typeface="Times New Roman"/>
                          <a:cs typeface="Times New Roman"/>
                        </a:rPr>
                        <a:t>Rain</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0E0"/>
                    </a:solidFill>
                  </a:tcPr>
                </a:tc>
                <a:tc>
                  <a:txBody>
                    <a:bodyPr/>
                    <a:lstStyle/>
                    <a:p>
                      <a:pPr marL="84455">
                        <a:lnSpc>
                          <a:spcPct val="100000"/>
                        </a:lnSpc>
                        <a:spcBef>
                          <a:spcPts val="309"/>
                        </a:spcBef>
                      </a:pPr>
                      <a:r>
                        <a:rPr sz="1900" spc="-70" dirty="0">
                          <a:latin typeface="Times New Roman"/>
                          <a:cs typeface="Times New Roman"/>
                        </a:rPr>
                        <a:t>0.83</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0E0E0"/>
                    </a:solidFill>
                  </a:tcPr>
                </a:tc>
              </a:tr>
              <a:tr h="376518">
                <a:tc>
                  <a:txBody>
                    <a:bodyPr/>
                    <a:lstStyle/>
                    <a:p>
                      <a:pPr marL="85090">
                        <a:lnSpc>
                          <a:spcPct val="100000"/>
                        </a:lnSpc>
                        <a:spcBef>
                          <a:spcPts val="310"/>
                        </a:spcBef>
                        <a:tabLst>
                          <a:tab pos="965835" algn="l"/>
                          <a:tab pos="2586355" algn="l"/>
                          <a:tab pos="3218815" algn="l"/>
                        </a:tabLst>
                      </a:pPr>
                      <a:r>
                        <a:rPr sz="1900" spc="-95" dirty="0">
                          <a:latin typeface="Times New Roman"/>
                          <a:cs typeface="Times New Roman"/>
                        </a:rPr>
                        <a:t>AGST,	</a:t>
                      </a:r>
                      <a:r>
                        <a:rPr sz="1900" spc="-20" dirty="0">
                          <a:latin typeface="Times New Roman"/>
                          <a:cs typeface="Times New Roman"/>
                        </a:rPr>
                        <a:t>Harvest  </a:t>
                      </a:r>
                      <a:r>
                        <a:rPr sz="1900" spc="80" dirty="0">
                          <a:latin typeface="Times New Roman"/>
                          <a:cs typeface="Times New Roman"/>
                        </a:rPr>
                        <a:t> </a:t>
                      </a:r>
                      <a:r>
                        <a:rPr sz="1900" spc="-70" dirty="0">
                          <a:latin typeface="Times New Roman"/>
                          <a:cs typeface="Times New Roman"/>
                        </a:rPr>
                        <a:t>Rain,	</a:t>
                      </a:r>
                      <a:r>
                        <a:rPr sz="1900" spc="-90" dirty="0">
                          <a:latin typeface="Times New Roman"/>
                          <a:cs typeface="Times New Roman"/>
                        </a:rPr>
                        <a:t>Age,	</a:t>
                      </a:r>
                      <a:r>
                        <a:rPr sz="1900" spc="-45" dirty="0">
                          <a:latin typeface="Times New Roman"/>
                          <a:cs typeface="Times New Roman"/>
                        </a:rPr>
                        <a:t>Winter </a:t>
                      </a:r>
                      <a:r>
                        <a:rPr sz="1900" spc="-70" dirty="0">
                          <a:latin typeface="Times New Roman"/>
                          <a:cs typeface="Times New Roman"/>
                        </a:rPr>
                        <a:t>Rain,</a:t>
                      </a:r>
                      <a:r>
                        <a:rPr sz="1900" spc="10" dirty="0">
                          <a:latin typeface="Times New Roman"/>
                          <a:cs typeface="Times New Roman"/>
                        </a:rPr>
                        <a:t> </a:t>
                      </a:r>
                      <a:r>
                        <a:rPr sz="1900" spc="-30" dirty="0">
                          <a:latin typeface="Times New Roman"/>
                          <a:cs typeface="Times New Roman"/>
                        </a:rPr>
                        <a:t>Population</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4455">
                        <a:lnSpc>
                          <a:spcPct val="100000"/>
                        </a:lnSpc>
                        <a:spcBef>
                          <a:spcPts val="310"/>
                        </a:spcBef>
                      </a:pPr>
                      <a:r>
                        <a:rPr sz="1900" spc="-70" dirty="0">
                          <a:latin typeface="Times New Roman"/>
                          <a:cs typeface="Times New Roman"/>
                        </a:rPr>
                        <a:t>0.83</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r>
            </a:tbl>
          </a:graphicData>
        </a:graphic>
      </p:graphicFrame>
    </p:spTree>
    <p:extLst>
      <p:ext uri="{BB962C8B-B14F-4D97-AF65-F5344CB8AC3E}">
        <p14:creationId xmlns:p14="http://schemas.microsoft.com/office/powerpoint/2010/main" val="384590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r>
              <a:rPr spc="-124" dirty="0"/>
              <a:t>Selecting</a:t>
            </a:r>
            <a:r>
              <a:rPr spc="-66" dirty="0"/>
              <a:t> </a:t>
            </a:r>
            <a:r>
              <a:rPr spc="-141" dirty="0"/>
              <a:t>Variables</a:t>
            </a:r>
          </a:p>
        </p:txBody>
      </p:sp>
      <p:sp>
        <p:nvSpPr>
          <p:cNvPr id="5" name="object 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5</a:t>
            </a:r>
          </a:p>
        </p:txBody>
      </p:sp>
      <p:sp>
        <p:nvSpPr>
          <p:cNvPr id="3" name="object 3"/>
          <p:cNvSpPr txBox="1"/>
          <p:nvPr/>
        </p:nvSpPr>
        <p:spPr>
          <a:xfrm>
            <a:off x="1389653" y="1901415"/>
            <a:ext cx="9408999" cy="2305888"/>
          </a:xfrm>
          <a:prstGeom prst="rect">
            <a:avLst/>
          </a:prstGeom>
        </p:spPr>
        <p:txBody>
          <a:bodyPr vert="horz" wrap="square" lIns="0" tIns="0" rIns="0" bIns="0" rtlCol="0">
            <a:spAutoFit/>
          </a:bodyPr>
          <a:lstStyle/>
          <a:p>
            <a:pPr marL="291368" indent="-280162">
              <a:buClr>
                <a:srgbClr val="720808"/>
              </a:buClr>
              <a:buSzPct val="68965"/>
              <a:buFont typeface="Arial"/>
              <a:buChar char="•"/>
              <a:tabLst>
                <a:tab pos="293610" algn="l"/>
              </a:tabLst>
            </a:pPr>
            <a:r>
              <a:rPr sz="2559" spc="62" dirty="0">
                <a:solidFill>
                  <a:srgbClr val="0D0D0D"/>
                </a:solidFill>
                <a:latin typeface="Times New Roman"/>
                <a:cs typeface="Times New Roman"/>
              </a:rPr>
              <a:t>Not </a:t>
            </a:r>
            <a:r>
              <a:rPr sz="2559" spc="-119" dirty="0">
                <a:solidFill>
                  <a:srgbClr val="0D0D0D"/>
                </a:solidFill>
                <a:latin typeface="Times New Roman"/>
                <a:cs typeface="Times New Roman"/>
              </a:rPr>
              <a:t>all </a:t>
            </a:r>
            <a:r>
              <a:rPr sz="2559" spc="-101" dirty="0">
                <a:solidFill>
                  <a:srgbClr val="0D0D0D"/>
                </a:solidFill>
                <a:latin typeface="Times New Roman"/>
                <a:cs typeface="Times New Roman"/>
              </a:rPr>
              <a:t>available </a:t>
            </a:r>
            <a:r>
              <a:rPr sz="2559" spc="-79" dirty="0">
                <a:solidFill>
                  <a:srgbClr val="0D0D0D"/>
                </a:solidFill>
                <a:latin typeface="Times New Roman"/>
                <a:cs typeface="Times New Roman"/>
              </a:rPr>
              <a:t>variables </a:t>
            </a:r>
            <a:r>
              <a:rPr sz="2559" spc="-31" dirty="0">
                <a:solidFill>
                  <a:srgbClr val="0D0D0D"/>
                </a:solidFill>
                <a:latin typeface="Times New Roman"/>
                <a:cs typeface="Times New Roman"/>
              </a:rPr>
              <a:t>should </a:t>
            </a:r>
            <a:r>
              <a:rPr sz="2559" spc="-22" dirty="0">
                <a:solidFill>
                  <a:srgbClr val="0D0D0D"/>
                </a:solidFill>
                <a:latin typeface="Times New Roman"/>
                <a:cs typeface="Times New Roman"/>
              </a:rPr>
              <a:t>be</a:t>
            </a:r>
            <a:r>
              <a:rPr sz="2559" spc="282" dirty="0">
                <a:solidFill>
                  <a:srgbClr val="0D0D0D"/>
                </a:solidFill>
                <a:latin typeface="Times New Roman"/>
                <a:cs typeface="Times New Roman"/>
              </a:rPr>
              <a:t> </a:t>
            </a:r>
            <a:r>
              <a:rPr sz="2559" spc="-44" dirty="0">
                <a:solidFill>
                  <a:srgbClr val="0D0D0D"/>
                </a:solidFill>
                <a:latin typeface="Times New Roman"/>
                <a:cs typeface="Times New Roman"/>
              </a:rPr>
              <a:t>used</a:t>
            </a:r>
            <a:endParaRPr sz="2559" dirty="0">
              <a:solidFill>
                <a:prstClr val="black"/>
              </a:solidFill>
              <a:latin typeface="Times New Roman"/>
              <a:cs typeface="Times New Roman"/>
            </a:endParaRPr>
          </a:p>
          <a:p>
            <a:pPr marL="571530" lvl="1" indent="-246543">
              <a:spcBef>
                <a:spcPts val="415"/>
              </a:spcBef>
              <a:buClr>
                <a:srgbClr val="720808"/>
              </a:buClr>
              <a:buSzPct val="69230"/>
              <a:buFont typeface="Arial"/>
              <a:buChar char="•"/>
              <a:tabLst>
                <a:tab pos="567048" algn="l"/>
              </a:tabLst>
            </a:pPr>
            <a:r>
              <a:rPr sz="2294" spc="-13" dirty="0">
                <a:solidFill>
                  <a:srgbClr val="0D0D0D"/>
                </a:solidFill>
                <a:latin typeface="Times New Roman"/>
                <a:cs typeface="Times New Roman"/>
              </a:rPr>
              <a:t>Each </a:t>
            </a:r>
            <a:r>
              <a:rPr sz="2294" spc="-57" dirty="0">
                <a:solidFill>
                  <a:srgbClr val="0D0D0D"/>
                </a:solidFill>
                <a:latin typeface="Times New Roman"/>
                <a:cs typeface="Times New Roman"/>
              </a:rPr>
              <a:t>new </a:t>
            </a:r>
            <a:r>
              <a:rPr sz="2294" spc="-71" dirty="0">
                <a:solidFill>
                  <a:srgbClr val="0D0D0D"/>
                </a:solidFill>
                <a:latin typeface="Times New Roman"/>
                <a:cs typeface="Times New Roman"/>
              </a:rPr>
              <a:t>variable </a:t>
            </a:r>
            <a:r>
              <a:rPr sz="2294" spc="-44" dirty="0">
                <a:solidFill>
                  <a:srgbClr val="0D0D0D"/>
                </a:solidFill>
                <a:latin typeface="Times New Roman"/>
                <a:cs typeface="Times New Roman"/>
              </a:rPr>
              <a:t>requires </a:t>
            </a:r>
            <a:r>
              <a:rPr sz="2294" spc="-18" dirty="0">
                <a:solidFill>
                  <a:srgbClr val="0D0D0D"/>
                </a:solidFill>
                <a:latin typeface="Times New Roman"/>
                <a:cs typeface="Times New Roman"/>
              </a:rPr>
              <a:t>more</a:t>
            </a:r>
            <a:r>
              <a:rPr sz="2294" spc="132" dirty="0">
                <a:solidFill>
                  <a:srgbClr val="0D0D0D"/>
                </a:solidFill>
                <a:latin typeface="Times New Roman"/>
                <a:cs typeface="Times New Roman"/>
              </a:rPr>
              <a:t> </a:t>
            </a:r>
            <a:r>
              <a:rPr sz="2294" spc="-35" dirty="0">
                <a:solidFill>
                  <a:srgbClr val="0D0D0D"/>
                </a:solidFill>
                <a:latin typeface="Times New Roman"/>
                <a:cs typeface="Times New Roman"/>
              </a:rPr>
              <a:t>data</a:t>
            </a:r>
            <a:endParaRPr sz="2294" dirty="0">
              <a:solidFill>
                <a:prstClr val="black"/>
              </a:solidFill>
              <a:latin typeface="Times New Roman"/>
              <a:cs typeface="Times New Roman"/>
            </a:endParaRPr>
          </a:p>
          <a:p>
            <a:pPr marL="571530" marR="4483" lvl="1" indent="-246543">
              <a:lnSpc>
                <a:spcPct val="101000"/>
              </a:lnSpc>
              <a:spcBef>
                <a:spcPts val="481"/>
              </a:spcBef>
              <a:buClr>
                <a:srgbClr val="720808"/>
              </a:buClr>
              <a:buSzPct val="69230"/>
              <a:buFont typeface="Arial"/>
              <a:buChar char="•"/>
              <a:tabLst>
                <a:tab pos="567048" algn="l"/>
              </a:tabLst>
            </a:pPr>
            <a:r>
              <a:rPr sz="2294" spc="-62" dirty="0">
                <a:solidFill>
                  <a:srgbClr val="0D0D0D"/>
                </a:solidFill>
                <a:latin typeface="Times New Roman"/>
                <a:cs typeface="Times New Roman"/>
              </a:rPr>
              <a:t>Causes </a:t>
            </a:r>
            <a:r>
              <a:rPr sz="2294" i="1" spc="-207" dirty="0">
                <a:solidFill>
                  <a:srgbClr val="0D0D0D"/>
                </a:solidFill>
                <a:latin typeface="Times New Roman"/>
                <a:cs typeface="Times New Roman"/>
              </a:rPr>
              <a:t>overfitting: </a:t>
            </a:r>
            <a:r>
              <a:rPr sz="2294" spc="-49" dirty="0">
                <a:solidFill>
                  <a:srgbClr val="0D0D0D"/>
                </a:solidFill>
                <a:latin typeface="Times New Roman"/>
                <a:cs typeface="Times New Roman"/>
              </a:rPr>
              <a:t>high </a:t>
            </a:r>
            <a:r>
              <a:rPr sz="2294" spc="-71" dirty="0">
                <a:solidFill>
                  <a:srgbClr val="0D0D0D"/>
                </a:solidFill>
                <a:latin typeface="Times New Roman"/>
                <a:cs typeface="Times New Roman"/>
              </a:rPr>
              <a:t>R</a:t>
            </a:r>
            <a:r>
              <a:rPr sz="2250" spc="-106" baseline="26143" dirty="0">
                <a:solidFill>
                  <a:srgbClr val="0D0D0D"/>
                </a:solidFill>
                <a:latin typeface="Times New Roman"/>
                <a:cs typeface="Times New Roman"/>
              </a:rPr>
              <a:t>2 </a:t>
            </a:r>
            <a:r>
              <a:rPr sz="2294" spc="22" dirty="0">
                <a:solidFill>
                  <a:srgbClr val="0D0D0D"/>
                </a:solidFill>
                <a:latin typeface="Times New Roman"/>
                <a:cs typeface="Times New Roman"/>
              </a:rPr>
              <a:t>on </a:t>
            </a:r>
            <a:r>
              <a:rPr sz="2294" spc="-35" dirty="0">
                <a:solidFill>
                  <a:srgbClr val="0D0D0D"/>
                </a:solidFill>
                <a:latin typeface="Times New Roman"/>
                <a:cs typeface="Times New Roman"/>
              </a:rPr>
              <a:t>data </a:t>
            </a:r>
            <a:r>
              <a:rPr sz="2294" spc="-40" dirty="0">
                <a:solidFill>
                  <a:srgbClr val="0D0D0D"/>
                </a:solidFill>
                <a:latin typeface="Times New Roman"/>
                <a:cs typeface="Times New Roman"/>
              </a:rPr>
              <a:t>used </a:t>
            </a:r>
            <a:r>
              <a:rPr sz="2294" spc="26" dirty="0">
                <a:solidFill>
                  <a:srgbClr val="0D0D0D"/>
                </a:solidFill>
                <a:latin typeface="Times New Roman"/>
                <a:cs typeface="Times New Roman"/>
              </a:rPr>
              <a:t>to </a:t>
            </a:r>
            <a:r>
              <a:rPr sz="2294" spc="-44" dirty="0">
                <a:solidFill>
                  <a:srgbClr val="0D0D0D"/>
                </a:solidFill>
                <a:latin typeface="Times New Roman"/>
                <a:cs typeface="Times New Roman"/>
              </a:rPr>
              <a:t>create </a:t>
            </a:r>
            <a:r>
              <a:rPr sz="2294" spc="-40" dirty="0">
                <a:solidFill>
                  <a:srgbClr val="0D0D0D"/>
                </a:solidFill>
                <a:latin typeface="Times New Roman"/>
                <a:cs typeface="Times New Roman"/>
              </a:rPr>
              <a:t>model,  </a:t>
            </a:r>
            <a:r>
              <a:rPr sz="2294" spc="9" dirty="0">
                <a:solidFill>
                  <a:srgbClr val="0D0D0D"/>
                </a:solidFill>
                <a:latin typeface="Times New Roman"/>
                <a:cs typeface="Times New Roman"/>
              </a:rPr>
              <a:t>but </a:t>
            </a:r>
            <a:r>
              <a:rPr sz="2294" spc="-22" dirty="0">
                <a:solidFill>
                  <a:srgbClr val="0D0D0D"/>
                </a:solidFill>
                <a:latin typeface="Times New Roman"/>
                <a:cs typeface="Times New Roman"/>
              </a:rPr>
              <a:t>bad </a:t>
            </a:r>
            <a:r>
              <a:rPr sz="2294" spc="-18" dirty="0">
                <a:solidFill>
                  <a:srgbClr val="0D0D0D"/>
                </a:solidFill>
                <a:latin typeface="Times New Roman"/>
                <a:cs typeface="Times New Roman"/>
              </a:rPr>
              <a:t>performance </a:t>
            </a:r>
            <a:r>
              <a:rPr sz="2294" spc="22" dirty="0">
                <a:solidFill>
                  <a:srgbClr val="0D0D0D"/>
                </a:solidFill>
                <a:latin typeface="Times New Roman"/>
                <a:cs typeface="Times New Roman"/>
              </a:rPr>
              <a:t>on </a:t>
            </a:r>
            <a:r>
              <a:rPr sz="2294" spc="-31" dirty="0">
                <a:solidFill>
                  <a:srgbClr val="0D0D0D"/>
                </a:solidFill>
                <a:latin typeface="Times New Roman"/>
                <a:cs typeface="Times New Roman"/>
              </a:rPr>
              <a:t>unseen</a:t>
            </a:r>
            <a:r>
              <a:rPr sz="2294" spc="-18" dirty="0">
                <a:solidFill>
                  <a:srgbClr val="0D0D0D"/>
                </a:solidFill>
                <a:latin typeface="Times New Roman"/>
                <a:cs typeface="Times New Roman"/>
              </a:rPr>
              <a:t> </a:t>
            </a:r>
            <a:r>
              <a:rPr sz="2294" spc="-35" dirty="0">
                <a:solidFill>
                  <a:srgbClr val="0D0D0D"/>
                </a:solidFill>
                <a:latin typeface="Times New Roman"/>
                <a:cs typeface="Times New Roman"/>
              </a:rPr>
              <a:t>data</a:t>
            </a:r>
            <a:endParaRPr sz="2294" dirty="0">
              <a:solidFill>
                <a:prstClr val="black"/>
              </a:solidFill>
              <a:latin typeface="Times New Roman"/>
              <a:cs typeface="Times New Roman"/>
            </a:endParaRPr>
          </a:p>
          <a:p>
            <a:pPr lvl="1">
              <a:spcBef>
                <a:spcPts val="36"/>
              </a:spcBef>
              <a:buClr>
                <a:srgbClr val="720808"/>
              </a:buClr>
              <a:buFont typeface="Arial"/>
              <a:buChar char="•"/>
            </a:pPr>
            <a:endParaRPr sz="2162" dirty="0">
              <a:solidFill>
                <a:prstClr val="black"/>
              </a:solidFill>
              <a:latin typeface="Times New Roman"/>
              <a:cs typeface="Times New Roman"/>
            </a:endParaRPr>
          </a:p>
          <a:p>
            <a:pPr marL="291368" marR="747472" indent="-280162">
              <a:lnSpc>
                <a:spcPct val="100600"/>
              </a:lnSpc>
              <a:buClr>
                <a:srgbClr val="720808"/>
              </a:buClr>
              <a:buSzPct val="68965"/>
              <a:buFont typeface="Arial"/>
              <a:buChar char="•"/>
              <a:tabLst>
                <a:tab pos="293610" algn="l"/>
              </a:tabLst>
            </a:pPr>
            <a:r>
              <a:rPr sz="2559" spc="-216" dirty="0">
                <a:solidFill>
                  <a:srgbClr val="0D0D0D"/>
                </a:solidFill>
                <a:latin typeface="Times New Roman"/>
                <a:cs typeface="Times New Roman"/>
              </a:rPr>
              <a:t>We </a:t>
            </a:r>
            <a:r>
              <a:rPr sz="2559" spc="-132" dirty="0">
                <a:solidFill>
                  <a:srgbClr val="0D0D0D"/>
                </a:solidFill>
                <a:latin typeface="Times New Roman"/>
                <a:cs typeface="Times New Roman"/>
              </a:rPr>
              <a:t>will </a:t>
            </a:r>
            <a:r>
              <a:rPr sz="2559" spc="-71" dirty="0">
                <a:solidFill>
                  <a:srgbClr val="0D0D0D"/>
                </a:solidFill>
                <a:latin typeface="Times New Roman"/>
                <a:cs typeface="Times New Roman"/>
              </a:rPr>
              <a:t>see </a:t>
            </a:r>
            <a:r>
              <a:rPr sz="2559" spc="-53" dirty="0">
                <a:solidFill>
                  <a:srgbClr val="0D0D0D"/>
                </a:solidFill>
                <a:latin typeface="Times New Roman"/>
                <a:cs typeface="Times New Roman"/>
              </a:rPr>
              <a:t>later </a:t>
            </a:r>
            <a:r>
              <a:rPr sz="2559" spc="-44" dirty="0">
                <a:solidFill>
                  <a:srgbClr val="0D0D0D"/>
                </a:solidFill>
                <a:latin typeface="Times New Roman"/>
                <a:cs typeface="Times New Roman"/>
              </a:rPr>
              <a:t>how </a:t>
            </a:r>
            <a:r>
              <a:rPr sz="2559" spc="26" dirty="0">
                <a:solidFill>
                  <a:srgbClr val="0D0D0D"/>
                </a:solidFill>
                <a:latin typeface="Times New Roman"/>
                <a:cs typeface="Times New Roman"/>
              </a:rPr>
              <a:t>to </a:t>
            </a:r>
            <a:r>
              <a:rPr sz="2559" spc="-49" dirty="0">
                <a:solidFill>
                  <a:srgbClr val="0D0D0D"/>
                </a:solidFill>
                <a:latin typeface="Times New Roman"/>
                <a:cs typeface="Times New Roman"/>
              </a:rPr>
              <a:t>appropriately </a:t>
            </a:r>
            <a:r>
              <a:rPr sz="2559" spc="-31" dirty="0">
                <a:solidFill>
                  <a:srgbClr val="0D0D0D"/>
                </a:solidFill>
                <a:latin typeface="Times New Roman"/>
                <a:cs typeface="Times New Roman"/>
              </a:rPr>
              <a:t>choose  </a:t>
            </a:r>
            <a:r>
              <a:rPr sz="2559" spc="-79" dirty="0">
                <a:solidFill>
                  <a:srgbClr val="0D0D0D"/>
                </a:solidFill>
                <a:latin typeface="Times New Roman"/>
                <a:cs typeface="Times New Roman"/>
              </a:rPr>
              <a:t>variables </a:t>
            </a:r>
            <a:r>
              <a:rPr sz="2559" spc="26" dirty="0">
                <a:solidFill>
                  <a:srgbClr val="0D0D0D"/>
                </a:solidFill>
                <a:latin typeface="Times New Roman"/>
                <a:cs typeface="Times New Roman"/>
              </a:rPr>
              <a:t>to</a:t>
            </a:r>
            <a:r>
              <a:rPr sz="2559" spc="49" dirty="0">
                <a:solidFill>
                  <a:srgbClr val="0D0D0D"/>
                </a:solidFill>
                <a:latin typeface="Times New Roman"/>
                <a:cs typeface="Times New Roman"/>
              </a:rPr>
              <a:t> </a:t>
            </a:r>
            <a:r>
              <a:rPr sz="2559" spc="-53" dirty="0">
                <a:solidFill>
                  <a:srgbClr val="0D0D0D"/>
                </a:solidFill>
                <a:latin typeface="Times New Roman"/>
                <a:cs typeface="Times New Roman"/>
              </a:rPr>
              <a:t>remove</a:t>
            </a:r>
            <a:endParaRPr sz="2559" dirty="0">
              <a:solidFill>
                <a:prstClr val="black"/>
              </a:solidFill>
              <a:latin typeface="Times New Roman"/>
              <a:cs typeface="Times New Roman"/>
            </a:endParaRPr>
          </a:p>
        </p:txBody>
      </p:sp>
    </p:spTree>
    <p:extLst>
      <p:ext uri="{BB962C8B-B14F-4D97-AF65-F5344CB8AC3E}">
        <p14:creationId xmlns:p14="http://schemas.microsoft.com/office/powerpoint/2010/main" val="165515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7896" y="658511"/>
            <a:ext cx="8298799" cy="543229"/>
          </a:xfrm>
          <a:prstGeom prst="rect">
            <a:avLst/>
          </a:prstGeom>
        </p:spPr>
        <p:txBody>
          <a:bodyPr vert="horz" wrap="square" lIns="0" tIns="53787" rIns="0" bIns="0" rtlCol="0">
            <a:spAutoFit/>
          </a:bodyPr>
          <a:lstStyle/>
          <a:p>
            <a:pPr marL="11206"/>
            <a:r>
              <a:rPr sz="3177" spc="-40" dirty="0"/>
              <a:t>Understanding </a:t>
            </a:r>
            <a:r>
              <a:rPr sz="3177" spc="-4" dirty="0"/>
              <a:t>the </a:t>
            </a:r>
            <a:r>
              <a:rPr sz="3177" spc="-79" dirty="0"/>
              <a:t>Model </a:t>
            </a:r>
            <a:r>
              <a:rPr sz="3177" spc="-31" dirty="0"/>
              <a:t>and</a:t>
            </a:r>
            <a:r>
              <a:rPr sz="3177" spc="93" dirty="0"/>
              <a:t> </a:t>
            </a:r>
            <a:r>
              <a:rPr sz="3177" spc="-62" dirty="0"/>
              <a:t>Coefficients</a:t>
            </a:r>
            <a:endParaRPr sz="3177"/>
          </a:p>
        </p:txBody>
      </p:sp>
      <p:sp>
        <p:nvSpPr>
          <p:cNvPr id="3" name="object 3"/>
          <p:cNvSpPr/>
          <p:nvPr/>
        </p:nvSpPr>
        <p:spPr>
          <a:xfrm>
            <a:off x="2600579" y="2064122"/>
            <a:ext cx="7247785" cy="2915614"/>
          </a:xfrm>
          <a:prstGeom prst="rect">
            <a:avLst/>
          </a:prstGeom>
          <a:blipFill>
            <a:blip r:embed="rId2" cstate="print"/>
            <a:stretch>
              <a:fillRect/>
            </a:stretch>
          </a:blipFill>
        </p:spPr>
        <p:txBody>
          <a:bodyPr wrap="square" lIns="0" tIns="0" rIns="0" bIns="0" rtlCol="0"/>
          <a:lstStyle/>
          <a:p>
            <a:endParaRPr sz="1588">
              <a:solidFill>
                <a:prstClr val="black"/>
              </a:solidFill>
            </a:endParaRPr>
          </a:p>
        </p:txBody>
      </p:sp>
      <p:sp>
        <p:nvSpPr>
          <p:cNvPr id="4" name="object 4"/>
          <p:cNvSpPr/>
          <p:nvPr/>
        </p:nvSpPr>
        <p:spPr>
          <a:xfrm>
            <a:off x="2267262" y="2949358"/>
            <a:ext cx="279026" cy="1341904"/>
          </a:xfrm>
          <a:custGeom>
            <a:avLst/>
            <a:gdLst/>
            <a:ahLst/>
            <a:cxnLst/>
            <a:rect l="l" t="t" r="r" b="b"/>
            <a:pathLst>
              <a:path w="316230" h="1520825">
                <a:moveTo>
                  <a:pt x="306359" y="28079"/>
                </a:moveTo>
                <a:lnTo>
                  <a:pt x="311039" y="23399"/>
                </a:lnTo>
                <a:lnTo>
                  <a:pt x="315719" y="21239"/>
                </a:lnTo>
                <a:lnTo>
                  <a:pt x="312119" y="16199"/>
                </a:lnTo>
                <a:lnTo>
                  <a:pt x="302759" y="12959"/>
                </a:lnTo>
                <a:lnTo>
                  <a:pt x="295559" y="10799"/>
                </a:lnTo>
                <a:lnTo>
                  <a:pt x="286199" y="8279"/>
                </a:lnTo>
                <a:lnTo>
                  <a:pt x="274679" y="5039"/>
                </a:lnTo>
                <a:lnTo>
                  <a:pt x="262799" y="2519"/>
                </a:lnTo>
                <a:lnTo>
                  <a:pt x="249839" y="1079"/>
                </a:lnTo>
                <a:lnTo>
                  <a:pt x="237239" y="0"/>
                </a:lnTo>
                <a:lnTo>
                  <a:pt x="224999" y="359"/>
                </a:lnTo>
                <a:lnTo>
                  <a:pt x="190439" y="19799"/>
                </a:lnTo>
                <a:lnTo>
                  <a:pt x="175679" y="63359"/>
                </a:lnTo>
                <a:lnTo>
                  <a:pt x="172439" y="75959"/>
                </a:lnTo>
                <a:lnTo>
                  <a:pt x="169199" y="89999"/>
                </a:lnTo>
                <a:lnTo>
                  <a:pt x="165599" y="104399"/>
                </a:lnTo>
                <a:lnTo>
                  <a:pt x="161639" y="120599"/>
                </a:lnTo>
                <a:lnTo>
                  <a:pt x="150479" y="173879"/>
                </a:lnTo>
                <a:lnTo>
                  <a:pt x="147599" y="212039"/>
                </a:lnTo>
                <a:lnTo>
                  <a:pt x="146879" y="232559"/>
                </a:lnTo>
                <a:lnTo>
                  <a:pt x="147599" y="254519"/>
                </a:lnTo>
                <a:lnTo>
                  <a:pt x="148679" y="277559"/>
                </a:lnTo>
                <a:lnTo>
                  <a:pt x="149399" y="300599"/>
                </a:lnTo>
                <a:lnTo>
                  <a:pt x="150479" y="325079"/>
                </a:lnTo>
                <a:lnTo>
                  <a:pt x="151199" y="349559"/>
                </a:lnTo>
                <a:lnTo>
                  <a:pt x="149399" y="375479"/>
                </a:lnTo>
                <a:lnTo>
                  <a:pt x="147959" y="401399"/>
                </a:lnTo>
                <a:lnTo>
                  <a:pt x="141119" y="450719"/>
                </a:lnTo>
                <a:lnTo>
                  <a:pt x="127799" y="493559"/>
                </a:lnTo>
                <a:lnTo>
                  <a:pt x="110519" y="529199"/>
                </a:lnTo>
                <a:lnTo>
                  <a:pt x="79919" y="566279"/>
                </a:lnTo>
                <a:lnTo>
                  <a:pt x="36719" y="584999"/>
                </a:lnTo>
                <a:lnTo>
                  <a:pt x="27359" y="584999"/>
                </a:lnTo>
                <a:lnTo>
                  <a:pt x="19079" y="584279"/>
                </a:lnTo>
                <a:lnTo>
                  <a:pt x="12239" y="582119"/>
                </a:lnTo>
                <a:lnTo>
                  <a:pt x="7199" y="579599"/>
                </a:lnTo>
                <a:lnTo>
                  <a:pt x="359" y="573839"/>
                </a:lnTo>
                <a:lnTo>
                  <a:pt x="0" y="568799"/>
                </a:lnTo>
                <a:lnTo>
                  <a:pt x="4679" y="566639"/>
                </a:lnTo>
                <a:lnTo>
                  <a:pt x="14039" y="566279"/>
                </a:lnTo>
                <a:lnTo>
                  <a:pt x="19799" y="567359"/>
                </a:lnTo>
                <a:lnTo>
                  <a:pt x="54359" y="590039"/>
                </a:lnTo>
                <a:lnTo>
                  <a:pt x="79919" y="627479"/>
                </a:lnTo>
                <a:lnTo>
                  <a:pt x="103679" y="678959"/>
                </a:lnTo>
                <a:lnTo>
                  <a:pt x="116279" y="716759"/>
                </a:lnTo>
                <a:lnTo>
                  <a:pt x="124199" y="754919"/>
                </a:lnTo>
                <a:lnTo>
                  <a:pt x="125999" y="775079"/>
                </a:lnTo>
                <a:lnTo>
                  <a:pt x="127799" y="794879"/>
                </a:lnTo>
                <a:lnTo>
                  <a:pt x="128879" y="815039"/>
                </a:lnTo>
                <a:lnTo>
                  <a:pt x="129959" y="835199"/>
                </a:lnTo>
                <a:lnTo>
                  <a:pt x="129959" y="856079"/>
                </a:lnTo>
                <a:lnTo>
                  <a:pt x="129959" y="877319"/>
                </a:lnTo>
                <a:lnTo>
                  <a:pt x="130319" y="899279"/>
                </a:lnTo>
                <a:lnTo>
                  <a:pt x="129959" y="921599"/>
                </a:lnTo>
                <a:lnTo>
                  <a:pt x="130319" y="942839"/>
                </a:lnTo>
                <a:lnTo>
                  <a:pt x="130679" y="964439"/>
                </a:lnTo>
                <a:lnTo>
                  <a:pt x="130319" y="986399"/>
                </a:lnTo>
                <a:lnTo>
                  <a:pt x="129959" y="1008359"/>
                </a:lnTo>
                <a:lnTo>
                  <a:pt x="129239" y="1029959"/>
                </a:lnTo>
                <a:lnTo>
                  <a:pt x="129239" y="1051919"/>
                </a:lnTo>
                <a:lnTo>
                  <a:pt x="127799" y="1073159"/>
                </a:lnTo>
                <a:lnTo>
                  <a:pt x="127799" y="1094399"/>
                </a:lnTo>
                <a:lnTo>
                  <a:pt x="126719" y="1115639"/>
                </a:lnTo>
                <a:lnTo>
                  <a:pt x="125639" y="1136879"/>
                </a:lnTo>
                <a:lnTo>
                  <a:pt x="124559" y="1158839"/>
                </a:lnTo>
                <a:lnTo>
                  <a:pt x="124559" y="1181159"/>
                </a:lnTo>
                <a:lnTo>
                  <a:pt x="123479" y="1203479"/>
                </a:lnTo>
                <a:lnTo>
                  <a:pt x="123119" y="1226879"/>
                </a:lnTo>
                <a:lnTo>
                  <a:pt x="123119" y="1248839"/>
                </a:lnTo>
                <a:lnTo>
                  <a:pt x="122039" y="1271159"/>
                </a:lnTo>
                <a:lnTo>
                  <a:pt x="122039" y="1293479"/>
                </a:lnTo>
                <a:lnTo>
                  <a:pt x="121319" y="1315079"/>
                </a:lnTo>
                <a:lnTo>
                  <a:pt x="121319" y="1337039"/>
                </a:lnTo>
                <a:lnTo>
                  <a:pt x="121319" y="1357919"/>
                </a:lnTo>
                <a:lnTo>
                  <a:pt x="122039" y="1378439"/>
                </a:lnTo>
                <a:lnTo>
                  <a:pt x="125639" y="1416958"/>
                </a:lnTo>
                <a:lnTo>
                  <a:pt x="140759" y="1467358"/>
                </a:lnTo>
                <a:lnTo>
                  <a:pt x="170279" y="1502638"/>
                </a:lnTo>
                <a:lnTo>
                  <a:pt x="196919" y="1515238"/>
                </a:lnTo>
                <a:lnTo>
                  <a:pt x="213839" y="1520278"/>
                </a:lnTo>
                <a:lnTo>
                  <a:pt x="228599" y="1519918"/>
                </a:lnTo>
                <a:lnTo>
                  <a:pt x="246599" y="1520278"/>
                </a:lnTo>
                <a:lnTo>
                  <a:pt x="260639" y="1514518"/>
                </a:lnTo>
              </a:path>
            </a:pathLst>
          </a:custGeom>
          <a:ln w="28576">
            <a:solidFill>
              <a:srgbClr val="FF2600"/>
            </a:solidFill>
          </a:ln>
        </p:spPr>
        <p:txBody>
          <a:bodyPr wrap="square" lIns="0" tIns="0" rIns="0" bIns="0" rtlCol="0"/>
          <a:lstStyle/>
          <a:p>
            <a:endParaRPr sz="1588">
              <a:solidFill>
                <a:prstClr val="black"/>
              </a:solidFill>
            </a:endParaRPr>
          </a:p>
        </p:txBody>
      </p:sp>
      <p:sp>
        <p:nvSpPr>
          <p:cNvPr id="5" name="object 5"/>
          <p:cNvSpPr/>
          <p:nvPr/>
        </p:nvSpPr>
        <p:spPr>
          <a:xfrm>
            <a:off x="5512660" y="2184465"/>
            <a:ext cx="126066" cy="223557"/>
          </a:xfrm>
          <a:custGeom>
            <a:avLst/>
            <a:gdLst/>
            <a:ahLst/>
            <a:cxnLst/>
            <a:rect l="l" t="t" r="r" b="b"/>
            <a:pathLst>
              <a:path w="142875" h="253364">
                <a:moveTo>
                  <a:pt x="82079" y="5039"/>
                </a:moveTo>
                <a:lnTo>
                  <a:pt x="83879" y="0"/>
                </a:lnTo>
                <a:lnTo>
                  <a:pt x="84959" y="9359"/>
                </a:lnTo>
                <a:lnTo>
                  <a:pt x="84599" y="18719"/>
                </a:lnTo>
                <a:lnTo>
                  <a:pt x="84959" y="32759"/>
                </a:lnTo>
                <a:lnTo>
                  <a:pt x="84959" y="48239"/>
                </a:lnTo>
                <a:lnTo>
                  <a:pt x="85679" y="68039"/>
                </a:lnTo>
                <a:lnTo>
                  <a:pt x="84959" y="88919"/>
                </a:lnTo>
                <a:lnTo>
                  <a:pt x="84959" y="111599"/>
                </a:lnTo>
                <a:lnTo>
                  <a:pt x="83879" y="133919"/>
                </a:lnTo>
                <a:lnTo>
                  <a:pt x="83519" y="155159"/>
                </a:lnTo>
                <a:lnTo>
                  <a:pt x="82079" y="175679"/>
                </a:lnTo>
                <a:lnTo>
                  <a:pt x="80999" y="193319"/>
                </a:lnTo>
                <a:lnTo>
                  <a:pt x="79199" y="208799"/>
                </a:lnTo>
                <a:lnTo>
                  <a:pt x="78479" y="221759"/>
                </a:lnTo>
                <a:lnTo>
                  <a:pt x="77759" y="232199"/>
                </a:lnTo>
                <a:lnTo>
                  <a:pt x="77399" y="240479"/>
                </a:lnTo>
                <a:lnTo>
                  <a:pt x="77399" y="246599"/>
                </a:lnTo>
                <a:lnTo>
                  <a:pt x="77759" y="251279"/>
                </a:lnTo>
                <a:lnTo>
                  <a:pt x="84599" y="249839"/>
                </a:lnTo>
                <a:lnTo>
                  <a:pt x="87839" y="244799"/>
                </a:lnTo>
                <a:lnTo>
                  <a:pt x="90719" y="237239"/>
                </a:lnTo>
                <a:lnTo>
                  <a:pt x="95039" y="228599"/>
                </a:lnTo>
                <a:lnTo>
                  <a:pt x="99719" y="218159"/>
                </a:lnTo>
                <a:lnTo>
                  <a:pt x="121319" y="182159"/>
                </a:lnTo>
                <a:lnTo>
                  <a:pt x="131759" y="176039"/>
                </a:lnTo>
                <a:lnTo>
                  <a:pt x="138959" y="179279"/>
                </a:lnTo>
                <a:lnTo>
                  <a:pt x="142559" y="187919"/>
                </a:lnTo>
                <a:lnTo>
                  <a:pt x="142559" y="194399"/>
                </a:lnTo>
                <a:lnTo>
                  <a:pt x="123479" y="230759"/>
                </a:lnTo>
                <a:lnTo>
                  <a:pt x="87119" y="253079"/>
                </a:lnTo>
                <a:lnTo>
                  <a:pt x="79919" y="253079"/>
                </a:lnTo>
                <a:lnTo>
                  <a:pt x="42119" y="230039"/>
                </a:lnTo>
                <a:lnTo>
                  <a:pt x="27359" y="214559"/>
                </a:lnTo>
                <a:lnTo>
                  <a:pt x="20159" y="207359"/>
                </a:lnTo>
                <a:lnTo>
                  <a:pt x="14399" y="200879"/>
                </a:lnTo>
                <a:lnTo>
                  <a:pt x="8279" y="193319"/>
                </a:lnTo>
                <a:lnTo>
                  <a:pt x="1079" y="183959"/>
                </a:lnTo>
                <a:lnTo>
                  <a:pt x="0" y="174959"/>
                </a:lnTo>
              </a:path>
            </a:pathLst>
          </a:custGeom>
          <a:ln w="28576">
            <a:solidFill>
              <a:srgbClr val="FF2600"/>
            </a:solidFill>
          </a:ln>
        </p:spPr>
        <p:txBody>
          <a:bodyPr wrap="square" lIns="0" tIns="0" rIns="0" bIns="0" rtlCol="0"/>
          <a:lstStyle/>
          <a:p>
            <a:endParaRPr sz="1588">
              <a:solidFill>
                <a:prstClr val="black"/>
              </a:solidFill>
            </a:endParaRPr>
          </a:p>
        </p:txBody>
      </p:sp>
      <p:sp>
        <p:nvSpPr>
          <p:cNvPr id="6" name="object 6"/>
          <p:cNvSpPr/>
          <p:nvPr/>
        </p:nvSpPr>
        <p:spPr>
          <a:xfrm>
            <a:off x="6496094" y="2199711"/>
            <a:ext cx="142315" cy="265579"/>
          </a:xfrm>
          <a:custGeom>
            <a:avLst/>
            <a:gdLst/>
            <a:ahLst/>
            <a:cxnLst/>
            <a:rect l="l" t="t" r="r" b="b"/>
            <a:pathLst>
              <a:path w="161289" h="300989">
                <a:moveTo>
                  <a:pt x="100439" y="14759"/>
                </a:moveTo>
                <a:lnTo>
                  <a:pt x="98639" y="9719"/>
                </a:lnTo>
                <a:lnTo>
                  <a:pt x="98279" y="4679"/>
                </a:lnTo>
                <a:lnTo>
                  <a:pt x="98279" y="0"/>
                </a:lnTo>
                <a:lnTo>
                  <a:pt x="100799" y="6479"/>
                </a:lnTo>
                <a:lnTo>
                  <a:pt x="100439" y="11159"/>
                </a:lnTo>
                <a:lnTo>
                  <a:pt x="101879" y="19439"/>
                </a:lnTo>
                <a:lnTo>
                  <a:pt x="101879" y="29879"/>
                </a:lnTo>
                <a:lnTo>
                  <a:pt x="102239" y="43919"/>
                </a:lnTo>
                <a:lnTo>
                  <a:pt x="101159" y="60119"/>
                </a:lnTo>
                <a:lnTo>
                  <a:pt x="100799" y="80279"/>
                </a:lnTo>
                <a:lnTo>
                  <a:pt x="98639" y="102239"/>
                </a:lnTo>
                <a:lnTo>
                  <a:pt x="97199" y="125999"/>
                </a:lnTo>
                <a:lnTo>
                  <a:pt x="93959" y="150839"/>
                </a:lnTo>
                <a:lnTo>
                  <a:pt x="91799" y="176399"/>
                </a:lnTo>
                <a:lnTo>
                  <a:pt x="89999" y="199799"/>
                </a:lnTo>
                <a:lnTo>
                  <a:pt x="88199" y="222839"/>
                </a:lnTo>
                <a:lnTo>
                  <a:pt x="87839" y="242279"/>
                </a:lnTo>
                <a:lnTo>
                  <a:pt x="87839" y="260639"/>
                </a:lnTo>
                <a:lnTo>
                  <a:pt x="87839" y="275039"/>
                </a:lnTo>
                <a:lnTo>
                  <a:pt x="88919" y="287639"/>
                </a:lnTo>
                <a:lnTo>
                  <a:pt x="89999" y="295919"/>
                </a:lnTo>
                <a:lnTo>
                  <a:pt x="91079" y="300959"/>
                </a:lnTo>
                <a:lnTo>
                  <a:pt x="96119" y="294839"/>
                </a:lnTo>
                <a:lnTo>
                  <a:pt x="98639" y="287999"/>
                </a:lnTo>
                <a:lnTo>
                  <a:pt x="102239" y="279359"/>
                </a:lnTo>
                <a:lnTo>
                  <a:pt x="107639" y="269999"/>
                </a:lnTo>
                <a:lnTo>
                  <a:pt x="113399" y="259919"/>
                </a:lnTo>
                <a:lnTo>
                  <a:pt x="141839" y="224279"/>
                </a:lnTo>
                <a:lnTo>
                  <a:pt x="149039" y="218519"/>
                </a:lnTo>
                <a:lnTo>
                  <a:pt x="154439" y="213839"/>
                </a:lnTo>
                <a:lnTo>
                  <a:pt x="160919" y="207719"/>
                </a:lnTo>
                <a:lnTo>
                  <a:pt x="156239" y="212759"/>
                </a:lnTo>
                <a:lnTo>
                  <a:pt x="152639" y="218519"/>
                </a:lnTo>
                <a:lnTo>
                  <a:pt x="147959" y="225719"/>
                </a:lnTo>
                <a:lnTo>
                  <a:pt x="143279" y="233999"/>
                </a:lnTo>
                <a:lnTo>
                  <a:pt x="137159" y="242999"/>
                </a:lnTo>
                <a:lnTo>
                  <a:pt x="109799" y="275759"/>
                </a:lnTo>
                <a:lnTo>
                  <a:pt x="93599" y="281519"/>
                </a:lnTo>
                <a:lnTo>
                  <a:pt x="84599" y="281519"/>
                </a:lnTo>
                <a:lnTo>
                  <a:pt x="51479" y="258119"/>
                </a:lnTo>
                <a:lnTo>
                  <a:pt x="28079" y="225359"/>
                </a:lnTo>
                <a:lnTo>
                  <a:pt x="18719" y="211679"/>
                </a:lnTo>
                <a:lnTo>
                  <a:pt x="14399" y="201959"/>
                </a:lnTo>
                <a:lnTo>
                  <a:pt x="7199" y="190439"/>
                </a:lnTo>
                <a:lnTo>
                  <a:pt x="4679" y="183239"/>
                </a:lnTo>
                <a:lnTo>
                  <a:pt x="0" y="174959"/>
                </a:lnTo>
              </a:path>
            </a:pathLst>
          </a:custGeom>
          <a:ln w="28576">
            <a:solidFill>
              <a:srgbClr val="FF2600"/>
            </a:solidFill>
          </a:ln>
        </p:spPr>
        <p:txBody>
          <a:bodyPr wrap="square" lIns="0" tIns="0" rIns="0" bIns="0" rtlCol="0"/>
          <a:lstStyle/>
          <a:p>
            <a:endParaRPr sz="1588">
              <a:solidFill>
                <a:prstClr val="black"/>
              </a:solidFill>
            </a:endParaRPr>
          </a:p>
        </p:txBody>
      </p:sp>
      <p:sp>
        <p:nvSpPr>
          <p:cNvPr id="7" name="object 7"/>
          <p:cNvSpPr/>
          <p:nvPr/>
        </p:nvSpPr>
        <p:spPr>
          <a:xfrm>
            <a:off x="7732058" y="2230840"/>
            <a:ext cx="107576" cy="184337"/>
          </a:xfrm>
          <a:custGeom>
            <a:avLst/>
            <a:gdLst/>
            <a:ahLst/>
            <a:cxnLst/>
            <a:rect l="l" t="t" r="r" b="b"/>
            <a:pathLst>
              <a:path w="121920" h="208914">
                <a:moveTo>
                  <a:pt x="77399" y="0"/>
                </a:moveTo>
                <a:lnTo>
                  <a:pt x="82799" y="3959"/>
                </a:lnTo>
                <a:lnTo>
                  <a:pt x="85319" y="9359"/>
                </a:lnTo>
                <a:lnTo>
                  <a:pt x="83159" y="15839"/>
                </a:lnTo>
                <a:lnTo>
                  <a:pt x="80639" y="21599"/>
                </a:lnTo>
                <a:lnTo>
                  <a:pt x="79199" y="31679"/>
                </a:lnTo>
                <a:lnTo>
                  <a:pt x="76679" y="43919"/>
                </a:lnTo>
                <a:lnTo>
                  <a:pt x="74519" y="60119"/>
                </a:lnTo>
                <a:lnTo>
                  <a:pt x="71999" y="77759"/>
                </a:lnTo>
                <a:lnTo>
                  <a:pt x="69119" y="97559"/>
                </a:lnTo>
                <a:lnTo>
                  <a:pt x="66599" y="117359"/>
                </a:lnTo>
                <a:lnTo>
                  <a:pt x="64079" y="137159"/>
                </a:lnTo>
                <a:lnTo>
                  <a:pt x="61919" y="155159"/>
                </a:lnTo>
                <a:lnTo>
                  <a:pt x="59759" y="171359"/>
                </a:lnTo>
                <a:lnTo>
                  <a:pt x="58319" y="184319"/>
                </a:lnTo>
                <a:lnTo>
                  <a:pt x="57239" y="195119"/>
                </a:lnTo>
                <a:lnTo>
                  <a:pt x="57239" y="202319"/>
                </a:lnTo>
                <a:lnTo>
                  <a:pt x="57959" y="207719"/>
                </a:lnTo>
                <a:lnTo>
                  <a:pt x="65159" y="208799"/>
                </a:lnTo>
                <a:lnTo>
                  <a:pt x="74519" y="199799"/>
                </a:lnTo>
                <a:lnTo>
                  <a:pt x="80279" y="194039"/>
                </a:lnTo>
                <a:lnTo>
                  <a:pt x="86399" y="187559"/>
                </a:lnTo>
                <a:lnTo>
                  <a:pt x="93239" y="179999"/>
                </a:lnTo>
                <a:lnTo>
                  <a:pt x="99719" y="173519"/>
                </a:lnTo>
                <a:lnTo>
                  <a:pt x="106199" y="167759"/>
                </a:lnTo>
                <a:lnTo>
                  <a:pt x="111239" y="163079"/>
                </a:lnTo>
                <a:lnTo>
                  <a:pt x="115919" y="159479"/>
                </a:lnTo>
                <a:lnTo>
                  <a:pt x="121319" y="157319"/>
                </a:lnTo>
                <a:lnTo>
                  <a:pt x="120239" y="161999"/>
                </a:lnTo>
                <a:lnTo>
                  <a:pt x="114479" y="171359"/>
                </a:lnTo>
                <a:lnTo>
                  <a:pt x="110159" y="177119"/>
                </a:lnTo>
                <a:lnTo>
                  <a:pt x="81359" y="203039"/>
                </a:lnTo>
                <a:lnTo>
                  <a:pt x="63359" y="207719"/>
                </a:lnTo>
                <a:lnTo>
                  <a:pt x="57959" y="206999"/>
                </a:lnTo>
                <a:lnTo>
                  <a:pt x="31679" y="178919"/>
                </a:lnTo>
                <a:lnTo>
                  <a:pt x="25199" y="169199"/>
                </a:lnTo>
                <a:lnTo>
                  <a:pt x="19799" y="160559"/>
                </a:lnTo>
                <a:lnTo>
                  <a:pt x="12599" y="147959"/>
                </a:lnTo>
                <a:lnTo>
                  <a:pt x="8999" y="141839"/>
                </a:lnTo>
                <a:lnTo>
                  <a:pt x="2879" y="132839"/>
                </a:lnTo>
                <a:lnTo>
                  <a:pt x="0" y="123119"/>
                </a:lnTo>
              </a:path>
            </a:pathLst>
          </a:custGeom>
          <a:ln w="28576">
            <a:solidFill>
              <a:srgbClr val="FF2600"/>
            </a:solidFill>
          </a:ln>
        </p:spPr>
        <p:txBody>
          <a:bodyPr wrap="square" lIns="0" tIns="0" rIns="0" bIns="0" rtlCol="0"/>
          <a:lstStyle/>
          <a:p>
            <a:endParaRPr sz="1588">
              <a:solidFill>
                <a:prstClr val="black"/>
              </a:solidFill>
            </a:endParaRPr>
          </a:p>
        </p:txBody>
      </p:sp>
      <p:sp>
        <p:nvSpPr>
          <p:cNvPr id="8" name="object 8"/>
          <p:cNvSpPr/>
          <p:nvPr/>
        </p:nvSpPr>
        <p:spPr>
          <a:xfrm>
            <a:off x="7219475" y="1766538"/>
            <a:ext cx="899696" cy="410838"/>
          </a:xfrm>
          <a:prstGeom prst="rect">
            <a:avLst/>
          </a:prstGeom>
          <a:blipFill>
            <a:blip r:embed="rId3" cstate="print"/>
            <a:stretch>
              <a:fillRect/>
            </a:stretch>
          </a:blipFill>
        </p:spPr>
        <p:txBody>
          <a:bodyPr wrap="square" lIns="0" tIns="0" rIns="0" bIns="0" rtlCol="0"/>
          <a:lstStyle/>
          <a:p>
            <a:endParaRPr sz="1588">
              <a:solidFill>
                <a:prstClr val="black"/>
              </a:solidFill>
            </a:endParaRPr>
          </a:p>
        </p:txBody>
      </p:sp>
      <p:sp>
        <p:nvSpPr>
          <p:cNvPr id="9" name="object 9"/>
          <p:cNvSpPr/>
          <p:nvPr/>
        </p:nvSpPr>
        <p:spPr>
          <a:xfrm>
            <a:off x="8629728" y="2214323"/>
            <a:ext cx="136712" cy="154641"/>
          </a:xfrm>
          <a:custGeom>
            <a:avLst/>
            <a:gdLst/>
            <a:ahLst/>
            <a:cxnLst/>
            <a:rect l="l" t="t" r="r" b="b"/>
            <a:pathLst>
              <a:path w="154940" h="175260">
                <a:moveTo>
                  <a:pt x="95759" y="9359"/>
                </a:moveTo>
                <a:lnTo>
                  <a:pt x="93959" y="4679"/>
                </a:lnTo>
                <a:lnTo>
                  <a:pt x="90719" y="0"/>
                </a:lnTo>
                <a:lnTo>
                  <a:pt x="89639" y="8639"/>
                </a:lnTo>
                <a:lnTo>
                  <a:pt x="89279" y="14039"/>
                </a:lnTo>
                <a:lnTo>
                  <a:pt x="90359" y="22679"/>
                </a:lnTo>
                <a:lnTo>
                  <a:pt x="89639" y="32039"/>
                </a:lnTo>
                <a:lnTo>
                  <a:pt x="90719" y="44999"/>
                </a:lnTo>
                <a:lnTo>
                  <a:pt x="90719" y="59759"/>
                </a:lnTo>
                <a:lnTo>
                  <a:pt x="91079" y="75599"/>
                </a:lnTo>
                <a:lnTo>
                  <a:pt x="91079" y="92519"/>
                </a:lnTo>
                <a:lnTo>
                  <a:pt x="91799" y="109439"/>
                </a:lnTo>
                <a:lnTo>
                  <a:pt x="91799" y="124559"/>
                </a:lnTo>
                <a:lnTo>
                  <a:pt x="91799" y="138239"/>
                </a:lnTo>
                <a:lnTo>
                  <a:pt x="92159" y="149039"/>
                </a:lnTo>
                <a:lnTo>
                  <a:pt x="92159" y="157679"/>
                </a:lnTo>
                <a:lnTo>
                  <a:pt x="93239" y="163079"/>
                </a:lnTo>
                <a:lnTo>
                  <a:pt x="97919" y="164519"/>
                </a:lnTo>
                <a:lnTo>
                  <a:pt x="106199" y="157319"/>
                </a:lnTo>
                <a:lnTo>
                  <a:pt x="111599" y="151919"/>
                </a:lnTo>
                <a:lnTo>
                  <a:pt x="117719" y="146519"/>
                </a:lnTo>
                <a:lnTo>
                  <a:pt x="124919" y="140039"/>
                </a:lnTo>
                <a:lnTo>
                  <a:pt x="131759" y="133919"/>
                </a:lnTo>
                <a:lnTo>
                  <a:pt x="138959" y="128159"/>
                </a:lnTo>
                <a:lnTo>
                  <a:pt x="144719" y="123119"/>
                </a:lnTo>
                <a:lnTo>
                  <a:pt x="149399" y="118439"/>
                </a:lnTo>
                <a:lnTo>
                  <a:pt x="154799" y="112679"/>
                </a:lnTo>
                <a:lnTo>
                  <a:pt x="146159" y="122039"/>
                </a:lnTo>
                <a:lnTo>
                  <a:pt x="141479" y="128879"/>
                </a:lnTo>
                <a:lnTo>
                  <a:pt x="136439" y="136079"/>
                </a:lnTo>
                <a:lnTo>
                  <a:pt x="130679" y="143639"/>
                </a:lnTo>
                <a:lnTo>
                  <a:pt x="123839" y="151919"/>
                </a:lnTo>
                <a:lnTo>
                  <a:pt x="117719" y="159479"/>
                </a:lnTo>
                <a:lnTo>
                  <a:pt x="110879" y="165959"/>
                </a:lnTo>
                <a:lnTo>
                  <a:pt x="104399" y="170639"/>
                </a:lnTo>
                <a:lnTo>
                  <a:pt x="97919" y="173879"/>
                </a:lnTo>
                <a:lnTo>
                  <a:pt x="91079" y="174959"/>
                </a:lnTo>
                <a:lnTo>
                  <a:pt x="84599" y="173879"/>
                </a:lnTo>
                <a:lnTo>
                  <a:pt x="77399" y="171719"/>
                </a:lnTo>
                <a:lnTo>
                  <a:pt x="68759" y="168119"/>
                </a:lnTo>
                <a:lnTo>
                  <a:pt x="60479" y="163439"/>
                </a:lnTo>
                <a:lnTo>
                  <a:pt x="51119" y="158399"/>
                </a:lnTo>
                <a:lnTo>
                  <a:pt x="42479" y="152639"/>
                </a:lnTo>
                <a:lnTo>
                  <a:pt x="33119" y="147959"/>
                </a:lnTo>
                <a:lnTo>
                  <a:pt x="23039" y="141119"/>
                </a:lnTo>
                <a:lnTo>
                  <a:pt x="16559" y="138599"/>
                </a:lnTo>
                <a:lnTo>
                  <a:pt x="7559" y="131399"/>
                </a:lnTo>
                <a:lnTo>
                  <a:pt x="0" y="122399"/>
                </a:lnTo>
              </a:path>
            </a:pathLst>
          </a:custGeom>
          <a:ln w="28576">
            <a:solidFill>
              <a:srgbClr val="FF2600"/>
            </a:solidFill>
          </a:ln>
        </p:spPr>
        <p:txBody>
          <a:bodyPr wrap="square" lIns="0" tIns="0" rIns="0" bIns="0" rtlCol="0"/>
          <a:lstStyle/>
          <a:p>
            <a:endParaRPr sz="1588">
              <a:solidFill>
                <a:prstClr val="black"/>
              </a:solidFill>
            </a:endParaRPr>
          </a:p>
        </p:txBody>
      </p:sp>
      <p:sp>
        <p:nvSpPr>
          <p:cNvPr id="10" name="object 10"/>
          <p:cNvSpPr/>
          <p:nvPr/>
        </p:nvSpPr>
        <p:spPr>
          <a:xfrm>
            <a:off x="9385410" y="2227664"/>
            <a:ext cx="129988" cy="212912"/>
          </a:xfrm>
          <a:custGeom>
            <a:avLst/>
            <a:gdLst/>
            <a:ahLst/>
            <a:cxnLst/>
            <a:rect l="l" t="t" r="r" b="b"/>
            <a:pathLst>
              <a:path w="147320" h="241300">
                <a:moveTo>
                  <a:pt x="77399" y="6119"/>
                </a:moveTo>
                <a:lnTo>
                  <a:pt x="80279" y="0"/>
                </a:lnTo>
                <a:lnTo>
                  <a:pt x="83159" y="8279"/>
                </a:lnTo>
                <a:lnTo>
                  <a:pt x="80999" y="14039"/>
                </a:lnTo>
                <a:lnTo>
                  <a:pt x="79919" y="24839"/>
                </a:lnTo>
                <a:lnTo>
                  <a:pt x="77759" y="37799"/>
                </a:lnTo>
                <a:lnTo>
                  <a:pt x="75599" y="55079"/>
                </a:lnTo>
                <a:lnTo>
                  <a:pt x="71999" y="96839"/>
                </a:lnTo>
                <a:lnTo>
                  <a:pt x="69479" y="144359"/>
                </a:lnTo>
                <a:lnTo>
                  <a:pt x="69119" y="165959"/>
                </a:lnTo>
                <a:lnTo>
                  <a:pt x="69479" y="186479"/>
                </a:lnTo>
                <a:lnTo>
                  <a:pt x="70919" y="203039"/>
                </a:lnTo>
                <a:lnTo>
                  <a:pt x="72719" y="216359"/>
                </a:lnTo>
                <a:lnTo>
                  <a:pt x="74159" y="226799"/>
                </a:lnTo>
                <a:lnTo>
                  <a:pt x="76319" y="233639"/>
                </a:lnTo>
                <a:lnTo>
                  <a:pt x="80999" y="239759"/>
                </a:lnTo>
                <a:lnTo>
                  <a:pt x="86759" y="237239"/>
                </a:lnTo>
                <a:lnTo>
                  <a:pt x="91439" y="233999"/>
                </a:lnTo>
                <a:lnTo>
                  <a:pt x="96479" y="230039"/>
                </a:lnTo>
                <a:lnTo>
                  <a:pt x="102239" y="225359"/>
                </a:lnTo>
                <a:lnTo>
                  <a:pt x="109439" y="219959"/>
                </a:lnTo>
                <a:lnTo>
                  <a:pt x="116639" y="214199"/>
                </a:lnTo>
                <a:lnTo>
                  <a:pt x="124559" y="209159"/>
                </a:lnTo>
                <a:lnTo>
                  <a:pt x="131399" y="204119"/>
                </a:lnTo>
                <a:lnTo>
                  <a:pt x="137519" y="199799"/>
                </a:lnTo>
                <a:lnTo>
                  <a:pt x="145439" y="191879"/>
                </a:lnTo>
                <a:lnTo>
                  <a:pt x="146879" y="186479"/>
                </a:lnTo>
                <a:lnTo>
                  <a:pt x="138959" y="185759"/>
                </a:lnTo>
                <a:lnTo>
                  <a:pt x="130319" y="192599"/>
                </a:lnTo>
                <a:lnTo>
                  <a:pt x="125279" y="198719"/>
                </a:lnTo>
                <a:lnTo>
                  <a:pt x="119879" y="205919"/>
                </a:lnTo>
                <a:lnTo>
                  <a:pt x="114119" y="214199"/>
                </a:lnTo>
                <a:lnTo>
                  <a:pt x="108359" y="222119"/>
                </a:lnTo>
                <a:lnTo>
                  <a:pt x="102239" y="229319"/>
                </a:lnTo>
                <a:lnTo>
                  <a:pt x="96119" y="235799"/>
                </a:lnTo>
                <a:lnTo>
                  <a:pt x="89279" y="239399"/>
                </a:lnTo>
                <a:lnTo>
                  <a:pt x="80999" y="241199"/>
                </a:lnTo>
                <a:lnTo>
                  <a:pt x="71999" y="240839"/>
                </a:lnTo>
                <a:lnTo>
                  <a:pt x="33839" y="221039"/>
                </a:lnTo>
                <a:lnTo>
                  <a:pt x="3599" y="187199"/>
                </a:lnTo>
                <a:lnTo>
                  <a:pt x="2519" y="181799"/>
                </a:lnTo>
                <a:lnTo>
                  <a:pt x="0" y="173159"/>
                </a:lnTo>
                <a:lnTo>
                  <a:pt x="5039" y="164879"/>
                </a:lnTo>
              </a:path>
            </a:pathLst>
          </a:custGeom>
          <a:ln w="28576">
            <a:solidFill>
              <a:srgbClr val="FF2600"/>
            </a:solidFill>
          </a:ln>
        </p:spPr>
        <p:txBody>
          <a:bodyPr wrap="square" lIns="0" tIns="0" rIns="0" bIns="0" rtlCol="0"/>
          <a:lstStyle/>
          <a:p>
            <a:endParaRPr sz="1588">
              <a:solidFill>
                <a:prstClr val="black"/>
              </a:solidFill>
            </a:endParaRPr>
          </a:p>
        </p:txBody>
      </p:sp>
      <p:sp>
        <p:nvSpPr>
          <p:cNvPr id="11" name="object 11"/>
          <p:cNvSpPr/>
          <p:nvPr/>
        </p:nvSpPr>
        <p:spPr>
          <a:xfrm>
            <a:off x="2162121" y="4542992"/>
            <a:ext cx="338418" cy="158563"/>
          </a:xfrm>
          <a:custGeom>
            <a:avLst/>
            <a:gdLst/>
            <a:ahLst/>
            <a:cxnLst/>
            <a:rect l="l" t="t" r="r" b="b"/>
            <a:pathLst>
              <a:path w="383540" h="179704">
                <a:moveTo>
                  <a:pt x="0" y="104759"/>
                </a:moveTo>
                <a:lnTo>
                  <a:pt x="6839" y="102239"/>
                </a:lnTo>
                <a:lnTo>
                  <a:pt x="13320" y="98279"/>
                </a:lnTo>
                <a:lnTo>
                  <a:pt x="20880" y="97559"/>
                </a:lnTo>
                <a:lnTo>
                  <a:pt x="26640" y="97559"/>
                </a:lnTo>
                <a:lnTo>
                  <a:pt x="34559" y="98639"/>
                </a:lnTo>
                <a:lnTo>
                  <a:pt x="43919" y="98999"/>
                </a:lnTo>
                <a:lnTo>
                  <a:pt x="55799" y="100799"/>
                </a:lnTo>
                <a:lnTo>
                  <a:pt x="68759" y="102239"/>
                </a:lnTo>
                <a:lnTo>
                  <a:pt x="83159" y="103679"/>
                </a:lnTo>
                <a:lnTo>
                  <a:pt x="98999" y="104759"/>
                </a:lnTo>
                <a:lnTo>
                  <a:pt x="115559" y="106559"/>
                </a:lnTo>
                <a:lnTo>
                  <a:pt x="132479" y="106919"/>
                </a:lnTo>
                <a:lnTo>
                  <a:pt x="150839" y="107639"/>
                </a:lnTo>
                <a:lnTo>
                  <a:pt x="168839" y="107639"/>
                </a:lnTo>
                <a:lnTo>
                  <a:pt x="187199" y="106919"/>
                </a:lnTo>
                <a:lnTo>
                  <a:pt x="205919" y="106559"/>
                </a:lnTo>
                <a:lnTo>
                  <a:pt x="224639" y="105839"/>
                </a:lnTo>
                <a:lnTo>
                  <a:pt x="243719" y="105479"/>
                </a:lnTo>
                <a:lnTo>
                  <a:pt x="262439" y="104759"/>
                </a:lnTo>
                <a:lnTo>
                  <a:pt x="281519" y="104759"/>
                </a:lnTo>
                <a:lnTo>
                  <a:pt x="299879" y="105479"/>
                </a:lnTo>
                <a:lnTo>
                  <a:pt x="316079" y="105479"/>
                </a:lnTo>
                <a:lnTo>
                  <a:pt x="331919" y="105479"/>
                </a:lnTo>
                <a:lnTo>
                  <a:pt x="344159" y="105479"/>
                </a:lnTo>
                <a:lnTo>
                  <a:pt x="355319" y="104759"/>
                </a:lnTo>
                <a:lnTo>
                  <a:pt x="363239" y="103679"/>
                </a:lnTo>
                <a:lnTo>
                  <a:pt x="370079" y="102959"/>
                </a:lnTo>
                <a:lnTo>
                  <a:pt x="376919" y="98639"/>
                </a:lnTo>
                <a:lnTo>
                  <a:pt x="378359" y="93959"/>
                </a:lnTo>
                <a:lnTo>
                  <a:pt x="377279" y="86759"/>
                </a:lnTo>
                <a:lnTo>
                  <a:pt x="373679" y="80279"/>
                </a:lnTo>
                <a:lnTo>
                  <a:pt x="366839" y="71639"/>
                </a:lnTo>
                <a:lnTo>
                  <a:pt x="361079" y="66959"/>
                </a:lnTo>
                <a:lnTo>
                  <a:pt x="354959" y="60839"/>
                </a:lnTo>
                <a:lnTo>
                  <a:pt x="345959" y="53999"/>
                </a:lnTo>
                <a:lnTo>
                  <a:pt x="336599" y="46079"/>
                </a:lnTo>
                <a:lnTo>
                  <a:pt x="326519" y="38879"/>
                </a:lnTo>
                <a:lnTo>
                  <a:pt x="314279" y="30959"/>
                </a:lnTo>
                <a:lnTo>
                  <a:pt x="301319" y="23759"/>
                </a:lnTo>
                <a:lnTo>
                  <a:pt x="290159" y="16919"/>
                </a:lnTo>
                <a:lnTo>
                  <a:pt x="277919" y="10439"/>
                </a:lnTo>
                <a:lnTo>
                  <a:pt x="267839" y="5759"/>
                </a:lnTo>
                <a:lnTo>
                  <a:pt x="259199" y="2159"/>
                </a:lnTo>
                <a:lnTo>
                  <a:pt x="253079" y="0"/>
                </a:lnTo>
                <a:lnTo>
                  <a:pt x="260279" y="6839"/>
                </a:lnTo>
                <a:lnTo>
                  <a:pt x="269639" y="11879"/>
                </a:lnTo>
                <a:lnTo>
                  <a:pt x="280079" y="17999"/>
                </a:lnTo>
                <a:lnTo>
                  <a:pt x="291959" y="25559"/>
                </a:lnTo>
                <a:lnTo>
                  <a:pt x="305639" y="33119"/>
                </a:lnTo>
                <a:lnTo>
                  <a:pt x="318599" y="41399"/>
                </a:lnTo>
                <a:lnTo>
                  <a:pt x="331199" y="49319"/>
                </a:lnTo>
                <a:lnTo>
                  <a:pt x="343079" y="56519"/>
                </a:lnTo>
                <a:lnTo>
                  <a:pt x="353879" y="63719"/>
                </a:lnTo>
                <a:lnTo>
                  <a:pt x="383039" y="95399"/>
                </a:lnTo>
                <a:lnTo>
                  <a:pt x="382319" y="101879"/>
                </a:lnTo>
                <a:lnTo>
                  <a:pt x="379439" y="109079"/>
                </a:lnTo>
                <a:lnTo>
                  <a:pt x="374039" y="116279"/>
                </a:lnTo>
                <a:lnTo>
                  <a:pt x="368279" y="124199"/>
                </a:lnTo>
                <a:lnTo>
                  <a:pt x="359999" y="132479"/>
                </a:lnTo>
                <a:lnTo>
                  <a:pt x="351719" y="140039"/>
                </a:lnTo>
                <a:lnTo>
                  <a:pt x="343439" y="147599"/>
                </a:lnTo>
                <a:lnTo>
                  <a:pt x="334079" y="154799"/>
                </a:lnTo>
                <a:lnTo>
                  <a:pt x="326519" y="161639"/>
                </a:lnTo>
                <a:lnTo>
                  <a:pt x="318959" y="166679"/>
                </a:lnTo>
                <a:lnTo>
                  <a:pt x="313199" y="171359"/>
                </a:lnTo>
                <a:lnTo>
                  <a:pt x="308159" y="173519"/>
                </a:lnTo>
                <a:lnTo>
                  <a:pt x="307799" y="179279"/>
                </a:lnTo>
                <a:lnTo>
                  <a:pt x="313199" y="178199"/>
                </a:lnTo>
              </a:path>
            </a:pathLst>
          </a:custGeom>
          <a:ln w="28576">
            <a:solidFill>
              <a:srgbClr val="FF2600"/>
            </a:solidFill>
          </a:ln>
        </p:spPr>
        <p:txBody>
          <a:bodyPr wrap="square" lIns="0" tIns="0" rIns="0" bIns="0" rtlCol="0"/>
          <a:lstStyle/>
          <a:p>
            <a:endParaRPr sz="1588">
              <a:solidFill>
                <a:prstClr val="black"/>
              </a:solidFill>
            </a:endParaRPr>
          </a:p>
        </p:txBody>
      </p:sp>
      <p:sp>
        <p:nvSpPr>
          <p:cNvPr id="12" name="object 12"/>
          <p:cNvSpPr/>
          <p:nvPr/>
        </p:nvSpPr>
        <p:spPr>
          <a:xfrm>
            <a:off x="4682967" y="4784086"/>
            <a:ext cx="414057" cy="15688"/>
          </a:xfrm>
          <a:custGeom>
            <a:avLst/>
            <a:gdLst/>
            <a:ahLst/>
            <a:cxnLst/>
            <a:rect l="l" t="t" r="r" b="b"/>
            <a:pathLst>
              <a:path w="469264" h="17779">
                <a:moveTo>
                  <a:pt x="0" y="17639"/>
                </a:moveTo>
                <a:lnTo>
                  <a:pt x="0" y="17639"/>
                </a:lnTo>
                <a:lnTo>
                  <a:pt x="6119" y="15479"/>
                </a:lnTo>
                <a:lnTo>
                  <a:pt x="10799" y="11879"/>
                </a:lnTo>
                <a:lnTo>
                  <a:pt x="18359" y="8639"/>
                </a:lnTo>
                <a:lnTo>
                  <a:pt x="23399" y="7559"/>
                </a:lnTo>
                <a:lnTo>
                  <a:pt x="30239" y="8279"/>
                </a:lnTo>
                <a:lnTo>
                  <a:pt x="37799" y="7559"/>
                </a:lnTo>
                <a:lnTo>
                  <a:pt x="47159" y="9359"/>
                </a:lnTo>
                <a:lnTo>
                  <a:pt x="57239" y="9719"/>
                </a:lnTo>
                <a:lnTo>
                  <a:pt x="68039" y="11519"/>
                </a:lnTo>
                <a:lnTo>
                  <a:pt x="79559" y="11879"/>
                </a:lnTo>
                <a:lnTo>
                  <a:pt x="92519" y="12959"/>
                </a:lnTo>
                <a:lnTo>
                  <a:pt x="105479" y="12239"/>
                </a:lnTo>
                <a:lnTo>
                  <a:pt x="119159" y="12239"/>
                </a:lnTo>
                <a:lnTo>
                  <a:pt x="132839" y="11519"/>
                </a:lnTo>
                <a:lnTo>
                  <a:pt x="147599" y="10799"/>
                </a:lnTo>
                <a:lnTo>
                  <a:pt x="161999" y="9359"/>
                </a:lnTo>
                <a:lnTo>
                  <a:pt x="178199" y="8279"/>
                </a:lnTo>
                <a:lnTo>
                  <a:pt x="194399" y="7199"/>
                </a:lnTo>
                <a:lnTo>
                  <a:pt x="210959" y="6119"/>
                </a:lnTo>
                <a:lnTo>
                  <a:pt x="227519" y="5759"/>
                </a:lnTo>
                <a:lnTo>
                  <a:pt x="244799" y="5039"/>
                </a:lnTo>
                <a:lnTo>
                  <a:pt x="262439" y="5039"/>
                </a:lnTo>
                <a:lnTo>
                  <a:pt x="280079" y="6119"/>
                </a:lnTo>
                <a:lnTo>
                  <a:pt x="297719" y="6839"/>
                </a:lnTo>
                <a:lnTo>
                  <a:pt x="315359" y="7559"/>
                </a:lnTo>
                <a:lnTo>
                  <a:pt x="332999" y="9359"/>
                </a:lnTo>
                <a:lnTo>
                  <a:pt x="349559" y="11519"/>
                </a:lnTo>
                <a:lnTo>
                  <a:pt x="365039" y="12959"/>
                </a:lnTo>
                <a:lnTo>
                  <a:pt x="381239" y="14039"/>
                </a:lnTo>
                <a:lnTo>
                  <a:pt x="395279" y="14399"/>
                </a:lnTo>
                <a:lnTo>
                  <a:pt x="408239" y="14399"/>
                </a:lnTo>
                <a:lnTo>
                  <a:pt x="419399" y="14039"/>
                </a:lnTo>
                <a:lnTo>
                  <a:pt x="428399" y="12239"/>
                </a:lnTo>
                <a:lnTo>
                  <a:pt x="436319" y="10799"/>
                </a:lnTo>
                <a:lnTo>
                  <a:pt x="443159" y="9359"/>
                </a:lnTo>
                <a:lnTo>
                  <a:pt x="448199" y="8279"/>
                </a:lnTo>
                <a:lnTo>
                  <a:pt x="448199" y="8279"/>
                </a:lnTo>
                <a:lnTo>
                  <a:pt x="455759" y="6839"/>
                </a:lnTo>
                <a:lnTo>
                  <a:pt x="461159" y="6119"/>
                </a:lnTo>
                <a:lnTo>
                  <a:pt x="466559" y="6119"/>
                </a:lnTo>
                <a:lnTo>
                  <a:pt x="468719" y="0"/>
                </a:lnTo>
              </a:path>
            </a:pathLst>
          </a:custGeom>
          <a:ln w="28576">
            <a:solidFill>
              <a:srgbClr val="FF2600"/>
            </a:solidFill>
          </a:ln>
        </p:spPr>
        <p:txBody>
          <a:bodyPr wrap="square" lIns="0" tIns="0" rIns="0" bIns="0" rtlCol="0"/>
          <a:lstStyle/>
          <a:p>
            <a:endParaRPr sz="1588">
              <a:solidFill>
                <a:prstClr val="black"/>
              </a:solidFill>
            </a:endParaRPr>
          </a:p>
        </p:txBody>
      </p:sp>
      <p:sp>
        <p:nvSpPr>
          <p:cNvPr id="13" name="object 13"/>
          <p:cNvSpPr/>
          <p:nvPr/>
        </p:nvSpPr>
        <p:spPr>
          <a:xfrm>
            <a:off x="6025024" y="4786310"/>
            <a:ext cx="304800" cy="17929"/>
          </a:xfrm>
          <a:custGeom>
            <a:avLst/>
            <a:gdLst/>
            <a:ahLst/>
            <a:cxnLst/>
            <a:rect l="l" t="t" r="r" b="b"/>
            <a:pathLst>
              <a:path w="345439" h="20320">
                <a:moveTo>
                  <a:pt x="0" y="13679"/>
                </a:moveTo>
                <a:lnTo>
                  <a:pt x="5759" y="16199"/>
                </a:lnTo>
                <a:lnTo>
                  <a:pt x="10439" y="14399"/>
                </a:lnTo>
                <a:lnTo>
                  <a:pt x="19079" y="16559"/>
                </a:lnTo>
                <a:lnTo>
                  <a:pt x="26999" y="14399"/>
                </a:lnTo>
                <a:lnTo>
                  <a:pt x="38519" y="15119"/>
                </a:lnTo>
                <a:lnTo>
                  <a:pt x="48599" y="12959"/>
                </a:lnTo>
                <a:lnTo>
                  <a:pt x="61919" y="12959"/>
                </a:lnTo>
                <a:lnTo>
                  <a:pt x="73799" y="10799"/>
                </a:lnTo>
                <a:lnTo>
                  <a:pt x="88919" y="9719"/>
                </a:lnTo>
                <a:lnTo>
                  <a:pt x="102599" y="8279"/>
                </a:lnTo>
                <a:lnTo>
                  <a:pt x="118799" y="6839"/>
                </a:lnTo>
                <a:lnTo>
                  <a:pt x="133919" y="4679"/>
                </a:lnTo>
                <a:lnTo>
                  <a:pt x="150479" y="3239"/>
                </a:lnTo>
                <a:lnTo>
                  <a:pt x="168119" y="2159"/>
                </a:lnTo>
                <a:lnTo>
                  <a:pt x="185759" y="1079"/>
                </a:lnTo>
                <a:lnTo>
                  <a:pt x="203399" y="0"/>
                </a:lnTo>
                <a:lnTo>
                  <a:pt x="221039" y="0"/>
                </a:lnTo>
                <a:lnTo>
                  <a:pt x="238319" y="359"/>
                </a:lnTo>
                <a:lnTo>
                  <a:pt x="255599" y="1439"/>
                </a:lnTo>
                <a:lnTo>
                  <a:pt x="271439" y="3599"/>
                </a:lnTo>
                <a:lnTo>
                  <a:pt x="286559" y="6839"/>
                </a:lnTo>
                <a:lnTo>
                  <a:pt x="300239" y="9719"/>
                </a:lnTo>
                <a:lnTo>
                  <a:pt x="312479" y="13679"/>
                </a:lnTo>
                <a:lnTo>
                  <a:pt x="322919" y="16559"/>
                </a:lnTo>
                <a:lnTo>
                  <a:pt x="331199" y="18359"/>
                </a:lnTo>
                <a:lnTo>
                  <a:pt x="338039" y="19799"/>
                </a:lnTo>
                <a:lnTo>
                  <a:pt x="344879" y="17279"/>
                </a:lnTo>
                <a:lnTo>
                  <a:pt x="342359" y="11519"/>
                </a:lnTo>
                <a:lnTo>
                  <a:pt x="339479" y="3599"/>
                </a:lnTo>
              </a:path>
            </a:pathLst>
          </a:custGeom>
          <a:ln w="28576">
            <a:solidFill>
              <a:srgbClr val="FF2600"/>
            </a:solidFill>
          </a:ln>
        </p:spPr>
        <p:txBody>
          <a:bodyPr wrap="square" lIns="0" tIns="0" rIns="0" bIns="0" rtlCol="0"/>
          <a:lstStyle/>
          <a:p>
            <a:endParaRPr sz="1588">
              <a:solidFill>
                <a:prstClr val="black"/>
              </a:solidFill>
            </a:endParaRPr>
          </a:p>
        </p:txBody>
      </p:sp>
      <p:sp>
        <p:nvSpPr>
          <p:cNvPr id="14" name="object 14"/>
          <p:cNvSpPr/>
          <p:nvPr/>
        </p:nvSpPr>
        <p:spPr>
          <a:xfrm>
            <a:off x="7103436" y="4774874"/>
            <a:ext cx="253813" cy="11766"/>
          </a:xfrm>
          <a:custGeom>
            <a:avLst/>
            <a:gdLst/>
            <a:ahLst/>
            <a:cxnLst/>
            <a:rect l="l" t="t" r="r" b="b"/>
            <a:pathLst>
              <a:path w="287654" h="13335">
                <a:moveTo>
                  <a:pt x="0" y="4679"/>
                </a:moveTo>
                <a:lnTo>
                  <a:pt x="7199" y="8279"/>
                </a:lnTo>
                <a:lnTo>
                  <a:pt x="18719" y="10439"/>
                </a:lnTo>
                <a:lnTo>
                  <a:pt x="30959" y="8639"/>
                </a:lnTo>
                <a:lnTo>
                  <a:pt x="36719" y="6119"/>
                </a:lnTo>
                <a:lnTo>
                  <a:pt x="46079" y="5759"/>
                </a:lnTo>
                <a:lnTo>
                  <a:pt x="56159" y="3599"/>
                </a:lnTo>
                <a:lnTo>
                  <a:pt x="69479" y="3599"/>
                </a:lnTo>
                <a:lnTo>
                  <a:pt x="84959" y="3599"/>
                </a:lnTo>
                <a:lnTo>
                  <a:pt x="102959" y="3959"/>
                </a:lnTo>
                <a:lnTo>
                  <a:pt x="122039" y="5039"/>
                </a:lnTo>
                <a:lnTo>
                  <a:pt x="142919" y="6119"/>
                </a:lnTo>
                <a:lnTo>
                  <a:pt x="164159" y="7919"/>
                </a:lnTo>
                <a:lnTo>
                  <a:pt x="185399" y="8639"/>
                </a:lnTo>
                <a:lnTo>
                  <a:pt x="205199" y="9719"/>
                </a:lnTo>
                <a:lnTo>
                  <a:pt x="223199" y="10799"/>
                </a:lnTo>
                <a:lnTo>
                  <a:pt x="239039" y="11519"/>
                </a:lnTo>
                <a:lnTo>
                  <a:pt x="253079" y="12599"/>
                </a:lnTo>
                <a:lnTo>
                  <a:pt x="264239" y="12959"/>
                </a:lnTo>
                <a:lnTo>
                  <a:pt x="273239" y="12959"/>
                </a:lnTo>
                <a:lnTo>
                  <a:pt x="280079" y="12599"/>
                </a:lnTo>
                <a:lnTo>
                  <a:pt x="284759" y="10799"/>
                </a:lnTo>
                <a:lnTo>
                  <a:pt x="287279" y="4679"/>
                </a:lnTo>
                <a:lnTo>
                  <a:pt x="284759" y="0"/>
                </a:lnTo>
              </a:path>
            </a:pathLst>
          </a:custGeom>
          <a:ln w="28576">
            <a:solidFill>
              <a:srgbClr val="FF2600"/>
            </a:solidFill>
          </a:ln>
        </p:spPr>
        <p:txBody>
          <a:bodyPr wrap="square" lIns="0" tIns="0" rIns="0" bIns="0" rtlCol="0"/>
          <a:lstStyle/>
          <a:p>
            <a:endParaRPr sz="1588">
              <a:solidFill>
                <a:prstClr val="black"/>
              </a:solidFill>
            </a:endParaRPr>
          </a:p>
        </p:txBody>
      </p:sp>
      <p:sp>
        <p:nvSpPr>
          <p:cNvPr id="15" name="object 15"/>
          <p:cNvSpPr/>
          <p:nvPr/>
        </p:nvSpPr>
        <p:spPr>
          <a:xfrm>
            <a:off x="8057963" y="4793297"/>
            <a:ext cx="256615" cy="26894"/>
          </a:xfrm>
          <a:custGeom>
            <a:avLst/>
            <a:gdLst/>
            <a:ahLst/>
            <a:cxnLst/>
            <a:rect l="l" t="t" r="r" b="b"/>
            <a:pathLst>
              <a:path w="290829" h="30479">
                <a:moveTo>
                  <a:pt x="0" y="0"/>
                </a:moveTo>
                <a:lnTo>
                  <a:pt x="7559" y="2519"/>
                </a:lnTo>
                <a:lnTo>
                  <a:pt x="16559" y="5759"/>
                </a:lnTo>
                <a:lnTo>
                  <a:pt x="21239" y="6479"/>
                </a:lnTo>
                <a:lnTo>
                  <a:pt x="29879" y="9719"/>
                </a:lnTo>
                <a:lnTo>
                  <a:pt x="36359" y="10799"/>
                </a:lnTo>
                <a:lnTo>
                  <a:pt x="45719" y="13319"/>
                </a:lnTo>
                <a:lnTo>
                  <a:pt x="55799" y="14039"/>
                </a:lnTo>
                <a:lnTo>
                  <a:pt x="67679" y="15479"/>
                </a:lnTo>
                <a:lnTo>
                  <a:pt x="79199" y="15479"/>
                </a:lnTo>
                <a:lnTo>
                  <a:pt x="92519" y="14759"/>
                </a:lnTo>
                <a:lnTo>
                  <a:pt x="106559" y="14399"/>
                </a:lnTo>
                <a:lnTo>
                  <a:pt x="121679" y="14039"/>
                </a:lnTo>
                <a:lnTo>
                  <a:pt x="137879" y="13319"/>
                </a:lnTo>
                <a:lnTo>
                  <a:pt x="154799" y="14039"/>
                </a:lnTo>
                <a:lnTo>
                  <a:pt x="172079" y="14399"/>
                </a:lnTo>
                <a:lnTo>
                  <a:pt x="189719" y="15839"/>
                </a:lnTo>
                <a:lnTo>
                  <a:pt x="206279" y="17999"/>
                </a:lnTo>
                <a:lnTo>
                  <a:pt x="222479" y="20519"/>
                </a:lnTo>
                <a:lnTo>
                  <a:pt x="237599" y="23399"/>
                </a:lnTo>
                <a:lnTo>
                  <a:pt x="251639" y="26279"/>
                </a:lnTo>
                <a:lnTo>
                  <a:pt x="263519" y="28439"/>
                </a:lnTo>
                <a:lnTo>
                  <a:pt x="273239" y="29519"/>
                </a:lnTo>
                <a:lnTo>
                  <a:pt x="281159" y="29879"/>
                </a:lnTo>
                <a:lnTo>
                  <a:pt x="285839" y="28439"/>
                </a:lnTo>
                <a:lnTo>
                  <a:pt x="290519" y="28439"/>
                </a:lnTo>
                <a:lnTo>
                  <a:pt x="289079" y="23399"/>
                </a:lnTo>
                <a:lnTo>
                  <a:pt x="287279" y="14759"/>
                </a:lnTo>
              </a:path>
            </a:pathLst>
          </a:custGeom>
          <a:ln w="28576">
            <a:solidFill>
              <a:srgbClr val="FF2600"/>
            </a:solidFill>
          </a:ln>
        </p:spPr>
        <p:txBody>
          <a:bodyPr wrap="square" lIns="0" tIns="0" rIns="0" bIns="0" rtlCol="0"/>
          <a:lstStyle/>
          <a:p>
            <a:endParaRPr sz="1588">
              <a:solidFill>
                <a:prstClr val="black"/>
              </a:solidFill>
            </a:endParaRPr>
          </a:p>
        </p:txBody>
      </p:sp>
      <p:sp>
        <p:nvSpPr>
          <p:cNvPr id="16" name="object 16"/>
          <p:cNvSpPr/>
          <p:nvPr/>
        </p:nvSpPr>
        <p:spPr>
          <a:xfrm>
            <a:off x="8940704" y="4762803"/>
            <a:ext cx="304240" cy="42582"/>
          </a:xfrm>
          <a:custGeom>
            <a:avLst/>
            <a:gdLst/>
            <a:ahLst/>
            <a:cxnLst/>
            <a:rect l="l" t="t" r="r" b="b"/>
            <a:pathLst>
              <a:path w="344804" h="48260">
                <a:moveTo>
                  <a:pt x="0" y="2159"/>
                </a:moveTo>
                <a:lnTo>
                  <a:pt x="8279" y="0"/>
                </a:lnTo>
                <a:lnTo>
                  <a:pt x="16559" y="0"/>
                </a:lnTo>
                <a:lnTo>
                  <a:pt x="28079" y="1079"/>
                </a:lnTo>
                <a:lnTo>
                  <a:pt x="34919" y="1799"/>
                </a:lnTo>
                <a:lnTo>
                  <a:pt x="45359" y="4679"/>
                </a:lnTo>
                <a:lnTo>
                  <a:pt x="55799" y="6479"/>
                </a:lnTo>
                <a:lnTo>
                  <a:pt x="70199" y="10079"/>
                </a:lnTo>
                <a:lnTo>
                  <a:pt x="85319" y="12599"/>
                </a:lnTo>
                <a:lnTo>
                  <a:pt x="103319" y="16199"/>
                </a:lnTo>
                <a:lnTo>
                  <a:pt x="123119" y="19439"/>
                </a:lnTo>
                <a:lnTo>
                  <a:pt x="144359" y="22319"/>
                </a:lnTo>
                <a:lnTo>
                  <a:pt x="166319" y="25559"/>
                </a:lnTo>
                <a:lnTo>
                  <a:pt x="188639" y="28799"/>
                </a:lnTo>
                <a:lnTo>
                  <a:pt x="210599" y="31679"/>
                </a:lnTo>
                <a:lnTo>
                  <a:pt x="231119" y="34919"/>
                </a:lnTo>
                <a:lnTo>
                  <a:pt x="250919" y="37439"/>
                </a:lnTo>
                <a:lnTo>
                  <a:pt x="269279" y="40319"/>
                </a:lnTo>
                <a:lnTo>
                  <a:pt x="285839" y="42119"/>
                </a:lnTo>
                <a:lnTo>
                  <a:pt x="300959" y="44279"/>
                </a:lnTo>
                <a:lnTo>
                  <a:pt x="313919" y="45719"/>
                </a:lnTo>
                <a:lnTo>
                  <a:pt x="324719" y="46799"/>
                </a:lnTo>
                <a:lnTo>
                  <a:pt x="332999" y="47879"/>
                </a:lnTo>
                <a:lnTo>
                  <a:pt x="339839" y="47519"/>
                </a:lnTo>
                <a:lnTo>
                  <a:pt x="344519" y="47879"/>
                </a:lnTo>
                <a:lnTo>
                  <a:pt x="343079" y="42119"/>
                </a:lnTo>
                <a:lnTo>
                  <a:pt x="336599" y="40679"/>
                </a:lnTo>
              </a:path>
            </a:pathLst>
          </a:custGeom>
          <a:ln w="28576">
            <a:solidFill>
              <a:srgbClr val="FF2600"/>
            </a:solidFill>
          </a:ln>
        </p:spPr>
        <p:txBody>
          <a:bodyPr wrap="square" lIns="0" tIns="0" rIns="0" bIns="0" rtlCol="0"/>
          <a:lstStyle/>
          <a:p>
            <a:endParaRPr sz="1588">
              <a:solidFill>
                <a:prstClr val="black"/>
              </a:solidFill>
            </a:endParaRPr>
          </a:p>
        </p:txBody>
      </p:sp>
      <p:sp>
        <p:nvSpPr>
          <p:cNvPr id="18" name="object 18"/>
          <p:cNvSpPr txBox="1"/>
          <p:nvPr/>
        </p:nvSpPr>
        <p:spPr>
          <a:xfrm>
            <a:off x="9396279" y="6002249"/>
            <a:ext cx="117101" cy="205184"/>
          </a:xfrm>
          <a:prstGeom prst="rect">
            <a:avLst/>
          </a:prstGeom>
        </p:spPr>
        <p:txBody>
          <a:bodyPr vert="horz" wrap="square" lIns="0" tIns="0" rIns="0" bIns="0" rtlCol="0">
            <a:spAutoFit/>
          </a:bodyPr>
          <a:lstStyle/>
          <a:p>
            <a:pPr marL="11206">
              <a:lnSpc>
                <a:spcPts val="1623"/>
              </a:lnSpc>
            </a:pPr>
            <a:r>
              <a:rPr sz="1588" spc="-53" dirty="0">
                <a:solidFill>
                  <a:srgbClr val="7F7F7F"/>
                </a:solidFill>
                <a:latin typeface="Times New Roman"/>
                <a:cs typeface="Times New Roman"/>
              </a:rPr>
              <a:t>1</a:t>
            </a:r>
            <a:endParaRPr sz="1588">
              <a:solidFill>
                <a:prstClr val="black"/>
              </a:solidFill>
              <a:latin typeface="Times New Roman"/>
              <a:cs typeface="Times New Roman"/>
            </a:endParaRPr>
          </a:p>
        </p:txBody>
      </p:sp>
    </p:spTree>
    <p:extLst>
      <p:ext uri="{BB962C8B-B14F-4D97-AF65-F5344CB8AC3E}">
        <p14:creationId xmlns:p14="http://schemas.microsoft.com/office/powerpoint/2010/main" val="2144244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86"/>
            <a:r>
              <a:rPr spc="-124" dirty="0"/>
              <a:t>C</a:t>
            </a:r>
            <a:r>
              <a:rPr spc="40" dirty="0"/>
              <a:t>o</a:t>
            </a:r>
            <a:r>
              <a:rPr spc="93" dirty="0"/>
              <a:t>r</a:t>
            </a:r>
            <a:r>
              <a:rPr dirty="0">
                <a:latin typeface="Times New Roman"/>
                <a:cs typeface="Times New Roman"/>
              </a:rPr>
              <a:t>r</a:t>
            </a:r>
            <a:r>
              <a:rPr spc="-110" dirty="0"/>
              <a:t>e</a:t>
            </a:r>
            <a:r>
              <a:rPr spc="-172" dirty="0"/>
              <a:t>la</a:t>
            </a:r>
            <a:r>
              <a:rPr spc="53" dirty="0"/>
              <a:t>t</a:t>
            </a:r>
            <a:r>
              <a:rPr spc="-75" dirty="0"/>
              <a:t>io</a:t>
            </a:r>
            <a:r>
              <a:rPr spc="40" dirty="0"/>
              <a:t>n</a:t>
            </a:r>
          </a:p>
        </p:txBody>
      </p:sp>
      <p:sp>
        <p:nvSpPr>
          <p:cNvPr id="3" name="object 3"/>
          <p:cNvSpPr txBox="1">
            <a:spLocks noGrp="1"/>
          </p:cNvSpPr>
          <p:nvPr>
            <p:ph type="body" idx="1"/>
          </p:nvPr>
        </p:nvSpPr>
        <p:spPr>
          <a:xfrm>
            <a:off x="1389653" y="2131153"/>
            <a:ext cx="8750441" cy="1632498"/>
          </a:xfrm>
          <a:prstGeom prst="rect">
            <a:avLst/>
          </a:prstGeom>
        </p:spPr>
        <p:txBody>
          <a:bodyPr vert="horz" wrap="square" lIns="0" tIns="0" rIns="0" bIns="0" rtlCol="0">
            <a:spAutoFit/>
          </a:bodyPr>
          <a:lstStyle/>
          <a:p>
            <a:pPr marL="196674">
              <a:tabLst>
                <a:tab pos="2012684" algn="l"/>
              </a:tabLst>
            </a:pPr>
            <a:r>
              <a:rPr spc="-119" dirty="0"/>
              <a:t>A </a:t>
            </a:r>
            <a:r>
              <a:rPr spc="-31" dirty="0"/>
              <a:t> </a:t>
            </a:r>
            <a:r>
              <a:rPr spc="-53" dirty="0"/>
              <a:t>measure</a:t>
            </a:r>
            <a:r>
              <a:rPr spc="499" dirty="0"/>
              <a:t> </a:t>
            </a:r>
            <a:r>
              <a:rPr dirty="0"/>
              <a:t>of	</a:t>
            </a:r>
            <a:r>
              <a:rPr spc="-4" dirty="0"/>
              <a:t>the </a:t>
            </a:r>
            <a:r>
              <a:rPr spc="-66" dirty="0"/>
              <a:t>linear </a:t>
            </a:r>
            <a:r>
              <a:rPr spc="-40" dirty="0"/>
              <a:t>relationship </a:t>
            </a:r>
            <a:r>
              <a:rPr spc="-44" dirty="0"/>
              <a:t>between</a:t>
            </a:r>
            <a:r>
              <a:rPr spc="84" dirty="0"/>
              <a:t> </a:t>
            </a:r>
            <a:r>
              <a:rPr spc="-79" dirty="0"/>
              <a:t>variables</a:t>
            </a:r>
          </a:p>
          <a:p>
            <a:pPr marL="583297">
              <a:spcBef>
                <a:spcPts val="415"/>
              </a:spcBef>
            </a:pPr>
            <a:r>
              <a:rPr sz="2294" spc="79" dirty="0"/>
              <a:t>+1 </a:t>
            </a:r>
            <a:r>
              <a:rPr sz="2294" spc="234" dirty="0"/>
              <a:t>= </a:t>
            </a:r>
            <a:r>
              <a:rPr sz="2294" spc="-26" dirty="0"/>
              <a:t>perfect </a:t>
            </a:r>
            <a:r>
              <a:rPr sz="2294" spc="-53" dirty="0"/>
              <a:t>positive </a:t>
            </a:r>
            <a:r>
              <a:rPr sz="2294" spc="-62" dirty="0"/>
              <a:t>linear</a:t>
            </a:r>
            <a:r>
              <a:rPr sz="2294" spc="-256" dirty="0"/>
              <a:t> </a:t>
            </a:r>
            <a:r>
              <a:rPr sz="2294" spc="-35" dirty="0"/>
              <a:t>relationship</a:t>
            </a:r>
            <a:endParaRPr sz="2294" dirty="0"/>
          </a:p>
          <a:p>
            <a:pPr marL="656139">
              <a:spcBef>
                <a:spcPts val="512"/>
              </a:spcBef>
              <a:tabLst>
                <a:tab pos="994015" algn="l"/>
              </a:tabLst>
            </a:pPr>
            <a:r>
              <a:rPr sz="2294" spc="-75" dirty="0"/>
              <a:t>0	</a:t>
            </a:r>
            <a:r>
              <a:rPr sz="2294" spc="234" dirty="0"/>
              <a:t>= </a:t>
            </a:r>
            <a:r>
              <a:rPr sz="2294" spc="22" dirty="0"/>
              <a:t>no </a:t>
            </a:r>
            <a:r>
              <a:rPr sz="2294" spc="-62" dirty="0"/>
              <a:t>linear</a:t>
            </a:r>
            <a:r>
              <a:rPr sz="2294" spc="-313" dirty="0"/>
              <a:t> </a:t>
            </a:r>
            <a:r>
              <a:rPr sz="2294" spc="-35" dirty="0"/>
              <a:t>relationship</a:t>
            </a:r>
            <a:endParaRPr sz="2294" dirty="0"/>
          </a:p>
          <a:p>
            <a:pPr marL="583297">
              <a:spcBef>
                <a:spcPts val="512"/>
              </a:spcBef>
              <a:tabLst>
                <a:tab pos="994015" algn="l"/>
              </a:tabLst>
            </a:pPr>
            <a:r>
              <a:rPr sz="2294" spc="-62" dirty="0"/>
              <a:t>-1	</a:t>
            </a:r>
            <a:r>
              <a:rPr sz="2294" spc="234" dirty="0"/>
              <a:t>= </a:t>
            </a:r>
            <a:r>
              <a:rPr sz="2294" spc="-26" dirty="0"/>
              <a:t>perfect </a:t>
            </a:r>
            <a:r>
              <a:rPr sz="2294" spc="-62" dirty="0"/>
              <a:t>negative linear</a:t>
            </a:r>
            <a:r>
              <a:rPr sz="2294" spc="-176" dirty="0"/>
              <a:t> </a:t>
            </a:r>
            <a:r>
              <a:rPr sz="2294" spc="-35" dirty="0"/>
              <a:t>relationship</a:t>
            </a:r>
            <a:endParaRPr sz="2294" dirty="0"/>
          </a:p>
        </p:txBody>
      </p:sp>
      <p:sp>
        <p:nvSpPr>
          <p:cNvPr id="8" name="object 8"/>
          <p:cNvSpPr txBox="1"/>
          <p:nvPr/>
        </p:nvSpPr>
        <p:spPr>
          <a:xfrm>
            <a:off x="9396279" y="6002249"/>
            <a:ext cx="117101" cy="205184"/>
          </a:xfrm>
          <a:prstGeom prst="rect">
            <a:avLst/>
          </a:prstGeom>
        </p:spPr>
        <p:txBody>
          <a:bodyPr vert="horz" wrap="square" lIns="0" tIns="0" rIns="0" bIns="0" rtlCol="0">
            <a:spAutoFit/>
          </a:bodyPr>
          <a:lstStyle/>
          <a:p>
            <a:pPr marL="11206">
              <a:lnSpc>
                <a:spcPts val="1623"/>
              </a:lnSpc>
            </a:pPr>
            <a:r>
              <a:rPr sz="1588" spc="-53" dirty="0">
                <a:solidFill>
                  <a:srgbClr val="7F7F7F"/>
                </a:solidFill>
                <a:latin typeface="Times New Roman"/>
                <a:cs typeface="Times New Roman"/>
              </a:rPr>
              <a:t>1</a:t>
            </a:r>
            <a:endParaRPr sz="1588">
              <a:solidFill>
                <a:prstClr val="black"/>
              </a:solidFill>
              <a:latin typeface="Times New Roman"/>
              <a:cs typeface="Times New Roman"/>
            </a:endParaRPr>
          </a:p>
        </p:txBody>
      </p:sp>
    </p:spTree>
    <p:extLst>
      <p:ext uri="{BB962C8B-B14F-4D97-AF65-F5344CB8AC3E}">
        <p14:creationId xmlns:p14="http://schemas.microsoft.com/office/powerpoint/2010/main" val="1754692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86">
              <a:tabLst>
                <a:tab pos="2612230" algn="l"/>
              </a:tabLst>
            </a:pPr>
            <a:r>
              <a:rPr spc="172" dirty="0"/>
              <a:t>E</a:t>
            </a:r>
            <a:r>
              <a:rPr spc="-163" dirty="0"/>
              <a:t>x</a:t>
            </a:r>
            <a:r>
              <a:rPr spc="-150" dirty="0"/>
              <a:t>a</a:t>
            </a:r>
            <a:r>
              <a:rPr spc="4" dirty="0"/>
              <a:t>mp</a:t>
            </a:r>
            <a:r>
              <a:rPr spc="-150" dirty="0"/>
              <a:t>le</a:t>
            </a:r>
            <a:r>
              <a:rPr spc="-97" dirty="0"/>
              <a:t>s</a:t>
            </a:r>
            <a:r>
              <a:rPr spc="-4" dirty="0"/>
              <a:t> </a:t>
            </a:r>
            <a:r>
              <a:rPr spc="40" dirty="0"/>
              <a:t>o</a:t>
            </a:r>
            <a:r>
              <a:rPr spc="-44" dirty="0"/>
              <a:t>f</a:t>
            </a:r>
            <a:r>
              <a:rPr dirty="0">
                <a:latin typeface="Times New Roman"/>
                <a:cs typeface="Times New Roman"/>
              </a:rPr>
              <a:t>	</a:t>
            </a:r>
            <a:r>
              <a:rPr spc="-124" dirty="0"/>
              <a:t>C</a:t>
            </a:r>
            <a:r>
              <a:rPr spc="40" dirty="0"/>
              <a:t>o</a:t>
            </a:r>
            <a:r>
              <a:rPr spc="93" dirty="0"/>
              <a:t>r</a:t>
            </a:r>
            <a:r>
              <a:rPr dirty="0">
                <a:latin typeface="Times New Roman"/>
                <a:cs typeface="Times New Roman"/>
              </a:rPr>
              <a:t>r</a:t>
            </a:r>
            <a:r>
              <a:rPr spc="-110" dirty="0"/>
              <a:t>e</a:t>
            </a:r>
            <a:r>
              <a:rPr spc="-172" dirty="0"/>
              <a:t>la</a:t>
            </a:r>
            <a:r>
              <a:rPr spc="53" dirty="0"/>
              <a:t>t</a:t>
            </a:r>
            <a:r>
              <a:rPr spc="-75" dirty="0"/>
              <a:t>io</a:t>
            </a:r>
            <a:r>
              <a:rPr spc="40" dirty="0"/>
              <a:t>n</a:t>
            </a:r>
          </a:p>
        </p:txBody>
      </p:sp>
      <p:sp>
        <p:nvSpPr>
          <p:cNvPr id="3" name="object 3"/>
          <p:cNvSpPr/>
          <p:nvPr/>
        </p:nvSpPr>
        <p:spPr>
          <a:xfrm>
            <a:off x="6200023" y="3272207"/>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4" name="object 4"/>
          <p:cNvSpPr/>
          <p:nvPr/>
        </p:nvSpPr>
        <p:spPr>
          <a:xfrm>
            <a:off x="6830915" y="2621986"/>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 name="object 5"/>
          <p:cNvSpPr/>
          <p:nvPr/>
        </p:nvSpPr>
        <p:spPr>
          <a:xfrm>
            <a:off x="5513059" y="3044279"/>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 name="object 6"/>
          <p:cNvSpPr/>
          <p:nvPr/>
        </p:nvSpPr>
        <p:spPr>
          <a:xfrm>
            <a:off x="4938256" y="3882065"/>
            <a:ext cx="72838" cy="72838"/>
          </a:xfrm>
          <a:custGeom>
            <a:avLst/>
            <a:gdLst/>
            <a:ahLst/>
            <a:cxnLst/>
            <a:rect l="l" t="t" r="r" b="b"/>
            <a:pathLst>
              <a:path w="82550" h="82550">
                <a:moveTo>
                  <a:pt x="0" y="0"/>
                </a:moveTo>
                <a:lnTo>
                  <a:pt x="82292" y="0"/>
                </a:lnTo>
                <a:lnTo>
                  <a:pt x="82292"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 name="object 7"/>
          <p:cNvSpPr/>
          <p:nvPr/>
        </p:nvSpPr>
        <p:spPr>
          <a:xfrm>
            <a:off x="6073846" y="4129703"/>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8" name="object 8"/>
          <p:cNvSpPr/>
          <p:nvPr/>
        </p:nvSpPr>
        <p:spPr>
          <a:xfrm>
            <a:off x="5393895" y="2578496"/>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 name="object 9"/>
          <p:cNvSpPr/>
          <p:nvPr/>
        </p:nvSpPr>
        <p:spPr>
          <a:xfrm>
            <a:off x="7342632" y="4438392"/>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 name="object 10"/>
          <p:cNvSpPr/>
          <p:nvPr/>
        </p:nvSpPr>
        <p:spPr>
          <a:xfrm>
            <a:off x="7812292" y="207915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 name="object 11"/>
          <p:cNvSpPr/>
          <p:nvPr/>
        </p:nvSpPr>
        <p:spPr>
          <a:xfrm>
            <a:off x="6879986" y="3400032"/>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 name="object 12"/>
          <p:cNvSpPr/>
          <p:nvPr/>
        </p:nvSpPr>
        <p:spPr>
          <a:xfrm>
            <a:off x="6256109" y="4206755"/>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3" name="object 13"/>
          <p:cNvSpPr/>
          <p:nvPr/>
        </p:nvSpPr>
        <p:spPr>
          <a:xfrm>
            <a:off x="4812078" y="3493938"/>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 name="object 14"/>
          <p:cNvSpPr/>
          <p:nvPr/>
        </p:nvSpPr>
        <p:spPr>
          <a:xfrm>
            <a:off x="6214042" y="475735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 name="object 15"/>
          <p:cNvSpPr/>
          <p:nvPr/>
        </p:nvSpPr>
        <p:spPr>
          <a:xfrm>
            <a:off x="7735185" y="2974400"/>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 name="object 16"/>
          <p:cNvSpPr/>
          <p:nvPr/>
        </p:nvSpPr>
        <p:spPr>
          <a:xfrm>
            <a:off x="6999149" y="405492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7" name="object 17"/>
          <p:cNvSpPr/>
          <p:nvPr/>
        </p:nvSpPr>
        <p:spPr>
          <a:xfrm>
            <a:off x="6270128" y="4767274"/>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8" name="object 18"/>
          <p:cNvSpPr/>
          <p:nvPr/>
        </p:nvSpPr>
        <p:spPr>
          <a:xfrm>
            <a:off x="6270128" y="4767274"/>
            <a:ext cx="72838" cy="72838"/>
          </a:xfrm>
          <a:custGeom>
            <a:avLst/>
            <a:gdLst/>
            <a:ahLst/>
            <a:cxnLst/>
            <a:rect l="l" t="t" r="r" b="b"/>
            <a:pathLst>
              <a:path w="82550" h="82550">
                <a:moveTo>
                  <a:pt x="0" y="0"/>
                </a:moveTo>
                <a:lnTo>
                  <a:pt x="82296" y="0"/>
                </a:lnTo>
                <a:lnTo>
                  <a:pt x="82296" y="82296"/>
                </a:lnTo>
                <a:lnTo>
                  <a:pt x="0" y="82296"/>
                </a:lnTo>
                <a:lnTo>
                  <a:pt x="0" y="0"/>
                </a:lnTo>
                <a:close/>
              </a:path>
            </a:pathLst>
          </a:custGeom>
          <a:ln w="9525">
            <a:solidFill>
              <a:srgbClr val="FFFFFF"/>
            </a:solidFill>
          </a:ln>
        </p:spPr>
        <p:txBody>
          <a:bodyPr wrap="square" lIns="0" tIns="0" rIns="0" bIns="0" rtlCol="0"/>
          <a:lstStyle/>
          <a:p>
            <a:endParaRPr sz="1588">
              <a:solidFill>
                <a:prstClr val="black"/>
              </a:solidFill>
            </a:endParaRPr>
          </a:p>
        </p:txBody>
      </p:sp>
      <p:sp>
        <p:nvSpPr>
          <p:cNvPr id="19" name="object 19"/>
          <p:cNvSpPr/>
          <p:nvPr/>
        </p:nvSpPr>
        <p:spPr>
          <a:xfrm>
            <a:off x="6024786" y="4644939"/>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0" name="object 20"/>
          <p:cNvSpPr/>
          <p:nvPr/>
        </p:nvSpPr>
        <p:spPr>
          <a:xfrm>
            <a:off x="6354239" y="3160753"/>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1" name="object 21"/>
          <p:cNvSpPr/>
          <p:nvPr/>
        </p:nvSpPr>
        <p:spPr>
          <a:xfrm>
            <a:off x="5856541" y="3632510"/>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2" name="object 22"/>
          <p:cNvSpPr/>
          <p:nvPr/>
        </p:nvSpPr>
        <p:spPr>
          <a:xfrm>
            <a:off x="5751396" y="4813385"/>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3" name="object 23"/>
          <p:cNvSpPr/>
          <p:nvPr/>
        </p:nvSpPr>
        <p:spPr>
          <a:xfrm>
            <a:off x="4629822" y="4297545"/>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4" name="object 24"/>
          <p:cNvSpPr/>
          <p:nvPr/>
        </p:nvSpPr>
        <p:spPr>
          <a:xfrm>
            <a:off x="6017772" y="4706829"/>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5" name="object 25"/>
          <p:cNvSpPr/>
          <p:nvPr/>
        </p:nvSpPr>
        <p:spPr>
          <a:xfrm>
            <a:off x="6017772" y="4706829"/>
            <a:ext cx="72838" cy="72838"/>
          </a:xfrm>
          <a:custGeom>
            <a:avLst/>
            <a:gdLst/>
            <a:ahLst/>
            <a:cxnLst/>
            <a:rect l="l" t="t" r="r" b="b"/>
            <a:pathLst>
              <a:path w="82550" h="82550">
                <a:moveTo>
                  <a:pt x="0" y="0"/>
                </a:moveTo>
                <a:lnTo>
                  <a:pt x="82295" y="0"/>
                </a:lnTo>
                <a:lnTo>
                  <a:pt x="82295" y="82296"/>
                </a:lnTo>
                <a:lnTo>
                  <a:pt x="0" y="82296"/>
                </a:lnTo>
                <a:lnTo>
                  <a:pt x="0" y="0"/>
                </a:lnTo>
                <a:close/>
              </a:path>
            </a:pathLst>
          </a:custGeom>
          <a:ln w="9525">
            <a:solidFill>
              <a:srgbClr val="FFFFFF"/>
            </a:solidFill>
          </a:ln>
        </p:spPr>
        <p:txBody>
          <a:bodyPr wrap="square" lIns="0" tIns="0" rIns="0" bIns="0" rtlCol="0"/>
          <a:lstStyle/>
          <a:p>
            <a:endParaRPr sz="1588">
              <a:solidFill>
                <a:prstClr val="black"/>
              </a:solidFill>
            </a:endParaRPr>
          </a:p>
        </p:txBody>
      </p:sp>
      <p:sp>
        <p:nvSpPr>
          <p:cNvPr id="26" name="object 26"/>
          <p:cNvSpPr/>
          <p:nvPr/>
        </p:nvSpPr>
        <p:spPr>
          <a:xfrm>
            <a:off x="6003753" y="3514724"/>
            <a:ext cx="72838" cy="72838"/>
          </a:xfrm>
          <a:custGeom>
            <a:avLst/>
            <a:gdLst/>
            <a:ahLst/>
            <a:cxnLst/>
            <a:rect l="l" t="t" r="r" b="b"/>
            <a:pathLst>
              <a:path w="82550" h="82550">
                <a:moveTo>
                  <a:pt x="0" y="0"/>
                </a:moveTo>
                <a:lnTo>
                  <a:pt x="82295" y="0"/>
                </a:lnTo>
                <a:lnTo>
                  <a:pt x="82295" y="82283"/>
                </a:lnTo>
                <a:lnTo>
                  <a:pt x="0" y="8228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7" name="object 27"/>
          <p:cNvSpPr/>
          <p:nvPr/>
        </p:nvSpPr>
        <p:spPr>
          <a:xfrm>
            <a:off x="4924236" y="3718873"/>
            <a:ext cx="72838" cy="72838"/>
          </a:xfrm>
          <a:custGeom>
            <a:avLst/>
            <a:gdLst/>
            <a:ahLst/>
            <a:cxnLst/>
            <a:rect l="l" t="t" r="r" b="b"/>
            <a:pathLst>
              <a:path w="82550" h="82550">
                <a:moveTo>
                  <a:pt x="0" y="0"/>
                </a:moveTo>
                <a:lnTo>
                  <a:pt x="82294" y="0"/>
                </a:lnTo>
                <a:lnTo>
                  <a:pt x="82294"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8" name="object 28"/>
          <p:cNvSpPr/>
          <p:nvPr/>
        </p:nvSpPr>
        <p:spPr>
          <a:xfrm>
            <a:off x="7749204" y="4749120"/>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9" name="object 29"/>
          <p:cNvSpPr/>
          <p:nvPr/>
        </p:nvSpPr>
        <p:spPr>
          <a:xfrm>
            <a:off x="7342632" y="3641352"/>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30" name="object 30"/>
          <p:cNvSpPr/>
          <p:nvPr/>
        </p:nvSpPr>
        <p:spPr>
          <a:xfrm>
            <a:off x="4834365" y="4959062"/>
            <a:ext cx="2804272" cy="0"/>
          </a:xfrm>
          <a:custGeom>
            <a:avLst/>
            <a:gdLst/>
            <a:ahLst/>
            <a:cxnLst/>
            <a:rect l="l" t="t" r="r" b="b"/>
            <a:pathLst>
              <a:path w="3178175">
                <a:moveTo>
                  <a:pt x="0" y="0"/>
                </a:moveTo>
                <a:lnTo>
                  <a:pt x="3177791" y="0"/>
                </a:lnTo>
              </a:path>
            </a:pathLst>
          </a:custGeom>
          <a:ln w="9525">
            <a:solidFill>
              <a:srgbClr val="000000"/>
            </a:solidFill>
          </a:ln>
        </p:spPr>
        <p:txBody>
          <a:bodyPr wrap="square" lIns="0" tIns="0" rIns="0" bIns="0" rtlCol="0"/>
          <a:lstStyle/>
          <a:p>
            <a:endParaRPr sz="1588">
              <a:solidFill>
                <a:prstClr val="black"/>
              </a:solidFill>
            </a:endParaRPr>
          </a:p>
        </p:txBody>
      </p:sp>
      <p:sp>
        <p:nvSpPr>
          <p:cNvPr id="31" name="object 31"/>
          <p:cNvSpPr/>
          <p:nvPr/>
        </p:nvSpPr>
        <p:spPr>
          <a:xfrm>
            <a:off x="4834365"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2" name="object 32"/>
          <p:cNvSpPr/>
          <p:nvPr/>
        </p:nvSpPr>
        <p:spPr>
          <a:xfrm>
            <a:off x="5535347"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3" name="object 33"/>
          <p:cNvSpPr/>
          <p:nvPr/>
        </p:nvSpPr>
        <p:spPr>
          <a:xfrm>
            <a:off x="6236331"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4" name="object 34"/>
          <p:cNvSpPr/>
          <p:nvPr/>
        </p:nvSpPr>
        <p:spPr>
          <a:xfrm>
            <a:off x="6937315"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5" name="object 35"/>
          <p:cNvSpPr/>
          <p:nvPr/>
        </p:nvSpPr>
        <p:spPr>
          <a:xfrm>
            <a:off x="7638299"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6" name="object 36"/>
          <p:cNvSpPr txBox="1"/>
          <p:nvPr/>
        </p:nvSpPr>
        <p:spPr>
          <a:xfrm>
            <a:off x="4688544" y="5092636"/>
            <a:ext cx="291913"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400</a:t>
            </a:r>
            <a:endParaRPr sz="1235">
              <a:solidFill>
                <a:prstClr val="black"/>
              </a:solidFill>
              <a:latin typeface="Arial"/>
              <a:cs typeface="Arial"/>
            </a:endParaRPr>
          </a:p>
        </p:txBody>
      </p:sp>
      <p:sp>
        <p:nvSpPr>
          <p:cNvPr id="37" name="object 37"/>
          <p:cNvSpPr txBox="1"/>
          <p:nvPr/>
        </p:nvSpPr>
        <p:spPr>
          <a:xfrm>
            <a:off x="5389525" y="5092636"/>
            <a:ext cx="992841" cy="190052"/>
          </a:xfrm>
          <a:prstGeom prst="rect">
            <a:avLst/>
          </a:prstGeom>
        </p:spPr>
        <p:txBody>
          <a:bodyPr vert="horz" wrap="square" lIns="0" tIns="0" rIns="0" bIns="0" rtlCol="0">
            <a:spAutoFit/>
          </a:bodyPr>
          <a:lstStyle/>
          <a:p>
            <a:pPr marL="11206">
              <a:tabLst>
                <a:tab pos="712172" algn="l"/>
              </a:tabLst>
            </a:pPr>
            <a:r>
              <a:rPr sz="1235" spc="18" dirty="0">
                <a:solidFill>
                  <a:prstClr val="black"/>
                </a:solidFill>
                <a:latin typeface="Arial"/>
                <a:cs typeface="Arial"/>
              </a:rPr>
              <a:t>500	600</a:t>
            </a:r>
            <a:endParaRPr sz="1235">
              <a:solidFill>
                <a:prstClr val="black"/>
              </a:solidFill>
              <a:latin typeface="Arial"/>
              <a:cs typeface="Arial"/>
            </a:endParaRPr>
          </a:p>
        </p:txBody>
      </p:sp>
      <p:sp>
        <p:nvSpPr>
          <p:cNvPr id="38" name="object 38"/>
          <p:cNvSpPr txBox="1"/>
          <p:nvPr/>
        </p:nvSpPr>
        <p:spPr>
          <a:xfrm>
            <a:off x="6791493" y="5092636"/>
            <a:ext cx="291913"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700</a:t>
            </a:r>
            <a:endParaRPr sz="1235">
              <a:solidFill>
                <a:prstClr val="black"/>
              </a:solidFill>
              <a:latin typeface="Arial"/>
              <a:cs typeface="Arial"/>
            </a:endParaRPr>
          </a:p>
        </p:txBody>
      </p:sp>
      <p:sp>
        <p:nvSpPr>
          <p:cNvPr id="39" name="object 39"/>
          <p:cNvSpPr txBox="1"/>
          <p:nvPr/>
        </p:nvSpPr>
        <p:spPr>
          <a:xfrm>
            <a:off x="7492488" y="5092636"/>
            <a:ext cx="291913"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800</a:t>
            </a:r>
            <a:endParaRPr sz="1235">
              <a:solidFill>
                <a:prstClr val="black"/>
              </a:solidFill>
              <a:latin typeface="Arial"/>
              <a:cs typeface="Arial"/>
            </a:endParaRPr>
          </a:p>
        </p:txBody>
      </p:sp>
      <p:sp>
        <p:nvSpPr>
          <p:cNvPr id="40" name="object 40"/>
          <p:cNvSpPr/>
          <p:nvPr/>
        </p:nvSpPr>
        <p:spPr>
          <a:xfrm>
            <a:off x="4538831" y="2107932"/>
            <a:ext cx="0" cy="2389654"/>
          </a:xfrm>
          <a:custGeom>
            <a:avLst/>
            <a:gdLst/>
            <a:ahLst/>
            <a:cxnLst/>
            <a:rect l="l" t="t" r="r" b="b"/>
            <a:pathLst>
              <a:path h="2708275">
                <a:moveTo>
                  <a:pt x="0" y="270780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1" name="object 41"/>
          <p:cNvSpPr/>
          <p:nvPr/>
        </p:nvSpPr>
        <p:spPr>
          <a:xfrm>
            <a:off x="4458148" y="4497167"/>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2" name="object 42"/>
          <p:cNvSpPr/>
          <p:nvPr/>
        </p:nvSpPr>
        <p:spPr>
          <a:xfrm>
            <a:off x="4458148" y="3899848"/>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3" name="object 43"/>
          <p:cNvSpPr/>
          <p:nvPr/>
        </p:nvSpPr>
        <p:spPr>
          <a:xfrm>
            <a:off x="4458148" y="3302541"/>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4" name="object 44"/>
          <p:cNvSpPr/>
          <p:nvPr/>
        </p:nvSpPr>
        <p:spPr>
          <a:xfrm>
            <a:off x="4458148" y="2705234"/>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5" name="object 45"/>
          <p:cNvSpPr/>
          <p:nvPr/>
        </p:nvSpPr>
        <p:spPr>
          <a:xfrm>
            <a:off x="4458148" y="2107931"/>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6" name="object 46"/>
          <p:cNvSpPr txBox="1"/>
          <p:nvPr/>
        </p:nvSpPr>
        <p:spPr>
          <a:xfrm>
            <a:off x="4203230" y="4373767"/>
            <a:ext cx="179536" cy="247090"/>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6.5</a:t>
            </a:r>
            <a:endParaRPr sz="1279">
              <a:solidFill>
                <a:prstClr val="black"/>
              </a:solidFill>
              <a:latin typeface="Arial"/>
              <a:cs typeface="Arial"/>
            </a:endParaRPr>
          </a:p>
        </p:txBody>
      </p:sp>
      <p:sp>
        <p:nvSpPr>
          <p:cNvPr id="47" name="object 47"/>
          <p:cNvSpPr txBox="1"/>
          <p:nvPr/>
        </p:nvSpPr>
        <p:spPr>
          <a:xfrm>
            <a:off x="4203230" y="3776460"/>
            <a:ext cx="179536" cy="247090"/>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7.0</a:t>
            </a:r>
            <a:endParaRPr sz="1279">
              <a:solidFill>
                <a:prstClr val="black"/>
              </a:solidFill>
              <a:latin typeface="Arial"/>
              <a:cs typeface="Arial"/>
            </a:endParaRPr>
          </a:p>
        </p:txBody>
      </p:sp>
      <p:sp>
        <p:nvSpPr>
          <p:cNvPr id="48" name="object 48"/>
          <p:cNvSpPr txBox="1"/>
          <p:nvPr/>
        </p:nvSpPr>
        <p:spPr>
          <a:xfrm>
            <a:off x="4203230" y="3179153"/>
            <a:ext cx="179536" cy="247090"/>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7.5</a:t>
            </a:r>
            <a:endParaRPr sz="1279">
              <a:solidFill>
                <a:prstClr val="black"/>
              </a:solidFill>
              <a:latin typeface="Arial"/>
              <a:cs typeface="Arial"/>
            </a:endParaRPr>
          </a:p>
        </p:txBody>
      </p:sp>
      <p:sp>
        <p:nvSpPr>
          <p:cNvPr id="49" name="object 49"/>
          <p:cNvSpPr txBox="1"/>
          <p:nvPr/>
        </p:nvSpPr>
        <p:spPr>
          <a:xfrm>
            <a:off x="4203230" y="2581846"/>
            <a:ext cx="179536" cy="247090"/>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8.0</a:t>
            </a:r>
            <a:endParaRPr sz="1279">
              <a:solidFill>
                <a:prstClr val="black"/>
              </a:solidFill>
              <a:latin typeface="Arial"/>
              <a:cs typeface="Arial"/>
            </a:endParaRPr>
          </a:p>
        </p:txBody>
      </p:sp>
      <p:sp>
        <p:nvSpPr>
          <p:cNvPr id="50" name="object 50"/>
          <p:cNvSpPr txBox="1"/>
          <p:nvPr/>
        </p:nvSpPr>
        <p:spPr>
          <a:xfrm>
            <a:off x="4203230" y="1984544"/>
            <a:ext cx="179536" cy="247090"/>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8.5</a:t>
            </a:r>
            <a:endParaRPr sz="1279">
              <a:solidFill>
                <a:prstClr val="black"/>
              </a:solidFill>
              <a:latin typeface="Arial"/>
              <a:cs typeface="Arial"/>
            </a:endParaRPr>
          </a:p>
        </p:txBody>
      </p:sp>
      <p:sp>
        <p:nvSpPr>
          <p:cNvPr id="51" name="object 51"/>
          <p:cNvSpPr/>
          <p:nvPr/>
        </p:nvSpPr>
        <p:spPr>
          <a:xfrm>
            <a:off x="4538831" y="2006088"/>
            <a:ext cx="3437404" cy="2953310"/>
          </a:xfrm>
          <a:custGeom>
            <a:avLst/>
            <a:gdLst/>
            <a:ahLst/>
            <a:cxnLst/>
            <a:rect l="l" t="t" r="r" b="b"/>
            <a:pathLst>
              <a:path w="3895725" h="3347085">
                <a:moveTo>
                  <a:pt x="0" y="3346704"/>
                </a:moveTo>
                <a:lnTo>
                  <a:pt x="3895343" y="3346704"/>
                </a:lnTo>
                <a:lnTo>
                  <a:pt x="3895343" y="0"/>
                </a:lnTo>
                <a:lnTo>
                  <a:pt x="0" y="0"/>
                </a:lnTo>
                <a:lnTo>
                  <a:pt x="0" y="3346704"/>
                </a:lnTo>
              </a:path>
            </a:pathLst>
          </a:custGeom>
          <a:ln w="9525">
            <a:solidFill>
              <a:srgbClr val="000000"/>
            </a:solidFill>
          </a:ln>
        </p:spPr>
        <p:txBody>
          <a:bodyPr wrap="square" lIns="0" tIns="0" rIns="0" bIns="0" rtlCol="0"/>
          <a:lstStyle/>
          <a:p>
            <a:endParaRPr sz="1588">
              <a:solidFill>
                <a:prstClr val="black"/>
              </a:solidFill>
            </a:endParaRPr>
          </a:p>
        </p:txBody>
      </p:sp>
      <p:sp>
        <p:nvSpPr>
          <p:cNvPr id="52" name="object 52"/>
          <p:cNvSpPr txBox="1"/>
          <p:nvPr/>
        </p:nvSpPr>
        <p:spPr>
          <a:xfrm>
            <a:off x="5614136" y="5409763"/>
            <a:ext cx="1286996" cy="196849"/>
          </a:xfrm>
          <a:prstGeom prst="rect">
            <a:avLst/>
          </a:prstGeom>
        </p:spPr>
        <p:txBody>
          <a:bodyPr vert="horz" wrap="square" lIns="0" tIns="0" rIns="0" bIns="0" rtlCol="0">
            <a:spAutoFit/>
          </a:bodyPr>
          <a:lstStyle/>
          <a:p>
            <a:pPr marL="11206"/>
            <a:r>
              <a:rPr sz="1279" spc="-4" dirty="0">
                <a:solidFill>
                  <a:prstClr val="black"/>
                </a:solidFill>
                <a:latin typeface="Arial"/>
                <a:cs typeface="Arial"/>
              </a:rPr>
              <a:t>Winter </a:t>
            </a:r>
            <a:r>
              <a:rPr sz="1279" spc="-9" dirty="0">
                <a:solidFill>
                  <a:prstClr val="black"/>
                </a:solidFill>
                <a:latin typeface="Arial"/>
                <a:cs typeface="Arial"/>
              </a:rPr>
              <a:t>Rain</a:t>
            </a:r>
            <a:r>
              <a:rPr sz="1279" spc="-62" dirty="0">
                <a:solidFill>
                  <a:prstClr val="black"/>
                </a:solidFill>
                <a:latin typeface="Arial"/>
                <a:cs typeface="Arial"/>
              </a:rPr>
              <a:t> </a:t>
            </a:r>
            <a:r>
              <a:rPr sz="1279" spc="-9" dirty="0">
                <a:solidFill>
                  <a:prstClr val="black"/>
                </a:solidFill>
                <a:latin typeface="Arial"/>
                <a:cs typeface="Arial"/>
              </a:rPr>
              <a:t>(mm)</a:t>
            </a:r>
            <a:endParaRPr sz="1279">
              <a:solidFill>
                <a:prstClr val="black"/>
              </a:solidFill>
              <a:latin typeface="Arial"/>
              <a:cs typeface="Arial"/>
            </a:endParaRPr>
          </a:p>
        </p:txBody>
      </p:sp>
      <p:sp>
        <p:nvSpPr>
          <p:cNvPr id="53" name="object 53"/>
          <p:cNvSpPr txBox="1"/>
          <p:nvPr/>
        </p:nvSpPr>
        <p:spPr>
          <a:xfrm>
            <a:off x="3880501" y="2762880"/>
            <a:ext cx="179536" cy="1439395"/>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
        <p:nvSpPr>
          <p:cNvPr id="54" name="object 54"/>
          <p:cNvSpPr/>
          <p:nvPr/>
        </p:nvSpPr>
        <p:spPr>
          <a:xfrm>
            <a:off x="5711009" y="5657611"/>
            <a:ext cx="1126191" cy="42582"/>
          </a:xfrm>
          <a:custGeom>
            <a:avLst/>
            <a:gdLst/>
            <a:ahLst/>
            <a:cxnLst/>
            <a:rect l="l" t="t" r="r" b="b"/>
            <a:pathLst>
              <a:path w="1276350" h="48260">
                <a:moveTo>
                  <a:pt x="1275839" y="12959"/>
                </a:moveTo>
                <a:lnTo>
                  <a:pt x="1273319" y="8279"/>
                </a:lnTo>
                <a:lnTo>
                  <a:pt x="1253519" y="0"/>
                </a:lnTo>
                <a:lnTo>
                  <a:pt x="1245239" y="359"/>
                </a:lnTo>
                <a:lnTo>
                  <a:pt x="1240559" y="2159"/>
                </a:lnTo>
                <a:lnTo>
                  <a:pt x="1234799" y="3239"/>
                </a:lnTo>
                <a:lnTo>
                  <a:pt x="1229759" y="5039"/>
                </a:lnTo>
                <a:lnTo>
                  <a:pt x="1222919" y="6119"/>
                </a:lnTo>
                <a:lnTo>
                  <a:pt x="1216079" y="7919"/>
                </a:lnTo>
                <a:lnTo>
                  <a:pt x="1208159" y="8279"/>
                </a:lnTo>
                <a:lnTo>
                  <a:pt x="1200959" y="9359"/>
                </a:lnTo>
                <a:lnTo>
                  <a:pt x="1192679" y="8639"/>
                </a:lnTo>
                <a:lnTo>
                  <a:pt x="1184399" y="9359"/>
                </a:lnTo>
                <a:lnTo>
                  <a:pt x="1175039" y="7199"/>
                </a:lnTo>
                <a:lnTo>
                  <a:pt x="1165679" y="6119"/>
                </a:lnTo>
                <a:lnTo>
                  <a:pt x="1155239" y="4679"/>
                </a:lnTo>
                <a:lnTo>
                  <a:pt x="1145519" y="3959"/>
                </a:lnTo>
                <a:lnTo>
                  <a:pt x="1135079" y="3239"/>
                </a:lnTo>
                <a:lnTo>
                  <a:pt x="1125359" y="3239"/>
                </a:lnTo>
                <a:lnTo>
                  <a:pt x="1114919" y="3239"/>
                </a:lnTo>
                <a:lnTo>
                  <a:pt x="1104839" y="3599"/>
                </a:lnTo>
                <a:lnTo>
                  <a:pt x="1095119" y="5759"/>
                </a:lnTo>
                <a:lnTo>
                  <a:pt x="1086119" y="7199"/>
                </a:lnTo>
                <a:lnTo>
                  <a:pt x="1076759" y="8639"/>
                </a:lnTo>
                <a:lnTo>
                  <a:pt x="1068479" y="11519"/>
                </a:lnTo>
                <a:lnTo>
                  <a:pt x="1060199" y="12959"/>
                </a:lnTo>
                <a:lnTo>
                  <a:pt x="1052639" y="15119"/>
                </a:lnTo>
                <a:lnTo>
                  <a:pt x="1044719" y="16559"/>
                </a:lnTo>
                <a:lnTo>
                  <a:pt x="1035719" y="17999"/>
                </a:lnTo>
                <a:lnTo>
                  <a:pt x="1027439" y="18719"/>
                </a:lnTo>
                <a:lnTo>
                  <a:pt x="1019159" y="19799"/>
                </a:lnTo>
                <a:lnTo>
                  <a:pt x="1010519" y="20879"/>
                </a:lnTo>
                <a:lnTo>
                  <a:pt x="1002239" y="22319"/>
                </a:lnTo>
                <a:lnTo>
                  <a:pt x="993239" y="22679"/>
                </a:lnTo>
                <a:lnTo>
                  <a:pt x="984959" y="23759"/>
                </a:lnTo>
                <a:lnTo>
                  <a:pt x="975959" y="25559"/>
                </a:lnTo>
                <a:lnTo>
                  <a:pt x="967679" y="26279"/>
                </a:lnTo>
                <a:lnTo>
                  <a:pt x="959399" y="28439"/>
                </a:lnTo>
                <a:lnTo>
                  <a:pt x="951119" y="30959"/>
                </a:lnTo>
                <a:lnTo>
                  <a:pt x="943559" y="32759"/>
                </a:lnTo>
                <a:lnTo>
                  <a:pt x="934919" y="34199"/>
                </a:lnTo>
                <a:lnTo>
                  <a:pt x="927359" y="35279"/>
                </a:lnTo>
                <a:lnTo>
                  <a:pt x="919079" y="36359"/>
                </a:lnTo>
                <a:lnTo>
                  <a:pt x="911159" y="36359"/>
                </a:lnTo>
                <a:lnTo>
                  <a:pt x="902519" y="36719"/>
                </a:lnTo>
                <a:lnTo>
                  <a:pt x="892439" y="36719"/>
                </a:lnTo>
                <a:lnTo>
                  <a:pt x="882719" y="35639"/>
                </a:lnTo>
                <a:lnTo>
                  <a:pt x="871199" y="35639"/>
                </a:lnTo>
                <a:lnTo>
                  <a:pt x="859679" y="34199"/>
                </a:lnTo>
                <a:lnTo>
                  <a:pt x="848519" y="34199"/>
                </a:lnTo>
                <a:lnTo>
                  <a:pt x="835919" y="35279"/>
                </a:lnTo>
                <a:lnTo>
                  <a:pt x="823319" y="35639"/>
                </a:lnTo>
                <a:lnTo>
                  <a:pt x="811439" y="37439"/>
                </a:lnTo>
                <a:lnTo>
                  <a:pt x="799559" y="38879"/>
                </a:lnTo>
                <a:lnTo>
                  <a:pt x="788039" y="41039"/>
                </a:lnTo>
                <a:lnTo>
                  <a:pt x="777239" y="42479"/>
                </a:lnTo>
                <a:lnTo>
                  <a:pt x="766439" y="44279"/>
                </a:lnTo>
                <a:lnTo>
                  <a:pt x="755279" y="45719"/>
                </a:lnTo>
                <a:lnTo>
                  <a:pt x="743399" y="44999"/>
                </a:lnTo>
                <a:lnTo>
                  <a:pt x="731879" y="46079"/>
                </a:lnTo>
                <a:lnTo>
                  <a:pt x="719999" y="45719"/>
                </a:lnTo>
                <a:lnTo>
                  <a:pt x="708479" y="44639"/>
                </a:lnTo>
                <a:lnTo>
                  <a:pt x="696599" y="44279"/>
                </a:lnTo>
                <a:lnTo>
                  <a:pt x="684359" y="43199"/>
                </a:lnTo>
                <a:lnTo>
                  <a:pt x="672119" y="43199"/>
                </a:lnTo>
                <a:lnTo>
                  <a:pt x="659159" y="42479"/>
                </a:lnTo>
                <a:lnTo>
                  <a:pt x="647279" y="43559"/>
                </a:lnTo>
                <a:lnTo>
                  <a:pt x="634319" y="43199"/>
                </a:lnTo>
                <a:lnTo>
                  <a:pt x="622439" y="44279"/>
                </a:lnTo>
                <a:lnTo>
                  <a:pt x="609479" y="44999"/>
                </a:lnTo>
                <a:lnTo>
                  <a:pt x="595799" y="44999"/>
                </a:lnTo>
                <a:lnTo>
                  <a:pt x="582479" y="46799"/>
                </a:lnTo>
                <a:lnTo>
                  <a:pt x="568439" y="47159"/>
                </a:lnTo>
                <a:lnTo>
                  <a:pt x="554759" y="47159"/>
                </a:lnTo>
                <a:lnTo>
                  <a:pt x="541799" y="47879"/>
                </a:lnTo>
                <a:lnTo>
                  <a:pt x="528839" y="48239"/>
                </a:lnTo>
                <a:lnTo>
                  <a:pt x="515519" y="48239"/>
                </a:lnTo>
                <a:lnTo>
                  <a:pt x="503279" y="47879"/>
                </a:lnTo>
                <a:lnTo>
                  <a:pt x="491039" y="47159"/>
                </a:lnTo>
                <a:lnTo>
                  <a:pt x="479519" y="45719"/>
                </a:lnTo>
                <a:lnTo>
                  <a:pt x="467999" y="44999"/>
                </a:lnTo>
                <a:lnTo>
                  <a:pt x="456839" y="44279"/>
                </a:lnTo>
                <a:lnTo>
                  <a:pt x="445319" y="43559"/>
                </a:lnTo>
                <a:lnTo>
                  <a:pt x="434519" y="43199"/>
                </a:lnTo>
                <a:lnTo>
                  <a:pt x="423359" y="42479"/>
                </a:lnTo>
                <a:lnTo>
                  <a:pt x="412199" y="42479"/>
                </a:lnTo>
                <a:lnTo>
                  <a:pt x="401039" y="43199"/>
                </a:lnTo>
                <a:lnTo>
                  <a:pt x="390239" y="44279"/>
                </a:lnTo>
                <a:lnTo>
                  <a:pt x="378719" y="44279"/>
                </a:lnTo>
                <a:lnTo>
                  <a:pt x="367919" y="44999"/>
                </a:lnTo>
                <a:lnTo>
                  <a:pt x="356399" y="44999"/>
                </a:lnTo>
                <a:lnTo>
                  <a:pt x="344519" y="46079"/>
                </a:lnTo>
                <a:lnTo>
                  <a:pt x="332999" y="46799"/>
                </a:lnTo>
                <a:lnTo>
                  <a:pt x="320039" y="46799"/>
                </a:lnTo>
                <a:lnTo>
                  <a:pt x="307079" y="46799"/>
                </a:lnTo>
                <a:lnTo>
                  <a:pt x="293039" y="46079"/>
                </a:lnTo>
                <a:lnTo>
                  <a:pt x="278639" y="46079"/>
                </a:lnTo>
                <a:lnTo>
                  <a:pt x="263519" y="46079"/>
                </a:lnTo>
                <a:lnTo>
                  <a:pt x="248039" y="46079"/>
                </a:lnTo>
                <a:lnTo>
                  <a:pt x="232919" y="45719"/>
                </a:lnTo>
                <a:lnTo>
                  <a:pt x="217079" y="44999"/>
                </a:lnTo>
                <a:lnTo>
                  <a:pt x="201599" y="45719"/>
                </a:lnTo>
                <a:lnTo>
                  <a:pt x="187199" y="44999"/>
                </a:lnTo>
                <a:lnTo>
                  <a:pt x="172439" y="44999"/>
                </a:lnTo>
                <a:lnTo>
                  <a:pt x="158399" y="44639"/>
                </a:lnTo>
                <a:lnTo>
                  <a:pt x="145079" y="43199"/>
                </a:lnTo>
                <a:lnTo>
                  <a:pt x="132479" y="43199"/>
                </a:lnTo>
                <a:lnTo>
                  <a:pt x="120599" y="42119"/>
                </a:lnTo>
                <a:lnTo>
                  <a:pt x="109079" y="42479"/>
                </a:lnTo>
                <a:lnTo>
                  <a:pt x="97919" y="42119"/>
                </a:lnTo>
                <a:lnTo>
                  <a:pt x="87479" y="41399"/>
                </a:lnTo>
                <a:lnTo>
                  <a:pt x="77399" y="41039"/>
                </a:lnTo>
                <a:lnTo>
                  <a:pt x="68039" y="41039"/>
                </a:lnTo>
                <a:lnTo>
                  <a:pt x="58679" y="41039"/>
                </a:lnTo>
                <a:lnTo>
                  <a:pt x="50039" y="39959"/>
                </a:lnTo>
                <a:lnTo>
                  <a:pt x="41039" y="38879"/>
                </a:lnTo>
                <a:lnTo>
                  <a:pt x="33479" y="36719"/>
                </a:lnTo>
                <a:lnTo>
                  <a:pt x="26639" y="34199"/>
                </a:lnTo>
                <a:lnTo>
                  <a:pt x="19439" y="31679"/>
                </a:lnTo>
                <a:lnTo>
                  <a:pt x="14039" y="29519"/>
                </a:lnTo>
                <a:lnTo>
                  <a:pt x="8999" y="26279"/>
                </a:lnTo>
                <a:lnTo>
                  <a:pt x="0" y="21599"/>
                </a:lnTo>
              </a:path>
            </a:pathLst>
          </a:custGeom>
          <a:ln w="28576">
            <a:solidFill>
              <a:srgbClr val="FF2600"/>
            </a:solidFill>
          </a:ln>
        </p:spPr>
        <p:txBody>
          <a:bodyPr wrap="square" lIns="0" tIns="0" rIns="0" bIns="0" rtlCol="0"/>
          <a:lstStyle/>
          <a:p>
            <a:endParaRPr sz="1588">
              <a:solidFill>
                <a:prstClr val="black"/>
              </a:solidFill>
            </a:endParaRPr>
          </a:p>
        </p:txBody>
      </p:sp>
      <p:sp>
        <p:nvSpPr>
          <p:cNvPr id="55" name="object 55"/>
          <p:cNvSpPr/>
          <p:nvPr/>
        </p:nvSpPr>
        <p:spPr>
          <a:xfrm>
            <a:off x="4023986" y="2772425"/>
            <a:ext cx="81803" cy="1387849"/>
          </a:xfrm>
          <a:custGeom>
            <a:avLst/>
            <a:gdLst/>
            <a:ahLst/>
            <a:cxnLst/>
            <a:rect l="l" t="t" r="r" b="b"/>
            <a:pathLst>
              <a:path w="92710" h="1572895">
                <a:moveTo>
                  <a:pt x="89279" y="1572838"/>
                </a:moveTo>
                <a:lnTo>
                  <a:pt x="92159" y="1567078"/>
                </a:lnTo>
                <a:lnTo>
                  <a:pt x="92159" y="1567078"/>
                </a:lnTo>
                <a:lnTo>
                  <a:pt x="90359" y="1547278"/>
                </a:lnTo>
                <a:lnTo>
                  <a:pt x="89279" y="1542598"/>
                </a:lnTo>
                <a:lnTo>
                  <a:pt x="89999" y="1537918"/>
                </a:lnTo>
                <a:lnTo>
                  <a:pt x="88919" y="1532518"/>
                </a:lnTo>
                <a:lnTo>
                  <a:pt x="88919" y="1526038"/>
                </a:lnTo>
                <a:lnTo>
                  <a:pt x="87839" y="1518478"/>
                </a:lnTo>
                <a:lnTo>
                  <a:pt x="87839" y="1510558"/>
                </a:lnTo>
                <a:lnTo>
                  <a:pt x="86399" y="1501198"/>
                </a:lnTo>
                <a:lnTo>
                  <a:pt x="86399" y="1491838"/>
                </a:lnTo>
                <a:lnTo>
                  <a:pt x="84599" y="1480318"/>
                </a:lnTo>
                <a:lnTo>
                  <a:pt x="84599" y="1469518"/>
                </a:lnTo>
                <a:lnTo>
                  <a:pt x="83159" y="1456558"/>
                </a:lnTo>
                <a:lnTo>
                  <a:pt x="83159" y="1443958"/>
                </a:lnTo>
                <a:lnTo>
                  <a:pt x="81719" y="1429558"/>
                </a:lnTo>
                <a:lnTo>
                  <a:pt x="80999" y="1415518"/>
                </a:lnTo>
                <a:lnTo>
                  <a:pt x="79919" y="1400038"/>
                </a:lnTo>
                <a:lnTo>
                  <a:pt x="79559" y="1385278"/>
                </a:lnTo>
                <a:lnTo>
                  <a:pt x="78479" y="1370158"/>
                </a:lnTo>
                <a:lnTo>
                  <a:pt x="77399" y="1354678"/>
                </a:lnTo>
                <a:lnTo>
                  <a:pt x="76319" y="1339198"/>
                </a:lnTo>
                <a:lnTo>
                  <a:pt x="76319" y="1324438"/>
                </a:lnTo>
                <a:lnTo>
                  <a:pt x="76319" y="1309678"/>
                </a:lnTo>
                <a:lnTo>
                  <a:pt x="77039" y="1294918"/>
                </a:lnTo>
                <a:lnTo>
                  <a:pt x="76319" y="1279798"/>
                </a:lnTo>
                <a:lnTo>
                  <a:pt x="77039" y="1264318"/>
                </a:lnTo>
                <a:lnTo>
                  <a:pt x="77039" y="1247759"/>
                </a:lnTo>
                <a:lnTo>
                  <a:pt x="77399" y="1232279"/>
                </a:lnTo>
                <a:lnTo>
                  <a:pt x="77399" y="1215359"/>
                </a:lnTo>
                <a:lnTo>
                  <a:pt x="77399" y="1198439"/>
                </a:lnTo>
                <a:lnTo>
                  <a:pt x="77399" y="1180079"/>
                </a:lnTo>
                <a:lnTo>
                  <a:pt x="77399" y="1162439"/>
                </a:lnTo>
                <a:lnTo>
                  <a:pt x="77399" y="1144799"/>
                </a:lnTo>
                <a:lnTo>
                  <a:pt x="78119" y="1127879"/>
                </a:lnTo>
                <a:lnTo>
                  <a:pt x="78479" y="1110959"/>
                </a:lnTo>
                <a:lnTo>
                  <a:pt x="79199" y="1094399"/>
                </a:lnTo>
                <a:lnTo>
                  <a:pt x="79199" y="1077839"/>
                </a:lnTo>
                <a:lnTo>
                  <a:pt x="79559" y="1061279"/>
                </a:lnTo>
                <a:lnTo>
                  <a:pt x="79559" y="1043999"/>
                </a:lnTo>
                <a:lnTo>
                  <a:pt x="79199" y="1027439"/>
                </a:lnTo>
                <a:lnTo>
                  <a:pt x="78479" y="1009799"/>
                </a:lnTo>
                <a:lnTo>
                  <a:pt x="78119" y="991799"/>
                </a:lnTo>
                <a:lnTo>
                  <a:pt x="77039" y="972359"/>
                </a:lnTo>
                <a:lnTo>
                  <a:pt x="75959" y="953279"/>
                </a:lnTo>
                <a:lnTo>
                  <a:pt x="75239" y="933839"/>
                </a:lnTo>
                <a:lnTo>
                  <a:pt x="74519" y="914759"/>
                </a:lnTo>
                <a:lnTo>
                  <a:pt x="73799" y="894959"/>
                </a:lnTo>
                <a:lnTo>
                  <a:pt x="73799" y="875879"/>
                </a:lnTo>
                <a:lnTo>
                  <a:pt x="73799" y="857519"/>
                </a:lnTo>
                <a:lnTo>
                  <a:pt x="73799" y="839519"/>
                </a:lnTo>
                <a:lnTo>
                  <a:pt x="73799" y="822959"/>
                </a:lnTo>
                <a:lnTo>
                  <a:pt x="74519" y="805319"/>
                </a:lnTo>
                <a:lnTo>
                  <a:pt x="74519" y="673199"/>
                </a:lnTo>
                <a:lnTo>
                  <a:pt x="74879" y="656639"/>
                </a:lnTo>
                <a:lnTo>
                  <a:pt x="74879" y="640079"/>
                </a:lnTo>
                <a:lnTo>
                  <a:pt x="75239" y="623519"/>
                </a:lnTo>
                <a:lnTo>
                  <a:pt x="75239" y="606599"/>
                </a:lnTo>
                <a:lnTo>
                  <a:pt x="75959" y="590759"/>
                </a:lnTo>
                <a:lnTo>
                  <a:pt x="75959" y="574919"/>
                </a:lnTo>
                <a:lnTo>
                  <a:pt x="76319" y="560519"/>
                </a:lnTo>
                <a:lnTo>
                  <a:pt x="75959" y="546839"/>
                </a:lnTo>
                <a:lnTo>
                  <a:pt x="75959" y="532799"/>
                </a:lnTo>
                <a:lnTo>
                  <a:pt x="75239" y="519839"/>
                </a:lnTo>
                <a:lnTo>
                  <a:pt x="74879" y="506879"/>
                </a:lnTo>
                <a:lnTo>
                  <a:pt x="73799" y="493559"/>
                </a:lnTo>
                <a:lnTo>
                  <a:pt x="72359" y="479879"/>
                </a:lnTo>
                <a:lnTo>
                  <a:pt x="70199" y="465839"/>
                </a:lnTo>
                <a:lnTo>
                  <a:pt x="68039" y="451799"/>
                </a:lnTo>
                <a:lnTo>
                  <a:pt x="65879" y="437759"/>
                </a:lnTo>
                <a:lnTo>
                  <a:pt x="63359" y="423719"/>
                </a:lnTo>
                <a:lnTo>
                  <a:pt x="60839" y="410039"/>
                </a:lnTo>
                <a:lnTo>
                  <a:pt x="58319" y="395279"/>
                </a:lnTo>
                <a:lnTo>
                  <a:pt x="55799" y="381959"/>
                </a:lnTo>
                <a:lnTo>
                  <a:pt x="53639" y="367919"/>
                </a:lnTo>
                <a:lnTo>
                  <a:pt x="51479" y="354239"/>
                </a:lnTo>
                <a:lnTo>
                  <a:pt x="50039" y="340199"/>
                </a:lnTo>
                <a:lnTo>
                  <a:pt x="48959" y="325799"/>
                </a:lnTo>
                <a:lnTo>
                  <a:pt x="48239" y="311039"/>
                </a:lnTo>
                <a:lnTo>
                  <a:pt x="48239" y="296639"/>
                </a:lnTo>
                <a:lnTo>
                  <a:pt x="48959" y="282239"/>
                </a:lnTo>
                <a:lnTo>
                  <a:pt x="49319" y="267479"/>
                </a:lnTo>
                <a:lnTo>
                  <a:pt x="50399" y="253439"/>
                </a:lnTo>
                <a:lnTo>
                  <a:pt x="51479" y="238319"/>
                </a:lnTo>
                <a:lnTo>
                  <a:pt x="51839" y="224279"/>
                </a:lnTo>
                <a:lnTo>
                  <a:pt x="52559" y="209519"/>
                </a:lnTo>
                <a:lnTo>
                  <a:pt x="52919" y="194759"/>
                </a:lnTo>
                <a:lnTo>
                  <a:pt x="52919" y="180719"/>
                </a:lnTo>
                <a:lnTo>
                  <a:pt x="52559" y="166319"/>
                </a:lnTo>
                <a:lnTo>
                  <a:pt x="51839" y="152639"/>
                </a:lnTo>
                <a:lnTo>
                  <a:pt x="51119" y="138239"/>
                </a:lnTo>
                <a:lnTo>
                  <a:pt x="50399" y="124199"/>
                </a:lnTo>
                <a:lnTo>
                  <a:pt x="48959" y="110519"/>
                </a:lnTo>
                <a:lnTo>
                  <a:pt x="47159" y="98640"/>
                </a:lnTo>
                <a:lnTo>
                  <a:pt x="45719" y="87479"/>
                </a:lnTo>
                <a:lnTo>
                  <a:pt x="43559" y="77039"/>
                </a:lnTo>
                <a:lnTo>
                  <a:pt x="41759" y="67679"/>
                </a:lnTo>
                <a:lnTo>
                  <a:pt x="38879" y="59759"/>
                </a:lnTo>
                <a:lnTo>
                  <a:pt x="37079" y="52919"/>
                </a:lnTo>
                <a:lnTo>
                  <a:pt x="33479" y="46439"/>
                </a:lnTo>
                <a:lnTo>
                  <a:pt x="30599" y="41040"/>
                </a:lnTo>
                <a:lnTo>
                  <a:pt x="25559" y="33840"/>
                </a:lnTo>
                <a:lnTo>
                  <a:pt x="15479" y="21959"/>
                </a:lnTo>
                <a:lnTo>
                  <a:pt x="9359" y="15119"/>
                </a:lnTo>
                <a:lnTo>
                  <a:pt x="3599" y="719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56" name="object 56"/>
          <p:cNvSpPr/>
          <p:nvPr/>
        </p:nvSpPr>
        <p:spPr>
          <a:xfrm>
            <a:off x="2321400" y="2950625"/>
            <a:ext cx="133910" cy="214032"/>
          </a:xfrm>
          <a:custGeom>
            <a:avLst/>
            <a:gdLst/>
            <a:ahLst/>
            <a:cxnLst/>
            <a:rect l="l" t="t" r="r" b="b"/>
            <a:pathLst>
              <a:path w="151765" h="242570">
                <a:moveTo>
                  <a:pt x="131399" y="61559"/>
                </a:moveTo>
                <a:lnTo>
                  <a:pt x="131399" y="61559"/>
                </a:lnTo>
                <a:lnTo>
                  <a:pt x="136439" y="56879"/>
                </a:lnTo>
                <a:lnTo>
                  <a:pt x="142199" y="49319"/>
                </a:lnTo>
                <a:lnTo>
                  <a:pt x="146519" y="41759"/>
                </a:lnTo>
                <a:lnTo>
                  <a:pt x="146879" y="32759"/>
                </a:lnTo>
                <a:lnTo>
                  <a:pt x="142199" y="23039"/>
                </a:lnTo>
                <a:lnTo>
                  <a:pt x="139319" y="17639"/>
                </a:lnTo>
                <a:lnTo>
                  <a:pt x="106559" y="0"/>
                </a:lnTo>
                <a:lnTo>
                  <a:pt x="99359" y="1079"/>
                </a:lnTo>
                <a:lnTo>
                  <a:pt x="63719" y="29879"/>
                </a:lnTo>
                <a:lnTo>
                  <a:pt x="34199" y="75599"/>
                </a:lnTo>
                <a:lnTo>
                  <a:pt x="17279" y="112679"/>
                </a:lnTo>
                <a:lnTo>
                  <a:pt x="4319" y="150839"/>
                </a:lnTo>
                <a:lnTo>
                  <a:pt x="0" y="184679"/>
                </a:lnTo>
                <a:lnTo>
                  <a:pt x="1439" y="199439"/>
                </a:lnTo>
                <a:lnTo>
                  <a:pt x="24479" y="232199"/>
                </a:lnTo>
                <a:lnTo>
                  <a:pt x="50759" y="242279"/>
                </a:lnTo>
                <a:lnTo>
                  <a:pt x="64439" y="241199"/>
                </a:lnTo>
                <a:lnTo>
                  <a:pt x="82079" y="240479"/>
                </a:lnTo>
                <a:lnTo>
                  <a:pt x="95039" y="232919"/>
                </a:lnTo>
                <a:lnTo>
                  <a:pt x="112319" y="227159"/>
                </a:lnTo>
                <a:lnTo>
                  <a:pt x="124559" y="217079"/>
                </a:lnTo>
                <a:lnTo>
                  <a:pt x="140399" y="208079"/>
                </a:lnTo>
                <a:lnTo>
                  <a:pt x="151559" y="194759"/>
                </a:lnTo>
              </a:path>
            </a:pathLst>
          </a:custGeom>
          <a:ln w="28576">
            <a:solidFill>
              <a:srgbClr val="FF2600"/>
            </a:solidFill>
          </a:ln>
        </p:spPr>
        <p:txBody>
          <a:bodyPr wrap="square" lIns="0" tIns="0" rIns="0" bIns="0" rtlCol="0"/>
          <a:lstStyle/>
          <a:p>
            <a:endParaRPr sz="1588">
              <a:solidFill>
                <a:prstClr val="black"/>
              </a:solidFill>
            </a:endParaRPr>
          </a:p>
        </p:txBody>
      </p:sp>
      <p:sp>
        <p:nvSpPr>
          <p:cNvPr id="57" name="object 57"/>
          <p:cNvSpPr/>
          <p:nvPr/>
        </p:nvSpPr>
        <p:spPr>
          <a:xfrm>
            <a:off x="2502776" y="2972860"/>
            <a:ext cx="98051" cy="149038"/>
          </a:xfrm>
          <a:custGeom>
            <a:avLst/>
            <a:gdLst/>
            <a:ahLst/>
            <a:cxnLst/>
            <a:rect l="l" t="t" r="r" b="b"/>
            <a:pathLst>
              <a:path w="111125" h="168910">
                <a:moveTo>
                  <a:pt x="53999" y="9719"/>
                </a:moveTo>
                <a:lnTo>
                  <a:pt x="60479" y="5759"/>
                </a:lnTo>
                <a:lnTo>
                  <a:pt x="53999" y="6119"/>
                </a:lnTo>
                <a:lnTo>
                  <a:pt x="47879" y="8639"/>
                </a:lnTo>
                <a:lnTo>
                  <a:pt x="42839" y="14759"/>
                </a:lnTo>
                <a:lnTo>
                  <a:pt x="34919" y="21599"/>
                </a:lnTo>
                <a:lnTo>
                  <a:pt x="28799" y="32039"/>
                </a:lnTo>
                <a:lnTo>
                  <a:pt x="20879" y="42479"/>
                </a:lnTo>
                <a:lnTo>
                  <a:pt x="14759" y="55439"/>
                </a:lnTo>
                <a:lnTo>
                  <a:pt x="7919" y="69479"/>
                </a:lnTo>
                <a:lnTo>
                  <a:pt x="4319" y="84599"/>
                </a:lnTo>
                <a:lnTo>
                  <a:pt x="1079" y="98999"/>
                </a:lnTo>
                <a:lnTo>
                  <a:pt x="0" y="114839"/>
                </a:lnTo>
                <a:lnTo>
                  <a:pt x="1079" y="128159"/>
                </a:lnTo>
                <a:lnTo>
                  <a:pt x="21959" y="160919"/>
                </a:lnTo>
                <a:lnTo>
                  <a:pt x="46439" y="168839"/>
                </a:lnTo>
                <a:lnTo>
                  <a:pt x="60479" y="166679"/>
                </a:lnTo>
                <a:lnTo>
                  <a:pt x="97199" y="136439"/>
                </a:lnTo>
                <a:lnTo>
                  <a:pt x="109799" y="98999"/>
                </a:lnTo>
                <a:lnTo>
                  <a:pt x="110879" y="78839"/>
                </a:lnTo>
                <a:lnTo>
                  <a:pt x="109079" y="58679"/>
                </a:lnTo>
                <a:lnTo>
                  <a:pt x="88919" y="13319"/>
                </a:lnTo>
                <a:lnTo>
                  <a:pt x="56879" y="0"/>
                </a:lnTo>
                <a:lnTo>
                  <a:pt x="49319" y="2879"/>
                </a:lnTo>
                <a:lnTo>
                  <a:pt x="43919" y="7559"/>
                </a:lnTo>
              </a:path>
            </a:pathLst>
          </a:custGeom>
          <a:ln w="28576">
            <a:solidFill>
              <a:srgbClr val="FF2600"/>
            </a:solidFill>
          </a:ln>
        </p:spPr>
        <p:txBody>
          <a:bodyPr wrap="square" lIns="0" tIns="0" rIns="0" bIns="0" rtlCol="0"/>
          <a:lstStyle/>
          <a:p>
            <a:endParaRPr sz="1588">
              <a:solidFill>
                <a:prstClr val="black"/>
              </a:solidFill>
            </a:endParaRPr>
          </a:p>
        </p:txBody>
      </p:sp>
      <p:sp>
        <p:nvSpPr>
          <p:cNvPr id="58" name="object 58"/>
          <p:cNvSpPr/>
          <p:nvPr/>
        </p:nvSpPr>
        <p:spPr>
          <a:xfrm>
            <a:off x="2659058" y="2968095"/>
            <a:ext cx="179294" cy="168088"/>
          </a:xfrm>
          <a:custGeom>
            <a:avLst/>
            <a:gdLst/>
            <a:ahLst/>
            <a:cxnLst/>
            <a:rect l="l" t="t" r="r" b="b"/>
            <a:pathLst>
              <a:path w="203200" h="190500">
                <a:moveTo>
                  <a:pt x="21599" y="37079"/>
                </a:moveTo>
                <a:lnTo>
                  <a:pt x="28079" y="30599"/>
                </a:lnTo>
                <a:lnTo>
                  <a:pt x="30239" y="25919"/>
                </a:lnTo>
                <a:lnTo>
                  <a:pt x="26999" y="33839"/>
                </a:lnTo>
                <a:lnTo>
                  <a:pt x="24119" y="41759"/>
                </a:lnTo>
                <a:lnTo>
                  <a:pt x="22319" y="54719"/>
                </a:lnTo>
                <a:lnTo>
                  <a:pt x="18719" y="69119"/>
                </a:lnTo>
                <a:lnTo>
                  <a:pt x="16919" y="87479"/>
                </a:lnTo>
                <a:lnTo>
                  <a:pt x="12599" y="105479"/>
                </a:lnTo>
                <a:lnTo>
                  <a:pt x="10079" y="125279"/>
                </a:lnTo>
                <a:lnTo>
                  <a:pt x="6839" y="143279"/>
                </a:lnTo>
                <a:lnTo>
                  <a:pt x="4679" y="160559"/>
                </a:lnTo>
                <a:lnTo>
                  <a:pt x="2879" y="174239"/>
                </a:lnTo>
                <a:lnTo>
                  <a:pt x="1079" y="184319"/>
                </a:lnTo>
                <a:lnTo>
                  <a:pt x="0" y="190079"/>
                </a:lnTo>
                <a:lnTo>
                  <a:pt x="2879" y="184319"/>
                </a:lnTo>
                <a:lnTo>
                  <a:pt x="5399" y="174959"/>
                </a:lnTo>
                <a:lnTo>
                  <a:pt x="21599" y="131399"/>
                </a:lnTo>
                <a:lnTo>
                  <a:pt x="39599" y="96839"/>
                </a:lnTo>
                <a:lnTo>
                  <a:pt x="64439" y="64079"/>
                </a:lnTo>
                <a:lnTo>
                  <a:pt x="94679" y="37439"/>
                </a:lnTo>
                <a:lnTo>
                  <a:pt x="142919" y="12959"/>
                </a:lnTo>
                <a:lnTo>
                  <a:pt x="171719" y="5399"/>
                </a:lnTo>
                <a:lnTo>
                  <a:pt x="182879" y="2519"/>
                </a:lnTo>
                <a:lnTo>
                  <a:pt x="192239" y="2159"/>
                </a:lnTo>
                <a:lnTo>
                  <a:pt x="197639" y="0"/>
                </a:lnTo>
                <a:lnTo>
                  <a:pt x="202679" y="2159"/>
                </a:lnTo>
                <a:lnTo>
                  <a:pt x="193319" y="7919"/>
                </a:lnTo>
              </a:path>
            </a:pathLst>
          </a:custGeom>
          <a:ln w="28576">
            <a:solidFill>
              <a:srgbClr val="FF2600"/>
            </a:solidFill>
          </a:ln>
        </p:spPr>
        <p:txBody>
          <a:bodyPr wrap="square" lIns="0" tIns="0" rIns="0" bIns="0" rtlCol="0"/>
          <a:lstStyle/>
          <a:p>
            <a:endParaRPr sz="1588">
              <a:solidFill>
                <a:prstClr val="black"/>
              </a:solidFill>
            </a:endParaRPr>
          </a:p>
        </p:txBody>
      </p:sp>
      <p:sp>
        <p:nvSpPr>
          <p:cNvPr id="59" name="object 59"/>
          <p:cNvSpPr/>
          <p:nvPr/>
        </p:nvSpPr>
        <p:spPr>
          <a:xfrm>
            <a:off x="2280105" y="3449013"/>
            <a:ext cx="174812" cy="8965"/>
          </a:xfrm>
          <a:custGeom>
            <a:avLst/>
            <a:gdLst/>
            <a:ahLst/>
            <a:cxnLst/>
            <a:rect l="l" t="t" r="r" b="b"/>
            <a:pathLst>
              <a:path w="198119" h="10160">
                <a:moveTo>
                  <a:pt x="197999" y="7559"/>
                </a:moveTo>
                <a:lnTo>
                  <a:pt x="189719" y="6119"/>
                </a:lnTo>
                <a:lnTo>
                  <a:pt x="178199" y="4679"/>
                </a:lnTo>
                <a:lnTo>
                  <a:pt x="170279" y="4679"/>
                </a:lnTo>
                <a:lnTo>
                  <a:pt x="159119" y="2879"/>
                </a:lnTo>
                <a:lnTo>
                  <a:pt x="147959" y="2519"/>
                </a:lnTo>
                <a:lnTo>
                  <a:pt x="133919" y="1079"/>
                </a:lnTo>
                <a:lnTo>
                  <a:pt x="119159" y="359"/>
                </a:lnTo>
                <a:lnTo>
                  <a:pt x="102959" y="0"/>
                </a:lnTo>
                <a:lnTo>
                  <a:pt x="86399" y="0"/>
                </a:lnTo>
                <a:lnTo>
                  <a:pt x="70199" y="0"/>
                </a:lnTo>
                <a:lnTo>
                  <a:pt x="54719" y="0"/>
                </a:lnTo>
                <a:lnTo>
                  <a:pt x="41759" y="359"/>
                </a:lnTo>
                <a:lnTo>
                  <a:pt x="28440" y="359"/>
                </a:lnTo>
                <a:lnTo>
                  <a:pt x="18720" y="1439"/>
                </a:lnTo>
                <a:lnTo>
                  <a:pt x="10080" y="1439"/>
                </a:lnTo>
                <a:lnTo>
                  <a:pt x="5400" y="3599"/>
                </a:lnTo>
                <a:lnTo>
                  <a:pt x="0" y="2159"/>
                </a:lnTo>
                <a:lnTo>
                  <a:pt x="5760" y="7559"/>
                </a:lnTo>
                <a:lnTo>
                  <a:pt x="11520" y="9719"/>
                </a:lnTo>
              </a:path>
            </a:pathLst>
          </a:custGeom>
          <a:ln w="28576">
            <a:solidFill>
              <a:srgbClr val="FF2600"/>
            </a:solidFill>
          </a:ln>
        </p:spPr>
        <p:txBody>
          <a:bodyPr wrap="square" lIns="0" tIns="0" rIns="0" bIns="0" rtlCol="0"/>
          <a:lstStyle/>
          <a:p>
            <a:endParaRPr sz="1588">
              <a:solidFill>
                <a:prstClr val="black"/>
              </a:solidFill>
            </a:endParaRPr>
          </a:p>
        </p:txBody>
      </p:sp>
      <p:sp>
        <p:nvSpPr>
          <p:cNvPr id="60" name="object 60"/>
          <p:cNvSpPr/>
          <p:nvPr/>
        </p:nvSpPr>
        <p:spPr>
          <a:xfrm>
            <a:off x="2310282" y="3530648"/>
            <a:ext cx="143996" cy="29696"/>
          </a:xfrm>
          <a:custGeom>
            <a:avLst/>
            <a:gdLst/>
            <a:ahLst/>
            <a:cxnLst/>
            <a:rect l="l" t="t" r="r" b="b"/>
            <a:pathLst>
              <a:path w="163194" h="33654">
                <a:moveTo>
                  <a:pt x="162719" y="26999"/>
                </a:moveTo>
                <a:lnTo>
                  <a:pt x="162719" y="32039"/>
                </a:lnTo>
                <a:lnTo>
                  <a:pt x="154799" y="32399"/>
                </a:lnTo>
                <a:lnTo>
                  <a:pt x="147599" y="33479"/>
                </a:lnTo>
                <a:lnTo>
                  <a:pt x="136079" y="30599"/>
                </a:lnTo>
                <a:lnTo>
                  <a:pt x="124919" y="29519"/>
                </a:lnTo>
                <a:lnTo>
                  <a:pt x="107999" y="25919"/>
                </a:lnTo>
                <a:lnTo>
                  <a:pt x="92159" y="23759"/>
                </a:lnTo>
                <a:lnTo>
                  <a:pt x="73799" y="20159"/>
                </a:lnTo>
                <a:lnTo>
                  <a:pt x="56879" y="17999"/>
                </a:lnTo>
                <a:lnTo>
                  <a:pt x="40679" y="15839"/>
                </a:lnTo>
                <a:lnTo>
                  <a:pt x="26639" y="12959"/>
                </a:lnTo>
                <a:lnTo>
                  <a:pt x="16199" y="12239"/>
                </a:lnTo>
                <a:lnTo>
                  <a:pt x="6479" y="8279"/>
                </a:lnTo>
                <a:lnTo>
                  <a:pt x="0" y="3599"/>
                </a:lnTo>
                <a:lnTo>
                  <a:pt x="4679" y="0"/>
                </a:lnTo>
              </a:path>
            </a:pathLst>
          </a:custGeom>
          <a:ln w="28576">
            <a:solidFill>
              <a:srgbClr val="FF2600"/>
            </a:solidFill>
          </a:ln>
        </p:spPr>
        <p:txBody>
          <a:bodyPr wrap="square" lIns="0" tIns="0" rIns="0" bIns="0" rtlCol="0"/>
          <a:lstStyle/>
          <a:p>
            <a:endParaRPr sz="1588">
              <a:solidFill>
                <a:prstClr val="black"/>
              </a:solidFill>
            </a:endParaRPr>
          </a:p>
        </p:txBody>
      </p:sp>
      <p:sp>
        <p:nvSpPr>
          <p:cNvPr id="61" name="object 61"/>
          <p:cNvSpPr/>
          <p:nvPr/>
        </p:nvSpPr>
        <p:spPr>
          <a:xfrm>
            <a:off x="2571705" y="3386754"/>
            <a:ext cx="136712" cy="191060"/>
          </a:xfrm>
          <a:custGeom>
            <a:avLst/>
            <a:gdLst/>
            <a:ahLst/>
            <a:cxnLst/>
            <a:rect l="l" t="t" r="r" b="b"/>
            <a:pathLst>
              <a:path w="154940" h="216535">
                <a:moveTo>
                  <a:pt x="71639" y="34559"/>
                </a:moveTo>
                <a:lnTo>
                  <a:pt x="76679" y="28439"/>
                </a:lnTo>
                <a:lnTo>
                  <a:pt x="71999" y="27719"/>
                </a:lnTo>
                <a:lnTo>
                  <a:pt x="65879" y="29519"/>
                </a:lnTo>
                <a:lnTo>
                  <a:pt x="61199" y="36359"/>
                </a:lnTo>
                <a:lnTo>
                  <a:pt x="51839" y="43559"/>
                </a:lnTo>
                <a:lnTo>
                  <a:pt x="43919" y="53999"/>
                </a:lnTo>
                <a:lnTo>
                  <a:pt x="15119" y="95759"/>
                </a:lnTo>
                <a:lnTo>
                  <a:pt x="0" y="147239"/>
                </a:lnTo>
                <a:lnTo>
                  <a:pt x="2159" y="163799"/>
                </a:lnTo>
                <a:lnTo>
                  <a:pt x="30599" y="204839"/>
                </a:lnTo>
                <a:lnTo>
                  <a:pt x="63359" y="216359"/>
                </a:lnTo>
                <a:lnTo>
                  <a:pt x="80279" y="214919"/>
                </a:lnTo>
                <a:lnTo>
                  <a:pt x="114119" y="194759"/>
                </a:lnTo>
                <a:lnTo>
                  <a:pt x="141119" y="154799"/>
                </a:lnTo>
                <a:lnTo>
                  <a:pt x="153719" y="104759"/>
                </a:lnTo>
                <a:lnTo>
                  <a:pt x="154799" y="79919"/>
                </a:lnTo>
                <a:lnTo>
                  <a:pt x="151559" y="57599"/>
                </a:lnTo>
                <a:lnTo>
                  <a:pt x="122399" y="9719"/>
                </a:lnTo>
                <a:lnTo>
                  <a:pt x="97199" y="0"/>
                </a:lnTo>
                <a:lnTo>
                  <a:pt x="86039" y="0"/>
                </a:lnTo>
                <a:lnTo>
                  <a:pt x="76319" y="359"/>
                </a:lnTo>
              </a:path>
            </a:pathLst>
          </a:custGeom>
          <a:ln w="28576">
            <a:solidFill>
              <a:srgbClr val="FF2600"/>
            </a:solidFill>
          </a:ln>
        </p:spPr>
        <p:txBody>
          <a:bodyPr wrap="square" lIns="0" tIns="0" rIns="0" bIns="0" rtlCol="0"/>
          <a:lstStyle/>
          <a:p>
            <a:endParaRPr sz="1588">
              <a:solidFill>
                <a:prstClr val="black"/>
              </a:solidFill>
            </a:endParaRPr>
          </a:p>
        </p:txBody>
      </p:sp>
      <p:sp>
        <p:nvSpPr>
          <p:cNvPr id="62" name="object 62"/>
          <p:cNvSpPr/>
          <p:nvPr/>
        </p:nvSpPr>
        <p:spPr>
          <a:xfrm>
            <a:off x="2755305" y="3537953"/>
            <a:ext cx="22971" cy="32497"/>
          </a:xfrm>
          <a:custGeom>
            <a:avLst/>
            <a:gdLst/>
            <a:ahLst/>
            <a:cxnLst/>
            <a:rect l="l" t="t" r="r" b="b"/>
            <a:pathLst>
              <a:path w="26034" h="36829">
                <a:moveTo>
                  <a:pt x="23039" y="28799"/>
                </a:moveTo>
                <a:lnTo>
                  <a:pt x="19439" y="35279"/>
                </a:lnTo>
                <a:lnTo>
                  <a:pt x="14759" y="36719"/>
                </a:lnTo>
                <a:lnTo>
                  <a:pt x="14759" y="36719"/>
                </a:lnTo>
                <a:lnTo>
                  <a:pt x="0" y="20159"/>
                </a:lnTo>
                <a:lnTo>
                  <a:pt x="0" y="20159"/>
                </a:lnTo>
                <a:lnTo>
                  <a:pt x="1799" y="14039"/>
                </a:lnTo>
                <a:lnTo>
                  <a:pt x="9359" y="10799"/>
                </a:lnTo>
                <a:lnTo>
                  <a:pt x="16199" y="13319"/>
                </a:lnTo>
                <a:lnTo>
                  <a:pt x="21599" y="18719"/>
                </a:lnTo>
                <a:lnTo>
                  <a:pt x="23399" y="23399"/>
                </a:lnTo>
                <a:lnTo>
                  <a:pt x="12599" y="12239"/>
                </a:lnTo>
                <a:lnTo>
                  <a:pt x="13679" y="6119"/>
                </a:lnTo>
                <a:lnTo>
                  <a:pt x="19439" y="2879"/>
                </a:lnTo>
                <a:lnTo>
                  <a:pt x="25199" y="7559"/>
                </a:lnTo>
                <a:lnTo>
                  <a:pt x="25559" y="12239"/>
                </a:lnTo>
                <a:lnTo>
                  <a:pt x="21599" y="5759"/>
                </a:lnTo>
                <a:lnTo>
                  <a:pt x="21599" y="0"/>
                </a:lnTo>
              </a:path>
            </a:pathLst>
          </a:custGeom>
          <a:ln w="28576">
            <a:solidFill>
              <a:srgbClr val="FF2600"/>
            </a:solidFill>
          </a:ln>
        </p:spPr>
        <p:txBody>
          <a:bodyPr wrap="square" lIns="0" tIns="0" rIns="0" bIns="0" rtlCol="0"/>
          <a:lstStyle/>
          <a:p>
            <a:endParaRPr sz="1588">
              <a:solidFill>
                <a:prstClr val="black"/>
              </a:solidFill>
            </a:endParaRPr>
          </a:p>
        </p:txBody>
      </p:sp>
      <p:sp>
        <p:nvSpPr>
          <p:cNvPr id="63" name="object 63"/>
          <p:cNvSpPr/>
          <p:nvPr/>
        </p:nvSpPr>
        <p:spPr>
          <a:xfrm>
            <a:off x="2895705" y="3371824"/>
            <a:ext cx="31937" cy="190500"/>
          </a:xfrm>
          <a:custGeom>
            <a:avLst/>
            <a:gdLst/>
            <a:ahLst/>
            <a:cxnLst/>
            <a:rect l="l" t="t" r="r" b="b"/>
            <a:pathLst>
              <a:path w="36194" h="215900">
                <a:moveTo>
                  <a:pt x="22319" y="2159"/>
                </a:moveTo>
                <a:lnTo>
                  <a:pt x="26999" y="0"/>
                </a:lnTo>
                <a:lnTo>
                  <a:pt x="33119" y="0"/>
                </a:lnTo>
                <a:lnTo>
                  <a:pt x="35639" y="4679"/>
                </a:lnTo>
                <a:lnTo>
                  <a:pt x="35639" y="11519"/>
                </a:lnTo>
                <a:lnTo>
                  <a:pt x="33839" y="16919"/>
                </a:lnTo>
                <a:lnTo>
                  <a:pt x="33119" y="26639"/>
                </a:lnTo>
                <a:lnTo>
                  <a:pt x="29519" y="37439"/>
                </a:lnTo>
                <a:lnTo>
                  <a:pt x="26999" y="52199"/>
                </a:lnTo>
                <a:lnTo>
                  <a:pt x="22679" y="68039"/>
                </a:lnTo>
                <a:lnTo>
                  <a:pt x="19079" y="87839"/>
                </a:lnTo>
                <a:lnTo>
                  <a:pt x="15119" y="107999"/>
                </a:lnTo>
                <a:lnTo>
                  <a:pt x="11519" y="129959"/>
                </a:lnTo>
                <a:lnTo>
                  <a:pt x="8279" y="150839"/>
                </a:lnTo>
                <a:lnTo>
                  <a:pt x="4679" y="169919"/>
                </a:lnTo>
                <a:lnTo>
                  <a:pt x="3239" y="186479"/>
                </a:lnTo>
                <a:lnTo>
                  <a:pt x="1439" y="200159"/>
                </a:lnTo>
                <a:lnTo>
                  <a:pt x="1439" y="210599"/>
                </a:lnTo>
                <a:lnTo>
                  <a:pt x="0" y="215639"/>
                </a:lnTo>
                <a:lnTo>
                  <a:pt x="3599" y="204839"/>
                </a:lnTo>
                <a:lnTo>
                  <a:pt x="7919" y="194759"/>
                </a:lnTo>
              </a:path>
            </a:pathLst>
          </a:custGeom>
          <a:ln w="28576">
            <a:solidFill>
              <a:srgbClr val="FF2600"/>
            </a:solidFill>
          </a:ln>
        </p:spPr>
        <p:txBody>
          <a:bodyPr wrap="square" lIns="0" tIns="0" rIns="0" bIns="0" rtlCol="0"/>
          <a:lstStyle/>
          <a:p>
            <a:endParaRPr sz="1588">
              <a:solidFill>
                <a:prstClr val="black"/>
              </a:solidFill>
            </a:endParaRPr>
          </a:p>
        </p:txBody>
      </p:sp>
      <p:sp>
        <p:nvSpPr>
          <p:cNvPr id="64" name="object 64"/>
          <p:cNvSpPr/>
          <p:nvPr/>
        </p:nvSpPr>
        <p:spPr>
          <a:xfrm>
            <a:off x="2999575" y="3364201"/>
            <a:ext cx="166968" cy="110938"/>
          </a:xfrm>
          <a:custGeom>
            <a:avLst/>
            <a:gdLst/>
            <a:ahLst/>
            <a:cxnLst/>
            <a:rect l="l" t="t" r="r" b="b"/>
            <a:pathLst>
              <a:path w="189230" h="125729">
                <a:moveTo>
                  <a:pt x="33839" y="0"/>
                </a:moveTo>
                <a:lnTo>
                  <a:pt x="40679" y="0"/>
                </a:lnTo>
                <a:lnTo>
                  <a:pt x="43919" y="5759"/>
                </a:lnTo>
                <a:lnTo>
                  <a:pt x="44639" y="12239"/>
                </a:lnTo>
                <a:lnTo>
                  <a:pt x="41759" y="17999"/>
                </a:lnTo>
                <a:lnTo>
                  <a:pt x="38519" y="26999"/>
                </a:lnTo>
                <a:lnTo>
                  <a:pt x="33479" y="36719"/>
                </a:lnTo>
                <a:lnTo>
                  <a:pt x="26999" y="48239"/>
                </a:lnTo>
                <a:lnTo>
                  <a:pt x="20519" y="59759"/>
                </a:lnTo>
                <a:lnTo>
                  <a:pt x="14039" y="71639"/>
                </a:lnTo>
                <a:lnTo>
                  <a:pt x="7919" y="82439"/>
                </a:lnTo>
                <a:lnTo>
                  <a:pt x="3959" y="92519"/>
                </a:lnTo>
                <a:lnTo>
                  <a:pt x="719" y="101159"/>
                </a:lnTo>
                <a:lnTo>
                  <a:pt x="0" y="109079"/>
                </a:lnTo>
                <a:lnTo>
                  <a:pt x="1079" y="114839"/>
                </a:lnTo>
                <a:lnTo>
                  <a:pt x="4679" y="119519"/>
                </a:lnTo>
                <a:lnTo>
                  <a:pt x="10439" y="122399"/>
                </a:lnTo>
                <a:lnTo>
                  <a:pt x="18359" y="124559"/>
                </a:lnTo>
                <a:lnTo>
                  <a:pt x="26999" y="125639"/>
                </a:lnTo>
                <a:lnTo>
                  <a:pt x="37439" y="125639"/>
                </a:lnTo>
                <a:lnTo>
                  <a:pt x="48959" y="124559"/>
                </a:lnTo>
                <a:lnTo>
                  <a:pt x="60479" y="122399"/>
                </a:lnTo>
                <a:lnTo>
                  <a:pt x="73439" y="120599"/>
                </a:lnTo>
                <a:lnTo>
                  <a:pt x="85679" y="116639"/>
                </a:lnTo>
                <a:lnTo>
                  <a:pt x="99719" y="114119"/>
                </a:lnTo>
                <a:lnTo>
                  <a:pt x="112319" y="110159"/>
                </a:lnTo>
                <a:lnTo>
                  <a:pt x="126719" y="107999"/>
                </a:lnTo>
                <a:lnTo>
                  <a:pt x="137879" y="101879"/>
                </a:lnTo>
                <a:lnTo>
                  <a:pt x="152279" y="100799"/>
                </a:lnTo>
                <a:lnTo>
                  <a:pt x="161639" y="95039"/>
                </a:lnTo>
                <a:lnTo>
                  <a:pt x="172439" y="90359"/>
                </a:lnTo>
                <a:lnTo>
                  <a:pt x="181439" y="84599"/>
                </a:lnTo>
                <a:lnTo>
                  <a:pt x="188639" y="78479"/>
                </a:lnTo>
              </a:path>
            </a:pathLst>
          </a:custGeom>
          <a:ln w="28576">
            <a:solidFill>
              <a:srgbClr val="FF2600"/>
            </a:solidFill>
          </a:ln>
        </p:spPr>
        <p:txBody>
          <a:bodyPr wrap="square" lIns="0" tIns="0" rIns="0" bIns="0" rtlCol="0"/>
          <a:lstStyle/>
          <a:p>
            <a:endParaRPr sz="1588">
              <a:solidFill>
                <a:prstClr val="black"/>
              </a:solidFill>
            </a:endParaRPr>
          </a:p>
        </p:txBody>
      </p:sp>
      <p:sp>
        <p:nvSpPr>
          <p:cNvPr id="65" name="object 65"/>
          <p:cNvSpPr/>
          <p:nvPr/>
        </p:nvSpPr>
        <p:spPr>
          <a:xfrm>
            <a:off x="3103129" y="3359436"/>
            <a:ext cx="57149" cy="231962"/>
          </a:xfrm>
          <a:custGeom>
            <a:avLst/>
            <a:gdLst/>
            <a:ahLst/>
            <a:cxnLst/>
            <a:rect l="l" t="t" r="r" b="b"/>
            <a:pathLst>
              <a:path w="64769" h="262889">
                <a:moveTo>
                  <a:pt x="61919" y="0"/>
                </a:moveTo>
                <a:lnTo>
                  <a:pt x="64439" y="9359"/>
                </a:lnTo>
                <a:lnTo>
                  <a:pt x="62639" y="15119"/>
                </a:lnTo>
                <a:lnTo>
                  <a:pt x="62999" y="26639"/>
                </a:lnTo>
                <a:lnTo>
                  <a:pt x="59759" y="38519"/>
                </a:lnTo>
                <a:lnTo>
                  <a:pt x="57959" y="55799"/>
                </a:lnTo>
                <a:lnTo>
                  <a:pt x="52199" y="73439"/>
                </a:lnTo>
                <a:lnTo>
                  <a:pt x="46439" y="93239"/>
                </a:lnTo>
                <a:lnTo>
                  <a:pt x="39239" y="114839"/>
                </a:lnTo>
                <a:lnTo>
                  <a:pt x="32399" y="138239"/>
                </a:lnTo>
                <a:lnTo>
                  <a:pt x="24479" y="161639"/>
                </a:lnTo>
                <a:lnTo>
                  <a:pt x="17279" y="183599"/>
                </a:lnTo>
                <a:lnTo>
                  <a:pt x="11519" y="204119"/>
                </a:lnTo>
                <a:lnTo>
                  <a:pt x="5399" y="220319"/>
                </a:lnTo>
                <a:lnTo>
                  <a:pt x="3959" y="237959"/>
                </a:lnTo>
                <a:lnTo>
                  <a:pt x="0" y="249119"/>
                </a:lnTo>
                <a:lnTo>
                  <a:pt x="0" y="257759"/>
                </a:lnTo>
                <a:lnTo>
                  <a:pt x="1079" y="262439"/>
                </a:lnTo>
              </a:path>
            </a:pathLst>
          </a:custGeom>
          <a:ln w="28576">
            <a:solidFill>
              <a:srgbClr val="FF2600"/>
            </a:solidFill>
          </a:ln>
        </p:spPr>
        <p:txBody>
          <a:bodyPr wrap="square" lIns="0" tIns="0" rIns="0" bIns="0" rtlCol="0"/>
          <a:lstStyle/>
          <a:p>
            <a:endParaRPr sz="1588">
              <a:solidFill>
                <a:prstClr val="black"/>
              </a:solidFill>
            </a:endParaRPr>
          </a:p>
        </p:txBody>
      </p:sp>
      <p:sp>
        <p:nvSpPr>
          <p:cNvPr id="66" name="object 66"/>
          <p:cNvSpPr/>
          <p:nvPr/>
        </p:nvSpPr>
        <p:spPr>
          <a:xfrm>
            <a:off x="4390234" y="3370236"/>
            <a:ext cx="3910293" cy="744631"/>
          </a:xfrm>
          <a:custGeom>
            <a:avLst/>
            <a:gdLst/>
            <a:ahLst/>
            <a:cxnLst/>
            <a:rect l="l" t="t" r="r" b="b"/>
            <a:pathLst>
              <a:path w="4431665" h="843914">
                <a:moveTo>
                  <a:pt x="0" y="843479"/>
                </a:moveTo>
                <a:lnTo>
                  <a:pt x="6119" y="841319"/>
                </a:lnTo>
                <a:lnTo>
                  <a:pt x="11519" y="838079"/>
                </a:lnTo>
                <a:lnTo>
                  <a:pt x="16559" y="838799"/>
                </a:lnTo>
                <a:lnTo>
                  <a:pt x="24839" y="837719"/>
                </a:lnTo>
                <a:lnTo>
                  <a:pt x="34919" y="836639"/>
                </a:lnTo>
                <a:lnTo>
                  <a:pt x="46079" y="836279"/>
                </a:lnTo>
                <a:lnTo>
                  <a:pt x="51479" y="835199"/>
                </a:lnTo>
                <a:lnTo>
                  <a:pt x="58679" y="835559"/>
                </a:lnTo>
                <a:lnTo>
                  <a:pt x="65879" y="834479"/>
                </a:lnTo>
                <a:lnTo>
                  <a:pt x="73799" y="835199"/>
                </a:lnTo>
                <a:lnTo>
                  <a:pt x="81719" y="834119"/>
                </a:lnTo>
                <a:lnTo>
                  <a:pt x="90359" y="834119"/>
                </a:lnTo>
                <a:lnTo>
                  <a:pt x="98279" y="833399"/>
                </a:lnTo>
                <a:lnTo>
                  <a:pt x="106919" y="833039"/>
                </a:lnTo>
                <a:lnTo>
                  <a:pt x="115199" y="831599"/>
                </a:lnTo>
                <a:lnTo>
                  <a:pt x="124199" y="830879"/>
                </a:lnTo>
                <a:lnTo>
                  <a:pt x="132839" y="828719"/>
                </a:lnTo>
                <a:lnTo>
                  <a:pt x="142919" y="827999"/>
                </a:lnTo>
                <a:lnTo>
                  <a:pt x="152279" y="825839"/>
                </a:lnTo>
                <a:lnTo>
                  <a:pt x="161999" y="823679"/>
                </a:lnTo>
                <a:lnTo>
                  <a:pt x="172079" y="821519"/>
                </a:lnTo>
                <a:lnTo>
                  <a:pt x="182159" y="819359"/>
                </a:lnTo>
                <a:lnTo>
                  <a:pt x="192599" y="817559"/>
                </a:lnTo>
                <a:lnTo>
                  <a:pt x="203759" y="815759"/>
                </a:lnTo>
                <a:lnTo>
                  <a:pt x="214559" y="813959"/>
                </a:lnTo>
                <a:lnTo>
                  <a:pt x="226079" y="811799"/>
                </a:lnTo>
                <a:lnTo>
                  <a:pt x="237959" y="809639"/>
                </a:lnTo>
                <a:lnTo>
                  <a:pt x="250199" y="807119"/>
                </a:lnTo>
                <a:lnTo>
                  <a:pt x="264239" y="804959"/>
                </a:lnTo>
                <a:lnTo>
                  <a:pt x="278999" y="802799"/>
                </a:lnTo>
                <a:lnTo>
                  <a:pt x="294479" y="800279"/>
                </a:lnTo>
                <a:lnTo>
                  <a:pt x="311039" y="796679"/>
                </a:lnTo>
                <a:lnTo>
                  <a:pt x="328679" y="792359"/>
                </a:lnTo>
                <a:lnTo>
                  <a:pt x="347039" y="788399"/>
                </a:lnTo>
                <a:lnTo>
                  <a:pt x="366119" y="784079"/>
                </a:lnTo>
                <a:lnTo>
                  <a:pt x="386639" y="780119"/>
                </a:lnTo>
                <a:lnTo>
                  <a:pt x="407879" y="774719"/>
                </a:lnTo>
                <a:lnTo>
                  <a:pt x="454679" y="765359"/>
                </a:lnTo>
                <a:lnTo>
                  <a:pt x="505439" y="758159"/>
                </a:lnTo>
                <a:lnTo>
                  <a:pt x="532799" y="755279"/>
                </a:lnTo>
                <a:lnTo>
                  <a:pt x="561959" y="752039"/>
                </a:lnTo>
                <a:lnTo>
                  <a:pt x="592199" y="748799"/>
                </a:lnTo>
                <a:lnTo>
                  <a:pt x="622799" y="746279"/>
                </a:lnTo>
                <a:lnTo>
                  <a:pt x="654479" y="742679"/>
                </a:lnTo>
                <a:lnTo>
                  <a:pt x="687239" y="739079"/>
                </a:lnTo>
                <a:lnTo>
                  <a:pt x="719999" y="735479"/>
                </a:lnTo>
                <a:lnTo>
                  <a:pt x="753839" y="731159"/>
                </a:lnTo>
                <a:lnTo>
                  <a:pt x="789119" y="726479"/>
                </a:lnTo>
                <a:lnTo>
                  <a:pt x="824399" y="721799"/>
                </a:lnTo>
                <a:lnTo>
                  <a:pt x="859679" y="716759"/>
                </a:lnTo>
                <a:lnTo>
                  <a:pt x="895679" y="710999"/>
                </a:lnTo>
                <a:lnTo>
                  <a:pt x="931319" y="704879"/>
                </a:lnTo>
                <a:lnTo>
                  <a:pt x="966599" y="698039"/>
                </a:lnTo>
                <a:lnTo>
                  <a:pt x="1002599" y="691199"/>
                </a:lnTo>
                <a:lnTo>
                  <a:pt x="1037879" y="683999"/>
                </a:lnTo>
                <a:lnTo>
                  <a:pt x="1072799" y="676079"/>
                </a:lnTo>
                <a:lnTo>
                  <a:pt x="1108079" y="667799"/>
                </a:lnTo>
                <a:lnTo>
                  <a:pt x="1143359" y="659519"/>
                </a:lnTo>
                <a:lnTo>
                  <a:pt x="1178999" y="651239"/>
                </a:lnTo>
                <a:lnTo>
                  <a:pt x="1213919" y="642959"/>
                </a:lnTo>
                <a:lnTo>
                  <a:pt x="1250279" y="633959"/>
                </a:lnTo>
                <a:lnTo>
                  <a:pt x="1286639" y="626399"/>
                </a:lnTo>
                <a:lnTo>
                  <a:pt x="1322639" y="617399"/>
                </a:lnTo>
                <a:lnTo>
                  <a:pt x="1359359" y="609119"/>
                </a:lnTo>
                <a:lnTo>
                  <a:pt x="1396798" y="600839"/>
                </a:lnTo>
                <a:lnTo>
                  <a:pt x="1434238" y="592559"/>
                </a:lnTo>
                <a:lnTo>
                  <a:pt x="1472038" y="584279"/>
                </a:lnTo>
                <a:lnTo>
                  <a:pt x="1510918" y="575999"/>
                </a:lnTo>
                <a:lnTo>
                  <a:pt x="1550158" y="566999"/>
                </a:lnTo>
                <a:lnTo>
                  <a:pt x="1590118" y="557639"/>
                </a:lnTo>
                <a:lnTo>
                  <a:pt x="1631158" y="548999"/>
                </a:lnTo>
                <a:lnTo>
                  <a:pt x="1671478" y="539999"/>
                </a:lnTo>
                <a:lnTo>
                  <a:pt x="1712518" y="530279"/>
                </a:lnTo>
                <a:lnTo>
                  <a:pt x="1753558" y="520199"/>
                </a:lnTo>
                <a:lnTo>
                  <a:pt x="1795318" y="510479"/>
                </a:lnTo>
                <a:lnTo>
                  <a:pt x="1835638" y="500039"/>
                </a:lnTo>
                <a:lnTo>
                  <a:pt x="1877398" y="490319"/>
                </a:lnTo>
                <a:lnTo>
                  <a:pt x="1919158" y="480239"/>
                </a:lnTo>
                <a:lnTo>
                  <a:pt x="1960918" y="470879"/>
                </a:lnTo>
                <a:lnTo>
                  <a:pt x="2003038" y="461519"/>
                </a:lnTo>
                <a:lnTo>
                  <a:pt x="2044438" y="452879"/>
                </a:lnTo>
                <a:lnTo>
                  <a:pt x="2087638" y="444599"/>
                </a:lnTo>
                <a:lnTo>
                  <a:pt x="2129758" y="436679"/>
                </a:lnTo>
                <a:lnTo>
                  <a:pt x="2172238" y="428399"/>
                </a:lnTo>
                <a:lnTo>
                  <a:pt x="2215438" y="420119"/>
                </a:lnTo>
                <a:lnTo>
                  <a:pt x="2258638" y="411119"/>
                </a:lnTo>
                <a:lnTo>
                  <a:pt x="2301118" y="400679"/>
                </a:lnTo>
                <a:lnTo>
                  <a:pt x="2343598" y="390959"/>
                </a:lnTo>
                <a:lnTo>
                  <a:pt x="2387158" y="380159"/>
                </a:lnTo>
                <a:lnTo>
                  <a:pt x="2430358" y="369719"/>
                </a:lnTo>
                <a:lnTo>
                  <a:pt x="2473918" y="358919"/>
                </a:lnTo>
                <a:lnTo>
                  <a:pt x="2518198" y="347759"/>
                </a:lnTo>
                <a:lnTo>
                  <a:pt x="2561758" y="337319"/>
                </a:lnTo>
                <a:lnTo>
                  <a:pt x="2604958" y="327239"/>
                </a:lnTo>
                <a:lnTo>
                  <a:pt x="2648158" y="317159"/>
                </a:lnTo>
                <a:lnTo>
                  <a:pt x="2691718" y="307439"/>
                </a:lnTo>
                <a:lnTo>
                  <a:pt x="2734198" y="298079"/>
                </a:lnTo>
                <a:lnTo>
                  <a:pt x="2777397" y="287999"/>
                </a:lnTo>
                <a:lnTo>
                  <a:pt x="2819877" y="277919"/>
                </a:lnTo>
                <a:lnTo>
                  <a:pt x="2862717" y="267839"/>
                </a:lnTo>
                <a:lnTo>
                  <a:pt x="2904477" y="257399"/>
                </a:lnTo>
                <a:lnTo>
                  <a:pt x="2947677" y="248039"/>
                </a:lnTo>
                <a:lnTo>
                  <a:pt x="2991237" y="237599"/>
                </a:lnTo>
                <a:lnTo>
                  <a:pt x="3034437" y="228239"/>
                </a:lnTo>
                <a:lnTo>
                  <a:pt x="3079797" y="218879"/>
                </a:lnTo>
                <a:lnTo>
                  <a:pt x="3124797" y="210239"/>
                </a:lnTo>
                <a:lnTo>
                  <a:pt x="3170517" y="201959"/>
                </a:lnTo>
                <a:lnTo>
                  <a:pt x="3216237" y="194039"/>
                </a:lnTo>
                <a:lnTo>
                  <a:pt x="3261957" y="186479"/>
                </a:lnTo>
                <a:lnTo>
                  <a:pt x="3307677" y="178559"/>
                </a:lnTo>
                <a:lnTo>
                  <a:pt x="3354477" y="171359"/>
                </a:lnTo>
                <a:lnTo>
                  <a:pt x="3401277" y="163439"/>
                </a:lnTo>
                <a:lnTo>
                  <a:pt x="3446277" y="156239"/>
                </a:lnTo>
                <a:lnTo>
                  <a:pt x="3491637" y="149039"/>
                </a:lnTo>
                <a:lnTo>
                  <a:pt x="3535917" y="141119"/>
                </a:lnTo>
                <a:lnTo>
                  <a:pt x="3579477" y="133199"/>
                </a:lnTo>
                <a:lnTo>
                  <a:pt x="3623037" y="125639"/>
                </a:lnTo>
                <a:lnTo>
                  <a:pt x="3667317" y="117719"/>
                </a:lnTo>
                <a:lnTo>
                  <a:pt x="3709797" y="109799"/>
                </a:lnTo>
                <a:lnTo>
                  <a:pt x="3750837" y="101519"/>
                </a:lnTo>
                <a:lnTo>
                  <a:pt x="3790797" y="93239"/>
                </a:lnTo>
                <a:lnTo>
                  <a:pt x="3830757" y="84959"/>
                </a:lnTo>
                <a:lnTo>
                  <a:pt x="3868557" y="76679"/>
                </a:lnTo>
                <a:lnTo>
                  <a:pt x="3905997" y="68759"/>
                </a:lnTo>
                <a:lnTo>
                  <a:pt x="3943077" y="61559"/>
                </a:lnTo>
                <a:lnTo>
                  <a:pt x="3977637" y="55079"/>
                </a:lnTo>
                <a:lnTo>
                  <a:pt x="4012197" y="48599"/>
                </a:lnTo>
                <a:lnTo>
                  <a:pt x="4046397" y="42479"/>
                </a:lnTo>
                <a:lnTo>
                  <a:pt x="4079517" y="37799"/>
                </a:lnTo>
                <a:lnTo>
                  <a:pt x="4111197" y="34199"/>
                </a:lnTo>
                <a:lnTo>
                  <a:pt x="4142516" y="30599"/>
                </a:lnTo>
                <a:lnTo>
                  <a:pt x="4202276" y="24839"/>
                </a:lnTo>
                <a:lnTo>
                  <a:pt x="4255196" y="21239"/>
                </a:lnTo>
                <a:lnTo>
                  <a:pt x="4279676" y="20159"/>
                </a:lnTo>
                <a:lnTo>
                  <a:pt x="4302356" y="19079"/>
                </a:lnTo>
                <a:lnTo>
                  <a:pt x="4345916" y="16919"/>
                </a:lnTo>
                <a:lnTo>
                  <a:pt x="4395236" y="12239"/>
                </a:lnTo>
                <a:lnTo>
                  <a:pt x="4409276" y="11879"/>
                </a:lnTo>
                <a:lnTo>
                  <a:pt x="4416116" y="8279"/>
                </a:lnTo>
                <a:lnTo>
                  <a:pt x="4424396" y="5399"/>
                </a:lnTo>
                <a:lnTo>
                  <a:pt x="4431596" y="0"/>
                </a:lnTo>
              </a:path>
            </a:pathLst>
          </a:custGeom>
          <a:ln w="28576">
            <a:solidFill>
              <a:srgbClr val="FF2600"/>
            </a:solidFill>
          </a:ln>
        </p:spPr>
        <p:txBody>
          <a:bodyPr wrap="square" lIns="0" tIns="0" rIns="0" bIns="0" rtlCol="0"/>
          <a:lstStyle/>
          <a:p>
            <a:endParaRPr sz="1588">
              <a:solidFill>
                <a:prstClr val="black"/>
              </a:solidFill>
            </a:endParaRPr>
          </a:p>
        </p:txBody>
      </p:sp>
      <p:sp>
        <p:nvSpPr>
          <p:cNvPr id="68" name="object 68"/>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1292">
              <a:lnSpc>
                <a:spcPts val="1623"/>
              </a:lnSpc>
            </a:pPr>
            <a:r>
              <a:rPr spc="-53" dirty="0"/>
              <a:t>2</a:t>
            </a:r>
          </a:p>
        </p:txBody>
      </p:sp>
    </p:spTree>
    <p:extLst>
      <p:ext uri="{BB962C8B-B14F-4D97-AF65-F5344CB8AC3E}">
        <p14:creationId xmlns:p14="http://schemas.microsoft.com/office/powerpoint/2010/main" val="2404271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86">
              <a:tabLst>
                <a:tab pos="2612230" algn="l"/>
              </a:tabLst>
            </a:pPr>
            <a:r>
              <a:rPr spc="172" dirty="0"/>
              <a:t>E</a:t>
            </a:r>
            <a:r>
              <a:rPr spc="-163" dirty="0"/>
              <a:t>x</a:t>
            </a:r>
            <a:r>
              <a:rPr spc="-150" dirty="0"/>
              <a:t>a</a:t>
            </a:r>
            <a:r>
              <a:rPr spc="4" dirty="0"/>
              <a:t>mp</a:t>
            </a:r>
            <a:r>
              <a:rPr spc="-150" dirty="0"/>
              <a:t>le</a:t>
            </a:r>
            <a:r>
              <a:rPr spc="-97" dirty="0"/>
              <a:t>s</a:t>
            </a:r>
            <a:r>
              <a:rPr spc="-4" dirty="0"/>
              <a:t> </a:t>
            </a:r>
            <a:r>
              <a:rPr spc="40" dirty="0"/>
              <a:t>o</a:t>
            </a:r>
            <a:r>
              <a:rPr spc="-44" dirty="0"/>
              <a:t>f</a:t>
            </a:r>
            <a:r>
              <a:rPr dirty="0">
                <a:latin typeface="Times New Roman"/>
                <a:cs typeface="Times New Roman"/>
              </a:rPr>
              <a:t>	</a:t>
            </a:r>
            <a:r>
              <a:rPr spc="-124" dirty="0"/>
              <a:t>C</a:t>
            </a:r>
            <a:r>
              <a:rPr spc="40" dirty="0"/>
              <a:t>o</a:t>
            </a:r>
            <a:r>
              <a:rPr spc="93" dirty="0"/>
              <a:t>r</a:t>
            </a:r>
            <a:r>
              <a:rPr dirty="0">
                <a:latin typeface="Times New Roman"/>
                <a:cs typeface="Times New Roman"/>
              </a:rPr>
              <a:t>r</a:t>
            </a:r>
            <a:r>
              <a:rPr spc="-110" dirty="0"/>
              <a:t>e</a:t>
            </a:r>
            <a:r>
              <a:rPr spc="-172" dirty="0"/>
              <a:t>la</a:t>
            </a:r>
            <a:r>
              <a:rPr spc="53" dirty="0"/>
              <a:t>t</a:t>
            </a:r>
            <a:r>
              <a:rPr spc="-75" dirty="0"/>
              <a:t>io</a:t>
            </a:r>
            <a:r>
              <a:rPr spc="40" dirty="0"/>
              <a:t>n</a:t>
            </a:r>
          </a:p>
        </p:txBody>
      </p:sp>
      <p:sp>
        <p:nvSpPr>
          <p:cNvPr id="3" name="object 3"/>
          <p:cNvSpPr/>
          <p:nvPr/>
        </p:nvSpPr>
        <p:spPr>
          <a:xfrm>
            <a:off x="6158405" y="2657082"/>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4" name="object 4"/>
          <p:cNvSpPr/>
          <p:nvPr/>
        </p:nvSpPr>
        <p:spPr>
          <a:xfrm>
            <a:off x="5156061" y="3050196"/>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 name="object 5"/>
          <p:cNvSpPr/>
          <p:nvPr/>
        </p:nvSpPr>
        <p:spPr>
          <a:xfrm>
            <a:off x="5782527" y="2622938"/>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 name="object 6"/>
          <p:cNvSpPr/>
          <p:nvPr/>
        </p:nvSpPr>
        <p:spPr>
          <a:xfrm>
            <a:off x="5531940" y="3665388"/>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 name="object 7"/>
          <p:cNvSpPr/>
          <p:nvPr/>
        </p:nvSpPr>
        <p:spPr>
          <a:xfrm>
            <a:off x="6496700" y="3374819"/>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8" name="object 8"/>
          <p:cNvSpPr/>
          <p:nvPr/>
        </p:nvSpPr>
        <p:spPr>
          <a:xfrm>
            <a:off x="6496700" y="2281201"/>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 name="object 9"/>
          <p:cNvSpPr/>
          <p:nvPr/>
        </p:nvSpPr>
        <p:spPr>
          <a:xfrm>
            <a:off x="7787236" y="3374819"/>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 name="object 10"/>
          <p:cNvSpPr/>
          <p:nvPr/>
        </p:nvSpPr>
        <p:spPr>
          <a:xfrm>
            <a:off x="4629822" y="2435001"/>
            <a:ext cx="72838" cy="72838"/>
          </a:xfrm>
          <a:custGeom>
            <a:avLst/>
            <a:gdLst/>
            <a:ahLst/>
            <a:cxnLst/>
            <a:rect l="l" t="t" r="r" b="b"/>
            <a:pathLst>
              <a:path w="82550" h="82550">
                <a:moveTo>
                  <a:pt x="0" y="0"/>
                </a:moveTo>
                <a:lnTo>
                  <a:pt x="82296" y="0"/>
                </a:lnTo>
                <a:lnTo>
                  <a:pt x="82296" y="82299"/>
                </a:lnTo>
                <a:lnTo>
                  <a:pt x="0" y="82299"/>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 name="object 11"/>
          <p:cNvSpPr/>
          <p:nvPr/>
        </p:nvSpPr>
        <p:spPr>
          <a:xfrm>
            <a:off x="4805234" y="3494465"/>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 name="object 12"/>
          <p:cNvSpPr/>
          <p:nvPr/>
        </p:nvSpPr>
        <p:spPr>
          <a:xfrm>
            <a:off x="6095765" y="4092545"/>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3" name="object 13"/>
          <p:cNvSpPr/>
          <p:nvPr/>
        </p:nvSpPr>
        <p:spPr>
          <a:xfrm>
            <a:off x="5356524" y="2503293"/>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 name="object 14"/>
          <p:cNvSpPr/>
          <p:nvPr/>
        </p:nvSpPr>
        <p:spPr>
          <a:xfrm>
            <a:off x="7499054" y="4451402"/>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 name="object 15"/>
          <p:cNvSpPr/>
          <p:nvPr/>
        </p:nvSpPr>
        <p:spPr>
          <a:xfrm>
            <a:off x="5231231" y="3255264"/>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 name="object 16"/>
          <p:cNvSpPr/>
          <p:nvPr/>
        </p:nvSpPr>
        <p:spPr>
          <a:xfrm>
            <a:off x="5632177" y="3562854"/>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7" name="object 17"/>
          <p:cNvSpPr/>
          <p:nvPr/>
        </p:nvSpPr>
        <p:spPr>
          <a:xfrm>
            <a:off x="7812292" y="3596998"/>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8" name="object 18"/>
          <p:cNvSpPr/>
          <p:nvPr/>
        </p:nvSpPr>
        <p:spPr>
          <a:xfrm>
            <a:off x="7210884" y="3238141"/>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9" name="object 19"/>
          <p:cNvSpPr/>
          <p:nvPr/>
        </p:nvSpPr>
        <p:spPr>
          <a:xfrm>
            <a:off x="5268826" y="3118485"/>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0" name="object 20"/>
          <p:cNvSpPr/>
          <p:nvPr/>
        </p:nvSpPr>
        <p:spPr>
          <a:xfrm>
            <a:off x="5556996" y="3015951"/>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1" name="object 21"/>
          <p:cNvSpPr/>
          <p:nvPr/>
        </p:nvSpPr>
        <p:spPr>
          <a:xfrm>
            <a:off x="6133349" y="484451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2" name="object 22"/>
          <p:cNvSpPr/>
          <p:nvPr/>
        </p:nvSpPr>
        <p:spPr>
          <a:xfrm>
            <a:off x="5694818" y="270835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3" name="object 23"/>
          <p:cNvSpPr/>
          <p:nvPr/>
        </p:nvSpPr>
        <p:spPr>
          <a:xfrm>
            <a:off x="6459115" y="3494465"/>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4" name="object 24"/>
          <p:cNvSpPr/>
          <p:nvPr/>
        </p:nvSpPr>
        <p:spPr>
          <a:xfrm>
            <a:off x="6296238" y="2828006"/>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5" name="object 25"/>
          <p:cNvSpPr/>
          <p:nvPr/>
        </p:nvSpPr>
        <p:spPr>
          <a:xfrm>
            <a:off x="7248469" y="211028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6" name="object 26"/>
          <p:cNvSpPr/>
          <p:nvPr/>
        </p:nvSpPr>
        <p:spPr>
          <a:xfrm>
            <a:off x="5243758" y="4229324"/>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7" name="object 27"/>
          <p:cNvSpPr/>
          <p:nvPr/>
        </p:nvSpPr>
        <p:spPr>
          <a:xfrm>
            <a:off x="4792704" y="3990011"/>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8" name="object 28"/>
          <p:cNvSpPr/>
          <p:nvPr/>
        </p:nvSpPr>
        <p:spPr>
          <a:xfrm>
            <a:off x="4816482" y="4990192"/>
            <a:ext cx="3132604" cy="0"/>
          </a:xfrm>
          <a:custGeom>
            <a:avLst/>
            <a:gdLst/>
            <a:ahLst/>
            <a:cxnLst/>
            <a:rect l="l" t="t" r="r" b="b"/>
            <a:pathLst>
              <a:path w="3550284">
                <a:moveTo>
                  <a:pt x="0" y="0"/>
                </a:moveTo>
                <a:lnTo>
                  <a:pt x="3550001" y="0"/>
                </a:lnTo>
              </a:path>
            </a:pathLst>
          </a:custGeom>
          <a:ln w="9525">
            <a:solidFill>
              <a:srgbClr val="000000"/>
            </a:solidFill>
          </a:ln>
        </p:spPr>
        <p:txBody>
          <a:bodyPr wrap="square" lIns="0" tIns="0" rIns="0" bIns="0" rtlCol="0"/>
          <a:lstStyle/>
          <a:p>
            <a:endParaRPr sz="1588">
              <a:solidFill>
                <a:prstClr val="black"/>
              </a:solidFill>
            </a:endParaRPr>
          </a:p>
        </p:txBody>
      </p:sp>
      <p:sp>
        <p:nvSpPr>
          <p:cNvPr id="29" name="object 29"/>
          <p:cNvSpPr/>
          <p:nvPr/>
        </p:nvSpPr>
        <p:spPr>
          <a:xfrm>
            <a:off x="4816481" y="499019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0" name="object 30"/>
          <p:cNvSpPr/>
          <p:nvPr/>
        </p:nvSpPr>
        <p:spPr>
          <a:xfrm>
            <a:off x="5442954" y="499019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1" name="object 31"/>
          <p:cNvSpPr/>
          <p:nvPr/>
        </p:nvSpPr>
        <p:spPr>
          <a:xfrm>
            <a:off x="6069419" y="499019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2" name="object 32"/>
          <p:cNvSpPr/>
          <p:nvPr/>
        </p:nvSpPr>
        <p:spPr>
          <a:xfrm>
            <a:off x="6695895" y="499019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3" name="object 33"/>
          <p:cNvSpPr/>
          <p:nvPr/>
        </p:nvSpPr>
        <p:spPr>
          <a:xfrm>
            <a:off x="7322360" y="499019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4" name="object 34"/>
          <p:cNvSpPr/>
          <p:nvPr/>
        </p:nvSpPr>
        <p:spPr>
          <a:xfrm>
            <a:off x="7948836" y="499019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5" name="object 35"/>
          <p:cNvSpPr txBox="1"/>
          <p:nvPr/>
        </p:nvSpPr>
        <p:spPr>
          <a:xfrm>
            <a:off x="4715533" y="5123766"/>
            <a:ext cx="202266"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50</a:t>
            </a:r>
            <a:endParaRPr sz="1235">
              <a:solidFill>
                <a:prstClr val="black"/>
              </a:solidFill>
              <a:latin typeface="Arial"/>
              <a:cs typeface="Arial"/>
            </a:endParaRPr>
          </a:p>
        </p:txBody>
      </p:sp>
      <p:sp>
        <p:nvSpPr>
          <p:cNvPr id="36" name="object 36"/>
          <p:cNvSpPr txBox="1"/>
          <p:nvPr/>
        </p:nvSpPr>
        <p:spPr>
          <a:xfrm>
            <a:off x="7176539" y="5123766"/>
            <a:ext cx="291913"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250</a:t>
            </a:r>
            <a:endParaRPr sz="1235">
              <a:solidFill>
                <a:prstClr val="black"/>
              </a:solidFill>
              <a:latin typeface="Arial"/>
              <a:cs typeface="Arial"/>
            </a:endParaRPr>
          </a:p>
        </p:txBody>
      </p:sp>
      <p:sp>
        <p:nvSpPr>
          <p:cNvPr id="37" name="object 37"/>
          <p:cNvSpPr txBox="1"/>
          <p:nvPr/>
        </p:nvSpPr>
        <p:spPr>
          <a:xfrm>
            <a:off x="7803015" y="5123766"/>
            <a:ext cx="291913"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300</a:t>
            </a:r>
            <a:endParaRPr sz="1235">
              <a:solidFill>
                <a:prstClr val="black"/>
              </a:solidFill>
              <a:latin typeface="Arial"/>
              <a:cs typeface="Arial"/>
            </a:endParaRPr>
          </a:p>
        </p:txBody>
      </p:sp>
      <p:sp>
        <p:nvSpPr>
          <p:cNvPr id="38" name="object 38"/>
          <p:cNvSpPr/>
          <p:nvPr/>
        </p:nvSpPr>
        <p:spPr>
          <a:xfrm>
            <a:off x="4538831" y="2300386"/>
            <a:ext cx="0" cy="2563346"/>
          </a:xfrm>
          <a:custGeom>
            <a:avLst/>
            <a:gdLst/>
            <a:ahLst/>
            <a:cxnLst/>
            <a:rect l="l" t="t" r="r" b="b"/>
            <a:pathLst>
              <a:path h="2905125">
                <a:moveTo>
                  <a:pt x="0" y="2905089"/>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39" name="object 39"/>
          <p:cNvSpPr/>
          <p:nvPr/>
        </p:nvSpPr>
        <p:spPr>
          <a:xfrm>
            <a:off x="4458148" y="4863700"/>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0" name="object 40"/>
          <p:cNvSpPr/>
          <p:nvPr/>
        </p:nvSpPr>
        <p:spPr>
          <a:xfrm>
            <a:off x="4458148" y="4351042"/>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1" name="object 41"/>
          <p:cNvSpPr/>
          <p:nvPr/>
        </p:nvSpPr>
        <p:spPr>
          <a:xfrm>
            <a:off x="4458148" y="3838373"/>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2" name="object 42"/>
          <p:cNvSpPr/>
          <p:nvPr/>
        </p:nvSpPr>
        <p:spPr>
          <a:xfrm>
            <a:off x="4458148" y="3325714"/>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3" name="object 43"/>
          <p:cNvSpPr/>
          <p:nvPr/>
        </p:nvSpPr>
        <p:spPr>
          <a:xfrm>
            <a:off x="4458148" y="2813046"/>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4" name="object 44"/>
          <p:cNvSpPr/>
          <p:nvPr/>
        </p:nvSpPr>
        <p:spPr>
          <a:xfrm>
            <a:off x="4458148" y="2300386"/>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5" name="object 45"/>
          <p:cNvSpPr txBox="1"/>
          <p:nvPr/>
        </p:nvSpPr>
        <p:spPr>
          <a:xfrm>
            <a:off x="4203230" y="4695429"/>
            <a:ext cx="179536" cy="33673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15.0</a:t>
            </a:r>
            <a:endParaRPr sz="1279">
              <a:solidFill>
                <a:prstClr val="black"/>
              </a:solidFill>
              <a:latin typeface="Arial"/>
              <a:cs typeface="Arial"/>
            </a:endParaRPr>
          </a:p>
        </p:txBody>
      </p:sp>
      <p:sp>
        <p:nvSpPr>
          <p:cNvPr id="46" name="object 46"/>
          <p:cNvSpPr txBox="1"/>
          <p:nvPr/>
        </p:nvSpPr>
        <p:spPr>
          <a:xfrm>
            <a:off x="4203230" y="4182772"/>
            <a:ext cx="179536" cy="33673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15.5</a:t>
            </a:r>
            <a:endParaRPr sz="1279">
              <a:solidFill>
                <a:prstClr val="black"/>
              </a:solidFill>
              <a:latin typeface="Arial"/>
              <a:cs typeface="Arial"/>
            </a:endParaRPr>
          </a:p>
        </p:txBody>
      </p:sp>
      <p:sp>
        <p:nvSpPr>
          <p:cNvPr id="47" name="object 47"/>
          <p:cNvSpPr txBox="1"/>
          <p:nvPr/>
        </p:nvSpPr>
        <p:spPr>
          <a:xfrm>
            <a:off x="4203230" y="3670102"/>
            <a:ext cx="179536" cy="33673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16.0</a:t>
            </a:r>
            <a:endParaRPr sz="1279">
              <a:solidFill>
                <a:prstClr val="black"/>
              </a:solidFill>
              <a:latin typeface="Arial"/>
              <a:cs typeface="Arial"/>
            </a:endParaRPr>
          </a:p>
        </p:txBody>
      </p:sp>
      <p:sp>
        <p:nvSpPr>
          <p:cNvPr id="48" name="object 48"/>
          <p:cNvSpPr txBox="1"/>
          <p:nvPr/>
        </p:nvSpPr>
        <p:spPr>
          <a:xfrm>
            <a:off x="4203230" y="3157445"/>
            <a:ext cx="179536" cy="33673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16.5</a:t>
            </a:r>
            <a:endParaRPr sz="1279">
              <a:solidFill>
                <a:prstClr val="black"/>
              </a:solidFill>
              <a:latin typeface="Arial"/>
              <a:cs typeface="Arial"/>
            </a:endParaRPr>
          </a:p>
        </p:txBody>
      </p:sp>
      <p:sp>
        <p:nvSpPr>
          <p:cNvPr id="49" name="object 49"/>
          <p:cNvSpPr txBox="1"/>
          <p:nvPr/>
        </p:nvSpPr>
        <p:spPr>
          <a:xfrm>
            <a:off x="4203230" y="2644776"/>
            <a:ext cx="179536" cy="33673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17.0</a:t>
            </a:r>
            <a:endParaRPr sz="1279">
              <a:solidFill>
                <a:prstClr val="black"/>
              </a:solidFill>
              <a:latin typeface="Arial"/>
              <a:cs typeface="Arial"/>
            </a:endParaRPr>
          </a:p>
        </p:txBody>
      </p:sp>
      <p:sp>
        <p:nvSpPr>
          <p:cNvPr id="50" name="object 50"/>
          <p:cNvSpPr txBox="1"/>
          <p:nvPr/>
        </p:nvSpPr>
        <p:spPr>
          <a:xfrm>
            <a:off x="4203230" y="2132118"/>
            <a:ext cx="179536" cy="33673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17.5</a:t>
            </a:r>
            <a:endParaRPr sz="1279">
              <a:solidFill>
                <a:prstClr val="black"/>
              </a:solidFill>
              <a:latin typeface="Arial"/>
              <a:cs typeface="Arial"/>
            </a:endParaRPr>
          </a:p>
        </p:txBody>
      </p:sp>
      <p:sp>
        <p:nvSpPr>
          <p:cNvPr id="51" name="object 51"/>
          <p:cNvSpPr/>
          <p:nvPr/>
        </p:nvSpPr>
        <p:spPr>
          <a:xfrm>
            <a:off x="4538831" y="2037219"/>
            <a:ext cx="3437404" cy="2953310"/>
          </a:xfrm>
          <a:custGeom>
            <a:avLst/>
            <a:gdLst/>
            <a:ahLst/>
            <a:cxnLst/>
            <a:rect l="l" t="t" r="r" b="b"/>
            <a:pathLst>
              <a:path w="3895725" h="3347085">
                <a:moveTo>
                  <a:pt x="0" y="3346704"/>
                </a:moveTo>
                <a:lnTo>
                  <a:pt x="3895343" y="3346704"/>
                </a:lnTo>
                <a:lnTo>
                  <a:pt x="3895343" y="0"/>
                </a:lnTo>
                <a:lnTo>
                  <a:pt x="0" y="0"/>
                </a:lnTo>
                <a:lnTo>
                  <a:pt x="0" y="3346704"/>
                </a:lnTo>
              </a:path>
            </a:pathLst>
          </a:custGeom>
          <a:ln w="9525">
            <a:solidFill>
              <a:srgbClr val="000000"/>
            </a:solidFill>
          </a:ln>
        </p:spPr>
        <p:txBody>
          <a:bodyPr wrap="square" lIns="0" tIns="0" rIns="0" bIns="0" rtlCol="0"/>
          <a:lstStyle/>
          <a:p>
            <a:endParaRPr sz="1588">
              <a:solidFill>
                <a:prstClr val="black"/>
              </a:solidFill>
            </a:endParaRPr>
          </a:p>
        </p:txBody>
      </p:sp>
      <p:sp>
        <p:nvSpPr>
          <p:cNvPr id="52" name="object 52"/>
          <p:cNvSpPr txBox="1"/>
          <p:nvPr/>
        </p:nvSpPr>
        <p:spPr>
          <a:xfrm>
            <a:off x="5297132" y="5123767"/>
            <a:ext cx="1648385" cy="515141"/>
          </a:xfrm>
          <a:prstGeom prst="rect">
            <a:avLst/>
          </a:prstGeom>
        </p:spPr>
        <p:txBody>
          <a:bodyPr vert="horz" wrap="square" lIns="0" tIns="0" rIns="0" bIns="0" rtlCol="0">
            <a:spAutoFit/>
          </a:bodyPr>
          <a:lstStyle/>
          <a:p>
            <a:pPr marL="11206">
              <a:tabLst>
                <a:tab pos="637649" algn="l"/>
                <a:tab pos="1264091" algn="l"/>
              </a:tabLst>
            </a:pPr>
            <a:r>
              <a:rPr sz="1235" spc="18" dirty="0">
                <a:solidFill>
                  <a:prstClr val="black"/>
                </a:solidFill>
                <a:latin typeface="Arial"/>
                <a:cs typeface="Arial"/>
              </a:rPr>
              <a:t>100	150	200</a:t>
            </a:r>
            <a:endParaRPr sz="1235">
              <a:solidFill>
                <a:prstClr val="black"/>
              </a:solidFill>
              <a:latin typeface="Arial"/>
              <a:cs typeface="Arial"/>
            </a:endParaRPr>
          </a:p>
          <a:p>
            <a:pPr marL="282964">
              <a:spcBef>
                <a:spcPts val="1015"/>
              </a:spcBef>
            </a:pPr>
            <a:r>
              <a:rPr sz="1279" spc="-4" dirty="0">
                <a:solidFill>
                  <a:prstClr val="black"/>
                </a:solidFill>
                <a:latin typeface="Arial"/>
                <a:cs typeface="Arial"/>
              </a:rPr>
              <a:t>Harvest </a:t>
            </a:r>
            <a:r>
              <a:rPr sz="1279" spc="-9" dirty="0">
                <a:solidFill>
                  <a:prstClr val="black"/>
                </a:solidFill>
                <a:latin typeface="Arial"/>
                <a:cs typeface="Arial"/>
              </a:rPr>
              <a:t>Rain</a:t>
            </a:r>
            <a:r>
              <a:rPr sz="1279" spc="-62" dirty="0">
                <a:solidFill>
                  <a:prstClr val="black"/>
                </a:solidFill>
                <a:latin typeface="Arial"/>
                <a:cs typeface="Arial"/>
              </a:rPr>
              <a:t> </a:t>
            </a:r>
            <a:r>
              <a:rPr sz="1279" spc="-9" dirty="0">
                <a:solidFill>
                  <a:prstClr val="black"/>
                </a:solidFill>
                <a:latin typeface="Arial"/>
                <a:cs typeface="Arial"/>
              </a:rPr>
              <a:t>(mm)</a:t>
            </a:r>
            <a:endParaRPr sz="1279">
              <a:solidFill>
                <a:prstClr val="black"/>
              </a:solidFill>
              <a:latin typeface="Arial"/>
              <a:cs typeface="Arial"/>
            </a:endParaRPr>
          </a:p>
        </p:txBody>
      </p:sp>
      <p:sp>
        <p:nvSpPr>
          <p:cNvPr id="53" name="object 53"/>
          <p:cNvSpPr txBox="1"/>
          <p:nvPr/>
        </p:nvSpPr>
        <p:spPr>
          <a:xfrm>
            <a:off x="3880501" y="2175135"/>
            <a:ext cx="179536" cy="2677085"/>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Avg</a:t>
            </a:r>
            <a:r>
              <a:rPr sz="1279" spc="-4" dirty="0">
                <a:solidFill>
                  <a:prstClr val="black"/>
                </a:solidFill>
                <a:latin typeface="Arial"/>
                <a:cs typeface="Arial"/>
              </a:rPr>
              <a:t> </a:t>
            </a:r>
            <a:r>
              <a:rPr sz="1279" dirty="0">
                <a:solidFill>
                  <a:prstClr val="black"/>
                </a:solidFill>
                <a:latin typeface="Arial"/>
                <a:cs typeface="Arial"/>
              </a:rPr>
              <a:t>Growing</a:t>
            </a:r>
            <a:r>
              <a:rPr sz="1279" spc="-4" dirty="0">
                <a:solidFill>
                  <a:prstClr val="black"/>
                </a:solidFill>
                <a:latin typeface="Arial"/>
                <a:cs typeface="Arial"/>
              </a:rPr>
              <a:t> </a:t>
            </a:r>
            <a:r>
              <a:rPr sz="1279" dirty="0">
                <a:solidFill>
                  <a:prstClr val="black"/>
                </a:solidFill>
                <a:latin typeface="Arial"/>
                <a:cs typeface="Arial"/>
              </a:rPr>
              <a:t>Season</a:t>
            </a:r>
            <a:r>
              <a:rPr sz="1279" spc="-4" dirty="0">
                <a:solidFill>
                  <a:prstClr val="black"/>
                </a:solidFill>
                <a:latin typeface="Arial"/>
                <a:cs typeface="Arial"/>
              </a:rPr>
              <a:t> </a:t>
            </a:r>
            <a:r>
              <a:rPr sz="1279" dirty="0">
                <a:solidFill>
                  <a:prstClr val="black"/>
                </a:solidFill>
                <a:latin typeface="Arial"/>
                <a:cs typeface="Arial"/>
              </a:rPr>
              <a:t>Temp</a:t>
            </a:r>
            <a:r>
              <a:rPr sz="1279" spc="-4" dirty="0">
                <a:solidFill>
                  <a:prstClr val="black"/>
                </a:solidFill>
                <a:latin typeface="Arial"/>
                <a:cs typeface="Arial"/>
              </a:rPr>
              <a:t> </a:t>
            </a:r>
            <a:r>
              <a:rPr sz="1279" dirty="0">
                <a:solidFill>
                  <a:prstClr val="black"/>
                </a:solidFill>
                <a:latin typeface="Arial"/>
                <a:cs typeface="Arial"/>
              </a:rPr>
              <a:t>(Celsius)</a:t>
            </a:r>
            <a:endParaRPr sz="1279">
              <a:solidFill>
                <a:prstClr val="black"/>
              </a:solidFill>
              <a:latin typeface="Arial"/>
              <a:cs typeface="Arial"/>
            </a:endParaRPr>
          </a:p>
        </p:txBody>
      </p:sp>
      <p:sp>
        <p:nvSpPr>
          <p:cNvPr id="54" name="object 54"/>
          <p:cNvSpPr/>
          <p:nvPr/>
        </p:nvSpPr>
        <p:spPr>
          <a:xfrm>
            <a:off x="5595068" y="5669993"/>
            <a:ext cx="1320053" cy="53228"/>
          </a:xfrm>
          <a:custGeom>
            <a:avLst/>
            <a:gdLst/>
            <a:ahLst/>
            <a:cxnLst/>
            <a:rect l="l" t="t" r="r" b="b"/>
            <a:pathLst>
              <a:path w="1496060" h="60325">
                <a:moveTo>
                  <a:pt x="0" y="25919"/>
                </a:moveTo>
                <a:lnTo>
                  <a:pt x="6479" y="23399"/>
                </a:lnTo>
                <a:lnTo>
                  <a:pt x="14759" y="22679"/>
                </a:lnTo>
                <a:lnTo>
                  <a:pt x="22319" y="20879"/>
                </a:lnTo>
                <a:lnTo>
                  <a:pt x="31319" y="17639"/>
                </a:lnTo>
                <a:lnTo>
                  <a:pt x="35999" y="15479"/>
                </a:lnTo>
                <a:lnTo>
                  <a:pt x="43199" y="16199"/>
                </a:lnTo>
                <a:lnTo>
                  <a:pt x="50399" y="14039"/>
                </a:lnTo>
                <a:lnTo>
                  <a:pt x="59759" y="15119"/>
                </a:lnTo>
                <a:lnTo>
                  <a:pt x="69119" y="14039"/>
                </a:lnTo>
                <a:lnTo>
                  <a:pt x="81719" y="15119"/>
                </a:lnTo>
                <a:lnTo>
                  <a:pt x="93959" y="15479"/>
                </a:lnTo>
                <a:lnTo>
                  <a:pt x="108719" y="17999"/>
                </a:lnTo>
                <a:lnTo>
                  <a:pt x="123119" y="18719"/>
                </a:lnTo>
                <a:lnTo>
                  <a:pt x="139319" y="20159"/>
                </a:lnTo>
                <a:lnTo>
                  <a:pt x="155519" y="20879"/>
                </a:lnTo>
                <a:lnTo>
                  <a:pt x="172439" y="21599"/>
                </a:lnTo>
                <a:lnTo>
                  <a:pt x="189719" y="22319"/>
                </a:lnTo>
                <a:lnTo>
                  <a:pt x="207359" y="22679"/>
                </a:lnTo>
                <a:lnTo>
                  <a:pt x="225359" y="21599"/>
                </a:lnTo>
                <a:lnTo>
                  <a:pt x="244079" y="21239"/>
                </a:lnTo>
                <a:lnTo>
                  <a:pt x="262799" y="20159"/>
                </a:lnTo>
                <a:lnTo>
                  <a:pt x="282239" y="18719"/>
                </a:lnTo>
                <a:lnTo>
                  <a:pt x="302399" y="16919"/>
                </a:lnTo>
                <a:lnTo>
                  <a:pt x="322559" y="15119"/>
                </a:lnTo>
                <a:lnTo>
                  <a:pt x="343799" y="12959"/>
                </a:lnTo>
                <a:lnTo>
                  <a:pt x="364679" y="10439"/>
                </a:lnTo>
                <a:lnTo>
                  <a:pt x="385919" y="9359"/>
                </a:lnTo>
                <a:lnTo>
                  <a:pt x="407879" y="7559"/>
                </a:lnTo>
                <a:lnTo>
                  <a:pt x="429839" y="6839"/>
                </a:lnTo>
                <a:lnTo>
                  <a:pt x="452159" y="6119"/>
                </a:lnTo>
                <a:lnTo>
                  <a:pt x="473759" y="5759"/>
                </a:lnTo>
                <a:lnTo>
                  <a:pt x="496799" y="6119"/>
                </a:lnTo>
                <a:lnTo>
                  <a:pt x="519119" y="5759"/>
                </a:lnTo>
                <a:lnTo>
                  <a:pt x="541439" y="4679"/>
                </a:lnTo>
                <a:lnTo>
                  <a:pt x="564119" y="3959"/>
                </a:lnTo>
                <a:lnTo>
                  <a:pt x="587159" y="2879"/>
                </a:lnTo>
                <a:lnTo>
                  <a:pt x="610559" y="2519"/>
                </a:lnTo>
                <a:lnTo>
                  <a:pt x="633959" y="1439"/>
                </a:lnTo>
                <a:lnTo>
                  <a:pt x="657359" y="1079"/>
                </a:lnTo>
                <a:lnTo>
                  <a:pt x="680039" y="0"/>
                </a:lnTo>
                <a:lnTo>
                  <a:pt x="702719" y="1079"/>
                </a:lnTo>
                <a:lnTo>
                  <a:pt x="725399" y="2159"/>
                </a:lnTo>
                <a:lnTo>
                  <a:pt x="746999" y="2159"/>
                </a:lnTo>
                <a:lnTo>
                  <a:pt x="768959" y="2879"/>
                </a:lnTo>
                <a:lnTo>
                  <a:pt x="790199" y="3599"/>
                </a:lnTo>
                <a:lnTo>
                  <a:pt x="811079" y="3599"/>
                </a:lnTo>
                <a:lnTo>
                  <a:pt x="831599" y="3959"/>
                </a:lnTo>
                <a:lnTo>
                  <a:pt x="852479" y="5039"/>
                </a:lnTo>
                <a:lnTo>
                  <a:pt x="873359" y="5039"/>
                </a:lnTo>
                <a:lnTo>
                  <a:pt x="893879" y="5039"/>
                </a:lnTo>
                <a:lnTo>
                  <a:pt x="915839" y="7199"/>
                </a:lnTo>
                <a:lnTo>
                  <a:pt x="937079" y="8639"/>
                </a:lnTo>
                <a:lnTo>
                  <a:pt x="959039" y="10799"/>
                </a:lnTo>
                <a:lnTo>
                  <a:pt x="981359" y="14399"/>
                </a:lnTo>
                <a:lnTo>
                  <a:pt x="1003679" y="17639"/>
                </a:lnTo>
                <a:lnTo>
                  <a:pt x="1025999" y="20159"/>
                </a:lnTo>
                <a:lnTo>
                  <a:pt x="1048679" y="24479"/>
                </a:lnTo>
                <a:lnTo>
                  <a:pt x="1070999" y="26999"/>
                </a:lnTo>
                <a:lnTo>
                  <a:pt x="1093679" y="28079"/>
                </a:lnTo>
                <a:lnTo>
                  <a:pt x="1115279" y="30239"/>
                </a:lnTo>
                <a:lnTo>
                  <a:pt x="1137239" y="30599"/>
                </a:lnTo>
                <a:lnTo>
                  <a:pt x="1158479" y="30239"/>
                </a:lnTo>
                <a:lnTo>
                  <a:pt x="1179359" y="29519"/>
                </a:lnTo>
                <a:lnTo>
                  <a:pt x="1200959" y="29159"/>
                </a:lnTo>
                <a:lnTo>
                  <a:pt x="1222199" y="28079"/>
                </a:lnTo>
                <a:lnTo>
                  <a:pt x="1243079" y="28079"/>
                </a:lnTo>
                <a:lnTo>
                  <a:pt x="1263239" y="29159"/>
                </a:lnTo>
                <a:lnTo>
                  <a:pt x="1284119" y="29159"/>
                </a:lnTo>
                <a:lnTo>
                  <a:pt x="1304279" y="29519"/>
                </a:lnTo>
                <a:lnTo>
                  <a:pt x="1324079" y="30959"/>
                </a:lnTo>
                <a:lnTo>
                  <a:pt x="1343519" y="33119"/>
                </a:lnTo>
                <a:lnTo>
                  <a:pt x="1361519" y="35279"/>
                </a:lnTo>
                <a:lnTo>
                  <a:pt x="1380239" y="36719"/>
                </a:lnTo>
                <a:lnTo>
                  <a:pt x="1397518" y="39239"/>
                </a:lnTo>
                <a:lnTo>
                  <a:pt x="1414078" y="41039"/>
                </a:lnTo>
                <a:lnTo>
                  <a:pt x="1429558" y="43919"/>
                </a:lnTo>
                <a:lnTo>
                  <a:pt x="1443598" y="47879"/>
                </a:lnTo>
                <a:lnTo>
                  <a:pt x="1456198" y="50759"/>
                </a:lnTo>
                <a:lnTo>
                  <a:pt x="1467358" y="52919"/>
                </a:lnTo>
                <a:lnTo>
                  <a:pt x="1476718" y="54359"/>
                </a:lnTo>
                <a:lnTo>
                  <a:pt x="1484278" y="56519"/>
                </a:lnTo>
                <a:lnTo>
                  <a:pt x="1488958" y="57599"/>
                </a:lnTo>
                <a:lnTo>
                  <a:pt x="1493998" y="59759"/>
                </a:lnTo>
                <a:lnTo>
                  <a:pt x="1495438" y="54359"/>
                </a:lnTo>
                <a:lnTo>
                  <a:pt x="1492918" y="49319"/>
                </a:lnTo>
                <a:lnTo>
                  <a:pt x="1489678" y="37799"/>
                </a:lnTo>
              </a:path>
            </a:pathLst>
          </a:custGeom>
          <a:ln w="28576">
            <a:solidFill>
              <a:srgbClr val="FF2600"/>
            </a:solidFill>
          </a:ln>
        </p:spPr>
        <p:txBody>
          <a:bodyPr wrap="square" lIns="0" tIns="0" rIns="0" bIns="0" rtlCol="0"/>
          <a:lstStyle/>
          <a:p>
            <a:endParaRPr sz="1588">
              <a:solidFill>
                <a:prstClr val="black"/>
              </a:solidFill>
            </a:endParaRPr>
          </a:p>
        </p:txBody>
      </p:sp>
      <p:sp>
        <p:nvSpPr>
          <p:cNvPr id="55" name="object 55"/>
          <p:cNvSpPr/>
          <p:nvPr/>
        </p:nvSpPr>
        <p:spPr>
          <a:xfrm>
            <a:off x="4052575" y="2300713"/>
            <a:ext cx="40901" cy="2559424"/>
          </a:xfrm>
          <a:custGeom>
            <a:avLst/>
            <a:gdLst/>
            <a:ahLst/>
            <a:cxnLst/>
            <a:rect l="l" t="t" r="r" b="b"/>
            <a:pathLst>
              <a:path w="46355" h="2900679">
                <a:moveTo>
                  <a:pt x="44999" y="2900157"/>
                </a:moveTo>
                <a:lnTo>
                  <a:pt x="46079" y="2894037"/>
                </a:lnTo>
                <a:lnTo>
                  <a:pt x="44999" y="2888637"/>
                </a:lnTo>
                <a:lnTo>
                  <a:pt x="43919" y="2876757"/>
                </a:lnTo>
                <a:lnTo>
                  <a:pt x="44639" y="2871717"/>
                </a:lnTo>
                <a:lnTo>
                  <a:pt x="42839" y="2861637"/>
                </a:lnTo>
                <a:lnTo>
                  <a:pt x="42839" y="2853357"/>
                </a:lnTo>
                <a:lnTo>
                  <a:pt x="42119" y="2842917"/>
                </a:lnTo>
                <a:lnTo>
                  <a:pt x="42479" y="2833557"/>
                </a:lnTo>
                <a:lnTo>
                  <a:pt x="42119" y="2821677"/>
                </a:lnTo>
                <a:lnTo>
                  <a:pt x="42479" y="2809797"/>
                </a:lnTo>
                <a:lnTo>
                  <a:pt x="42119" y="2796117"/>
                </a:lnTo>
                <a:lnTo>
                  <a:pt x="42479" y="2782077"/>
                </a:lnTo>
                <a:lnTo>
                  <a:pt x="42119" y="2766597"/>
                </a:lnTo>
                <a:lnTo>
                  <a:pt x="42119" y="2751117"/>
                </a:lnTo>
                <a:lnTo>
                  <a:pt x="41039" y="2733837"/>
                </a:lnTo>
                <a:lnTo>
                  <a:pt x="40319" y="2716917"/>
                </a:lnTo>
                <a:lnTo>
                  <a:pt x="39239" y="2697477"/>
                </a:lnTo>
                <a:lnTo>
                  <a:pt x="38879" y="2678757"/>
                </a:lnTo>
                <a:lnTo>
                  <a:pt x="37799" y="2658597"/>
                </a:lnTo>
                <a:lnTo>
                  <a:pt x="37439" y="2638798"/>
                </a:lnTo>
                <a:lnTo>
                  <a:pt x="36719" y="2618638"/>
                </a:lnTo>
                <a:lnTo>
                  <a:pt x="36719" y="2597398"/>
                </a:lnTo>
                <a:lnTo>
                  <a:pt x="36359" y="2576518"/>
                </a:lnTo>
                <a:lnTo>
                  <a:pt x="36359" y="2555278"/>
                </a:lnTo>
                <a:lnTo>
                  <a:pt x="36359" y="2534038"/>
                </a:lnTo>
                <a:lnTo>
                  <a:pt x="35639" y="2512438"/>
                </a:lnTo>
                <a:lnTo>
                  <a:pt x="34559" y="2490118"/>
                </a:lnTo>
                <a:lnTo>
                  <a:pt x="33119" y="2467798"/>
                </a:lnTo>
                <a:lnTo>
                  <a:pt x="31679" y="2445478"/>
                </a:lnTo>
                <a:lnTo>
                  <a:pt x="29519" y="2423158"/>
                </a:lnTo>
                <a:lnTo>
                  <a:pt x="27359" y="2399398"/>
                </a:lnTo>
                <a:lnTo>
                  <a:pt x="25199" y="2376358"/>
                </a:lnTo>
                <a:lnTo>
                  <a:pt x="23759" y="2352598"/>
                </a:lnTo>
                <a:lnTo>
                  <a:pt x="21599" y="2328118"/>
                </a:lnTo>
                <a:lnTo>
                  <a:pt x="20519" y="2304718"/>
                </a:lnTo>
                <a:lnTo>
                  <a:pt x="19079" y="2281318"/>
                </a:lnTo>
                <a:lnTo>
                  <a:pt x="17999" y="2258278"/>
                </a:lnTo>
                <a:lnTo>
                  <a:pt x="16919" y="2234878"/>
                </a:lnTo>
                <a:lnTo>
                  <a:pt x="15479" y="2211838"/>
                </a:lnTo>
                <a:lnTo>
                  <a:pt x="14759" y="2188438"/>
                </a:lnTo>
                <a:lnTo>
                  <a:pt x="14039" y="2165758"/>
                </a:lnTo>
                <a:lnTo>
                  <a:pt x="13319" y="2143438"/>
                </a:lnTo>
                <a:lnTo>
                  <a:pt x="12959" y="2121118"/>
                </a:lnTo>
                <a:lnTo>
                  <a:pt x="12239" y="2098078"/>
                </a:lnTo>
                <a:lnTo>
                  <a:pt x="12239" y="2074678"/>
                </a:lnTo>
                <a:lnTo>
                  <a:pt x="12239" y="2050918"/>
                </a:lnTo>
                <a:lnTo>
                  <a:pt x="12239" y="2026798"/>
                </a:lnTo>
                <a:lnTo>
                  <a:pt x="12959" y="2003038"/>
                </a:lnTo>
                <a:lnTo>
                  <a:pt x="12239" y="1978558"/>
                </a:lnTo>
                <a:lnTo>
                  <a:pt x="12239" y="1954078"/>
                </a:lnTo>
                <a:lnTo>
                  <a:pt x="11159" y="1929958"/>
                </a:lnTo>
                <a:lnTo>
                  <a:pt x="10439" y="1904758"/>
                </a:lnTo>
                <a:lnTo>
                  <a:pt x="9359" y="1880638"/>
                </a:lnTo>
                <a:lnTo>
                  <a:pt x="7559" y="1856518"/>
                </a:lnTo>
                <a:lnTo>
                  <a:pt x="6119" y="1831678"/>
                </a:lnTo>
                <a:lnTo>
                  <a:pt x="4679" y="1806838"/>
                </a:lnTo>
                <a:lnTo>
                  <a:pt x="2879" y="1781638"/>
                </a:lnTo>
                <a:lnTo>
                  <a:pt x="1439" y="1756798"/>
                </a:lnTo>
                <a:lnTo>
                  <a:pt x="1079" y="1731958"/>
                </a:lnTo>
                <a:lnTo>
                  <a:pt x="359" y="1706398"/>
                </a:lnTo>
                <a:lnTo>
                  <a:pt x="0" y="1681918"/>
                </a:lnTo>
                <a:lnTo>
                  <a:pt x="0" y="1657078"/>
                </a:lnTo>
                <a:lnTo>
                  <a:pt x="0" y="1632238"/>
                </a:lnTo>
                <a:lnTo>
                  <a:pt x="0" y="1607758"/>
                </a:lnTo>
                <a:lnTo>
                  <a:pt x="359" y="1583278"/>
                </a:lnTo>
                <a:lnTo>
                  <a:pt x="359" y="1558798"/>
                </a:lnTo>
                <a:lnTo>
                  <a:pt x="1079" y="1535038"/>
                </a:lnTo>
                <a:lnTo>
                  <a:pt x="1079" y="1510558"/>
                </a:lnTo>
                <a:lnTo>
                  <a:pt x="1439" y="1486798"/>
                </a:lnTo>
                <a:lnTo>
                  <a:pt x="1439" y="1462318"/>
                </a:lnTo>
                <a:lnTo>
                  <a:pt x="1439" y="1438558"/>
                </a:lnTo>
                <a:lnTo>
                  <a:pt x="1439" y="1415158"/>
                </a:lnTo>
                <a:lnTo>
                  <a:pt x="1439" y="1391758"/>
                </a:lnTo>
                <a:lnTo>
                  <a:pt x="1799" y="1368358"/>
                </a:lnTo>
                <a:lnTo>
                  <a:pt x="1799" y="1344598"/>
                </a:lnTo>
                <a:lnTo>
                  <a:pt x="1799" y="1321198"/>
                </a:lnTo>
                <a:lnTo>
                  <a:pt x="2519" y="1298158"/>
                </a:lnTo>
                <a:lnTo>
                  <a:pt x="2519" y="1275478"/>
                </a:lnTo>
                <a:lnTo>
                  <a:pt x="2879" y="1252439"/>
                </a:lnTo>
                <a:lnTo>
                  <a:pt x="3599" y="1230119"/>
                </a:lnTo>
                <a:lnTo>
                  <a:pt x="3599" y="1207799"/>
                </a:lnTo>
                <a:lnTo>
                  <a:pt x="3599" y="1185119"/>
                </a:lnTo>
                <a:lnTo>
                  <a:pt x="3959" y="1163159"/>
                </a:lnTo>
                <a:lnTo>
                  <a:pt x="4679" y="1140839"/>
                </a:lnTo>
                <a:lnTo>
                  <a:pt x="4679" y="1118519"/>
                </a:lnTo>
                <a:lnTo>
                  <a:pt x="5759" y="1096559"/>
                </a:lnTo>
                <a:lnTo>
                  <a:pt x="5759" y="1074959"/>
                </a:lnTo>
                <a:lnTo>
                  <a:pt x="6479" y="1052999"/>
                </a:lnTo>
                <a:lnTo>
                  <a:pt x="7199" y="1030679"/>
                </a:lnTo>
                <a:lnTo>
                  <a:pt x="7559" y="1009439"/>
                </a:lnTo>
                <a:lnTo>
                  <a:pt x="8639" y="988199"/>
                </a:lnTo>
                <a:lnTo>
                  <a:pt x="9359" y="966959"/>
                </a:lnTo>
                <a:lnTo>
                  <a:pt x="9719" y="945359"/>
                </a:lnTo>
                <a:lnTo>
                  <a:pt x="10439" y="923039"/>
                </a:lnTo>
                <a:lnTo>
                  <a:pt x="10439" y="901799"/>
                </a:lnTo>
                <a:lnTo>
                  <a:pt x="10439" y="879479"/>
                </a:lnTo>
                <a:lnTo>
                  <a:pt x="10439" y="857879"/>
                </a:lnTo>
                <a:lnTo>
                  <a:pt x="9719" y="835559"/>
                </a:lnTo>
                <a:lnTo>
                  <a:pt x="9719" y="813599"/>
                </a:lnTo>
                <a:lnTo>
                  <a:pt x="9359" y="791639"/>
                </a:lnTo>
                <a:lnTo>
                  <a:pt x="8639" y="770039"/>
                </a:lnTo>
                <a:lnTo>
                  <a:pt x="8279" y="749159"/>
                </a:lnTo>
                <a:lnTo>
                  <a:pt x="8279" y="728279"/>
                </a:lnTo>
                <a:lnTo>
                  <a:pt x="8279" y="708479"/>
                </a:lnTo>
                <a:lnTo>
                  <a:pt x="8279" y="689399"/>
                </a:lnTo>
                <a:lnTo>
                  <a:pt x="8639" y="670679"/>
                </a:lnTo>
                <a:lnTo>
                  <a:pt x="8639" y="651959"/>
                </a:lnTo>
                <a:lnTo>
                  <a:pt x="9359" y="633959"/>
                </a:lnTo>
                <a:lnTo>
                  <a:pt x="9719" y="616319"/>
                </a:lnTo>
                <a:lnTo>
                  <a:pt x="10439" y="597599"/>
                </a:lnTo>
                <a:lnTo>
                  <a:pt x="10799" y="578159"/>
                </a:lnTo>
                <a:lnTo>
                  <a:pt x="10799" y="558359"/>
                </a:lnTo>
                <a:lnTo>
                  <a:pt x="10799" y="538919"/>
                </a:lnTo>
                <a:lnTo>
                  <a:pt x="10439" y="518399"/>
                </a:lnTo>
                <a:lnTo>
                  <a:pt x="9719" y="498239"/>
                </a:lnTo>
                <a:lnTo>
                  <a:pt x="9359" y="478079"/>
                </a:lnTo>
                <a:lnTo>
                  <a:pt x="9359" y="457199"/>
                </a:lnTo>
                <a:lnTo>
                  <a:pt x="9359" y="437399"/>
                </a:lnTo>
                <a:lnTo>
                  <a:pt x="9359" y="417599"/>
                </a:lnTo>
                <a:lnTo>
                  <a:pt x="9719" y="399239"/>
                </a:lnTo>
                <a:lnTo>
                  <a:pt x="10439" y="379439"/>
                </a:lnTo>
                <a:lnTo>
                  <a:pt x="10799" y="359999"/>
                </a:lnTo>
                <a:lnTo>
                  <a:pt x="11159" y="339839"/>
                </a:lnTo>
                <a:lnTo>
                  <a:pt x="12239" y="319679"/>
                </a:lnTo>
                <a:lnTo>
                  <a:pt x="12239" y="159479"/>
                </a:lnTo>
                <a:lnTo>
                  <a:pt x="11879" y="140759"/>
                </a:lnTo>
                <a:lnTo>
                  <a:pt x="12239" y="122759"/>
                </a:lnTo>
                <a:lnTo>
                  <a:pt x="12239" y="105479"/>
                </a:lnTo>
                <a:lnTo>
                  <a:pt x="12959" y="88920"/>
                </a:lnTo>
                <a:lnTo>
                  <a:pt x="14039" y="73800"/>
                </a:lnTo>
                <a:lnTo>
                  <a:pt x="14399" y="58680"/>
                </a:lnTo>
                <a:lnTo>
                  <a:pt x="16559" y="46439"/>
                </a:lnTo>
                <a:lnTo>
                  <a:pt x="16919" y="32399"/>
                </a:lnTo>
                <a:lnTo>
                  <a:pt x="21239" y="23400"/>
                </a:lnTo>
                <a:lnTo>
                  <a:pt x="22679" y="12600"/>
                </a:lnTo>
                <a:lnTo>
                  <a:pt x="26279" y="6479"/>
                </a:lnTo>
                <a:lnTo>
                  <a:pt x="29519" y="0"/>
                </a:lnTo>
              </a:path>
            </a:pathLst>
          </a:custGeom>
          <a:ln w="28576">
            <a:solidFill>
              <a:srgbClr val="FF2600"/>
            </a:solidFill>
          </a:ln>
        </p:spPr>
        <p:txBody>
          <a:bodyPr wrap="square" lIns="0" tIns="0" rIns="0" bIns="0" rtlCol="0"/>
          <a:lstStyle/>
          <a:p>
            <a:endParaRPr sz="1588">
              <a:solidFill>
                <a:prstClr val="black"/>
              </a:solidFill>
            </a:endParaRPr>
          </a:p>
        </p:txBody>
      </p:sp>
      <p:sp>
        <p:nvSpPr>
          <p:cNvPr id="56" name="object 56"/>
          <p:cNvSpPr/>
          <p:nvPr/>
        </p:nvSpPr>
        <p:spPr>
          <a:xfrm>
            <a:off x="2336647" y="2829277"/>
            <a:ext cx="126626" cy="219635"/>
          </a:xfrm>
          <a:custGeom>
            <a:avLst/>
            <a:gdLst/>
            <a:ahLst/>
            <a:cxnLst/>
            <a:rect l="l" t="t" r="r" b="b"/>
            <a:pathLst>
              <a:path w="143509" h="248920">
                <a:moveTo>
                  <a:pt x="124919" y="61199"/>
                </a:moveTo>
                <a:lnTo>
                  <a:pt x="129599" y="51839"/>
                </a:lnTo>
                <a:lnTo>
                  <a:pt x="132479" y="46799"/>
                </a:lnTo>
                <a:lnTo>
                  <a:pt x="133919" y="40679"/>
                </a:lnTo>
                <a:lnTo>
                  <a:pt x="137159" y="35279"/>
                </a:lnTo>
                <a:lnTo>
                  <a:pt x="136079" y="27359"/>
                </a:lnTo>
                <a:lnTo>
                  <a:pt x="137159" y="23039"/>
                </a:lnTo>
                <a:lnTo>
                  <a:pt x="133199" y="15119"/>
                </a:lnTo>
                <a:lnTo>
                  <a:pt x="130679" y="9719"/>
                </a:lnTo>
                <a:lnTo>
                  <a:pt x="124919" y="4679"/>
                </a:lnTo>
                <a:lnTo>
                  <a:pt x="119879" y="1439"/>
                </a:lnTo>
                <a:lnTo>
                  <a:pt x="111599" y="0"/>
                </a:lnTo>
                <a:lnTo>
                  <a:pt x="102599" y="1439"/>
                </a:lnTo>
                <a:lnTo>
                  <a:pt x="65159" y="23759"/>
                </a:lnTo>
                <a:lnTo>
                  <a:pt x="37799" y="55439"/>
                </a:lnTo>
                <a:lnTo>
                  <a:pt x="14759" y="96479"/>
                </a:lnTo>
                <a:lnTo>
                  <a:pt x="1799" y="140759"/>
                </a:lnTo>
                <a:lnTo>
                  <a:pt x="0" y="163079"/>
                </a:lnTo>
                <a:lnTo>
                  <a:pt x="1799" y="183959"/>
                </a:lnTo>
                <a:lnTo>
                  <a:pt x="25199" y="229679"/>
                </a:lnTo>
                <a:lnTo>
                  <a:pt x="64799" y="248759"/>
                </a:lnTo>
                <a:lnTo>
                  <a:pt x="76679" y="244799"/>
                </a:lnTo>
                <a:lnTo>
                  <a:pt x="92879" y="241559"/>
                </a:lnTo>
                <a:lnTo>
                  <a:pt x="103679" y="232559"/>
                </a:lnTo>
                <a:lnTo>
                  <a:pt x="118439" y="222839"/>
                </a:lnTo>
                <a:lnTo>
                  <a:pt x="129599" y="208799"/>
                </a:lnTo>
                <a:lnTo>
                  <a:pt x="143279" y="194759"/>
                </a:lnTo>
              </a:path>
            </a:pathLst>
          </a:custGeom>
          <a:ln w="28576">
            <a:solidFill>
              <a:srgbClr val="FF2600"/>
            </a:solidFill>
          </a:ln>
        </p:spPr>
        <p:txBody>
          <a:bodyPr wrap="square" lIns="0" tIns="0" rIns="0" bIns="0" rtlCol="0"/>
          <a:lstStyle/>
          <a:p>
            <a:endParaRPr sz="1588">
              <a:solidFill>
                <a:prstClr val="black"/>
              </a:solidFill>
            </a:endParaRPr>
          </a:p>
        </p:txBody>
      </p:sp>
      <p:sp>
        <p:nvSpPr>
          <p:cNvPr id="57" name="object 57"/>
          <p:cNvSpPr/>
          <p:nvPr/>
        </p:nvSpPr>
        <p:spPr>
          <a:xfrm>
            <a:off x="2506906" y="2840395"/>
            <a:ext cx="89647" cy="180415"/>
          </a:xfrm>
          <a:custGeom>
            <a:avLst/>
            <a:gdLst/>
            <a:ahLst/>
            <a:cxnLst/>
            <a:rect l="l" t="t" r="r" b="b"/>
            <a:pathLst>
              <a:path w="101600" h="204470">
                <a:moveTo>
                  <a:pt x="38159" y="38879"/>
                </a:moveTo>
                <a:lnTo>
                  <a:pt x="39959" y="31679"/>
                </a:lnTo>
                <a:lnTo>
                  <a:pt x="34919" y="35639"/>
                </a:lnTo>
                <a:lnTo>
                  <a:pt x="32399" y="42839"/>
                </a:lnTo>
                <a:lnTo>
                  <a:pt x="26639" y="51839"/>
                </a:lnTo>
                <a:lnTo>
                  <a:pt x="21959" y="64439"/>
                </a:lnTo>
                <a:lnTo>
                  <a:pt x="15839" y="77759"/>
                </a:lnTo>
                <a:lnTo>
                  <a:pt x="10439" y="93959"/>
                </a:lnTo>
                <a:lnTo>
                  <a:pt x="5399" y="110519"/>
                </a:lnTo>
                <a:lnTo>
                  <a:pt x="2159" y="127799"/>
                </a:lnTo>
                <a:lnTo>
                  <a:pt x="0" y="144359"/>
                </a:lnTo>
                <a:lnTo>
                  <a:pt x="1079" y="160199"/>
                </a:lnTo>
                <a:lnTo>
                  <a:pt x="19439" y="195839"/>
                </a:lnTo>
                <a:lnTo>
                  <a:pt x="42119" y="204119"/>
                </a:lnTo>
                <a:lnTo>
                  <a:pt x="55799" y="201959"/>
                </a:lnTo>
                <a:lnTo>
                  <a:pt x="91079" y="164879"/>
                </a:lnTo>
                <a:lnTo>
                  <a:pt x="101519" y="120959"/>
                </a:lnTo>
                <a:lnTo>
                  <a:pt x="101519" y="96839"/>
                </a:lnTo>
                <a:lnTo>
                  <a:pt x="92159" y="52919"/>
                </a:lnTo>
                <a:lnTo>
                  <a:pt x="73799" y="19079"/>
                </a:lnTo>
                <a:lnTo>
                  <a:pt x="52199" y="0"/>
                </a:lnTo>
              </a:path>
            </a:pathLst>
          </a:custGeom>
          <a:ln w="28576">
            <a:solidFill>
              <a:srgbClr val="FF2600"/>
            </a:solidFill>
          </a:ln>
        </p:spPr>
        <p:txBody>
          <a:bodyPr wrap="square" lIns="0" tIns="0" rIns="0" bIns="0" rtlCol="0"/>
          <a:lstStyle/>
          <a:p>
            <a:endParaRPr sz="1588">
              <a:solidFill>
                <a:prstClr val="black"/>
              </a:solidFill>
            </a:endParaRPr>
          </a:p>
        </p:txBody>
      </p:sp>
      <p:sp>
        <p:nvSpPr>
          <p:cNvPr id="58" name="object 58"/>
          <p:cNvSpPr/>
          <p:nvPr/>
        </p:nvSpPr>
        <p:spPr>
          <a:xfrm>
            <a:off x="2686693" y="2855006"/>
            <a:ext cx="115421" cy="152400"/>
          </a:xfrm>
          <a:custGeom>
            <a:avLst/>
            <a:gdLst/>
            <a:ahLst/>
            <a:cxnLst/>
            <a:rect l="l" t="t" r="r" b="b"/>
            <a:pathLst>
              <a:path w="130809" h="172720">
                <a:moveTo>
                  <a:pt x="3959" y="27359"/>
                </a:moveTo>
                <a:lnTo>
                  <a:pt x="9719" y="25919"/>
                </a:lnTo>
                <a:lnTo>
                  <a:pt x="9719" y="33839"/>
                </a:lnTo>
                <a:lnTo>
                  <a:pt x="10799" y="44999"/>
                </a:lnTo>
                <a:lnTo>
                  <a:pt x="7199" y="56519"/>
                </a:lnTo>
                <a:lnTo>
                  <a:pt x="6839" y="73079"/>
                </a:lnTo>
                <a:lnTo>
                  <a:pt x="3599" y="89639"/>
                </a:lnTo>
                <a:lnTo>
                  <a:pt x="3239" y="109079"/>
                </a:lnTo>
                <a:lnTo>
                  <a:pt x="1079" y="126719"/>
                </a:lnTo>
                <a:lnTo>
                  <a:pt x="1079" y="143639"/>
                </a:lnTo>
                <a:lnTo>
                  <a:pt x="0" y="156959"/>
                </a:lnTo>
                <a:lnTo>
                  <a:pt x="359" y="166679"/>
                </a:lnTo>
                <a:lnTo>
                  <a:pt x="359" y="172439"/>
                </a:lnTo>
                <a:lnTo>
                  <a:pt x="1439" y="167039"/>
                </a:lnTo>
                <a:lnTo>
                  <a:pt x="2519" y="158399"/>
                </a:lnTo>
                <a:lnTo>
                  <a:pt x="7919" y="119879"/>
                </a:lnTo>
                <a:lnTo>
                  <a:pt x="24839" y="75239"/>
                </a:lnTo>
                <a:lnTo>
                  <a:pt x="57599" y="40319"/>
                </a:lnTo>
                <a:lnTo>
                  <a:pt x="98279" y="18719"/>
                </a:lnTo>
                <a:lnTo>
                  <a:pt x="109439" y="12239"/>
                </a:lnTo>
                <a:lnTo>
                  <a:pt x="119879" y="9359"/>
                </a:lnTo>
                <a:lnTo>
                  <a:pt x="125279" y="2519"/>
                </a:lnTo>
                <a:lnTo>
                  <a:pt x="130319" y="0"/>
                </a:lnTo>
              </a:path>
            </a:pathLst>
          </a:custGeom>
          <a:ln w="28576">
            <a:solidFill>
              <a:srgbClr val="FF2600"/>
            </a:solidFill>
          </a:ln>
        </p:spPr>
        <p:txBody>
          <a:bodyPr wrap="square" lIns="0" tIns="0" rIns="0" bIns="0" rtlCol="0"/>
          <a:lstStyle/>
          <a:p>
            <a:endParaRPr sz="1588">
              <a:solidFill>
                <a:prstClr val="black"/>
              </a:solidFill>
            </a:endParaRPr>
          </a:p>
        </p:txBody>
      </p:sp>
      <p:sp>
        <p:nvSpPr>
          <p:cNvPr id="59" name="object 59"/>
          <p:cNvSpPr/>
          <p:nvPr/>
        </p:nvSpPr>
        <p:spPr>
          <a:xfrm>
            <a:off x="2355706" y="3253336"/>
            <a:ext cx="79562" cy="5603"/>
          </a:xfrm>
          <a:custGeom>
            <a:avLst/>
            <a:gdLst/>
            <a:ahLst/>
            <a:cxnLst/>
            <a:rect l="l" t="t" r="r" b="b"/>
            <a:pathLst>
              <a:path w="90169" h="6350">
                <a:moveTo>
                  <a:pt x="89999" y="5759"/>
                </a:moveTo>
                <a:lnTo>
                  <a:pt x="85319" y="3599"/>
                </a:lnTo>
                <a:lnTo>
                  <a:pt x="77039" y="1799"/>
                </a:lnTo>
                <a:lnTo>
                  <a:pt x="66959" y="1799"/>
                </a:lnTo>
                <a:lnTo>
                  <a:pt x="55799" y="1439"/>
                </a:lnTo>
                <a:lnTo>
                  <a:pt x="43199" y="359"/>
                </a:lnTo>
                <a:lnTo>
                  <a:pt x="31319" y="1079"/>
                </a:lnTo>
                <a:lnTo>
                  <a:pt x="19799" y="0"/>
                </a:lnTo>
                <a:lnTo>
                  <a:pt x="12599" y="1799"/>
                </a:lnTo>
                <a:lnTo>
                  <a:pt x="4319" y="1079"/>
                </a:lnTo>
                <a:lnTo>
                  <a:pt x="0" y="5759"/>
                </a:lnTo>
              </a:path>
            </a:pathLst>
          </a:custGeom>
          <a:ln w="28576">
            <a:solidFill>
              <a:srgbClr val="FF2600"/>
            </a:solidFill>
          </a:ln>
        </p:spPr>
        <p:txBody>
          <a:bodyPr wrap="square" lIns="0" tIns="0" rIns="0" bIns="0" rtlCol="0"/>
          <a:lstStyle/>
          <a:p>
            <a:endParaRPr sz="1588">
              <a:solidFill>
                <a:prstClr val="black"/>
              </a:solidFill>
            </a:endParaRPr>
          </a:p>
        </p:txBody>
      </p:sp>
      <p:sp>
        <p:nvSpPr>
          <p:cNvPr id="60" name="object 60"/>
          <p:cNvSpPr/>
          <p:nvPr/>
        </p:nvSpPr>
        <p:spPr>
          <a:xfrm>
            <a:off x="2350306" y="3303207"/>
            <a:ext cx="98612" cy="29135"/>
          </a:xfrm>
          <a:custGeom>
            <a:avLst/>
            <a:gdLst/>
            <a:ahLst/>
            <a:cxnLst/>
            <a:rect l="l" t="t" r="r" b="b"/>
            <a:pathLst>
              <a:path w="111759" h="33020">
                <a:moveTo>
                  <a:pt x="110519" y="23399"/>
                </a:moveTo>
                <a:lnTo>
                  <a:pt x="111599" y="28079"/>
                </a:lnTo>
                <a:lnTo>
                  <a:pt x="102959" y="32759"/>
                </a:lnTo>
                <a:lnTo>
                  <a:pt x="92519" y="30599"/>
                </a:lnTo>
                <a:lnTo>
                  <a:pt x="82439" y="29159"/>
                </a:lnTo>
                <a:lnTo>
                  <a:pt x="68399" y="24839"/>
                </a:lnTo>
                <a:lnTo>
                  <a:pt x="53999" y="20159"/>
                </a:lnTo>
                <a:lnTo>
                  <a:pt x="39959" y="16559"/>
                </a:lnTo>
                <a:lnTo>
                  <a:pt x="24839" y="10799"/>
                </a:lnTo>
                <a:lnTo>
                  <a:pt x="14039" y="6839"/>
                </a:lnTo>
                <a:lnTo>
                  <a:pt x="5039" y="323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61" name="object 61"/>
          <p:cNvSpPr/>
          <p:nvPr/>
        </p:nvSpPr>
        <p:spPr>
          <a:xfrm>
            <a:off x="2609823" y="3301936"/>
            <a:ext cx="142315" cy="20171"/>
          </a:xfrm>
          <a:custGeom>
            <a:avLst/>
            <a:gdLst/>
            <a:ahLst/>
            <a:cxnLst/>
            <a:rect l="l" t="t" r="r" b="b"/>
            <a:pathLst>
              <a:path w="161290" h="22860">
                <a:moveTo>
                  <a:pt x="160919" y="7559"/>
                </a:moveTo>
                <a:lnTo>
                  <a:pt x="159479" y="12239"/>
                </a:lnTo>
                <a:lnTo>
                  <a:pt x="151919" y="14399"/>
                </a:lnTo>
                <a:lnTo>
                  <a:pt x="140039" y="15839"/>
                </a:lnTo>
                <a:lnTo>
                  <a:pt x="128159" y="18719"/>
                </a:lnTo>
                <a:lnTo>
                  <a:pt x="110519" y="19439"/>
                </a:lnTo>
                <a:lnTo>
                  <a:pt x="92879" y="22319"/>
                </a:lnTo>
                <a:lnTo>
                  <a:pt x="73079" y="22679"/>
                </a:lnTo>
                <a:lnTo>
                  <a:pt x="54359" y="22679"/>
                </a:lnTo>
                <a:lnTo>
                  <a:pt x="37799" y="22319"/>
                </a:lnTo>
                <a:lnTo>
                  <a:pt x="22319" y="19079"/>
                </a:lnTo>
                <a:lnTo>
                  <a:pt x="12239" y="17639"/>
                </a:lnTo>
                <a:lnTo>
                  <a:pt x="1799" y="12239"/>
                </a:lnTo>
                <a:lnTo>
                  <a:pt x="0" y="6119"/>
                </a:lnTo>
                <a:lnTo>
                  <a:pt x="5399" y="2879"/>
                </a:lnTo>
                <a:lnTo>
                  <a:pt x="15479" y="0"/>
                </a:lnTo>
              </a:path>
            </a:pathLst>
          </a:custGeom>
          <a:ln w="28576">
            <a:solidFill>
              <a:srgbClr val="FF2600"/>
            </a:solidFill>
          </a:ln>
        </p:spPr>
        <p:txBody>
          <a:bodyPr wrap="square" lIns="0" tIns="0" rIns="0" bIns="0" rtlCol="0"/>
          <a:lstStyle/>
          <a:p>
            <a:endParaRPr sz="1588">
              <a:solidFill>
                <a:prstClr val="black"/>
              </a:solidFill>
            </a:endParaRPr>
          </a:p>
        </p:txBody>
      </p:sp>
      <p:sp>
        <p:nvSpPr>
          <p:cNvPr id="62" name="object 62"/>
          <p:cNvSpPr/>
          <p:nvPr/>
        </p:nvSpPr>
        <p:spPr>
          <a:xfrm>
            <a:off x="2816294" y="3193301"/>
            <a:ext cx="147357" cy="219075"/>
          </a:xfrm>
          <a:custGeom>
            <a:avLst/>
            <a:gdLst/>
            <a:ahLst/>
            <a:cxnLst/>
            <a:rect l="l" t="t" r="r" b="b"/>
            <a:pathLst>
              <a:path w="167005" h="248285">
                <a:moveTo>
                  <a:pt x="83159" y="22319"/>
                </a:moveTo>
                <a:lnTo>
                  <a:pt x="88919" y="14759"/>
                </a:lnTo>
                <a:lnTo>
                  <a:pt x="80999" y="22679"/>
                </a:lnTo>
                <a:lnTo>
                  <a:pt x="75959" y="31679"/>
                </a:lnTo>
                <a:lnTo>
                  <a:pt x="66599" y="41039"/>
                </a:lnTo>
                <a:lnTo>
                  <a:pt x="57239" y="54359"/>
                </a:lnTo>
                <a:lnTo>
                  <a:pt x="45719" y="69839"/>
                </a:lnTo>
                <a:lnTo>
                  <a:pt x="24119" y="106919"/>
                </a:lnTo>
                <a:lnTo>
                  <a:pt x="6479" y="148319"/>
                </a:lnTo>
                <a:lnTo>
                  <a:pt x="0" y="188999"/>
                </a:lnTo>
                <a:lnTo>
                  <a:pt x="2519" y="206639"/>
                </a:lnTo>
                <a:lnTo>
                  <a:pt x="10079" y="222839"/>
                </a:lnTo>
                <a:lnTo>
                  <a:pt x="20519" y="234719"/>
                </a:lnTo>
                <a:lnTo>
                  <a:pt x="33839" y="243359"/>
                </a:lnTo>
                <a:lnTo>
                  <a:pt x="50399" y="248039"/>
                </a:lnTo>
                <a:lnTo>
                  <a:pt x="68039" y="248039"/>
                </a:lnTo>
                <a:lnTo>
                  <a:pt x="106559" y="233999"/>
                </a:lnTo>
                <a:lnTo>
                  <a:pt x="139679" y="198359"/>
                </a:lnTo>
                <a:lnTo>
                  <a:pt x="161279" y="148319"/>
                </a:lnTo>
                <a:lnTo>
                  <a:pt x="166679" y="93239"/>
                </a:lnTo>
                <a:lnTo>
                  <a:pt x="164159" y="66959"/>
                </a:lnTo>
                <a:lnTo>
                  <a:pt x="149759" y="25199"/>
                </a:lnTo>
                <a:lnTo>
                  <a:pt x="125639" y="0"/>
                </a:lnTo>
                <a:lnTo>
                  <a:pt x="120239" y="359"/>
                </a:lnTo>
              </a:path>
            </a:pathLst>
          </a:custGeom>
          <a:ln w="28576">
            <a:solidFill>
              <a:srgbClr val="FF2600"/>
            </a:solidFill>
          </a:ln>
        </p:spPr>
        <p:txBody>
          <a:bodyPr wrap="square" lIns="0" tIns="0" rIns="0" bIns="0" rtlCol="0"/>
          <a:lstStyle/>
          <a:p>
            <a:endParaRPr sz="1588">
              <a:solidFill>
                <a:prstClr val="black"/>
              </a:solidFill>
            </a:endParaRPr>
          </a:p>
        </p:txBody>
      </p:sp>
      <p:sp>
        <p:nvSpPr>
          <p:cNvPr id="63" name="object 63"/>
          <p:cNvSpPr/>
          <p:nvPr/>
        </p:nvSpPr>
        <p:spPr>
          <a:xfrm>
            <a:off x="2968129" y="3382936"/>
            <a:ext cx="19050" cy="33618"/>
          </a:xfrm>
          <a:custGeom>
            <a:avLst/>
            <a:gdLst/>
            <a:ahLst/>
            <a:cxnLst/>
            <a:rect l="l" t="t" r="r" b="b"/>
            <a:pathLst>
              <a:path w="21590" h="38100">
                <a:moveTo>
                  <a:pt x="21239" y="37799"/>
                </a:moveTo>
                <a:lnTo>
                  <a:pt x="15119" y="35279"/>
                </a:lnTo>
                <a:lnTo>
                  <a:pt x="12239" y="30599"/>
                </a:lnTo>
                <a:lnTo>
                  <a:pt x="8639" y="20159"/>
                </a:lnTo>
                <a:lnTo>
                  <a:pt x="8279" y="15119"/>
                </a:lnTo>
                <a:lnTo>
                  <a:pt x="6839" y="9359"/>
                </a:lnTo>
                <a:lnTo>
                  <a:pt x="8279" y="1439"/>
                </a:lnTo>
                <a:lnTo>
                  <a:pt x="13319" y="0"/>
                </a:lnTo>
                <a:lnTo>
                  <a:pt x="17999" y="5759"/>
                </a:lnTo>
                <a:lnTo>
                  <a:pt x="20159" y="14399"/>
                </a:lnTo>
                <a:lnTo>
                  <a:pt x="18719" y="22679"/>
                </a:lnTo>
                <a:lnTo>
                  <a:pt x="14039" y="27359"/>
                </a:lnTo>
                <a:lnTo>
                  <a:pt x="14039" y="27359"/>
                </a:lnTo>
                <a:lnTo>
                  <a:pt x="0" y="15119"/>
                </a:lnTo>
                <a:lnTo>
                  <a:pt x="0" y="15119"/>
                </a:lnTo>
                <a:lnTo>
                  <a:pt x="1079" y="9359"/>
                </a:lnTo>
                <a:lnTo>
                  <a:pt x="7559" y="6119"/>
                </a:lnTo>
                <a:lnTo>
                  <a:pt x="14039" y="8999"/>
                </a:lnTo>
                <a:lnTo>
                  <a:pt x="14039" y="4319"/>
                </a:lnTo>
              </a:path>
            </a:pathLst>
          </a:custGeom>
          <a:ln w="28576">
            <a:solidFill>
              <a:srgbClr val="FF2600"/>
            </a:solidFill>
          </a:ln>
        </p:spPr>
        <p:txBody>
          <a:bodyPr wrap="square" lIns="0" tIns="0" rIns="0" bIns="0" rtlCol="0"/>
          <a:lstStyle/>
          <a:p>
            <a:endParaRPr sz="1588">
              <a:solidFill>
                <a:prstClr val="black"/>
              </a:solidFill>
            </a:endParaRPr>
          </a:p>
        </p:txBody>
      </p:sp>
      <p:sp>
        <p:nvSpPr>
          <p:cNvPr id="64" name="object 64"/>
          <p:cNvSpPr/>
          <p:nvPr/>
        </p:nvSpPr>
        <p:spPr>
          <a:xfrm>
            <a:off x="3072952" y="3202830"/>
            <a:ext cx="122144" cy="184337"/>
          </a:xfrm>
          <a:custGeom>
            <a:avLst/>
            <a:gdLst/>
            <a:ahLst/>
            <a:cxnLst/>
            <a:rect l="l" t="t" r="r" b="b"/>
            <a:pathLst>
              <a:path w="138430" h="208914">
                <a:moveTo>
                  <a:pt x="16559" y="20159"/>
                </a:moveTo>
                <a:lnTo>
                  <a:pt x="21239" y="15119"/>
                </a:lnTo>
                <a:lnTo>
                  <a:pt x="21239" y="20159"/>
                </a:lnTo>
                <a:lnTo>
                  <a:pt x="20879" y="27359"/>
                </a:lnTo>
                <a:lnTo>
                  <a:pt x="16559" y="35999"/>
                </a:lnTo>
                <a:lnTo>
                  <a:pt x="14039" y="48239"/>
                </a:lnTo>
                <a:lnTo>
                  <a:pt x="9359" y="62279"/>
                </a:lnTo>
                <a:lnTo>
                  <a:pt x="6479" y="78839"/>
                </a:lnTo>
                <a:lnTo>
                  <a:pt x="2519" y="96479"/>
                </a:lnTo>
                <a:lnTo>
                  <a:pt x="1079" y="116999"/>
                </a:lnTo>
                <a:lnTo>
                  <a:pt x="0" y="135719"/>
                </a:lnTo>
                <a:lnTo>
                  <a:pt x="1079" y="154079"/>
                </a:lnTo>
                <a:lnTo>
                  <a:pt x="4319" y="170279"/>
                </a:lnTo>
                <a:lnTo>
                  <a:pt x="11159" y="185039"/>
                </a:lnTo>
                <a:lnTo>
                  <a:pt x="20879" y="196199"/>
                </a:lnTo>
                <a:lnTo>
                  <a:pt x="33479" y="204479"/>
                </a:lnTo>
                <a:lnTo>
                  <a:pt x="46799" y="208439"/>
                </a:lnTo>
                <a:lnTo>
                  <a:pt x="61919" y="208439"/>
                </a:lnTo>
                <a:lnTo>
                  <a:pt x="107999" y="182159"/>
                </a:lnTo>
                <a:lnTo>
                  <a:pt x="129599" y="147599"/>
                </a:lnTo>
                <a:lnTo>
                  <a:pt x="137879" y="105479"/>
                </a:lnTo>
                <a:lnTo>
                  <a:pt x="136799" y="83519"/>
                </a:lnTo>
                <a:lnTo>
                  <a:pt x="125279" y="44639"/>
                </a:lnTo>
                <a:lnTo>
                  <a:pt x="93959" y="8639"/>
                </a:lnTo>
                <a:lnTo>
                  <a:pt x="74879" y="0"/>
                </a:lnTo>
                <a:lnTo>
                  <a:pt x="68039" y="0"/>
                </a:lnTo>
              </a:path>
            </a:pathLst>
          </a:custGeom>
          <a:ln w="28576">
            <a:solidFill>
              <a:srgbClr val="FF2600"/>
            </a:solidFill>
          </a:ln>
        </p:spPr>
        <p:txBody>
          <a:bodyPr wrap="square" lIns="0" tIns="0" rIns="0" bIns="0" rtlCol="0"/>
          <a:lstStyle/>
          <a:p>
            <a:endParaRPr sz="1588">
              <a:solidFill>
                <a:prstClr val="black"/>
              </a:solidFill>
            </a:endParaRPr>
          </a:p>
        </p:txBody>
      </p:sp>
      <p:sp>
        <p:nvSpPr>
          <p:cNvPr id="65" name="object 65"/>
          <p:cNvSpPr/>
          <p:nvPr/>
        </p:nvSpPr>
        <p:spPr>
          <a:xfrm>
            <a:off x="3248611" y="3191395"/>
            <a:ext cx="165847" cy="229160"/>
          </a:xfrm>
          <a:custGeom>
            <a:avLst/>
            <a:gdLst/>
            <a:ahLst/>
            <a:cxnLst/>
            <a:rect l="l" t="t" r="r" b="b"/>
            <a:pathLst>
              <a:path w="187960" h="259714">
                <a:moveTo>
                  <a:pt x="34919" y="5039"/>
                </a:moveTo>
                <a:lnTo>
                  <a:pt x="38519" y="0"/>
                </a:lnTo>
                <a:lnTo>
                  <a:pt x="36359" y="5039"/>
                </a:lnTo>
                <a:lnTo>
                  <a:pt x="34919" y="11879"/>
                </a:lnTo>
                <a:lnTo>
                  <a:pt x="30599" y="19799"/>
                </a:lnTo>
                <a:lnTo>
                  <a:pt x="26999" y="30959"/>
                </a:lnTo>
                <a:lnTo>
                  <a:pt x="21239" y="44639"/>
                </a:lnTo>
                <a:lnTo>
                  <a:pt x="16919" y="60839"/>
                </a:lnTo>
                <a:lnTo>
                  <a:pt x="11519" y="78479"/>
                </a:lnTo>
                <a:lnTo>
                  <a:pt x="7199" y="98279"/>
                </a:lnTo>
                <a:lnTo>
                  <a:pt x="3239" y="118439"/>
                </a:lnTo>
                <a:lnTo>
                  <a:pt x="1079" y="139679"/>
                </a:lnTo>
                <a:lnTo>
                  <a:pt x="0" y="160559"/>
                </a:lnTo>
                <a:lnTo>
                  <a:pt x="2519" y="180359"/>
                </a:lnTo>
                <a:lnTo>
                  <a:pt x="25559" y="230039"/>
                </a:lnTo>
                <a:lnTo>
                  <a:pt x="70559" y="257039"/>
                </a:lnTo>
                <a:lnTo>
                  <a:pt x="90359" y="259559"/>
                </a:lnTo>
                <a:lnTo>
                  <a:pt x="109439" y="258479"/>
                </a:lnTo>
                <a:lnTo>
                  <a:pt x="146519" y="247679"/>
                </a:lnTo>
                <a:lnTo>
                  <a:pt x="183239" y="218519"/>
                </a:lnTo>
                <a:lnTo>
                  <a:pt x="187919" y="207719"/>
                </a:lnTo>
                <a:lnTo>
                  <a:pt x="186839" y="198359"/>
                </a:lnTo>
                <a:lnTo>
                  <a:pt x="146519" y="181079"/>
                </a:lnTo>
                <a:lnTo>
                  <a:pt x="101159" y="197999"/>
                </a:lnTo>
                <a:lnTo>
                  <a:pt x="65879" y="226799"/>
                </a:lnTo>
                <a:lnTo>
                  <a:pt x="52919" y="242999"/>
                </a:lnTo>
                <a:lnTo>
                  <a:pt x="48239" y="246599"/>
                </a:lnTo>
                <a:lnTo>
                  <a:pt x="46799" y="251279"/>
                </a:lnTo>
                <a:lnTo>
                  <a:pt x="44999" y="246239"/>
                </a:lnTo>
              </a:path>
            </a:pathLst>
          </a:custGeom>
          <a:ln w="28576">
            <a:solidFill>
              <a:srgbClr val="FF2600"/>
            </a:solidFill>
          </a:ln>
        </p:spPr>
        <p:txBody>
          <a:bodyPr wrap="square" lIns="0" tIns="0" rIns="0" bIns="0" rtlCol="0"/>
          <a:lstStyle/>
          <a:p>
            <a:endParaRPr sz="1588">
              <a:solidFill>
                <a:prstClr val="black"/>
              </a:solidFill>
            </a:endParaRPr>
          </a:p>
        </p:txBody>
      </p:sp>
      <p:sp>
        <p:nvSpPr>
          <p:cNvPr id="67" name="object 67"/>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1292">
              <a:lnSpc>
                <a:spcPts val="1623"/>
              </a:lnSpc>
            </a:pPr>
            <a:r>
              <a:rPr spc="-53" dirty="0"/>
              <a:t>3</a:t>
            </a:r>
          </a:p>
        </p:txBody>
      </p:sp>
    </p:spTree>
    <p:extLst>
      <p:ext uri="{BB962C8B-B14F-4D97-AF65-F5344CB8AC3E}">
        <p14:creationId xmlns:p14="http://schemas.microsoft.com/office/powerpoint/2010/main" val="205933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29095" y="152400"/>
            <a:ext cx="5240086" cy="523220"/>
          </a:xfrm>
          <a:prstGeom prst="rect">
            <a:avLst/>
          </a:prstGeom>
          <a:noFill/>
        </p:spPr>
        <p:txBody>
          <a:bodyPr wrap="none" rtlCol="0">
            <a:spAutoFit/>
          </a:bodyPr>
          <a:lstStyle/>
          <a:p>
            <a:r>
              <a:rPr lang="en-US" sz="2800" dirty="0">
                <a:solidFill>
                  <a:prstClr val="white"/>
                </a:solidFill>
              </a:rPr>
              <a:t>Meet Robert Parker Jr., Wine Guru</a:t>
            </a:r>
          </a:p>
        </p:txBody>
      </p:sp>
      <p:pic>
        <p:nvPicPr>
          <p:cNvPr id="2" name="Picture 1" descr="458733945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38200"/>
            <a:ext cx="9144000" cy="6030222"/>
          </a:xfrm>
          <a:prstGeom prst="rect">
            <a:avLst/>
          </a:prstGeom>
        </p:spPr>
      </p:pic>
      <p:sp>
        <p:nvSpPr>
          <p:cNvPr id="3" name="Rounded Rectangle 2"/>
          <p:cNvSpPr/>
          <p:nvPr/>
        </p:nvSpPr>
        <p:spPr>
          <a:xfrm>
            <a:off x="1524000" y="5867400"/>
            <a:ext cx="9144000" cy="838200"/>
          </a:xfrm>
          <a:prstGeom prst="roundRect">
            <a:avLst>
              <a:gd name="adj" fmla="val 268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prstClr val="white"/>
                </a:solidFill>
              </a:rPr>
              <a:t>Robert Parker is the foremost wine taster worldwide and his subjective 100 point ratings often drive whether a vineyard is successful and if its wines get invited into the best restaurants.</a:t>
            </a:r>
          </a:p>
        </p:txBody>
      </p:sp>
    </p:spTree>
    <p:extLst>
      <p:ext uri="{BB962C8B-B14F-4D97-AF65-F5344CB8AC3E}">
        <p14:creationId xmlns:p14="http://schemas.microsoft.com/office/powerpoint/2010/main" val="36571159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86">
              <a:tabLst>
                <a:tab pos="2612230" algn="l"/>
              </a:tabLst>
            </a:pPr>
            <a:r>
              <a:rPr spc="172" dirty="0"/>
              <a:t>E</a:t>
            </a:r>
            <a:r>
              <a:rPr spc="-163" dirty="0"/>
              <a:t>x</a:t>
            </a:r>
            <a:r>
              <a:rPr spc="-150" dirty="0"/>
              <a:t>a</a:t>
            </a:r>
            <a:r>
              <a:rPr spc="4" dirty="0"/>
              <a:t>mp</a:t>
            </a:r>
            <a:r>
              <a:rPr spc="-150" dirty="0"/>
              <a:t>le</a:t>
            </a:r>
            <a:r>
              <a:rPr spc="-97" dirty="0"/>
              <a:t>s</a:t>
            </a:r>
            <a:r>
              <a:rPr spc="-4" dirty="0"/>
              <a:t> </a:t>
            </a:r>
            <a:r>
              <a:rPr spc="40" dirty="0"/>
              <a:t>o</a:t>
            </a:r>
            <a:r>
              <a:rPr spc="-44" dirty="0"/>
              <a:t>f</a:t>
            </a:r>
            <a:r>
              <a:rPr dirty="0">
                <a:latin typeface="Times New Roman"/>
                <a:cs typeface="Times New Roman"/>
              </a:rPr>
              <a:t>	</a:t>
            </a:r>
            <a:r>
              <a:rPr spc="-124" dirty="0"/>
              <a:t>C</a:t>
            </a:r>
            <a:r>
              <a:rPr spc="40" dirty="0"/>
              <a:t>o</a:t>
            </a:r>
            <a:r>
              <a:rPr spc="93" dirty="0"/>
              <a:t>r</a:t>
            </a:r>
            <a:r>
              <a:rPr dirty="0">
                <a:latin typeface="Times New Roman"/>
                <a:cs typeface="Times New Roman"/>
              </a:rPr>
              <a:t>r</a:t>
            </a:r>
            <a:r>
              <a:rPr spc="-110" dirty="0"/>
              <a:t>e</a:t>
            </a:r>
            <a:r>
              <a:rPr spc="-172" dirty="0"/>
              <a:t>la</a:t>
            </a:r>
            <a:r>
              <a:rPr spc="53" dirty="0"/>
              <a:t>t</a:t>
            </a:r>
            <a:r>
              <a:rPr spc="-75" dirty="0"/>
              <a:t>io</a:t>
            </a:r>
            <a:r>
              <a:rPr spc="40" dirty="0"/>
              <a:t>n</a:t>
            </a:r>
          </a:p>
        </p:txBody>
      </p:sp>
      <p:sp>
        <p:nvSpPr>
          <p:cNvPr id="3" name="object 3"/>
          <p:cNvSpPr/>
          <p:nvPr/>
        </p:nvSpPr>
        <p:spPr>
          <a:xfrm>
            <a:off x="7812292" y="4813385"/>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4" name="object 4"/>
          <p:cNvSpPr/>
          <p:nvPr/>
        </p:nvSpPr>
        <p:spPr>
          <a:xfrm>
            <a:off x="7689890" y="4738799"/>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 name="object 5"/>
          <p:cNvSpPr/>
          <p:nvPr/>
        </p:nvSpPr>
        <p:spPr>
          <a:xfrm>
            <a:off x="7445087" y="4565725"/>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 name="object 6"/>
          <p:cNvSpPr/>
          <p:nvPr/>
        </p:nvSpPr>
        <p:spPr>
          <a:xfrm>
            <a:off x="7200283" y="4341976"/>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 name="object 7"/>
          <p:cNvSpPr/>
          <p:nvPr/>
        </p:nvSpPr>
        <p:spPr>
          <a:xfrm>
            <a:off x="7077882" y="4221872"/>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8" name="object 8"/>
          <p:cNvSpPr/>
          <p:nvPr/>
        </p:nvSpPr>
        <p:spPr>
          <a:xfrm>
            <a:off x="6955468" y="4108177"/>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 name="object 9"/>
          <p:cNvSpPr/>
          <p:nvPr/>
        </p:nvSpPr>
        <p:spPr>
          <a:xfrm>
            <a:off x="6833067" y="3999144"/>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 name="object 10"/>
          <p:cNvSpPr/>
          <p:nvPr/>
        </p:nvSpPr>
        <p:spPr>
          <a:xfrm>
            <a:off x="6710665" y="3868875"/>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 name="object 11"/>
          <p:cNvSpPr/>
          <p:nvPr/>
        </p:nvSpPr>
        <p:spPr>
          <a:xfrm>
            <a:off x="6588263" y="3638841"/>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 name="object 12"/>
          <p:cNvSpPr/>
          <p:nvPr/>
        </p:nvSpPr>
        <p:spPr>
          <a:xfrm>
            <a:off x="6465861" y="3468747"/>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3" name="object 13"/>
          <p:cNvSpPr/>
          <p:nvPr/>
        </p:nvSpPr>
        <p:spPr>
          <a:xfrm>
            <a:off x="6343460" y="3335150"/>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 name="object 14"/>
          <p:cNvSpPr/>
          <p:nvPr/>
        </p:nvSpPr>
        <p:spPr>
          <a:xfrm>
            <a:off x="6221058" y="3228616"/>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 name="object 15"/>
          <p:cNvSpPr/>
          <p:nvPr/>
        </p:nvSpPr>
        <p:spPr>
          <a:xfrm>
            <a:off x="6098655" y="3120110"/>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 name="object 16"/>
          <p:cNvSpPr/>
          <p:nvPr/>
        </p:nvSpPr>
        <p:spPr>
          <a:xfrm>
            <a:off x="5976253" y="3025420"/>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7" name="object 17"/>
          <p:cNvSpPr/>
          <p:nvPr/>
        </p:nvSpPr>
        <p:spPr>
          <a:xfrm>
            <a:off x="5853852" y="2933465"/>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8" name="object 18"/>
          <p:cNvSpPr/>
          <p:nvPr/>
        </p:nvSpPr>
        <p:spPr>
          <a:xfrm>
            <a:off x="5731450" y="2829104"/>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9" name="object 19"/>
          <p:cNvSpPr/>
          <p:nvPr/>
        </p:nvSpPr>
        <p:spPr>
          <a:xfrm>
            <a:off x="5609048" y="272179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0" name="object 20"/>
          <p:cNvSpPr/>
          <p:nvPr/>
        </p:nvSpPr>
        <p:spPr>
          <a:xfrm>
            <a:off x="5486646" y="2598902"/>
            <a:ext cx="72838" cy="72838"/>
          </a:xfrm>
          <a:custGeom>
            <a:avLst/>
            <a:gdLst/>
            <a:ahLst/>
            <a:cxnLst/>
            <a:rect l="l" t="t" r="r" b="b"/>
            <a:pathLst>
              <a:path w="82550" h="82550">
                <a:moveTo>
                  <a:pt x="0" y="0"/>
                </a:moveTo>
                <a:lnTo>
                  <a:pt x="82283" y="0"/>
                </a:lnTo>
                <a:lnTo>
                  <a:pt x="82283"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1" name="object 21"/>
          <p:cNvSpPr/>
          <p:nvPr/>
        </p:nvSpPr>
        <p:spPr>
          <a:xfrm>
            <a:off x="5364233" y="2488143"/>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2" name="object 22"/>
          <p:cNvSpPr/>
          <p:nvPr/>
        </p:nvSpPr>
        <p:spPr>
          <a:xfrm>
            <a:off x="5241831" y="2383110"/>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3" name="object 23"/>
          <p:cNvSpPr/>
          <p:nvPr/>
        </p:nvSpPr>
        <p:spPr>
          <a:xfrm>
            <a:off x="5119430" y="2297672"/>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4" name="object 24"/>
          <p:cNvSpPr/>
          <p:nvPr/>
        </p:nvSpPr>
        <p:spPr>
          <a:xfrm>
            <a:off x="4997030" y="2234113"/>
            <a:ext cx="72838" cy="72838"/>
          </a:xfrm>
          <a:custGeom>
            <a:avLst/>
            <a:gdLst/>
            <a:ahLst/>
            <a:cxnLst/>
            <a:rect l="l" t="t" r="r" b="b"/>
            <a:pathLst>
              <a:path w="82550" h="82550">
                <a:moveTo>
                  <a:pt x="0" y="0"/>
                </a:moveTo>
                <a:lnTo>
                  <a:pt x="82292" y="0"/>
                </a:lnTo>
                <a:lnTo>
                  <a:pt x="82292"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5" name="object 25"/>
          <p:cNvSpPr/>
          <p:nvPr/>
        </p:nvSpPr>
        <p:spPr>
          <a:xfrm>
            <a:off x="4874628" y="2185262"/>
            <a:ext cx="72838" cy="72838"/>
          </a:xfrm>
          <a:custGeom>
            <a:avLst/>
            <a:gdLst/>
            <a:ahLst/>
            <a:cxnLst/>
            <a:rect l="l" t="t" r="r" b="b"/>
            <a:pathLst>
              <a:path w="82550" h="82550">
                <a:moveTo>
                  <a:pt x="0" y="0"/>
                </a:moveTo>
                <a:lnTo>
                  <a:pt x="82295" y="0"/>
                </a:lnTo>
                <a:lnTo>
                  <a:pt x="82295" y="82297"/>
                </a:lnTo>
                <a:lnTo>
                  <a:pt x="0" y="82297"/>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6" name="object 26"/>
          <p:cNvSpPr/>
          <p:nvPr/>
        </p:nvSpPr>
        <p:spPr>
          <a:xfrm>
            <a:off x="4752225" y="2132747"/>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7" name="object 27"/>
          <p:cNvSpPr/>
          <p:nvPr/>
        </p:nvSpPr>
        <p:spPr>
          <a:xfrm>
            <a:off x="4629822" y="2079150"/>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8" name="object 28"/>
          <p:cNvSpPr/>
          <p:nvPr/>
        </p:nvSpPr>
        <p:spPr>
          <a:xfrm>
            <a:off x="4666129" y="4959062"/>
            <a:ext cx="3060326" cy="0"/>
          </a:xfrm>
          <a:custGeom>
            <a:avLst/>
            <a:gdLst/>
            <a:ahLst/>
            <a:cxnLst/>
            <a:rect l="l" t="t" r="r" b="b"/>
            <a:pathLst>
              <a:path w="3468370">
                <a:moveTo>
                  <a:pt x="0" y="0"/>
                </a:moveTo>
                <a:lnTo>
                  <a:pt x="3468077" y="0"/>
                </a:lnTo>
              </a:path>
            </a:pathLst>
          </a:custGeom>
          <a:ln w="9525">
            <a:solidFill>
              <a:srgbClr val="000000"/>
            </a:solidFill>
          </a:ln>
        </p:spPr>
        <p:txBody>
          <a:bodyPr wrap="square" lIns="0" tIns="0" rIns="0" bIns="0" rtlCol="0"/>
          <a:lstStyle/>
          <a:p>
            <a:endParaRPr sz="1588">
              <a:solidFill>
                <a:prstClr val="black"/>
              </a:solidFill>
            </a:endParaRPr>
          </a:p>
        </p:txBody>
      </p:sp>
      <p:sp>
        <p:nvSpPr>
          <p:cNvPr id="29" name="object 29"/>
          <p:cNvSpPr/>
          <p:nvPr/>
        </p:nvSpPr>
        <p:spPr>
          <a:xfrm>
            <a:off x="4666129"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0" name="object 30"/>
          <p:cNvSpPr/>
          <p:nvPr/>
        </p:nvSpPr>
        <p:spPr>
          <a:xfrm>
            <a:off x="5278138"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1" name="object 31"/>
          <p:cNvSpPr/>
          <p:nvPr/>
        </p:nvSpPr>
        <p:spPr>
          <a:xfrm>
            <a:off x="5890159"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2" name="object 32"/>
          <p:cNvSpPr/>
          <p:nvPr/>
        </p:nvSpPr>
        <p:spPr>
          <a:xfrm>
            <a:off x="6502168"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3" name="object 33"/>
          <p:cNvSpPr/>
          <p:nvPr/>
        </p:nvSpPr>
        <p:spPr>
          <a:xfrm>
            <a:off x="7114177"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4" name="object 34"/>
          <p:cNvSpPr/>
          <p:nvPr/>
        </p:nvSpPr>
        <p:spPr>
          <a:xfrm>
            <a:off x="7726197" y="4959062"/>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5" name="object 35"/>
          <p:cNvSpPr txBox="1"/>
          <p:nvPr/>
        </p:nvSpPr>
        <p:spPr>
          <a:xfrm>
            <a:off x="4610052" y="5092636"/>
            <a:ext cx="112619"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5</a:t>
            </a:r>
            <a:endParaRPr sz="1235">
              <a:solidFill>
                <a:prstClr val="black"/>
              </a:solidFill>
              <a:latin typeface="Arial"/>
              <a:cs typeface="Arial"/>
            </a:endParaRPr>
          </a:p>
        </p:txBody>
      </p:sp>
      <p:sp>
        <p:nvSpPr>
          <p:cNvPr id="36" name="object 36"/>
          <p:cNvSpPr txBox="1"/>
          <p:nvPr/>
        </p:nvSpPr>
        <p:spPr>
          <a:xfrm>
            <a:off x="5177196" y="5092636"/>
            <a:ext cx="202266"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10</a:t>
            </a:r>
            <a:endParaRPr sz="1235">
              <a:solidFill>
                <a:prstClr val="black"/>
              </a:solidFill>
              <a:latin typeface="Arial"/>
              <a:cs typeface="Arial"/>
            </a:endParaRPr>
          </a:p>
        </p:txBody>
      </p:sp>
      <p:sp>
        <p:nvSpPr>
          <p:cNvPr id="37" name="object 37"/>
          <p:cNvSpPr txBox="1"/>
          <p:nvPr/>
        </p:nvSpPr>
        <p:spPr>
          <a:xfrm>
            <a:off x="7013236" y="5092636"/>
            <a:ext cx="202266"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25</a:t>
            </a:r>
            <a:endParaRPr sz="1235">
              <a:solidFill>
                <a:prstClr val="black"/>
              </a:solidFill>
              <a:latin typeface="Arial"/>
              <a:cs typeface="Arial"/>
            </a:endParaRPr>
          </a:p>
        </p:txBody>
      </p:sp>
      <p:sp>
        <p:nvSpPr>
          <p:cNvPr id="38" name="object 38"/>
          <p:cNvSpPr txBox="1"/>
          <p:nvPr/>
        </p:nvSpPr>
        <p:spPr>
          <a:xfrm>
            <a:off x="7625244" y="5092636"/>
            <a:ext cx="202266" cy="190052"/>
          </a:xfrm>
          <a:prstGeom prst="rect">
            <a:avLst/>
          </a:prstGeom>
        </p:spPr>
        <p:txBody>
          <a:bodyPr vert="horz" wrap="square" lIns="0" tIns="0" rIns="0" bIns="0" rtlCol="0">
            <a:spAutoFit/>
          </a:bodyPr>
          <a:lstStyle/>
          <a:p>
            <a:pPr marL="11206"/>
            <a:r>
              <a:rPr sz="1235" spc="18" dirty="0">
                <a:solidFill>
                  <a:prstClr val="black"/>
                </a:solidFill>
                <a:latin typeface="Arial"/>
                <a:cs typeface="Arial"/>
              </a:rPr>
              <a:t>30</a:t>
            </a:r>
            <a:endParaRPr sz="1235">
              <a:solidFill>
                <a:prstClr val="black"/>
              </a:solidFill>
              <a:latin typeface="Arial"/>
              <a:cs typeface="Arial"/>
            </a:endParaRPr>
          </a:p>
        </p:txBody>
      </p:sp>
      <p:sp>
        <p:nvSpPr>
          <p:cNvPr id="39" name="object 39"/>
          <p:cNvSpPr/>
          <p:nvPr/>
        </p:nvSpPr>
        <p:spPr>
          <a:xfrm>
            <a:off x="4538831" y="2259655"/>
            <a:ext cx="0" cy="2394697"/>
          </a:xfrm>
          <a:custGeom>
            <a:avLst/>
            <a:gdLst/>
            <a:ahLst/>
            <a:cxnLst/>
            <a:rect l="l" t="t" r="r" b="b"/>
            <a:pathLst>
              <a:path h="2713990">
                <a:moveTo>
                  <a:pt x="0" y="2713812"/>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0" name="object 40"/>
          <p:cNvSpPr/>
          <p:nvPr/>
        </p:nvSpPr>
        <p:spPr>
          <a:xfrm>
            <a:off x="4458148" y="4654195"/>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1" name="object 41"/>
          <p:cNvSpPr/>
          <p:nvPr/>
        </p:nvSpPr>
        <p:spPr>
          <a:xfrm>
            <a:off x="4458148" y="4175289"/>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2" name="object 42"/>
          <p:cNvSpPr/>
          <p:nvPr/>
        </p:nvSpPr>
        <p:spPr>
          <a:xfrm>
            <a:off x="4458148" y="3696383"/>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3" name="object 43"/>
          <p:cNvSpPr/>
          <p:nvPr/>
        </p:nvSpPr>
        <p:spPr>
          <a:xfrm>
            <a:off x="4458148" y="3217466"/>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4" name="object 44"/>
          <p:cNvSpPr/>
          <p:nvPr/>
        </p:nvSpPr>
        <p:spPr>
          <a:xfrm>
            <a:off x="4458148" y="2738561"/>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5" name="object 45"/>
          <p:cNvSpPr/>
          <p:nvPr/>
        </p:nvSpPr>
        <p:spPr>
          <a:xfrm>
            <a:off x="4458148" y="2259655"/>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6" name="object 46"/>
          <p:cNvSpPr txBox="1"/>
          <p:nvPr/>
        </p:nvSpPr>
        <p:spPr>
          <a:xfrm>
            <a:off x="4203230" y="4418587"/>
            <a:ext cx="179536" cy="47120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44000</a:t>
            </a:r>
            <a:endParaRPr sz="1279">
              <a:solidFill>
                <a:prstClr val="black"/>
              </a:solidFill>
              <a:latin typeface="Arial"/>
              <a:cs typeface="Arial"/>
            </a:endParaRPr>
          </a:p>
        </p:txBody>
      </p:sp>
      <p:sp>
        <p:nvSpPr>
          <p:cNvPr id="47" name="object 47"/>
          <p:cNvSpPr txBox="1"/>
          <p:nvPr/>
        </p:nvSpPr>
        <p:spPr>
          <a:xfrm>
            <a:off x="4203230" y="3460776"/>
            <a:ext cx="179536" cy="47120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48000</a:t>
            </a:r>
            <a:endParaRPr sz="1279">
              <a:solidFill>
                <a:prstClr val="black"/>
              </a:solidFill>
              <a:latin typeface="Arial"/>
              <a:cs typeface="Arial"/>
            </a:endParaRPr>
          </a:p>
        </p:txBody>
      </p:sp>
      <p:sp>
        <p:nvSpPr>
          <p:cNvPr id="48" name="object 48"/>
          <p:cNvSpPr txBox="1"/>
          <p:nvPr/>
        </p:nvSpPr>
        <p:spPr>
          <a:xfrm>
            <a:off x="4203230" y="2502964"/>
            <a:ext cx="179536" cy="471207"/>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52000</a:t>
            </a:r>
            <a:endParaRPr sz="1279">
              <a:solidFill>
                <a:prstClr val="black"/>
              </a:solidFill>
              <a:latin typeface="Arial"/>
              <a:cs typeface="Arial"/>
            </a:endParaRPr>
          </a:p>
        </p:txBody>
      </p:sp>
      <p:sp>
        <p:nvSpPr>
          <p:cNvPr id="49" name="object 49"/>
          <p:cNvSpPr/>
          <p:nvPr/>
        </p:nvSpPr>
        <p:spPr>
          <a:xfrm>
            <a:off x="4538831" y="2006088"/>
            <a:ext cx="3437404" cy="2953310"/>
          </a:xfrm>
          <a:custGeom>
            <a:avLst/>
            <a:gdLst/>
            <a:ahLst/>
            <a:cxnLst/>
            <a:rect l="l" t="t" r="r" b="b"/>
            <a:pathLst>
              <a:path w="3895725" h="3347085">
                <a:moveTo>
                  <a:pt x="0" y="3346704"/>
                </a:moveTo>
                <a:lnTo>
                  <a:pt x="3895343" y="3346704"/>
                </a:lnTo>
                <a:lnTo>
                  <a:pt x="3895343" y="0"/>
                </a:lnTo>
                <a:lnTo>
                  <a:pt x="0" y="0"/>
                </a:lnTo>
                <a:lnTo>
                  <a:pt x="0" y="3346704"/>
                </a:lnTo>
              </a:path>
            </a:pathLst>
          </a:custGeom>
          <a:ln w="9525">
            <a:solidFill>
              <a:srgbClr val="000000"/>
            </a:solidFill>
          </a:ln>
        </p:spPr>
        <p:txBody>
          <a:bodyPr wrap="square" lIns="0" tIns="0" rIns="0" bIns="0" rtlCol="0"/>
          <a:lstStyle/>
          <a:p>
            <a:endParaRPr sz="1588">
              <a:solidFill>
                <a:prstClr val="black"/>
              </a:solidFill>
            </a:endParaRPr>
          </a:p>
        </p:txBody>
      </p:sp>
      <p:sp>
        <p:nvSpPr>
          <p:cNvPr id="50" name="object 50"/>
          <p:cNvSpPr txBox="1"/>
          <p:nvPr/>
        </p:nvSpPr>
        <p:spPr>
          <a:xfrm>
            <a:off x="5519737" y="5092636"/>
            <a:ext cx="1475814" cy="515141"/>
          </a:xfrm>
          <a:prstGeom prst="rect">
            <a:avLst/>
          </a:prstGeom>
        </p:spPr>
        <p:txBody>
          <a:bodyPr vert="horz" wrap="square" lIns="0" tIns="0" rIns="0" bIns="0" rtlCol="0">
            <a:spAutoFit/>
          </a:bodyPr>
          <a:lstStyle/>
          <a:p>
            <a:pPr marL="280162">
              <a:tabLst>
                <a:tab pos="892596" algn="l"/>
              </a:tabLst>
            </a:pPr>
            <a:r>
              <a:rPr sz="1235" spc="18" dirty="0">
                <a:solidFill>
                  <a:prstClr val="black"/>
                </a:solidFill>
                <a:latin typeface="Arial"/>
                <a:cs typeface="Arial"/>
              </a:rPr>
              <a:t>15	20</a:t>
            </a:r>
            <a:endParaRPr sz="1235">
              <a:solidFill>
                <a:prstClr val="black"/>
              </a:solidFill>
              <a:latin typeface="Arial"/>
              <a:cs typeface="Arial"/>
            </a:endParaRPr>
          </a:p>
          <a:p>
            <a:pPr marL="11206">
              <a:spcBef>
                <a:spcPts val="1015"/>
              </a:spcBef>
            </a:pPr>
            <a:r>
              <a:rPr sz="1279" spc="-9" dirty="0">
                <a:solidFill>
                  <a:prstClr val="black"/>
                </a:solidFill>
                <a:latin typeface="Arial"/>
                <a:cs typeface="Arial"/>
              </a:rPr>
              <a:t>Age </a:t>
            </a:r>
            <a:r>
              <a:rPr sz="1279" spc="-4" dirty="0">
                <a:solidFill>
                  <a:prstClr val="black"/>
                </a:solidFill>
                <a:latin typeface="Arial"/>
                <a:cs typeface="Arial"/>
              </a:rPr>
              <a:t>of </a:t>
            </a:r>
            <a:r>
              <a:rPr sz="1279" spc="-9" dirty="0">
                <a:solidFill>
                  <a:prstClr val="black"/>
                </a:solidFill>
                <a:latin typeface="Arial"/>
                <a:cs typeface="Arial"/>
              </a:rPr>
              <a:t>Wine</a:t>
            </a:r>
            <a:r>
              <a:rPr sz="1279" spc="-62" dirty="0">
                <a:solidFill>
                  <a:prstClr val="black"/>
                </a:solidFill>
                <a:latin typeface="Arial"/>
                <a:cs typeface="Arial"/>
              </a:rPr>
              <a:t> </a:t>
            </a:r>
            <a:r>
              <a:rPr sz="1279" spc="-4" dirty="0">
                <a:solidFill>
                  <a:prstClr val="black"/>
                </a:solidFill>
                <a:latin typeface="Arial"/>
                <a:cs typeface="Arial"/>
              </a:rPr>
              <a:t>(Years)</a:t>
            </a:r>
            <a:endParaRPr sz="1279">
              <a:solidFill>
                <a:prstClr val="black"/>
              </a:solidFill>
              <a:latin typeface="Arial"/>
              <a:cs typeface="Arial"/>
            </a:endParaRPr>
          </a:p>
        </p:txBody>
      </p:sp>
      <p:sp>
        <p:nvSpPr>
          <p:cNvPr id="51" name="object 51"/>
          <p:cNvSpPr txBox="1"/>
          <p:nvPr/>
        </p:nvSpPr>
        <p:spPr>
          <a:xfrm>
            <a:off x="3880501" y="2278259"/>
            <a:ext cx="359073" cy="2408704"/>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Population</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France</a:t>
            </a:r>
            <a:r>
              <a:rPr sz="1279" spc="-4" dirty="0">
                <a:solidFill>
                  <a:prstClr val="black"/>
                </a:solidFill>
                <a:latin typeface="Arial"/>
                <a:cs typeface="Arial"/>
              </a:rPr>
              <a:t> </a:t>
            </a:r>
            <a:r>
              <a:rPr sz="1279" dirty="0">
                <a:solidFill>
                  <a:prstClr val="black"/>
                </a:solidFill>
                <a:latin typeface="Arial"/>
                <a:cs typeface="Arial"/>
              </a:rPr>
              <a:t>(thousands)</a:t>
            </a:r>
            <a:endParaRPr sz="1279">
              <a:solidFill>
                <a:prstClr val="black"/>
              </a:solidFill>
              <a:latin typeface="Arial"/>
              <a:cs typeface="Arial"/>
            </a:endParaRPr>
          </a:p>
        </p:txBody>
      </p:sp>
      <p:sp>
        <p:nvSpPr>
          <p:cNvPr id="52" name="object 52"/>
          <p:cNvSpPr/>
          <p:nvPr/>
        </p:nvSpPr>
        <p:spPr>
          <a:xfrm>
            <a:off x="5636998" y="5625844"/>
            <a:ext cx="1283634" cy="53788"/>
          </a:xfrm>
          <a:custGeom>
            <a:avLst/>
            <a:gdLst/>
            <a:ahLst/>
            <a:cxnLst/>
            <a:rect l="l" t="t" r="r" b="b"/>
            <a:pathLst>
              <a:path w="1454785" h="60960">
                <a:moveTo>
                  <a:pt x="1454758" y="52919"/>
                </a:moveTo>
                <a:lnTo>
                  <a:pt x="1446478" y="50399"/>
                </a:lnTo>
                <a:lnTo>
                  <a:pt x="1441798" y="49319"/>
                </a:lnTo>
                <a:lnTo>
                  <a:pt x="1433878" y="45719"/>
                </a:lnTo>
                <a:lnTo>
                  <a:pt x="1426318" y="43919"/>
                </a:lnTo>
                <a:lnTo>
                  <a:pt x="1415878" y="40679"/>
                </a:lnTo>
                <a:lnTo>
                  <a:pt x="1405078" y="37439"/>
                </a:lnTo>
                <a:lnTo>
                  <a:pt x="1392478" y="34559"/>
                </a:lnTo>
                <a:lnTo>
                  <a:pt x="1379519" y="31679"/>
                </a:lnTo>
                <a:lnTo>
                  <a:pt x="1364399" y="30239"/>
                </a:lnTo>
                <a:lnTo>
                  <a:pt x="1349279" y="30239"/>
                </a:lnTo>
                <a:lnTo>
                  <a:pt x="1332359" y="30599"/>
                </a:lnTo>
                <a:lnTo>
                  <a:pt x="1315439" y="33479"/>
                </a:lnTo>
                <a:lnTo>
                  <a:pt x="1296719" y="35999"/>
                </a:lnTo>
                <a:lnTo>
                  <a:pt x="1277999" y="39959"/>
                </a:lnTo>
                <a:lnTo>
                  <a:pt x="1258559" y="43199"/>
                </a:lnTo>
                <a:lnTo>
                  <a:pt x="1238759" y="47879"/>
                </a:lnTo>
                <a:lnTo>
                  <a:pt x="1218959" y="51479"/>
                </a:lnTo>
                <a:lnTo>
                  <a:pt x="1199159" y="53999"/>
                </a:lnTo>
                <a:lnTo>
                  <a:pt x="1180079" y="56159"/>
                </a:lnTo>
                <a:lnTo>
                  <a:pt x="1159559" y="56879"/>
                </a:lnTo>
                <a:lnTo>
                  <a:pt x="1140479" y="56879"/>
                </a:lnTo>
                <a:lnTo>
                  <a:pt x="1121399" y="56159"/>
                </a:lnTo>
                <a:lnTo>
                  <a:pt x="1101959" y="55079"/>
                </a:lnTo>
                <a:lnTo>
                  <a:pt x="1082879" y="53999"/>
                </a:lnTo>
                <a:lnTo>
                  <a:pt x="1063079" y="52919"/>
                </a:lnTo>
                <a:lnTo>
                  <a:pt x="1042919" y="52559"/>
                </a:lnTo>
                <a:lnTo>
                  <a:pt x="1023119" y="52199"/>
                </a:lnTo>
                <a:lnTo>
                  <a:pt x="1003319" y="52919"/>
                </a:lnTo>
                <a:lnTo>
                  <a:pt x="982439" y="52919"/>
                </a:lnTo>
                <a:lnTo>
                  <a:pt x="962279" y="53639"/>
                </a:lnTo>
                <a:lnTo>
                  <a:pt x="941399" y="53639"/>
                </a:lnTo>
                <a:lnTo>
                  <a:pt x="920879" y="54719"/>
                </a:lnTo>
                <a:lnTo>
                  <a:pt x="899999" y="53999"/>
                </a:lnTo>
                <a:lnTo>
                  <a:pt x="878759" y="55079"/>
                </a:lnTo>
                <a:lnTo>
                  <a:pt x="855359" y="53999"/>
                </a:lnTo>
                <a:lnTo>
                  <a:pt x="831959" y="53999"/>
                </a:lnTo>
                <a:lnTo>
                  <a:pt x="807479" y="53639"/>
                </a:lnTo>
                <a:lnTo>
                  <a:pt x="782999" y="53639"/>
                </a:lnTo>
                <a:lnTo>
                  <a:pt x="757079" y="52919"/>
                </a:lnTo>
                <a:lnTo>
                  <a:pt x="731159" y="53999"/>
                </a:lnTo>
                <a:lnTo>
                  <a:pt x="704159" y="55799"/>
                </a:lnTo>
                <a:lnTo>
                  <a:pt x="677879" y="57599"/>
                </a:lnTo>
                <a:lnTo>
                  <a:pt x="651599" y="59399"/>
                </a:lnTo>
                <a:lnTo>
                  <a:pt x="626759" y="60479"/>
                </a:lnTo>
                <a:lnTo>
                  <a:pt x="602999" y="60839"/>
                </a:lnTo>
                <a:lnTo>
                  <a:pt x="578879" y="60479"/>
                </a:lnTo>
                <a:lnTo>
                  <a:pt x="555479" y="58679"/>
                </a:lnTo>
                <a:lnTo>
                  <a:pt x="533879" y="55079"/>
                </a:lnTo>
                <a:lnTo>
                  <a:pt x="512999" y="51479"/>
                </a:lnTo>
                <a:lnTo>
                  <a:pt x="492119" y="45719"/>
                </a:lnTo>
                <a:lnTo>
                  <a:pt x="471959" y="40679"/>
                </a:lnTo>
                <a:lnTo>
                  <a:pt x="452159" y="35279"/>
                </a:lnTo>
                <a:lnTo>
                  <a:pt x="432359" y="29879"/>
                </a:lnTo>
                <a:lnTo>
                  <a:pt x="413279" y="25559"/>
                </a:lnTo>
                <a:lnTo>
                  <a:pt x="394559" y="20879"/>
                </a:lnTo>
                <a:lnTo>
                  <a:pt x="375839" y="18359"/>
                </a:lnTo>
                <a:lnTo>
                  <a:pt x="358199" y="15119"/>
                </a:lnTo>
                <a:lnTo>
                  <a:pt x="340199" y="12599"/>
                </a:lnTo>
                <a:lnTo>
                  <a:pt x="323279" y="10439"/>
                </a:lnTo>
                <a:lnTo>
                  <a:pt x="306359" y="8279"/>
                </a:lnTo>
                <a:lnTo>
                  <a:pt x="289799" y="7919"/>
                </a:lnTo>
                <a:lnTo>
                  <a:pt x="272519" y="7559"/>
                </a:lnTo>
                <a:lnTo>
                  <a:pt x="255959" y="7919"/>
                </a:lnTo>
                <a:lnTo>
                  <a:pt x="238679" y="8279"/>
                </a:lnTo>
                <a:lnTo>
                  <a:pt x="221039" y="9359"/>
                </a:lnTo>
                <a:lnTo>
                  <a:pt x="203399" y="11519"/>
                </a:lnTo>
                <a:lnTo>
                  <a:pt x="185399" y="13679"/>
                </a:lnTo>
                <a:lnTo>
                  <a:pt x="167039" y="15839"/>
                </a:lnTo>
                <a:lnTo>
                  <a:pt x="150119" y="17279"/>
                </a:lnTo>
                <a:lnTo>
                  <a:pt x="132479" y="18359"/>
                </a:lnTo>
                <a:lnTo>
                  <a:pt x="115199" y="18719"/>
                </a:lnTo>
                <a:lnTo>
                  <a:pt x="98639" y="18359"/>
                </a:lnTo>
                <a:lnTo>
                  <a:pt x="82799" y="15839"/>
                </a:lnTo>
                <a:lnTo>
                  <a:pt x="68039" y="12959"/>
                </a:lnTo>
                <a:lnTo>
                  <a:pt x="53999" y="10439"/>
                </a:lnTo>
                <a:lnTo>
                  <a:pt x="41399" y="8279"/>
                </a:lnTo>
                <a:lnTo>
                  <a:pt x="30959" y="6479"/>
                </a:lnTo>
                <a:lnTo>
                  <a:pt x="20519" y="3599"/>
                </a:lnTo>
                <a:lnTo>
                  <a:pt x="14399" y="3599"/>
                </a:lnTo>
                <a:lnTo>
                  <a:pt x="6119" y="0"/>
                </a:lnTo>
                <a:lnTo>
                  <a:pt x="0" y="2879"/>
                </a:lnTo>
                <a:lnTo>
                  <a:pt x="719" y="8279"/>
                </a:lnTo>
              </a:path>
            </a:pathLst>
          </a:custGeom>
          <a:ln w="28576">
            <a:solidFill>
              <a:srgbClr val="FF2600"/>
            </a:solidFill>
          </a:ln>
        </p:spPr>
        <p:txBody>
          <a:bodyPr wrap="square" lIns="0" tIns="0" rIns="0" bIns="0" rtlCol="0"/>
          <a:lstStyle/>
          <a:p>
            <a:endParaRPr sz="1588">
              <a:solidFill>
                <a:prstClr val="black"/>
              </a:solidFill>
            </a:endParaRPr>
          </a:p>
        </p:txBody>
      </p:sp>
      <p:sp>
        <p:nvSpPr>
          <p:cNvPr id="53" name="object 53"/>
          <p:cNvSpPr/>
          <p:nvPr/>
        </p:nvSpPr>
        <p:spPr>
          <a:xfrm>
            <a:off x="4058293" y="2347728"/>
            <a:ext cx="25773" cy="2333065"/>
          </a:xfrm>
          <a:custGeom>
            <a:avLst/>
            <a:gdLst/>
            <a:ahLst/>
            <a:cxnLst/>
            <a:rect l="l" t="t" r="r" b="b"/>
            <a:pathLst>
              <a:path w="29210" h="2644140">
                <a:moveTo>
                  <a:pt x="19799" y="2643838"/>
                </a:moveTo>
                <a:lnTo>
                  <a:pt x="24479" y="2643838"/>
                </a:lnTo>
                <a:lnTo>
                  <a:pt x="25559" y="2638438"/>
                </a:lnTo>
                <a:lnTo>
                  <a:pt x="23399" y="2631958"/>
                </a:lnTo>
                <a:lnTo>
                  <a:pt x="20879" y="2626558"/>
                </a:lnTo>
                <a:lnTo>
                  <a:pt x="18359" y="2617918"/>
                </a:lnTo>
                <a:lnTo>
                  <a:pt x="16919" y="2607838"/>
                </a:lnTo>
                <a:lnTo>
                  <a:pt x="17279" y="2602078"/>
                </a:lnTo>
                <a:lnTo>
                  <a:pt x="17279" y="2595958"/>
                </a:lnTo>
                <a:lnTo>
                  <a:pt x="18359" y="2589118"/>
                </a:lnTo>
                <a:lnTo>
                  <a:pt x="18719" y="2581558"/>
                </a:lnTo>
                <a:lnTo>
                  <a:pt x="20519" y="2573638"/>
                </a:lnTo>
                <a:lnTo>
                  <a:pt x="21599" y="2564638"/>
                </a:lnTo>
                <a:lnTo>
                  <a:pt x="23039" y="2555278"/>
                </a:lnTo>
                <a:lnTo>
                  <a:pt x="23399" y="2544478"/>
                </a:lnTo>
                <a:lnTo>
                  <a:pt x="25199" y="2533678"/>
                </a:lnTo>
                <a:lnTo>
                  <a:pt x="25559" y="2522158"/>
                </a:lnTo>
                <a:lnTo>
                  <a:pt x="26639" y="2510278"/>
                </a:lnTo>
                <a:lnTo>
                  <a:pt x="26639" y="2497678"/>
                </a:lnTo>
                <a:lnTo>
                  <a:pt x="26999" y="2485438"/>
                </a:lnTo>
                <a:lnTo>
                  <a:pt x="27719" y="2471758"/>
                </a:lnTo>
                <a:lnTo>
                  <a:pt x="27719" y="2459158"/>
                </a:lnTo>
                <a:lnTo>
                  <a:pt x="28079" y="2446918"/>
                </a:lnTo>
                <a:lnTo>
                  <a:pt x="28079" y="2433958"/>
                </a:lnTo>
                <a:lnTo>
                  <a:pt x="28079" y="2419918"/>
                </a:lnTo>
                <a:lnTo>
                  <a:pt x="28799" y="2405878"/>
                </a:lnTo>
                <a:lnTo>
                  <a:pt x="28799" y="2391118"/>
                </a:lnTo>
                <a:lnTo>
                  <a:pt x="28079" y="2376718"/>
                </a:lnTo>
                <a:lnTo>
                  <a:pt x="28079" y="2360518"/>
                </a:lnTo>
                <a:lnTo>
                  <a:pt x="27719" y="2344678"/>
                </a:lnTo>
                <a:lnTo>
                  <a:pt x="26639" y="2328478"/>
                </a:lnTo>
                <a:lnTo>
                  <a:pt x="26279" y="2311198"/>
                </a:lnTo>
                <a:lnTo>
                  <a:pt x="25559" y="2295358"/>
                </a:lnTo>
                <a:lnTo>
                  <a:pt x="24479" y="2278438"/>
                </a:lnTo>
                <a:lnTo>
                  <a:pt x="24119" y="2261878"/>
                </a:lnTo>
                <a:lnTo>
                  <a:pt x="23399" y="2244958"/>
                </a:lnTo>
                <a:lnTo>
                  <a:pt x="23039" y="2228038"/>
                </a:lnTo>
                <a:lnTo>
                  <a:pt x="23039" y="2211478"/>
                </a:lnTo>
                <a:lnTo>
                  <a:pt x="23039" y="2194558"/>
                </a:lnTo>
                <a:lnTo>
                  <a:pt x="23039" y="2178358"/>
                </a:lnTo>
                <a:lnTo>
                  <a:pt x="23399" y="2162158"/>
                </a:lnTo>
                <a:lnTo>
                  <a:pt x="23399" y="2145238"/>
                </a:lnTo>
                <a:lnTo>
                  <a:pt x="24119" y="2127958"/>
                </a:lnTo>
                <a:lnTo>
                  <a:pt x="25199" y="2111398"/>
                </a:lnTo>
                <a:lnTo>
                  <a:pt x="25559" y="2094118"/>
                </a:lnTo>
                <a:lnTo>
                  <a:pt x="26639" y="2077558"/>
                </a:lnTo>
                <a:lnTo>
                  <a:pt x="27719" y="2059918"/>
                </a:lnTo>
                <a:lnTo>
                  <a:pt x="28079" y="2042278"/>
                </a:lnTo>
                <a:lnTo>
                  <a:pt x="28799" y="2023918"/>
                </a:lnTo>
                <a:lnTo>
                  <a:pt x="29159" y="2006278"/>
                </a:lnTo>
                <a:lnTo>
                  <a:pt x="29159" y="1987558"/>
                </a:lnTo>
                <a:lnTo>
                  <a:pt x="29159" y="1968838"/>
                </a:lnTo>
                <a:lnTo>
                  <a:pt x="28799" y="1949758"/>
                </a:lnTo>
                <a:lnTo>
                  <a:pt x="27719" y="1930678"/>
                </a:lnTo>
                <a:lnTo>
                  <a:pt x="26639" y="1911958"/>
                </a:lnTo>
                <a:lnTo>
                  <a:pt x="25559" y="1893238"/>
                </a:lnTo>
                <a:lnTo>
                  <a:pt x="24119" y="1875598"/>
                </a:lnTo>
                <a:lnTo>
                  <a:pt x="22319" y="1857958"/>
                </a:lnTo>
                <a:lnTo>
                  <a:pt x="20879" y="1840318"/>
                </a:lnTo>
                <a:lnTo>
                  <a:pt x="19439" y="1823038"/>
                </a:lnTo>
                <a:lnTo>
                  <a:pt x="17639" y="1806478"/>
                </a:lnTo>
                <a:lnTo>
                  <a:pt x="16919" y="1789918"/>
                </a:lnTo>
                <a:lnTo>
                  <a:pt x="15119" y="1772638"/>
                </a:lnTo>
                <a:lnTo>
                  <a:pt x="14039" y="1755358"/>
                </a:lnTo>
                <a:lnTo>
                  <a:pt x="13679" y="1737718"/>
                </a:lnTo>
                <a:lnTo>
                  <a:pt x="12599" y="1719718"/>
                </a:lnTo>
                <a:lnTo>
                  <a:pt x="12599" y="1702078"/>
                </a:lnTo>
                <a:lnTo>
                  <a:pt x="12599" y="1683718"/>
                </a:lnTo>
                <a:lnTo>
                  <a:pt x="12599" y="1664998"/>
                </a:lnTo>
                <a:lnTo>
                  <a:pt x="12239" y="1646998"/>
                </a:lnTo>
                <a:lnTo>
                  <a:pt x="12239" y="1628638"/>
                </a:lnTo>
                <a:lnTo>
                  <a:pt x="12239" y="1609918"/>
                </a:lnTo>
                <a:lnTo>
                  <a:pt x="12239" y="1591918"/>
                </a:lnTo>
                <a:lnTo>
                  <a:pt x="11519" y="1572838"/>
                </a:lnTo>
                <a:lnTo>
                  <a:pt x="11519" y="1553398"/>
                </a:lnTo>
                <a:lnTo>
                  <a:pt x="10439" y="1534318"/>
                </a:lnTo>
                <a:lnTo>
                  <a:pt x="10079" y="1515598"/>
                </a:lnTo>
                <a:lnTo>
                  <a:pt x="9359" y="1495798"/>
                </a:lnTo>
                <a:lnTo>
                  <a:pt x="8999" y="1475638"/>
                </a:lnTo>
                <a:lnTo>
                  <a:pt x="7919" y="1455118"/>
                </a:lnTo>
                <a:lnTo>
                  <a:pt x="6839" y="1434598"/>
                </a:lnTo>
                <a:lnTo>
                  <a:pt x="6479" y="1414078"/>
                </a:lnTo>
                <a:lnTo>
                  <a:pt x="5399" y="1393918"/>
                </a:lnTo>
                <a:lnTo>
                  <a:pt x="4679" y="1373759"/>
                </a:lnTo>
                <a:lnTo>
                  <a:pt x="3959" y="1353599"/>
                </a:lnTo>
                <a:lnTo>
                  <a:pt x="3239" y="1333799"/>
                </a:lnTo>
                <a:lnTo>
                  <a:pt x="3239" y="1314359"/>
                </a:lnTo>
                <a:lnTo>
                  <a:pt x="2879" y="1295999"/>
                </a:lnTo>
                <a:lnTo>
                  <a:pt x="2879" y="1276559"/>
                </a:lnTo>
                <a:lnTo>
                  <a:pt x="2879" y="1257839"/>
                </a:lnTo>
                <a:lnTo>
                  <a:pt x="2879" y="1239119"/>
                </a:lnTo>
                <a:lnTo>
                  <a:pt x="2879" y="1221479"/>
                </a:lnTo>
                <a:lnTo>
                  <a:pt x="2159" y="1203839"/>
                </a:lnTo>
                <a:lnTo>
                  <a:pt x="1799" y="1185839"/>
                </a:lnTo>
                <a:lnTo>
                  <a:pt x="1079" y="1168199"/>
                </a:lnTo>
                <a:lnTo>
                  <a:pt x="719" y="1150559"/>
                </a:lnTo>
                <a:lnTo>
                  <a:pt x="719" y="1133639"/>
                </a:lnTo>
                <a:lnTo>
                  <a:pt x="0" y="1117799"/>
                </a:lnTo>
                <a:lnTo>
                  <a:pt x="0" y="1101599"/>
                </a:lnTo>
                <a:lnTo>
                  <a:pt x="0" y="1085039"/>
                </a:lnTo>
                <a:lnTo>
                  <a:pt x="0" y="1068839"/>
                </a:lnTo>
                <a:lnTo>
                  <a:pt x="719" y="1052639"/>
                </a:lnTo>
                <a:lnTo>
                  <a:pt x="1079" y="1037159"/>
                </a:lnTo>
                <a:lnTo>
                  <a:pt x="1799" y="1022039"/>
                </a:lnTo>
                <a:lnTo>
                  <a:pt x="2159" y="1006559"/>
                </a:lnTo>
                <a:lnTo>
                  <a:pt x="2159" y="991439"/>
                </a:lnTo>
                <a:lnTo>
                  <a:pt x="2879" y="976319"/>
                </a:lnTo>
                <a:lnTo>
                  <a:pt x="2879" y="961199"/>
                </a:lnTo>
                <a:lnTo>
                  <a:pt x="3239" y="946079"/>
                </a:lnTo>
                <a:lnTo>
                  <a:pt x="2879" y="931679"/>
                </a:lnTo>
                <a:lnTo>
                  <a:pt x="2879" y="916199"/>
                </a:lnTo>
                <a:lnTo>
                  <a:pt x="2879" y="901079"/>
                </a:lnTo>
                <a:lnTo>
                  <a:pt x="2879" y="885599"/>
                </a:lnTo>
                <a:lnTo>
                  <a:pt x="2159" y="869759"/>
                </a:lnTo>
                <a:lnTo>
                  <a:pt x="1799" y="853199"/>
                </a:lnTo>
                <a:lnTo>
                  <a:pt x="1799" y="836999"/>
                </a:lnTo>
                <a:lnTo>
                  <a:pt x="1079" y="821519"/>
                </a:lnTo>
                <a:lnTo>
                  <a:pt x="1079" y="804959"/>
                </a:lnTo>
                <a:lnTo>
                  <a:pt x="719" y="788759"/>
                </a:lnTo>
                <a:lnTo>
                  <a:pt x="719" y="772199"/>
                </a:lnTo>
                <a:lnTo>
                  <a:pt x="719" y="627479"/>
                </a:lnTo>
                <a:lnTo>
                  <a:pt x="1079" y="611639"/>
                </a:lnTo>
                <a:lnTo>
                  <a:pt x="2159" y="596519"/>
                </a:lnTo>
                <a:lnTo>
                  <a:pt x="2879" y="581759"/>
                </a:lnTo>
                <a:lnTo>
                  <a:pt x="3959" y="566639"/>
                </a:lnTo>
                <a:lnTo>
                  <a:pt x="4679" y="551879"/>
                </a:lnTo>
                <a:lnTo>
                  <a:pt x="5759" y="536399"/>
                </a:lnTo>
                <a:lnTo>
                  <a:pt x="6839" y="520919"/>
                </a:lnTo>
                <a:lnTo>
                  <a:pt x="7559" y="505079"/>
                </a:lnTo>
                <a:lnTo>
                  <a:pt x="8279" y="489239"/>
                </a:lnTo>
                <a:lnTo>
                  <a:pt x="8999" y="473039"/>
                </a:lnTo>
                <a:lnTo>
                  <a:pt x="10079" y="456479"/>
                </a:lnTo>
                <a:lnTo>
                  <a:pt x="10439" y="440279"/>
                </a:lnTo>
                <a:lnTo>
                  <a:pt x="11159" y="424799"/>
                </a:lnTo>
                <a:lnTo>
                  <a:pt x="11519" y="408599"/>
                </a:lnTo>
                <a:lnTo>
                  <a:pt x="12599" y="393119"/>
                </a:lnTo>
                <a:lnTo>
                  <a:pt x="13679" y="376919"/>
                </a:lnTo>
                <a:lnTo>
                  <a:pt x="14759" y="361799"/>
                </a:lnTo>
                <a:lnTo>
                  <a:pt x="15119" y="346319"/>
                </a:lnTo>
                <a:lnTo>
                  <a:pt x="16199" y="331199"/>
                </a:lnTo>
                <a:lnTo>
                  <a:pt x="17279" y="315719"/>
                </a:lnTo>
                <a:lnTo>
                  <a:pt x="17639" y="300239"/>
                </a:lnTo>
                <a:lnTo>
                  <a:pt x="18359" y="284039"/>
                </a:lnTo>
                <a:lnTo>
                  <a:pt x="18719" y="268919"/>
                </a:lnTo>
                <a:lnTo>
                  <a:pt x="19439" y="253799"/>
                </a:lnTo>
                <a:lnTo>
                  <a:pt x="19799" y="237599"/>
                </a:lnTo>
                <a:lnTo>
                  <a:pt x="20879" y="222839"/>
                </a:lnTo>
                <a:lnTo>
                  <a:pt x="21599" y="207719"/>
                </a:lnTo>
                <a:lnTo>
                  <a:pt x="22319" y="192959"/>
                </a:lnTo>
                <a:lnTo>
                  <a:pt x="23039" y="178559"/>
                </a:lnTo>
                <a:lnTo>
                  <a:pt x="23399" y="164879"/>
                </a:lnTo>
                <a:lnTo>
                  <a:pt x="23399" y="151559"/>
                </a:lnTo>
                <a:lnTo>
                  <a:pt x="23399" y="137879"/>
                </a:lnTo>
                <a:lnTo>
                  <a:pt x="22319" y="124919"/>
                </a:lnTo>
                <a:lnTo>
                  <a:pt x="21599" y="111599"/>
                </a:lnTo>
                <a:lnTo>
                  <a:pt x="19439" y="97919"/>
                </a:lnTo>
                <a:lnTo>
                  <a:pt x="17279" y="84599"/>
                </a:lnTo>
                <a:lnTo>
                  <a:pt x="14039" y="69479"/>
                </a:lnTo>
                <a:lnTo>
                  <a:pt x="12599" y="57599"/>
                </a:lnTo>
                <a:lnTo>
                  <a:pt x="9359" y="41759"/>
                </a:lnTo>
                <a:lnTo>
                  <a:pt x="9359" y="29879"/>
                </a:lnTo>
                <a:lnTo>
                  <a:pt x="10079" y="17639"/>
                </a:lnTo>
                <a:lnTo>
                  <a:pt x="12599" y="8639"/>
                </a:lnTo>
                <a:lnTo>
                  <a:pt x="16919" y="0"/>
                </a:lnTo>
              </a:path>
            </a:pathLst>
          </a:custGeom>
          <a:ln w="28576">
            <a:solidFill>
              <a:srgbClr val="FF2600"/>
            </a:solidFill>
          </a:ln>
        </p:spPr>
        <p:txBody>
          <a:bodyPr wrap="square" lIns="0" tIns="0" rIns="0" bIns="0" rtlCol="0"/>
          <a:lstStyle/>
          <a:p>
            <a:endParaRPr sz="1588">
              <a:solidFill>
                <a:prstClr val="black"/>
              </a:solidFill>
            </a:endParaRPr>
          </a:p>
        </p:txBody>
      </p:sp>
      <p:sp>
        <p:nvSpPr>
          <p:cNvPr id="54" name="object 54"/>
          <p:cNvSpPr/>
          <p:nvPr/>
        </p:nvSpPr>
        <p:spPr>
          <a:xfrm>
            <a:off x="4483622" y="2018963"/>
            <a:ext cx="3428440" cy="2952750"/>
          </a:xfrm>
          <a:custGeom>
            <a:avLst/>
            <a:gdLst/>
            <a:ahLst/>
            <a:cxnLst/>
            <a:rect l="l" t="t" r="r" b="b"/>
            <a:pathLst>
              <a:path w="3885565" h="3346450">
                <a:moveTo>
                  <a:pt x="5759" y="15119"/>
                </a:moveTo>
                <a:lnTo>
                  <a:pt x="1799" y="8280"/>
                </a:lnTo>
                <a:lnTo>
                  <a:pt x="0" y="2519"/>
                </a:lnTo>
                <a:lnTo>
                  <a:pt x="5399" y="0"/>
                </a:lnTo>
                <a:lnTo>
                  <a:pt x="12959" y="6839"/>
                </a:lnTo>
                <a:lnTo>
                  <a:pt x="20519" y="12960"/>
                </a:lnTo>
                <a:lnTo>
                  <a:pt x="29159" y="20159"/>
                </a:lnTo>
                <a:lnTo>
                  <a:pt x="33839" y="23400"/>
                </a:lnTo>
                <a:lnTo>
                  <a:pt x="39239" y="26999"/>
                </a:lnTo>
                <a:lnTo>
                  <a:pt x="44279" y="30239"/>
                </a:lnTo>
                <a:lnTo>
                  <a:pt x="50399" y="33840"/>
                </a:lnTo>
                <a:lnTo>
                  <a:pt x="55799" y="37439"/>
                </a:lnTo>
                <a:lnTo>
                  <a:pt x="61919" y="41040"/>
                </a:lnTo>
                <a:lnTo>
                  <a:pt x="67679" y="44639"/>
                </a:lnTo>
                <a:lnTo>
                  <a:pt x="73799" y="49319"/>
                </a:lnTo>
                <a:lnTo>
                  <a:pt x="79559" y="53999"/>
                </a:lnTo>
                <a:lnTo>
                  <a:pt x="86399" y="59399"/>
                </a:lnTo>
                <a:lnTo>
                  <a:pt x="93239" y="64799"/>
                </a:lnTo>
                <a:lnTo>
                  <a:pt x="99719" y="71280"/>
                </a:lnTo>
                <a:lnTo>
                  <a:pt x="106559" y="77759"/>
                </a:lnTo>
                <a:lnTo>
                  <a:pt x="114479" y="85319"/>
                </a:lnTo>
                <a:lnTo>
                  <a:pt x="122039" y="92879"/>
                </a:lnTo>
                <a:lnTo>
                  <a:pt x="131039" y="100799"/>
                </a:lnTo>
                <a:lnTo>
                  <a:pt x="140039" y="108719"/>
                </a:lnTo>
                <a:lnTo>
                  <a:pt x="149039" y="117359"/>
                </a:lnTo>
                <a:lnTo>
                  <a:pt x="159119" y="125639"/>
                </a:lnTo>
                <a:lnTo>
                  <a:pt x="169559" y="133919"/>
                </a:lnTo>
                <a:lnTo>
                  <a:pt x="179999" y="142199"/>
                </a:lnTo>
                <a:lnTo>
                  <a:pt x="190079" y="150479"/>
                </a:lnTo>
                <a:lnTo>
                  <a:pt x="201239" y="158399"/>
                </a:lnTo>
                <a:lnTo>
                  <a:pt x="212039" y="166319"/>
                </a:lnTo>
                <a:lnTo>
                  <a:pt x="223919" y="173879"/>
                </a:lnTo>
                <a:lnTo>
                  <a:pt x="235799" y="180719"/>
                </a:lnTo>
                <a:lnTo>
                  <a:pt x="248399" y="187919"/>
                </a:lnTo>
                <a:lnTo>
                  <a:pt x="261359" y="195479"/>
                </a:lnTo>
                <a:lnTo>
                  <a:pt x="275039" y="202679"/>
                </a:lnTo>
                <a:lnTo>
                  <a:pt x="289079" y="209879"/>
                </a:lnTo>
                <a:lnTo>
                  <a:pt x="303119" y="216719"/>
                </a:lnTo>
                <a:lnTo>
                  <a:pt x="317519" y="223919"/>
                </a:lnTo>
                <a:lnTo>
                  <a:pt x="331919" y="231119"/>
                </a:lnTo>
                <a:lnTo>
                  <a:pt x="345959" y="239039"/>
                </a:lnTo>
                <a:lnTo>
                  <a:pt x="359999" y="246599"/>
                </a:lnTo>
                <a:lnTo>
                  <a:pt x="373679" y="254519"/>
                </a:lnTo>
                <a:lnTo>
                  <a:pt x="387719" y="262799"/>
                </a:lnTo>
                <a:lnTo>
                  <a:pt x="401759" y="269999"/>
                </a:lnTo>
                <a:lnTo>
                  <a:pt x="415799" y="278999"/>
                </a:lnTo>
                <a:lnTo>
                  <a:pt x="429839" y="287279"/>
                </a:lnTo>
                <a:lnTo>
                  <a:pt x="444599" y="295919"/>
                </a:lnTo>
                <a:lnTo>
                  <a:pt x="459719" y="304919"/>
                </a:lnTo>
                <a:lnTo>
                  <a:pt x="474839" y="314279"/>
                </a:lnTo>
                <a:lnTo>
                  <a:pt x="491039" y="323279"/>
                </a:lnTo>
                <a:lnTo>
                  <a:pt x="506519" y="332279"/>
                </a:lnTo>
                <a:lnTo>
                  <a:pt x="522719" y="342719"/>
                </a:lnTo>
                <a:lnTo>
                  <a:pt x="538199" y="353159"/>
                </a:lnTo>
                <a:lnTo>
                  <a:pt x="553319" y="364319"/>
                </a:lnTo>
                <a:lnTo>
                  <a:pt x="567359" y="374399"/>
                </a:lnTo>
                <a:lnTo>
                  <a:pt x="581399" y="385559"/>
                </a:lnTo>
                <a:lnTo>
                  <a:pt x="595439" y="396359"/>
                </a:lnTo>
                <a:lnTo>
                  <a:pt x="608399" y="407159"/>
                </a:lnTo>
                <a:lnTo>
                  <a:pt x="621719" y="418679"/>
                </a:lnTo>
                <a:lnTo>
                  <a:pt x="635039" y="429479"/>
                </a:lnTo>
                <a:lnTo>
                  <a:pt x="648359" y="440999"/>
                </a:lnTo>
                <a:lnTo>
                  <a:pt x="662039" y="452879"/>
                </a:lnTo>
                <a:lnTo>
                  <a:pt x="676079" y="465479"/>
                </a:lnTo>
                <a:lnTo>
                  <a:pt x="689759" y="478439"/>
                </a:lnTo>
                <a:lnTo>
                  <a:pt x="703799" y="491399"/>
                </a:lnTo>
                <a:lnTo>
                  <a:pt x="718559" y="505439"/>
                </a:lnTo>
                <a:lnTo>
                  <a:pt x="732959" y="520559"/>
                </a:lnTo>
                <a:lnTo>
                  <a:pt x="748079" y="535679"/>
                </a:lnTo>
                <a:lnTo>
                  <a:pt x="762479" y="550439"/>
                </a:lnTo>
                <a:lnTo>
                  <a:pt x="777599" y="566639"/>
                </a:lnTo>
                <a:lnTo>
                  <a:pt x="793439" y="582119"/>
                </a:lnTo>
                <a:lnTo>
                  <a:pt x="808199" y="597959"/>
                </a:lnTo>
                <a:lnTo>
                  <a:pt x="824039" y="613079"/>
                </a:lnTo>
                <a:lnTo>
                  <a:pt x="839159" y="627839"/>
                </a:lnTo>
                <a:lnTo>
                  <a:pt x="853559" y="642599"/>
                </a:lnTo>
                <a:lnTo>
                  <a:pt x="867959" y="656999"/>
                </a:lnTo>
                <a:lnTo>
                  <a:pt x="883079" y="672119"/>
                </a:lnTo>
                <a:lnTo>
                  <a:pt x="898199" y="687239"/>
                </a:lnTo>
                <a:lnTo>
                  <a:pt x="912599" y="701639"/>
                </a:lnTo>
                <a:lnTo>
                  <a:pt x="927719" y="716759"/>
                </a:lnTo>
                <a:lnTo>
                  <a:pt x="942839" y="732239"/>
                </a:lnTo>
                <a:lnTo>
                  <a:pt x="958319" y="747359"/>
                </a:lnTo>
                <a:lnTo>
                  <a:pt x="974519" y="763199"/>
                </a:lnTo>
                <a:lnTo>
                  <a:pt x="991079" y="779039"/>
                </a:lnTo>
                <a:lnTo>
                  <a:pt x="1008359" y="794879"/>
                </a:lnTo>
                <a:lnTo>
                  <a:pt x="1025999" y="811439"/>
                </a:lnTo>
                <a:lnTo>
                  <a:pt x="1044359" y="827999"/>
                </a:lnTo>
                <a:lnTo>
                  <a:pt x="1062719" y="844559"/>
                </a:lnTo>
                <a:lnTo>
                  <a:pt x="1082159" y="861839"/>
                </a:lnTo>
                <a:lnTo>
                  <a:pt x="1101959" y="879479"/>
                </a:lnTo>
                <a:lnTo>
                  <a:pt x="1121399" y="897119"/>
                </a:lnTo>
                <a:lnTo>
                  <a:pt x="1141919" y="914759"/>
                </a:lnTo>
                <a:lnTo>
                  <a:pt x="1162439" y="932399"/>
                </a:lnTo>
                <a:lnTo>
                  <a:pt x="1183319" y="950399"/>
                </a:lnTo>
                <a:lnTo>
                  <a:pt x="1204199" y="968759"/>
                </a:lnTo>
                <a:lnTo>
                  <a:pt x="1224359" y="986759"/>
                </a:lnTo>
                <a:lnTo>
                  <a:pt x="1245239" y="1005119"/>
                </a:lnTo>
                <a:lnTo>
                  <a:pt x="1266119" y="1022759"/>
                </a:lnTo>
                <a:lnTo>
                  <a:pt x="1287359" y="1041119"/>
                </a:lnTo>
                <a:lnTo>
                  <a:pt x="1308959" y="1059479"/>
                </a:lnTo>
                <a:lnTo>
                  <a:pt x="1330919" y="1078199"/>
                </a:lnTo>
                <a:lnTo>
                  <a:pt x="1352879" y="1096919"/>
                </a:lnTo>
                <a:lnTo>
                  <a:pt x="1375199" y="1116359"/>
                </a:lnTo>
                <a:lnTo>
                  <a:pt x="1397878" y="1135079"/>
                </a:lnTo>
                <a:lnTo>
                  <a:pt x="1420918" y="1154159"/>
                </a:lnTo>
                <a:lnTo>
                  <a:pt x="1443238" y="1173239"/>
                </a:lnTo>
                <a:lnTo>
                  <a:pt x="1466638" y="1192679"/>
                </a:lnTo>
                <a:lnTo>
                  <a:pt x="1489318" y="1211759"/>
                </a:lnTo>
                <a:lnTo>
                  <a:pt x="1511638" y="1230119"/>
                </a:lnTo>
                <a:lnTo>
                  <a:pt x="1533958" y="1246679"/>
                </a:lnTo>
                <a:lnTo>
                  <a:pt x="1556278" y="1264679"/>
                </a:lnTo>
                <a:lnTo>
                  <a:pt x="1579318" y="1282319"/>
                </a:lnTo>
                <a:lnTo>
                  <a:pt x="1602718" y="1299239"/>
                </a:lnTo>
                <a:lnTo>
                  <a:pt x="1625398" y="1316159"/>
                </a:lnTo>
                <a:lnTo>
                  <a:pt x="1648438" y="1332719"/>
                </a:lnTo>
                <a:lnTo>
                  <a:pt x="1671478" y="1349639"/>
                </a:lnTo>
                <a:lnTo>
                  <a:pt x="1694878" y="1366559"/>
                </a:lnTo>
                <a:lnTo>
                  <a:pt x="1718278" y="1384199"/>
                </a:lnTo>
                <a:lnTo>
                  <a:pt x="1742758" y="1401838"/>
                </a:lnTo>
                <a:lnTo>
                  <a:pt x="1766878" y="1420558"/>
                </a:lnTo>
                <a:lnTo>
                  <a:pt x="1789918" y="1439998"/>
                </a:lnTo>
                <a:lnTo>
                  <a:pt x="1814038" y="1459438"/>
                </a:lnTo>
                <a:lnTo>
                  <a:pt x="1838518" y="1479238"/>
                </a:lnTo>
                <a:lnTo>
                  <a:pt x="1862638" y="1499758"/>
                </a:lnTo>
                <a:lnTo>
                  <a:pt x="1887838" y="1519918"/>
                </a:lnTo>
                <a:lnTo>
                  <a:pt x="1913038" y="1540078"/>
                </a:lnTo>
                <a:lnTo>
                  <a:pt x="1937518" y="1560238"/>
                </a:lnTo>
                <a:lnTo>
                  <a:pt x="1961998" y="1580038"/>
                </a:lnTo>
                <a:lnTo>
                  <a:pt x="1986478" y="1598758"/>
                </a:lnTo>
                <a:lnTo>
                  <a:pt x="2010238" y="1617478"/>
                </a:lnTo>
                <a:lnTo>
                  <a:pt x="2034718" y="1636558"/>
                </a:lnTo>
                <a:lnTo>
                  <a:pt x="2058118" y="1656358"/>
                </a:lnTo>
                <a:lnTo>
                  <a:pt x="2080798" y="1676158"/>
                </a:lnTo>
                <a:lnTo>
                  <a:pt x="2103838" y="1695598"/>
                </a:lnTo>
                <a:lnTo>
                  <a:pt x="2125798" y="1715038"/>
                </a:lnTo>
                <a:lnTo>
                  <a:pt x="2148478" y="1735558"/>
                </a:lnTo>
                <a:lnTo>
                  <a:pt x="2170798" y="1756078"/>
                </a:lnTo>
                <a:lnTo>
                  <a:pt x="2193838" y="1776598"/>
                </a:lnTo>
                <a:lnTo>
                  <a:pt x="2215438" y="1796758"/>
                </a:lnTo>
                <a:lnTo>
                  <a:pt x="2237758" y="1816918"/>
                </a:lnTo>
                <a:lnTo>
                  <a:pt x="2259718" y="1837078"/>
                </a:lnTo>
                <a:lnTo>
                  <a:pt x="2280958" y="1856878"/>
                </a:lnTo>
                <a:lnTo>
                  <a:pt x="2301838" y="1875598"/>
                </a:lnTo>
                <a:lnTo>
                  <a:pt x="2321278" y="1894318"/>
                </a:lnTo>
                <a:lnTo>
                  <a:pt x="2360878" y="1931398"/>
                </a:lnTo>
                <a:lnTo>
                  <a:pt x="2397958" y="1969198"/>
                </a:lnTo>
                <a:lnTo>
                  <a:pt x="2415598" y="1987918"/>
                </a:lnTo>
                <a:lnTo>
                  <a:pt x="2434318" y="2006998"/>
                </a:lnTo>
                <a:lnTo>
                  <a:pt x="2453398" y="2026438"/>
                </a:lnTo>
                <a:lnTo>
                  <a:pt x="2473198" y="2045878"/>
                </a:lnTo>
                <a:lnTo>
                  <a:pt x="2491918" y="2065678"/>
                </a:lnTo>
                <a:lnTo>
                  <a:pt x="2511718" y="2085478"/>
                </a:lnTo>
                <a:lnTo>
                  <a:pt x="2531158" y="2104198"/>
                </a:lnTo>
                <a:lnTo>
                  <a:pt x="2552038" y="2123278"/>
                </a:lnTo>
                <a:lnTo>
                  <a:pt x="2571838" y="2142718"/>
                </a:lnTo>
                <a:lnTo>
                  <a:pt x="2591998" y="2161438"/>
                </a:lnTo>
                <a:lnTo>
                  <a:pt x="2611438" y="2179438"/>
                </a:lnTo>
                <a:lnTo>
                  <a:pt x="2630878" y="2198158"/>
                </a:lnTo>
                <a:lnTo>
                  <a:pt x="2650678" y="2216878"/>
                </a:lnTo>
                <a:lnTo>
                  <a:pt x="2670118" y="2237038"/>
                </a:lnTo>
                <a:lnTo>
                  <a:pt x="2688838" y="2257558"/>
                </a:lnTo>
                <a:lnTo>
                  <a:pt x="2707558" y="2277358"/>
                </a:lnTo>
                <a:lnTo>
                  <a:pt x="2725918" y="2297518"/>
                </a:lnTo>
                <a:lnTo>
                  <a:pt x="2745358" y="2318398"/>
                </a:lnTo>
                <a:lnTo>
                  <a:pt x="2765157" y="2338558"/>
                </a:lnTo>
                <a:lnTo>
                  <a:pt x="2783877" y="2358718"/>
                </a:lnTo>
                <a:lnTo>
                  <a:pt x="2803317" y="2378518"/>
                </a:lnTo>
                <a:lnTo>
                  <a:pt x="2823837" y="2397238"/>
                </a:lnTo>
                <a:lnTo>
                  <a:pt x="2843637" y="2415958"/>
                </a:lnTo>
                <a:lnTo>
                  <a:pt x="2863797" y="2434678"/>
                </a:lnTo>
                <a:lnTo>
                  <a:pt x="2883957" y="2452318"/>
                </a:lnTo>
                <a:lnTo>
                  <a:pt x="2903757" y="2469958"/>
                </a:lnTo>
                <a:lnTo>
                  <a:pt x="2924637" y="2486878"/>
                </a:lnTo>
                <a:lnTo>
                  <a:pt x="2944797" y="2505238"/>
                </a:lnTo>
                <a:lnTo>
                  <a:pt x="2964957" y="2522878"/>
                </a:lnTo>
                <a:lnTo>
                  <a:pt x="2985117" y="2541598"/>
                </a:lnTo>
                <a:lnTo>
                  <a:pt x="3005637" y="2559598"/>
                </a:lnTo>
                <a:lnTo>
                  <a:pt x="3026157" y="2578318"/>
                </a:lnTo>
                <a:lnTo>
                  <a:pt x="3047757" y="2597758"/>
                </a:lnTo>
                <a:lnTo>
                  <a:pt x="3068277" y="2616478"/>
                </a:lnTo>
                <a:lnTo>
                  <a:pt x="3089157" y="2635558"/>
                </a:lnTo>
                <a:lnTo>
                  <a:pt x="3110037" y="2654638"/>
                </a:lnTo>
                <a:lnTo>
                  <a:pt x="3131277" y="2673358"/>
                </a:lnTo>
                <a:lnTo>
                  <a:pt x="3152517" y="2690998"/>
                </a:lnTo>
                <a:lnTo>
                  <a:pt x="3173397" y="2707918"/>
                </a:lnTo>
                <a:lnTo>
                  <a:pt x="3193557" y="2724478"/>
                </a:lnTo>
                <a:lnTo>
                  <a:pt x="3214437" y="2739958"/>
                </a:lnTo>
                <a:lnTo>
                  <a:pt x="3234597" y="2756158"/>
                </a:lnTo>
                <a:lnTo>
                  <a:pt x="3254757" y="2770558"/>
                </a:lnTo>
                <a:lnTo>
                  <a:pt x="3274197" y="2785317"/>
                </a:lnTo>
                <a:lnTo>
                  <a:pt x="3293277" y="2800077"/>
                </a:lnTo>
                <a:lnTo>
                  <a:pt x="3312357" y="2815197"/>
                </a:lnTo>
                <a:lnTo>
                  <a:pt x="3331797" y="2831037"/>
                </a:lnTo>
                <a:lnTo>
                  <a:pt x="3351597" y="2846877"/>
                </a:lnTo>
                <a:lnTo>
                  <a:pt x="3389397" y="2881437"/>
                </a:lnTo>
                <a:lnTo>
                  <a:pt x="3427197" y="2917797"/>
                </a:lnTo>
                <a:lnTo>
                  <a:pt x="3445917" y="2936517"/>
                </a:lnTo>
                <a:lnTo>
                  <a:pt x="3464277" y="2954877"/>
                </a:lnTo>
                <a:lnTo>
                  <a:pt x="3481197" y="2973237"/>
                </a:lnTo>
                <a:lnTo>
                  <a:pt x="3498117" y="2992317"/>
                </a:lnTo>
                <a:lnTo>
                  <a:pt x="3514677" y="3009957"/>
                </a:lnTo>
                <a:lnTo>
                  <a:pt x="3531237" y="3027237"/>
                </a:lnTo>
                <a:lnTo>
                  <a:pt x="3546717" y="3043797"/>
                </a:lnTo>
                <a:lnTo>
                  <a:pt x="3562197" y="3059997"/>
                </a:lnTo>
                <a:lnTo>
                  <a:pt x="3578037" y="3075477"/>
                </a:lnTo>
                <a:lnTo>
                  <a:pt x="3593157" y="3090957"/>
                </a:lnTo>
                <a:lnTo>
                  <a:pt x="3608637" y="3106797"/>
                </a:lnTo>
                <a:lnTo>
                  <a:pt x="3624837" y="3121917"/>
                </a:lnTo>
                <a:lnTo>
                  <a:pt x="3640317" y="3137397"/>
                </a:lnTo>
                <a:lnTo>
                  <a:pt x="3656517" y="3152877"/>
                </a:lnTo>
                <a:lnTo>
                  <a:pt x="3671997" y="3167997"/>
                </a:lnTo>
                <a:lnTo>
                  <a:pt x="3688557" y="3183117"/>
                </a:lnTo>
                <a:lnTo>
                  <a:pt x="3705117" y="3198237"/>
                </a:lnTo>
                <a:lnTo>
                  <a:pt x="3721677" y="3212637"/>
                </a:lnTo>
                <a:lnTo>
                  <a:pt x="3737877" y="3226677"/>
                </a:lnTo>
                <a:lnTo>
                  <a:pt x="3753357" y="3239637"/>
                </a:lnTo>
                <a:lnTo>
                  <a:pt x="3768477" y="3252237"/>
                </a:lnTo>
                <a:lnTo>
                  <a:pt x="3782157" y="3263757"/>
                </a:lnTo>
                <a:lnTo>
                  <a:pt x="3795477" y="3274917"/>
                </a:lnTo>
                <a:lnTo>
                  <a:pt x="3808077" y="3285357"/>
                </a:lnTo>
                <a:lnTo>
                  <a:pt x="3818877" y="3295437"/>
                </a:lnTo>
                <a:lnTo>
                  <a:pt x="3829317" y="3304437"/>
                </a:lnTo>
                <a:lnTo>
                  <a:pt x="3838677" y="3313077"/>
                </a:lnTo>
                <a:lnTo>
                  <a:pt x="3848037" y="3321357"/>
                </a:lnTo>
                <a:lnTo>
                  <a:pt x="3856317" y="3328917"/>
                </a:lnTo>
                <a:lnTo>
                  <a:pt x="3863157" y="3334677"/>
                </a:lnTo>
                <a:lnTo>
                  <a:pt x="3869277" y="3340077"/>
                </a:lnTo>
                <a:lnTo>
                  <a:pt x="3874677" y="3343677"/>
                </a:lnTo>
                <a:lnTo>
                  <a:pt x="3879357" y="3346197"/>
                </a:lnTo>
                <a:lnTo>
                  <a:pt x="3885477" y="3346197"/>
                </a:lnTo>
                <a:lnTo>
                  <a:pt x="3882237" y="3340077"/>
                </a:lnTo>
                <a:lnTo>
                  <a:pt x="3882237" y="3335397"/>
                </a:lnTo>
                <a:lnTo>
                  <a:pt x="3879357" y="3327837"/>
                </a:lnTo>
                <a:lnTo>
                  <a:pt x="3876477" y="3320637"/>
                </a:lnTo>
              </a:path>
            </a:pathLst>
          </a:custGeom>
          <a:ln w="28576">
            <a:solidFill>
              <a:srgbClr val="FF2600"/>
            </a:solidFill>
          </a:ln>
        </p:spPr>
        <p:txBody>
          <a:bodyPr wrap="square" lIns="0" tIns="0" rIns="0" bIns="0" rtlCol="0"/>
          <a:lstStyle/>
          <a:p>
            <a:endParaRPr sz="1588">
              <a:solidFill>
                <a:prstClr val="black"/>
              </a:solidFill>
            </a:endParaRPr>
          </a:p>
        </p:txBody>
      </p:sp>
      <p:sp>
        <p:nvSpPr>
          <p:cNvPr id="55" name="object 55"/>
          <p:cNvSpPr/>
          <p:nvPr/>
        </p:nvSpPr>
        <p:spPr>
          <a:xfrm>
            <a:off x="2297577" y="2840716"/>
            <a:ext cx="126626" cy="209550"/>
          </a:xfrm>
          <a:custGeom>
            <a:avLst/>
            <a:gdLst/>
            <a:ahLst/>
            <a:cxnLst/>
            <a:rect l="l" t="t" r="r" b="b"/>
            <a:pathLst>
              <a:path w="143509" h="237489">
                <a:moveTo>
                  <a:pt x="111599" y="37799"/>
                </a:moveTo>
                <a:lnTo>
                  <a:pt x="114119" y="31319"/>
                </a:lnTo>
                <a:lnTo>
                  <a:pt x="115199" y="26639"/>
                </a:lnTo>
                <a:lnTo>
                  <a:pt x="114119" y="18359"/>
                </a:lnTo>
                <a:lnTo>
                  <a:pt x="109079" y="8999"/>
                </a:lnTo>
                <a:lnTo>
                  <a:pt x="100079" y="2159"/>
                </a:lnTo>
                <a:lnTo>
                  <a:pt x="95039" y="1079"/>
                </a:lnTo>
                <a:lnTo>
                  <a:pt x="59039" y="14399"/>
                </a:lnTo>
                <a:lnTo>
                  <a:pt x="26639" y="52559"/>
                </a:lnTo>
                <a:lnTo>
                  <a:pt x="8639" y="88919"/>
                </a:lnTo>
                <a:lnTo>
                  <a:pt x="359" y="128879"/>
                </a:lnTo>
                <a:lnTo>
                  <a:pt x="0" y="149039"/>
                </a:lnTo>
                <a:lnTo>
                  <a:pt x="2159" y="167759"/>
                </a:lnTo>
                <a:lnTo>
                  <a:pt x="23759" y="213479"/>
                </a:lnTo>
                <a:lnTo>
                  <a:pt x="61919" y="236879"/>
                </a:lnTo>
                <a:lnTo>
                  <a:pt x="74879" y="235799"/>
                </a:lnTo>
                <a:lnTo>
                  <a:pt x="90359" y="234719"/>
                </a:lnTo>
                <a:lnTo>
                  <a:pt x="101879" y="225359"/>
                </a:lnTo>
                <a:lnTo>
                  <a:pt x="116999" y="217079"/>
                </a:lnTo>
                <a:lnTo>
                  <a:pt x="129239" y="204839"/>
                </a:lnTo>
                <a:lnTo>
                  <a:pt x="143279" y="192239"/>
                </a:lnTo>
              </a:path>
            </a:pathLst>
          </a:custGeom>
          <a:ln w="28576">
            <a:solidFill>
              <a:srgbClr val="FF2600"/>
            </a:solidFill>
          </a:ln>
        </p:spPr>
        <p:txBody>
          <a:bodyPr wrap="square" lIns="0" tIns="0" rIns="0" bIns="0" rtlCol="0"/>
          <a:lstStyle/>
          <a:p>
            <a:endParaRPr sz="1588">
              <a:solidFill>
                <a:prstClr val="black"/>
              </a:solidFill>
            </a:endParaRPr>
          </a:p>
        </p:txBody>
      </p:sp>
      <p:sp>
        <p:nvSpPr>
          <p:cNvPr id="56" name="object 56"/>
          <p:cNvSpPr/>
          <p:nvPr/>
        </p:nvSpPr>
        <p:spPr>
          <a:xfrm>
            <a:off x="2465612" y="2867717"/>
            <a:ext cx="119343" cy="174251"/>
          </a:xfrm>
          <a:custGeom>
            <a:avLst/>
            <a:gdLst/>
            <a:ahLst/>
            <a:cxnLst/>
            <a:rect l="l" t="t" r="r" b="b"/>
            <a:pathLst>
              <a:path w="135255" h="197485">
                <a:moveTo>
                  <a:pt x="49679" y="20879"/>
                </a:moveTo>
                <a:lnTo>
                  <a:pt x="55079" y="17279"/>
                </a:lnTo>
                <a:lnTo>
                  <a:pt x="52199" y="25559"/>
                </a:lnTo>
                <a:lnTo>
                  <a:pt x="48599" y="33839"/>
                </a:lnTo>
                <a:lnTo>
                  <a:pt x="41759" y="42839"/>
                </a:lnTo>
                <a:lnTo>
                  <a:pt x="35639" y="54719"/>
                </a:lnTo>
                <a:lnTo>
                  <a:pt x="26639" y="67679"/>
                </a:lnTo>
                <a:lnTo>
                  <a:pt x="19439" y="82799"/>
                </a:lnTo>
                <a:lnTo>
                  <a:pt x="11519" y="97559"/>
                </a:lnTo>
                <a:lnTo>
                  <a:pt x="5759" y="113759"/>
                </a:lnTo>
                <a:lnTo>
                  <a:pt x="1079" y="128879"/>
                </a:lnTo>
                <a:lnTo>
                  <a:pt x="0" y="143279"/>
                </a:lnTo>
                <a:lnTo>
                  <a:pt x="1799" y="157319"/>
                </a:lnTo>
                <a:lnTo>
                  <a:pt x="24479" y="190079"/>
                </a:lnTo>
                <a:lnTo>
                  <a:pt x="51479" y="196919"/>
                </a:lnTo>
                <a:lnTo>
                  <a:pt x="67319" y="194399"/>
                </a:lnTo>
                <a:lnTo>
                  <a:pt x="110159" y="156599"/>
                </a:lnTo>
                <a:lnTo>
                  <a:pt x="128519" y="111239"/>
                </a:lnTo>
                <a:lnTo>
                  <a:pt x="134639" y="65519"/>
                </a:lnTo>
                <a:lnTo>
                  <a:pt x="134279" y="45719"/>
                </a:lnTo>
                <a:lnTo>
                  <a:pt x="116639" y="7199"/>
                </a:lnTo>
                <a:lnTo>
                  <a:pt x="103679" y="0"/>
                </a:lnTo>
              </a:path>
            </a:pathLst>
          </a:custGeom>
          <a:ln w="28576">
            <a:solidFill>
              <a:srgbClr val="FF2600"/>
            </a:solidFill>
          </a:ln>
        </p:spPr>
        <p:txBody>
          <a:bodyPr wrap="square" lIns="0" tIns="0" rIns="0" bIns="0" rtlCol="0"/>
          <a:lstStyle/>
          <a:p>
            <a:endParaRPr sz="1588">
              <a:solidFill>
                <a:prstClr val="black"/>
              </a:solidFill>
            </a:endParaRPr>
          </a:p>
        </p:txBody>
      </p:sp>
      <p:sp>
        <p:nvSpPr>
          <p:cNvPr id="57" name="object 57"/>
          <p:cNvSpPr/>
          <p:nvPr/>
        </p:nvSpPr>
        <p:spPr>
          <a:xfrm>
            <a:off x="2687646" y="2865493"/>
            <a:ext cx="169209" cy="120463"/>
          </a:xfrm>
          <a:custGeom>
            <a:avLst/>
            <a:gdLst/>
            <a:ahLst/>
            <a:cxnLst/>
            <a:rect l="l" t="t" r="r" b="b"/>
            <a:pathLst>
              <a:path w="191769" h="136525">
                <a:moveTo>
                  <a:pt x="0" y="29519"/>
                </a:moveTo>
                <a:lnTo>
                  <a:pt x="5759" y="30599"/>
                </a:lnTo>
                <a:lnTo>
                  <a:pt x="9359" y="40679"/>
                </a:lnTo>
                <a:lnTo>
                  <a:pt x="8639" y="47159"/>
                </a:lnTo>
                <a:lnTo>
                  <a:pt x="11519" y="58319"/>
                </a:lnTo>
                <a:lnTo>
                  <a:pt x="10439" y="68039"/>
                </a:lnTo>
                <a:lnTo>
                  <a:pt x="11879" y="80999"/>
                </a:lnTo>
                <a:lnTo>
                  <a:pt x="10799" y="92519"/>
                </a:lnTo>
                <a:lnTo>
                  <a:pt x="11879" y="105479"/>
                </a:lnTo>
                <a:lnTo>
                  <a:pt x="11519" y="115199"/>
                </a:lnTo>
                <a:lnTo>
                  <a:pt x="11879" y="124199"/>
                </a:lnTo>
                <a:lnTo>
                  <a:pt x="11879" y="131039"/>
                </a:lnTo>
                <a:lnTo>
                  <a:pt x="12959" y="136439"/>
                </a:lnTo>
                <a:lnTo>
                  <a:pt x="17639" y="128879"/>
                </a:lnTo>
                <a:lnTo>
                  <a:pt x="19799" y="122759"/>
                </a:lnTo>
                <a:lnTo>
                  <a:pt x="22679" y="114839"/>
                </a:lnTo>
                <a:lnTo>
                  <a:pt x="26279" y="105839"/>
                </a:lnTo>
                <a:lnTo>
                  <a:pt x="32039" y="96119"/>
                </a:lnTo>
                <a:lnTo>
                  <a:pt x="38519" y="84239"/>
                </a:lnTo>
                <a:lnTo>
                  <a:pt x="64439" y="51479"/>
                </a:lnTo>
                <a:lnTo>
                  <a:pt x="100799" y="24479"/>
                </a:lnTo>
                <a:lnTo>
                  <a:pt x="141839" y="9359"/>
                </a:lnTo>
                <a:lnTo>
                  <a:pt x="154799" y="6839"/>
                </a:lnTo>
                <a:lnTo>
                  <a:pt x="166679" y="4319"/>
                </a:lnTo>
                <a:lnTo>
                  <a:pt x="177479" y="2519"/>
                </a:lnTo>
                <a:lnTo>
                  <a:pt x="184319" y="0"/>
                </a:lnTo>
                <a:lnTo>
                  <a:pt x="191519" y="1439"/>
                </a:lnTo>
                <a:lnTo>
                  <a:pt x="186839" y="2519"/>
                </a:lnTo>
                <a:lnTo>
                  <a:pt x="181799" y="5759"/>
                </a:lnTo>
              </a:path>
            </a:pathLst>
          </a:custGeom>
          <a:ln w="28576">
            <a:solidFill>
              <a:srgbClr val="FF2600"/>
            </a:solidFill>
          </a:ln>
        </p:spPr>
        <p:txBody>
          <a:bodyPr wrap="square" lIns="0" tIns="0" rIns="0" bIns="0" rtlCol="0"/>
          <a:lstStyle/>
          <a:p>
            <a:endParaRPr sz="1588">
              <a:solidFill>
                <a:prstClr val="black"/>
              </a:solidFill>
            </a:endParaRPr>
          </a:p>
        </p:txBody>
      </p:sp>
      <p:sp>
        <p:nvSpPr>
          <p:cNvPr id="58" name="object 58"/>
          <p:cNvSpPr/>
          <p:nvPr/>
        </p:nvSpPr>
        <p:spPr>
          <a:xfrm>
            <a:off x="2270895" y="3330209"/>
            <a:ext cx="108696" cy="10646"/>
          </a:xfrm>
          <a:custGeom>
            <a:avLst/>
            <a:gdLst/>
            <a:ahLst/>
            <a:cxnLst/>
            <a:rect l="l" t="t" r="r" b="b"/>
            <a:pathLst>
              <a:path w="123190" h="12064">
                <a:moveTo>
                  <a:pt x="122759" y="1079"/>
                </a:moveTo>
                <a:lnTo>
                  <a:pt x="112319" y="0"/>
                </a:lnTo>
                <a:lnTo>
                  <a:pt x="105479" y="2159"/>
                </a:lnTo>
                <a:lnTo>
                  <a:pt x="95039" y="1439"/>
                </a:lnTo>
                <a:lnTo>
                  <a:pt x="84239" y="2519"/>
                </a:lnTo>
                <a:lnTo>
                  <a:pt x="70199" y="2519"/>
                </a:lnTo>
                <a:lnTo>
                  <a:pt x="56159" y="2519"/>
                </a:lnTo>
                <a:lnTo>
                  <a:pt x="41759" y="2519"/>
                </a:lnTo>
                <a:lnTo>
                  <a:pt x="28079" y="2159"/>
                </a:lnTo>
                <a:lnTo>
                  <a:pt x="17279" y="4319"/>
                </a:lnTo>
                <a:lnTo>
                  <a:pt x="5759" y="2519"/>
                </a:lnTo>
                <a:lnTo>
                  <a:pt x="719" y="4319"/>
                </a:lnTo>
                <a:lnTo>
                  <a:pt x="0" y="11519"/>
                </a:lnTo>
              </a:path>
            </a:pathLst>
          </a:custGeom>
          <a:ln w="28576">
            <a:solidFill>
              <a:srgbClr val="FF2600"/>
            </a:solidFill>
          </a:ln>
        </p:spPr>
        <p:txBody>
          <a:bodyPr wrap="square" lIns="0" tIns="0" rIns="0" bIns="0" rtlCol="0"/>
          <a:lstStyle/>
          <a:p>
            <a:endParaRPr sz="1588">
              <a:solidFill>
                <a:prstClr val="black"/>
              </a:solidFill>
            </a:endParaRPr>
          </a:p>
        </p:txBody>
      </p:sp>
      <p:sp>
        <p:nvSpPr>
          <p:cNvPr id="59" name="object 59"/>
          <p:cNvSpPr/>
          <p:nvPr/>
        </p:nvSpPr>
        <p:spPr>
          <a:xfrm>
            <a:off x="2238812" y="3391198"/>
            <a:ext cx="126626" cy="16249"/>
          </a:xfrm>
          <a:custGeom>
            <a:avLst/>
            <a:gdLst/>
            <a:ahLst/>
            <a:cxnLst/>
            <a:rect l="l" t="t" r="r" b="b"/>
            <a:pathLst>
              <a:path w="143509" h="18414">
                <a:moveTo>
                  <a:pt x="142919" y="2519"/>
                </a:moveTo>
                <a:lnTo>
                  <a:pt x="137879" y="9719"/>
                </a:lnTo>
                <a:lnTo>
                  <a:pt x="129959" y="11519"/>
                </a:lnTo>
                <a:lnTo>
                  <a:pt x="122039" y="16199"/>
                </a:lnTo>
                <a:lnTo>
                  <a:pt x="109799" y="16199"/>
                </a:lnTo>
                <a:lnTo>
                  <a:pt x="97919" y="17999"/>
                </a:lnTo>
                <a:lnTo>
                  <a:pt x="81719" y="17639"/>
                </a:lnTo>
                <a:lnTo>
                  <a:pt x="66239" y="17279"/>
                </a:lnTo>
                <a:lnTo>
                  <a:pt x="49319" y="16199"/>
                </a:lnTo>
                <a:lnTo>
                  <a:pt x="33480" y="12959"/>
                </a:lnTo>
                <a:lnTo>
                  <a:pt x="21960" y="12599"/>
                </a:lnTo>
                <a:lnTo>
                  <a:pt x="9359" y="7199"/>
                </a:lnTo>
                <a:lnTo>
                  <a:pt x="2519" y="5039"/>
                </a:lnTo>
                <a:lnTo>
                  <a:pt x="0" y="0"/>
                </a:lnTo>
              </a:path>
            </a:pathLst>
          </a:custGeom>
          <a:ln w="28576">
            <a:solidFill>
              <a:srgbClr val="FF2600"/>
            </a:solidFill>
          </a:ln>
        </p:spPr>
        <p:txBody>
          <a:bodyPr wrap="square" lIns="0" tIns="0" rIns="0" bIns="0" rtlCol="0"/>
          <a:lstStyle/>
          <a:p>
            <a:endParaRPr sz="1588">
              <a:solidFill>
                <a:prstClr val="black"/>
              </a:solidFill>
            </a:endParaRPr>
          </a:p>
        </p:txBody>
      </p:sp>
      <p:sp>
        <p:nvSpPr>
          <p:cNvPr id="60" name="object 60"/>
          <p:cNvSpPr/>
          <p:nvPr/>
        </p:nvSpPr>
        <p:spPr>
          <a:xfrm>
            <a:off x="2465294" y="3406763"/>
            <a:ext cx="141194" cy="12886"/>
          </a:xfrm>
          <a:custGeom>
            <a:avLst/>
            <a:gdLst/>
            <a:ahLst/>
            <a:cxnLst/>
            <a:rect l="l" t="t" r="r" b="b"/>
            <a:pathLst>
              <a:path w="160019" h="14604">
                <a:moveTo>
                  <a:pt x="159479" y="13679"/>
                </a:moveTo>
                <a:lnTo>
                  <a:pt x="154799" y="11879"/>
                </a:lnTo>
                <a:lnTo>
                  <a:pt x="150119" y="14039"/>
                </a:lnTo>
                <a:lnTo>
                  <a:pt x="137519" y="11879"/>
                </a:lnTo>
                <a:lnTo>
                  <a:pt x="126359" y="12959"/>
                </a:lnTo>
                <a:lnTo>
                  <a:pt x="109079" y="10799"/>
                </a:lnTo>
                <a:lnTo>
                  <a:pt x="92519" y="9719"/>
                </a:lnTo>
                <a:lnTo>
                  <a:pt x="72719" y="7919"/>
                </a:lnTo>
                <a:lnTo>
                  <a:pt x="54719" y="6119"/>
                </a:lnTo>
                <a:lnTo>
                  <a:pt x="36719" y="4319"/>
                </a:lnTo>
                <a:lnTo>
                  <a:pt x="21959" y="2159"/>
                </a:lnTo>
                <a:lnTo>
                  <a:pt x="10439" y="2519"/>
                </a:lnTo>
                <a:lnTo>
                  <a:pt x="0" y="0"/>
                </a:lnTo>
                <a:lnTo>
                  <a:pt x="7919" y="1439"/>
                </a:lnTo>
              </a:path>
            </a:pathLst>
          </a:custGeom>
          <a:ln w="28576">
            <a:solidFill>
              <a:srgbClr val="FF2600"/>
            </a:solidFill>
          </a:ln>
        </p:spPr>
        <p:txBody>
          <a:bodyPr wrap="square" lIns="0" tIns="0" rIns="0" bIns="0" rtlCol="0"/>
          <a:lstStyle/>
          <a:p>
            <a:endParaRPr sz="1588">
              <a:solidFill>
                <a:prstClr val="black"/>
              </a:solidFill>
            </a:endParaRPr>
          </a:p>
        </p:txBody>
      </p:sp>
      <p:sp>
        <p:nvSpPr>
          <p:cNvPr id="61" name="object 61"/>
          <p:cNvSpPr/>
          <p:nvPr/>
        </p:nvSpPr>
        <p:spPr>
          <a:xfrm>
            <a:off x="2725129" y="3288598"/>
            <a:ext cx="162485" cy="213472"/>
          </a:xfrm>
          <a:custGeom>
            <a:avLst/>
            <a:gdLst/>
            <a:ahLst/>
            <a:cxnLst/>
            <a:rect l="l" t="t" r="r" b="b"/>
            <a:pathLst>
              <a:path w="184150" h="241935">
                <a:moveTo>
                  <a:pt x="79559" y="6839"/>
                </a:moveTo>
                <a:lnTo>
                  <a:pt x="86399" y="0"/>
                </a:lnTo>
                <a:lnTo>
                  <a:pt x="82079" y="5039"/>
                </a:lnTo>
                <a:lnTo>
                  <a:pt x="78119" y="11519"/>
                </a:lnTo>
                <a:lnTo>
                  <a:pt x="71279" y="17639"/>
                </a:lnTo>
                <a:lnTo>
                  <a:pt x="64079" y="28079"/>
                </a:lnTo>
                <a:lnTo>
                  <a:pt x="54719" y="38519"/>
                </a:lnTo>
                <a:lnTo>
                  <a:pt x="44279" y="51839"/>
                </a:lnTo>
                <a:lnTo>
                  <a:pt x="33119" y="65879"/>
                </a:lnTo>
                <a:lnTo>
                  <a:pt x="24119" y="83159"/>
                </a:lnTo>
                <a:lnTo>
                  <a:pt x="14759" y="101159"/>
                </a:lnTo>
                <a:lnTo>
                  <a:pt x="7919" y="119879"/>
                </a:lnTo>
                <a:lnTo>
                  <a:pt x="2519" y="138599"/>
                </a:lnTo>
                <a:lnTo>
                  <a:pt x="0" y="157679"/>
                </a:lnTo>
                <a:lnTo>
                  <a:pt x="1079" y="174959"/>
                </a:lnTo>
                <a:lnTo>
                  <a:pt x="25559" y="221039"/>
                </a:lnTo>
                <a:lnTo>
                  <a:pt x="75239" y="241559"/>
                </a:lnTo>
                <a:lnTo>
                  <a:pt x="95759" y="239759"/>
                </a:lnTo>
                <a:lnTo>
                  <a:pt x="134999" y="221759"/>
                </a:lnTo>
                <a:lnTo>
                  <a:pt x="166679" y="183959"/>
                </a:lnTo>
                <a:lnTo>
                  <a:pt x="183239" y="134999"/>
                </a:lnTo>
                <a:lnTo>
                  <a:pt x="183959" y="108359"/>
                </a:lnTo>
                <a:lnTo>
                  <a:pt x="179279" y="83159"/>
                </a:lnTo>
                <a:lnTo>
                  <a:pt x="159119" y="39959"/>
                </a:lnTo>
                <a:lnTo>
                  <a:pt x="119519" y="9719"/>
                </a:lnTo>
                <a:lnTo>
                  <a:pt x="107639" y="7199"/>
                </a:lnTo>
                <a:lnTo>
                  <a:pt x="100799" y="10439"/>
                </a:lnTo>
              </a:path>
            </a:pathLst>
          </a:custGeom>
          <a:ln w="28576">
            <a:solidFill>
              <a:srgbClr val="FF2600"/>
            </a:solidFill>
          </a:ln>
        </p:spPr>
        <p:txBody>
          <a:bodyPr wrap="square" lIns="0" tIns="0" rIns="0" bIns="0" rtlCol="0"/>
          <a:lstStyle/>
          <a:p>
            <a:endParaRPr sz="1588">
              <a:solidFill>
                <a:prstClr val="black"/>
              </a:solidFill>
            </a:endParaRPr>
          </a:p>
        </p:txBody>
      </p:sp>
      <p:sp>
        <p:nvSpPr>
          <p:cNvPr id="62" name="object 62"/>
          <p:cNvSpPr/>
          <p:nvPr/>
        </p:nvSpPr>
        <p:spPr>
          <a:xfrm>
            <a:off x="2946846" y="3489351"/>
            <a:ext cx="10085" cy="21851"/>
          </a:xfrm>
          <a:custGeom>
            <a:avLst/>
            <a:gdLst/>
            <a:ahLst/>
            <a:cxnLst/>
            <a:rect l="l" t="t" r="r" b="b"/>
            <a:pathLst>
              <a:path w="11430" h="24764">
                <a:moveTo>
                  <a:pt x="11159" y="24479"/>
                </a:moveTo>
                <a:lnTo>
                  <a:pt x="11159" y="24479"/>
                </a:lnTo>
                <a:lnTo>
                  <a:pt x="0" y="10439"/>
                </a:lnTo>
                <a:lnTo>
                  <a:pt x="719" y="5039"/>
                </a:lnTo>
                <a:lnTo>
                  <a:pt x="5399" y="3599"/>
                </a:lnTo>
                <a:lnTo>
                  <a:pt x="10079" y="7559"/>
                </a:lnTo>
                <a:lnTo>
                  <a:pt x="11159" y="12959"/>
                </a:lnTo>
                <a:lnTo>
                  <a:pt x="11159" y="12959"/>
                </a:lnTo>
                <a:lnTo>
                  <a:pt x="719" y="5759"/>
                </a:lnTo>
                <a:lnTo>
                  <a:pt x="5399" y="3599"/>
                </a:lnTo>
                <a:lnTo>
                  <a:pt x="8639" y="9719"/>
                </a:lnTo>
                <a:lnTo>
                  <a:pt x="10079" y="4679"/>
                </a:lnTo>
                <a:lnTo>
                  <a:pt x="11159" y="0"/>
                </a:lnTo>
              </a:path>
            </a:pathLst>
          </a:custGeom>
          <a:ln w="28576">
            <a:solidFill>
              <a:srgbClr val="FF2600"/>
            </a:solidFill>
          </a:ln>
        </p:spPr>
        <p:txBody>
          <a:bodyPr wrap="square" lIns="0" tIns="0" rIns="0" bIns="0" rtlCol="0"/>
          <a:lstStyle/>
          <a:p>
            <a:endParaRPr sz="1588">
              <a:solidFill>
                <a:prstClr val="black"/>
              </a:solidFill>
            </a:endParaRPr>
          </a:p>
        </p:txBody>
      </p:sp>
      <p:sp>
        <p:nvSpPr>
          <p:cNvPr id="63" name="object 63"/>
          <p:cNvSpPr/>
          <p:nvPr/>
        </p:nvSpPr>
        <p:spPr>
          <a:xfrm>
            <a:off x="3018952" y="3257468"/>
            <a:ext cx="105335" cy="225238"/>
          </a:xfrm>
          <a:custGeom>
            <a:avLst/>
            <a:gdLst/>
            <a:ahLst/>
            <a:cxnLst/>
            <a:rect l="l" t="t" r="r" b="b"/>
            <a:pathLst>
              <a:path w="119380" h="255270">
                <a:moveTo>
                  <a:pt x="105479" y="70559"/>
                </a:moveTo>
                <a:lnTo>
                  <a:pt x="111239" y="60479"/>
                </a:lnTo>
                <a:lnTo>
                  <a:pt x="116999" y="51839"/>
                </a:lnTo>
                <a:lnTo>
                  <a:pt x="118799" y="43559"/>
                </a:lnTo>
                <a:lnTo>
                  <a:pt x="97199" y="2519"/>
                </a:lnTo>
                <a:lnTo>
                  <a:pt x="89999" y="0"/>
                </a:lnTo>
                <a:lnTo>
                  <a:pt x="79919" y="0"/>
                </a:lnTo>
                <a:lnTo>
                  <a:pt x="39959" y="32039"/>
                </a:lnTo>
                <a:lnTo>
                  <a:pt x="12959" y="77759"/>
                </a:lnTo>
                <a:lnTo>
                  <a:pt x="0" y="118439"/>
                </a:lnTo>
                <a:lnTo>
                  <a:pt x="0" y="129239"/>
                </a:lnTo>
                <a:lnTo>
                  <a:pt x="2519" y="137519"/>
                </a:lnTo>
                <a:lnTo>
                  <a:pt x="7919" y="143279"/>
                </a:lnTo>
                <a:lnTo>
                  <a:pt x="14399" y="146519"/>
                </a:lnTo>
                <a:lnTo>
                  <a:pt x="22679" y="146879"/>
                </a:lnTo>
                <a:lnTo>
                  <a:pt x="32759" y="145439"/>
                </a:lnTo>
                <a:lnTo>
                  <a:pt x="66599" y="123839"/>
                </a:lnTo>
                <a:lnTo>
                  <a:pt x="96119" y="88559"/>
                </a:lnTo>
                <a:lnTo>
                  <a:pt x="107999" y="68039"/>
                </a:lnTo>
                <a:lnTo>
                  <a:pt x="111599" y="61199"/>
                </a:lnTo>
                <a:lnTo>
                  <a:pt x="113759" y="55799"/>
                </a:lnTo>
                <a:lnTo>
                  <a:pt x="112679" y="63359"/>
                </a:lnTo>
                <a:lnTo>
                  <a:pt x="110159" y="73079"/>
                </a:lnTo>
                <a:lnTo>
                  <a:pt x="107999" y="86759"/>
                </a:lnTo>
                <a:lnTo>
                  <a:pt x="104399" y="102599"/>
                </a:lnTo>
                <a:lnTo>
                  <a:pt x="101159" y="123119"/>
                </a:lnTo>
                <a:lnTo>
                  <a:pt x="97199" y="144359"/>
                </a:lnTo>
                <a:lnTo>
                  <a:pt x="93599" y="167039"/>
                </a:lnTo>
                <a:lnTo>
                  <a:pt x="89279" y="188999"/>
                </a:lnTo>
                <a:lnTo>
                  <a:pt x="85679" y="208799"/>
                </a:lnTo>
                <a:lnTo>
                  <a:pt x="82079" y="226439"/>
                </a:lnTo>
                <a:lnTo>
                  <a:pt x="78839" y="239759"/>
                </a:lnTo>
                <a:lnTo>
                  <a:pt x="77759" y="250199"/>
                </a:lnTo>
                <a:lnTo>
                  <a:pt x="76319" y="254879"/>
                </a:lnTo>
                <a:lnTo>
                  <a:pt x="79559" y="246239"/>
                </a:lnTo>
                <a:lnTo>
                  <a:pt x="83159" y="236159"/>
                </a:lnTo>
              </a:path>
            </a:pathLst>
          </a:custGeom>
          <a:ln w="28576">
            <a:solidFill>
              <a:srgbClr val="FF2600"/>
            </a:solidFill>
          </a:ln>
        </p:spPr>
        <p:txBody>
          <a:bodyPr wrap="square" lIns="0" tIns="0" rIns="0" bIns="0" rtlCol="0"/>
          <a:lstStyle/>
          <a:p>
            <a:endParaRPr sz="1588">
              <a:solidFill>
                <a:prstClr val="black"/>
              </a:solidFill>
            </a:endParaRPr>
          </a:p>
        </p:txBody>
      </p:sp>
      <p:sp>
        <p:nvSpPr>
          <p:cNvPr id="64" name="object 64"/>
          <p:cNvSpPr/>
          <p:nvPr/>
        </p:nvSpPr>
        <p:spPr>
          <a:xfrm>
            <a:off x="3177458" y="3261597"/>
            <a:ext cx="134471" cy="239806"/>
          </a:xfrm>
          <a:custGeom>
            <a:avLst/>
            <a:gdLst/>
            <a:ahLst/>
            <a:cxnLst/>
            <a:rect l="l" t="t" r="r" b="b"/>
            <a:pathLst>
              <a:path w="152400" h="271779">
                <a:moveTo>
                  <a:pt x="136079" y="50759"/>
                </a:moveTo>
                <a:lnTo>
                  <a:pt x="142919" y="43559"/>
                </a:lnTo>
                <a:lnTo>
                  <a:pt x="149039" y="37799"/>
                </a:lnTo>
                <a:lnTo>
                  <a:pt x="151199" y="30959"/>
                </a:lnTo>
                <a:lnTo>
                  <a:pt x="151919" y="22679"/>
                </a:lnTo>
                <a:lnTo>
                  <a:pt x="151919" y="16919"/>
                </a:lnTo>
                <a:lnTo>
                  <a:pt x="147959" y="9719"/>
                </a:lnTo>
                <a:lnTo>
                  <a:pt x="137879" y="1079"/>
                </a:lnTo>
                <a:lnTo>
                  <a:pt x="129959" y="0"/>
                </a:lnTo>
                <a:lnTo>
                  <a:pt x="119519" y="1079"/>
                </a:lnTo>
                <a:lnTo>
                  <a:pt x="82799" y="17999"/>
                </a:lnTo>
                <a:lnTo>
                  <a:pt x="38879" y="52919"/>
                </a:lnTo>
                <a:lnTo>
                  <a:pt x="7919" y="89639"/>
                </a:lnTo>
                <a:lnTo>
                  <a:pt x="0" y="110159"/>
                </a:lnTo>
                <a:lnTo>
                  <a:pt x="1799" y="118439"/>
                </a:lnTo>
                <a:lnTo>
                  <a:pt x="5759" y="124559"/>
                </a:lnTo>
                <a:lnTo>
                  <a:pt x="12959" y="129239"/>
                </a:lnTo>
                <a:lnTo>
                  <a:pt x="22319" y="131759"/>
                </a:lnTo>
                <a:lnTo>
                  <a:pt x="33839" y="132479"/>
                </a:lnTo>
                <a:lnTo>
                  <a:pt x="46439" y="129599"/>
                </a:lnTo>
                <a:lnTo>
                  <a:pt x="87839" y="107999"/>
                </a:lnTo>
                <a:lnTo>
                  <a:pt x="120239" y="75599"/>
                </a:lnTo>
                <a:lnTo>
                  <a:pt x="127799" y="65879"/>
                </a:lnTo>
                <a:lnTo>
                  <a:pt x="133559" y="58679"/>
                </a:lnTo>
                <a:lnTo>
                  <a:pt x="139319" y="53999"/>
                </a:lnTo>
                <a:lnTo>
                  <a:pt x="140399" y="62639"/>
                </a:lnTo>
                <a:lnTo>
                  <a:pt x="138239" y="72719"/>
                </a:lnTo>
                <a:lnTo>
                  <a:pt x="137159" y="86759"/>
                </a:lnTo>
                <a:lnTo>
                  <a:pt x="133559" y="102599"/>
                </a:lnTo>
                <a:lnTo>
                  <a:pt x="131039" y="121319"/>
                </a:lnTo>
                <a:lnTo>
                  <a:pt x="126359" y="141839"/>
                </a:lnTo>
                <a:lnTo>
                  <a:pt x="122759" y="164159"/>
                </a:lnTo>
                <a:lnTo>
                  <a:pt x="118439" y="184679"/>
                </a:lnTo>
                <a:lnTo>
                  <a:pt x="114839" y="204479"/>
                </a:lnTo>
                <a:lnTo>
                  <a:pt x="111239" y="222839"/>
                </a:lnTo>
                <a:lnTo>
                  <a:pt x="107999" y="238319"/>
                </a:lnTo>
                <a:lnTo>
                  <a:pt x="106199" y="251279"/>
                </a:lnTo>
                <a:lnTo>
                  <a:pt x="104039" y="260639"/>
                </a:lnTo>
                <a:lnTo>
                  <a:pt x="103319" y="266759"/>
                </a:lnTo>
                <a:lnTo>
                  <a:pt x="101879" y="271439"/>
                </a:lnTo>
                <a:lnTo>
                  <a:pt x="101519" y="265319"/>
                </a:lnTo>
                <a:lnTo>
                  <a:pt x="103319" y="259559"/>
                </a:lnTo>
                <a:lnTo>
                  <a:pt x="106919" y="252719"/>
                </a:lnTo>
              </a:path>
            </a:pathLst>
          </a:custGeom>
          <a:ln w="28576">
            <a:solidFill>
              <a:srgbClr val="FF2600"/>
            </a:solidFill>
          </a:ln>
        </p:spPr>
        <p:txBody>
          <a:bodyPr wrap="square" lIns="0" tIns="0" rIns="0" bIns="0" rtlCol="0"/>
          <a:lstStyle/>
          <a:p>
            <a:endParaRPr sz="1588">
              <a:solidFill>
                <a:prstClr val="black"/>
              </a:solidFill>
            </a:endParaRPr>
          </a:p>
        </p:txBody>
      </p:sp>
      <p:sp>
        <p:nvSpPr>
          <p:cNvPr id="66" name="object 66"/>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1292">
              <a:lnSpc>
                <a:spcPts val="1623"/>
              </a:lnSpc>
            </a:pPr>
            <a:r>
              <a:rPr spc="-53" dirty="0"/>
              <a:t>4</a:t>
            </a:r>
          </a:p>
        </p:txBody>
      </p:sp>
    </p:spTree>
    <p:extLst>
      <p:ext uri="{BB962C8B-B14F-4D97-AF65-F5344CB8AC3E}">
        <p14:creationId xmlns:p14="http://schemas.microsoft.com/office/powerpoint/2010/main" val="2305079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86">
              <a:tabLst>
                <a:tab pos="2022770" algn="l"/>
              </a:tabLst>
            </a:pPr>
            <a:r>
              <a:rPr spc="22" dirty="0"/>
              <a:t>P</a:t>
            </a:r>
            <a:r>
              <a:rPr dirty="0">
                <a:latin typeface="Times New Roman"/>
                <a:cs typeface="Times New Roman"/>
              </a:rPr>
              <a:t>r</a:t>
            </a:r>
            <a:r>
              <a:rPr spc="-110" dirty="0"/>
              <a:t>e</a:t>
            </a:r>
            <a:r>
              <a:rPr spc="-101" dirty="0"/>
              <a:t>dic</a:t>
            </a:r>
            <a:r>
              <a:rPr spc="53" dirty="0"/>
              <a:t>t</a:t>
            </a:r>
            <a:r>
              <a:rPr spc="-243" dirty="0"/>
              <a:t>i</a:t>
            </a:r>
            <a:r>
              <a:rPr spc="-199" dirty="0"/>
              <a:t>v</a:t>
            </a:r>
            <a:r>
              <a:rPr spc="-110" dirty="0"/>
              <a:t>e</a:t>
            </a:r>
            <a:r>
              <a:rPr dirty="0">
                <a:latin typeface="Times New Roman"/>
                <a:cs typeface="Times New Roman"/>
              </a:rPr>
              <a:t>	</a:t>
            </a:r>
            <a:r>
              <a:rPr spc="-180" dirty="0"/>
              <a:t>A</a:t>
            </a:r>
            <a:r>
              <a:rPr spc="40" dirty="0"/>
              <a:t>b</a:t>
            </a:r>
            <a:r>
              <a:rPr spc="-132" dirty="0"/>
              <a:t>ilit</a:t>
            </a:r>
            <a:r>
              <a:rPr spc="-326" dirty="0"/>
              <a:t>y</a:t>
            </a:r>
          </a:p>
        </p:txBody>
      </p:sp>
      <p:sp>
        <p:nvSpPr>
          <p:cNvPr id="3" name="object 3"/>
          <p:cNvSpPr txBox="1"/>
          <p:nvPr/>
        </p:nvSpPr>
        <p:spPr>
          <a:xfrm>
            <a:off x="1389653" y="1855694"/>
            <a:ext cx="8120107" cy="3488199"/>
          </a:xfrm>
          <a:prstGeom prst="rect">
            <a:avLst/>
          </a:prstGeom>
        </p:spPr>
        <p:txBody>
          <a:bodyPr vert="horz" wrap="square" lIns="0" tIns="0" rIns="0" bIns="0" rtlCol="0">
            <a:spAutoFit/>
          </a:bodyPr>
          <a:lstStyle/>
          <a:p>
            <a:pPr marL="291368" indent="-280162">
              <a:buClr>
                <a:srgbClr val="720808"/>
              </a:buClr>
              <a:buSzPct val="68965"/>
              <a:buFont typeface="Arial"/>
              <a:buChar char="•"/>
              <a:tabLst>
                <a:tab pos="293610" algn="l"/>
                <a:tab pos="4317296" algn="l"/>
              </a:tabLst>
            </a:pPr>
            <a:r>
              <a:rPr sz="2559" spc="40" dirty="0">
                <a:solidFill>
                  <a:srgbClr val="0D0D0D"/>
                </a:solidFill>
                <a:latin typeface="Times New Roman"/>
                <a:cs typeface="Times New Roman"/>
              </a:rPr>
              <a:t>Our </a:t>
            </a:r>
            <a:r>
              <a:rPr sz="2559" spc="-79" dirty="0">
                <a:solidFill>
                  <a:srgbClr val="0D0D0D"/>
                </a:solidFill>
                <a:latin typeface="Times New Roman"/>
                <a:cs typeface="Times New Roman"/>
              </a:rPr>
              <a:t>wine </a:t>
            </a:r>
            <a:r>
              <a:rPr sz="2559" spc="-40" dirty="0">
                <a:solidFill>
                  <a:srgbClr val="0D0D0D"/>
                </a:solidFill>
                <a:latin typeface="Times New Roman"/>
                <a:cs typeface="Times New Roman"/>
              </a:rPr>
              <a:t>model </a:t>
            </a:r>
            <a:r>
              <a:rPr sz="2559" spc="-26" dirty="0">
                <a:solidFill>
                  <a:srgbClr val="0D0D0D"/>
                </a:solidFill>
                <a:latin typeface="Times New Roman"/>
                <a:cs typeface="Times New Roman"/>
              </a:rPr>
              <a:t>had </a:t>
            </a:r>
            <a:r>
              <a:rPr sz="2559" spc="-97" dirty="0">
                <a:solidFill>
                  <a:srgbClr val="0D0D0D"/>
                </a:solidFill>
                <a:latin typeface="Times New Roman"/>
                <a:cs typeface="Times New Roman"/>
              </a:rPr>
              <a:t>a </a:t>
            </a:r>
            <a:r>
              <a:rPr sz="2559" spc="410" dirty="0">
                <a:solidFill>
                  <a:srgbClr val="0D0D0D"/>
                </a:solidFill>
                <a:latin typeface="Times New Roman"/>
                <a:cs typeface="Times New Roman"/>
              </a:rPr>
              <a:t> </a:t>
            </a:r>
            <a:r>
              <a:rPr sz="2559" spc="-93" dirty="0">
                <a:solidFill>
                  <a:srgbClr val="0D0D0D"/>
                </a:solidFill>
                <a:latin typeface="Times New Roman"/>
                <a:cs typeface="Times New Roman"/>
              </a:rPr>
              <a:t>value</a:t>
            </a:r>
            <a:r>
              <a:rPr sz="2559" spc="168" dirty="0">
                <a:solidFill>
                  <a:srgbClr val="0D0D0D"/>
                </a:solidFill>
                <a:latin typeface="Times New Roman"/>
                <a:cs typeface="Times New Roman"/>
              </a:rPr>
              <a:t> </a:t>
            </a:r>
            <a:r>
              <a:rPr sz="2559" dirty="0">
                <a:solidFill>
                  <a:srgbClr val="0D0D0D"/>
                </a:solidFill>
                <a:latin typeface="Times New Roman"/>
                <a:cs typeface="Times New Roman"/>
              </a:rPr>
              <a:t>of	</a:t>
            </a:r>
            <a:r>
              <a:rPr lang="en-US" sz="2559" dirty="0" smtClean="0">
                <a:solidFill>
                  <a:srgbClr val="0D0D0D"/>
                </a:solidFill>
                <a:latin typeface="Times New Roman"/>
                <a:cs typeface="Times New Roman"/>
              </a:rPr>
              <a:t> </a:t>
            </a:r>
            <a:r>
              <a:rPr sz="2559" spc="-79" dirty="0" smtClean="0">
                <a:solidFill>
                  <a:srgbClr val="0D0D0D"/>
                </a:solidFill>
                <a:latin typeface="Times New Roman"/>
                <a:cs typeface="Times New Roman"/>
              </a:rPr>
              <a:t>R</a:t>
            </a:r>
            <a:r>
              <a:rPr sz="2515" spc="-119" baseline="24853" dirty="0" smtClean="0">
                <a:solidFill>
                  <a:srgbClr val="0F0F0F"/>
                </a:solidFill>
                <a:latin typeface="Times New Roman"/>
                <a:cs typeface="Times New Roman"/>
              </a:rPr>
              <a:t>2  </a:t>
            </a:r>
            <a:r>
              <a:rPr sz="2559" spc="260" dirty="0">
                <a:solidFill>
                  <a:srgbClr val="0D0D0D"/>
                </a:solidFill>
                <a:latin typeface="Times New Roman"/>
                <a:cs typeface="Times New Roman"/>
              </a:rPr>
              <a:t>=</a:t>
            </a:r>
            <a:r>
              <a:rPr sz="2559" spc="-119" dirty="0">
                <a:solidFill>
                  <a:srgbClr val="0D0D0D"/>
                </a:solidFill>
                <a:latin typeface="Times New Roman"/>
                <a:cs typeface="Times New Roman"/>
              </a:rPr>
              <a:t> </a:t>
            </a:r>
            <a:r>
              <a:rPr sz="2559" spc="-84" dirty="0">
                <a:solidFill>
                  <a:srgbClr val="0D0D0D"/>
                </a:solidFill>
                <a:latin typeface="Times New Roman"/>
                <a:cs typeface="Times New Roman"/>
              </a:rPr>
              <a:t>0.83</a:t>
            </a:r>
            <a:endParaRPr sz="2559" dirty="0">
              <a:solidFill>
                <a:prstClr val="black"/>
              </a:solidFill>
              <a:latin typeface="Times New Roman"/>
              <a:cs typeface="Times New Roman"/>
            </a:endParaRPr>
          </a:p>
          <a:p>
            <a:pPr>
              <a:spcBef>
                <a:spcPts val="24"/>
              </a:spcBef>
              <a:buClr>
                <a:srgbClr val="720808"/>
              </a:buClr>
              <a:buFont typeface="Arial"/>
              <a:buChar char="•"/>
            </a:pPr>
            <a:endParaRPr sz="3662" dirty="0">
              <a:solidFill>
                <a:prstClr val="black"/>
              </a:solidFill>
              <a:latin typeface="Times New Roman"/>
              <a:cs typeface="Times New Roman"/>
            </a:endParaRPr>
          </a:p>
          <a:p>
            <a:pPr marL="291368" marR="436492" indent="-280162">
              <a:lnSpc>
                <a:spcPct val="100600"/>
              </a:lnSpc>
              <a:buClr>
                <a:srgbClr val="720808"/>
              </a:buClr>
              <a:buSzPct val="68965"/>
              <a:buFont typeface="Arial"/>
              <a:buChar char="•"/>
              <a:tabLst>
                <a:tab pos="293610" algn="l"/>
              </a:tabLst>
            </a:pPr>
            <a:r>
              <a:rPr sz="2559" spc="-106" dirty="0">
                <a:solidFill>
                  <a:srgbClr val="0D0D0D"/>
                </a:solidFill>
                <a:latin typeface="Times New Roman"/>
                <a:cs typeface="Times New Roman"/>
              </a:rPr>
              <a:t>Tells </a:t>
            </a:r>
            <a:r>
              <a:rPr sz="2559" spc="-49" dirty="0">
                <a:solidFill>
                  <a:srgbClr val="0D0D0D"/>
                </a:solidFill>
                <a:latin typeface="Times New Roman"/>
                <a:cs typeface="Times New Roman"/>
              </a:rPr>
              <a:t>us </a:t>
            </a:r>
            <a:r>
              <a:rPr sz="2559" spc="-4" dirty="0">
                <a:solidFill>
                  <a:srgbClr val="0D0D0D"/>
                </a:solidFill>
                <a:latin typeface="Times New Roman"/>
                <a:cs typeface="Times New Roman"/>
              </a:rPr>
              <a:t>our </a:t>
            </a:r>
            <a:r>
              <a:rPr sz="2559" spc="-84" dirty="0">
                <a:solidFill>
                  <a:srgbClr val="0D0D0D"/>
                </a:solidFill>
                <a:latin typeface="Times New Roman"/>
                <a:cs typeface="Times New Roman"/>
              </a:rPr>
              <a:t>accuracy </a:t>
            </a:r>
            <a:r>
              <a:rPr sz="2559" spc="22" dirty="0">
                <a:solidFill>
                  <a:srgbClr val="0D0D0D"/>
                </a:solidFill>
                <a:latin typeface="Times New Roman"/>
                <a:cs typeface="Times New Roman"/>
              </a:rPr>
              <a:t>on </a:t>
            </a:r>
            <a:r>
              <a:rPr sz="2559" spc="-4" dirty="0">
                <a:solidFill>
                  <a:srgbClr val="0D0D0D"/>
                </a:solidFill>
                <a:latin typeface="Times New Roman"/>
                <a:cs typeface="Times New Roman"/>
              </a:rPr>
              <a:t>the </a:t>
            </a:r>
            <a:r>
              <a:rPr sz="2559" spc="-40" dirty="0">
                <a:solidFill>
                  <a:srgbClr val="0D0D0D"/>
                </a:solidFill>
                <a:latin typeface="Times New Roman"/>
                <a:cs typeface="Times New Roman"/>
              </a:rPr>
              <a:t>data </a:t>
            </a:r>
            <a:r>
              <a:rPr sz="2559" dirty="0">
                <a:solidFill>
                  <a:srgbClr val="0D0D0D"/>
                </a:solidFill>
                <a:latin typeface="Times New Roman"/>
                <a:cs typeface="Times New Roman"/>
              </a:rPr>
              <a:t>that </a:t>
            </a:r>
            <a:r>
              <a:rPr sz="2559" spc="-128" dirty="0">
                <a:solidFill>
                  <a:srgbClr val="0D0D0D"/>
                </a:solidFill>
                <a:latin typeface="Times New Roman"/>
                <a:cs typeface="Times New Roman"/>
              </a:rPr>
              <a:t>we </a:t>
            </a:r>
            <a:r>
              <a:rPr sz="2559" spc="-44" dirty="0">
                <a:solidFill>
                  <a:srgbClr val="0D0D0D"/>
                </a:solidFill>
                <a:latin typeface="Times New Roman"/>
                <a:cs typeface="Times New Roman"/>
              </a:rPr>
              <a:t>used </a:t>
            </a:r>
            <a:r>
              <a:rPr sz="2559" spc="26" dirty="0">
                <a:solidFill>
                  <a:srgbClr val="0D0D0D"/>
                </a:solidFill>
                <a:latin typeface="Times New Roman"/>
                <a:cs typeface="Times New Roman"/>
              </a:rPr>
              <a:t>to  </a:t>
            </a:r>
            <a:r>
              <a:rPr sz="2559" spc="-53" dirty="0">
                <a:solidFill>
                  <a:srgbClr val="0D0D0D"/>
                </a:solidFill>
                <a:latin typeface="Times New Roman"/>
                <a:cs typeface="Times New Roman"/>
              </a:rPr>
              <a:t>build </a:t>
            </a:r>
            <a:r>
              <a:rPr sz="2559" spc="-4" dirty="0">
                <a:solidFill>
                  <a:srgbClr val="0D0D0D"/>
                </a:solidFill>
                <a:latin typeface="Times New Roman"/>
                <a:cs typeface="Times New Roman"/>
              </a:rPr>
              <a:t>the</a:t>
            </a:r>
            <a:r>
              <a:rPr sz="2559" spc="-9" dirty="0">
                <a:solidFill>
                  <a:srgbClr val="0D0D0D"/>
                </a:solidFill>
                <a:latin typeface="Times New Roman"/>
                <a:cs typeface="Times New Roman"/>
              </a:rPr>
              <a:t> </a:t>
            </a:r>
            <a:r>
              <a:rPr sz="2559" spc="-40" dirty="0">
                <a:solidFill>
                  <a:srgbClr val="0D0D0D"/>
                </a:solidFill>
                <a:latin typeface="Times New Roman"/>
                <a:cs typeface="Times New Roman"/>
              </a:rPr>
              <a:t>model</a:t>
            </a:r>
            <a:endParaRPr sz="2559" dirty="0">
              <a:solidFill>
                <a:prstClr val="black"/>
              </a:solidFill>
              <a:latin typeface="Times New Roman"/>
              <a:cs typeface="Times New Roman"/>
            </a:endParaRPr>
          </a:p>
          <a:p>
            <a:pPr>
              <a:spcBef>
                <a:spcPts val="28"/>
              </a:spcBef>
              <a:buClr>
                <a:srgbClr val="720808"/>
              </a:buClr>
              <a:buFont typeface="Arial"/>
              <a:buChar char="•"/>
            </a:pPr>
            <a:endParaRPr sz="3750" dirty="0">
              <a:solidFill>
                <a:prstClr val="black"/>
              </a:solidFill>
              <a:latin typeface="Times New Roman"/>
              <a:cs typeface="Times New Roman"/>
            </a:endParaRPr>
          </a:p>
          <a:p>
            <a:pPr marL="293610" indent="-282403">
              <a:buClr>
                <a:srgbClr val="720808"/>
              </a:buClr>
              <a:buSzPct val="68965"/>
              <a:buFont typeface="Arial"/>
              <a:buChar char="•"/>
              <a:tabLst>
                <a:tab pos="293610" algn="l"/>
              </a:tabLst>
            </a:pPr>
            <a:r>
              <a:rPr sz="2559" spc="-49" dirty="0">
                <a:solidFill>
                  <a:srgbClr val="0D0D0D"/>
                </a:solidFill>
                <a:latin typeface="Times New Roman"/>
                <a:cs typeface="Times New Roman"/>
              </a:rPr>
              <a:t>But </a:t>
            </a:r>
            <a:r>
              <a:rPr sz="2559" spc="-44" dirty="0">
                <a:solidFill>
                  <a:srgbClr val="0D0D0D"/>
                </a:solidFill>
                <a:latin typeface="Times New Roman"/>
                <a:cs typeface="Times New Roman"/>
              </a:rPr>
              <a:t>how </a:t>
            </a:r>
            <a:r>
              <a:rPr sz="2559" spc="-128" dirty="0">
                <a:solidFill>
                  <a:srgbClr val="0D0D0D"/>
                </a:solidFill>
                <a:latin typeface="Times New Roman"/>
                <a:cs typeface="Times New Roman"/>
              </a:rPr>
              <a:t>well </a:t>
            </a:r>
            <a:r>
              <a:rPr sz="2559" spc="-26" dirty="0">
                <a:solidFill>
                  <a:srgbClr val="0D0D0D"/>
                </a:solidFill>
                <a:latin typeface="Times New Roman"/>
                <a:cs typeface="Times New Roman"/>
              </a:rPr>
              <a:t>does </a:t>
            </a:r>
            <a:r>
              <a:rPr sz="2559" spc="-4" dirty="0">
                <a:solidFill>
                  <a:srgbClr val="0D0D0D"/>
                </a:solidFill>
                <a:latin typeface="Times New Roman"/>
                <a:cs typeface="Times New Roman"/>
              </a:rPr>
              <a:t>the </a:t>
            </a:r>
            <a:r>
              <a:rPr sz="2559" spc="-40" dirty="0">
                <a:solidFill>
                  <a:srgbClr val="0D0D0D"/>
                </a:solidFill>
                <a:latin typeface="Times New Roman"/>
                <a:cs typeface="Times New Roman"/>
              </a:rPr>
              <a:t>model </a:t>
            </a:r>
            <a:r>
              <a:rPr sz="2559" spc="4" dirty="0">
                <a:solidFill>
                  <a:srgbClr val="0D0D0D"/>
                </a:solidFill>
                <a:latin typeface="Times New Roman"/>
                <a:cs typeface="Times New Roman"/>
              </a:rPr>
              <a:t>perform </a:t>
            </a:r>
            <a:r>
              <a:rPr sz="2559" spc="22" dirty="0">
                <a:solidFill>
                  <a:srgbClr val="0D0D0D"/>
                </a:solidFill>
                <a:latin typeface="Times New Roman"/>
                <a:cs typeface="Times New Roman"/>
              </a:rPr>
              <a:t>on </a:t>
            </a:r>
            <a:r>
              <a:rPr sz="2559" spc="-66" dirty="0">
                <a:solidFill>
                  <a:srgbClr val="0D0D0D"/>
                </a:solidFill>
                <a:latin typeface="Times New Roman"/>
                <a:cs typeface="Times New Roman"/>
              </a:rPr>
              <a:t>new</a:t>
            </a:r>
            <a:r>
              <a:rPr sz="2559" spc="260" dirty="0">
                <a:solidFill>
                  <a:srgbClr val="0D0D0D"/>
                </a:solidFill>
                <a:latin typeface="Times New Roman"/>
                <a:cs typeface="Times New Roman"/>
              </a:rPr>
              <a:t> </a:t>
            </a:r>
            <a:r>
              <a:rPr sz="2559" spc="-75" dirty="0">
                <a:solidFill>
                  <a:srgbClr val="0D0D0D"/>
                </a:solidFill>
                <a:latin typeface="Times New Roman"/>
                <a:cs typeface="Times New Roman"/>
              </a:rPr>
              <a:t>data?</a:t>
            </a:r>
            <a:endParaRPr sz="2559" dirty="0">
              <a:solidFill>
                <a:prstClr val="black"/>
              </a:solidFill>
              <a:latin typeface="Times New Roman"/>
              <a:cs typeface="Times New Roman"/>
            </a:endParaRPr>
          </a:p>
          <a:p>
            <a:pPr marL="571530" marR="30257" lvl="1" indent="-246543">
              <a:lnSpc>
                <a:spcPct val="101000"/>
              </a:lnSpc>
              <a:spcBef>
                <a:spcPts val="383"/>
              </a:spcBef>
              <a:buClr>
                <a:srgbClr val="720808"/>
              </a:buClr>
              <a:buSzPct val="69230"/>
              <a:buFont typeface="Arial"/>
              <a:buChar char="•"/>
              <a:tabLst>
                <a:tab pos="567048" algn="l"/>
              </a:tabLst>
            </a:pPr>
            <a:r>
              <a:rPr sz="2294" spc="-49" dirty="0">
                <a:solidFill>
                  <a:srgbClr val="0D0D0D"/>
                </a:solidFill>
                <a:latin typeface="Times New Roman"/>
                <a:cs typeface="Times New Roman"/>
              </a:rPr>
              <a:t>Bordeaux </a:t>
            </a:r>
            <a:r>
              <a:rPr sz="2294" spc="-71" dirty="0">
                <a:solidFill>
                  <a:srgbClr val="0D0D0D"/>
                </a:solidFill>
                <a:latin typeface="Times New Roman"/>
                <a:cs typeface="Times New Roman"/>
              </a:rPr>
              <a:t>wine </a:t>
            </a:r>
            <a:r>
              <a:rPr sz="2294" spc="-53" dirty="0">
                <a:solidFill>
                  <a:srgbClr val="0D0D0D"/>
                </a:solidFill>
                <a:latin typeface="Times New Roman"/>
                <a:cs typeface="Times New Roman"/>
              </a:rPr>
              <a:t>buyers </a:t>
            </a:r>
            <a:r>
              <a:rPr sz="2294" spc="-13" dirty="0">
                <a:solidFill>
                  <a:srgbClr val="0D0D0D"/>
                </a:solidFill>
                <a:latin typeface="Times New Roman"/>
                <a:cs typeface="Times New Roman"/>
              </a:rPr>
              <a:t>profit </a:t>
            </a:r>
            <a:r>
              <a:rPr sz="2294" spc="-4" dirty="0">
                <a:solidFill>
                  <a:srgbClr val="0D0D0D"/>
                </a:solidFill>
                <a:latin typeface="Times New Roman"/>
                <a:cs typeface="Times New Roman"/>
              </a:rPr>
              <a:t>from </a:t>
            </a:r>
            <a:r>
              <a:rPr sz="2294" spc="-53" dirty="0">
                <a:solidFill>
                  <a:srgbClr val="0D0D0D"/>
                </a:solidFill>
                <a:latin typeface="Times New Roman"/>
                <a:cs typeface="Times New Roman"/>
              </a:rPr>
              <a:t>being </a:t>
            </a:r>
            <a:r>
              <a:rPr sz="2294" spc="-62" dirty="0">
                <a:solidFill>
                  <a:srgbClr val="0D0D0D"/>
                </a:solidFill>
                <a:latin typeface="Times New Roman"/>
                <a:cs typeface="Times New Roman"/>
              </a:rPr>
              <a:t>able </a:t>
            </a:r>
            <a:r>
              <a:rPr sz="2294" spc="26" dirty="0">
                <a:solidFill>
                  <a:srgbClr val="0D0D0D"/>
                </a:solidFill>
                <a:latin typeface="Times New Roman"/>
                <a:cs typeface="Times New Roman"/>
              </a:rPr>
              <a:t>to </a:t>
            </a:r>
            <a:r>
              <a:rPr sz="2294" spc="-26" dirty="0">
                <a:solidFill>
                  <a:srgbClr val="0D0D0D"/>
                </a:solidFill>
                <a:latin typeface="Times New Roman"/>
                <a:cs typeface="Times New Roman"/>
              </a:rPr>
              <a:t>predict  </a:t>
            </a:r>
            <a:r>
              <a:rPr sz="2294" spc="-4" dirty="0">
                <a:solidFill>
                  <a:srgbClr val="0D0D0D"/>
                </a:solidFill>
                <a:latin typeface="Times New Roman"/>
                <a:cs typeface="Times New Roman"/>
              </a:rPr>
              <a:t>the </a:t>
            </a:r>
            <a:r>
              <a:rPr sz="2294" spc="-79" dirty="0">
                <a:solidFill>
                  <a:srgbClr val="0D0D0D"/>
                </a:solidFill>
                <a:latin typeface="Times New Roman"/>
                <a:cs typeface="Times New Roman"/>
              </a:rPr>
              <a:t>quality </a:t>
            </a:r>
            <a:r>
              <a:rPr sz="2294" dirty="0">
                <a:solidFill>
                  <a:srgbClr val="0D0D0D"/>
                </a:solidFill>
                <a:latin typeface="Times New Roman"/>
                <a:cs typeface="Times New Roman"/>
              </a:rPr>
              <a:t>of  </a:t>
            </a:r>
            <a:r>
              <a:rPr sz="2294" spc="-88" dirty="0">
                <a:solidFill>
                  <a:srgbClr val="0D0D0D"/>
                </a:solidFill>
                <a:latin typeface="Times New Roman"/>
                <a:cs typeface="Times New Roman"/>
              </a:rPr>
              <a:t>a </a:t>
            </a:r>
            <a:r>
              <a:rPr sz="2294" spc="-71" dirty="0">
                <a:solidFill>
                  <a:srgbClr val="0D0D0D"/>
                </a:solidFill>
                <a:latin typeface="Times New Roman"/>
                <a:cs typeface="Times New Roman"/>
              </a:rPr>
              <a:t>wine </a:t>
            </a:r>
            <a:r>
              <a:rPr sz="2294" spc="-79" dirty="0">
                <a:solidFill>
                  <a:srgbClr val="0D0D0D"/>
                </a:solidFill>
                <a:latin typeface="Times New Roman"/>
                <a:cs typeface="Times New Roman"/>
              </a:rPr>
              <a:t>years </a:t>
            </a:r>
            <a:r>
              <a:rPr sz="2294" spc="-18" dirty="0">
                <a:solidFill>
                  <a:srgbClr val="0D0D0D"/>
                </a:solidFill>
                <a:latin typeface="Times New Roman"/>
                <a:cs typeface="Times New Roman"/>
              </a:rPr>
              <a:t>before </a:t>
            </a:r>
            <a:r>
              <a:rPr sz="2294" spc="-44" dirty="0">
                <a:solidFill>
                  <a:srgbClr val="0D0D0D"/>
                </a:solidFill>
                <a:latin typeface="Times New Roman"/>
                <a:cs typeface="Times New Roman"/>
              </a:rPr>
              <a:t>it</a:t>
            </a:r>
            <a:r>
              <a:rPr sz="2294" spc="26" dirty="0">
                <a:solidFill>
                  <a:srgbClr val="0D0D0D"/>
                </a:solidFill>
                <a:latin typeface="Times New Roman"/>
                <a:cs typeface="Times New Roman"/>
              </a:rPr>
              <a:t> </a:t>
            </a:r>
            <a:r>
              <a:rPr sz="2294" spc="-31" dirty="0">
                <a:solidFill>
                  <a:srgbClr val="0D0D0D"/>
                </a:solidFill>
                <a:latin typeface="Times New Roman"/>
                <a:cs typeface="Times New Roman"/>
              </a:rPr>
              <a:t>matures</a:t>
            </a:r>
            <a:endParaRPr sz="2294" dirty="0">
              <a:solidFill>
                <a:prstClr val="black"/>
              </a:solidFill>
              <a:latin typeface="Times New Roman"/>
              <a:cs typeface="Times New Roman"/>
            </a:endParaRPr>
          </a:p>
        </p:txBody>
      </p:sp>
      <p:sp>
        <p:nvSpPr>
          <p:cNvPr id="25" name="object 2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1292">
              <a:lnSpc>
                <a:spcPts val="1623"/>
              </a:lnSpc>
            </a:pPr>
            <a:r>
              <a:rPr spc="-53" dirty="0"/>
              <a:t>1</a:t>
            </a:r>
          </a:p>
        </p:txBody>
      </p:sp>
    </p:spTree>
    <p:extLst>
      <p:ext uri="{BB962C8B-B14F-4D97-AF65-F5344CB8AC3E}">
        <p14:creationId xmlns:p14="http://schemas.microsoft.com/office/powerpoint/2010/main" val="408968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0086">
              <a:tabLst>
                <a:tab pos="3009500" algn="l"/>
              </a:tabLst>
            </a:pPr>
            <a:r>
              <a:rPr spc="229" dirty="0"/>
              <a:t>O</a:t>
            </a:r>
            <a:r>
              <a:rPr spc="-49" dirty="0"/>
              <a:t>u</a:t>
            </a:r>
            <a:r>
              <a:rPr spc="53" dirty="0"/>
              <a:t>t</a:t>
            </a:r>
            <a:r>
              <a:rPr spc="-84" dirty="0"/>
              <a:t>-</a:t>
            </a:r>
            <a:r>
              <a:rPr spc="40" dirty="0"/>
              <a:t>o</a:t>
            </a:r>
            <a:r>
              <a:rPr spc="-44" dirty="0"/>
              <a:t>f</a:t>
            </a:r>
            <a:r>
              <a:rPr spc="-84" dirty="0"/>
              <a:t>-</a:t>
            </a:r>
            <a:r>
              <a:rPr spc="-224" dirty="0"/>
              <a:t>Sa</a:t>
            </a:r>
            <a:r>
              <a:rPr spc="4" dirty="0"/>
              <a:t>mp</a:t>
            </a:r>
            <a:r>
              <a:rPr spc="-150" dirty="0"/>
              <a:t>le</a:t>
            </a:r>
            <a:r>
              <a:rPr dirty="0">
                <a:latin typeface="Times New Roman"/>
                <a:cs typeface="Times New Roman"/>
              </a:rPr>
              <a:t>	</a:t>
            </a:r>
            <a:r>
              <a:rPr spc="-168" dirty="0"/>
              <a:t>R</a:t>
            </a:r>
            <a:r>
              <a:rPr sz="3838" spc="-99" baseline="24904" dirty="0">
                <a:solidFill>
                  <a:srgbClr val="0F0F0F"/>
                </a:solidFill>
              </a:rPr>
              <a:t>2</a:t>
            </a:r>
            <a:endParaRPr sz="3838" baseline="24904"/>
          </a:p>
        </p:txBody>
      </p:sp>
      <p:sp>
        <p:nvSpPr>
          <p:cNvPr id="3" name="object 3"/>
          <p:cNvSpPr txBox="1"/>
          <p:nvPr/>
        </p:nvSpPr>
        <p:spPr>
          <a:xfrm>
            <a:off x="2671931" y="4657165"/>
            <a:ext cx="6796927" cy="1172244"/>
          </a:xfrm>
          <a:prstGeom prst="rect">
            <a:avLst/>
          </a:prstGeom>
        </p:spPr>
        <p:txBody>
          <a:bodyPr vert="horz" wrap="square" lIns="0" tIns="0" rIns="0" bIns="0" rtlCol="0">
            <a:spAutoFit/>
          </a:bodyPr>
          <a:lstStyle/>
          <a:p>
            <a:pPr marL="293610" indent="-282403">
              <a:buClr>
                <a:srgbClr val="720808"/>
              </a:buClr>
              <a:buSzPct val="70000"/>
              <a:buFont typeface="Arial"/>
              <a:buChar char="•"/>
              <a:tabLst>
                <a:tab pos="293610" algn="l"/>
              </a:tabLst>
            </a:pPr>
            <a:r>
              <a:rPr sz="2206" spc="-31" dirty="0">
                <a:solidFill>
                  <a:srgbClr val="0D0D0D"/>
                </a:solidFill>
                <a:latin typeface="Times New Roman"/>
                <a:cs typeface="Times New Roman"/>
              </a:rPr>
              <a:t>Better </a:t>
            </a:r>
            <a:r>
              <a:rPr sz="2206" spc="-35" dirty="0">
                <a:solidFill>
                  <a:srgbClr val="0D0D0D"/>
                </a:solidFill>
                <a:latin typeface="Times New Roman"/>
                <a:cs typeface="Times New Roman"/>
              </a:rPr>
              <a:t>model </a:t>
            </a:r>
            <a:r>
              <a:rPr sz="2206" spc="-66" dirty="0">
                <a:solidFill>
                  <a:srgbClr val="0D0D0D"/>
                </a:solidFill>
                <a:latin typeface="Times New Roman"/>
                <a:cs typeface="Times New Roman"/>
              </a:rPr>
              <a:t>R</a:t>
            </a:r>
            <a:r>
              <a:rPr sz="2184" spc="-99" baseline="25252" dirty="0">
                <a:solidFill>
                  <a:srgbClr val="0F0F0F"/>
                </a:solidFill>
                <a:latin typeface="Times New Roman"/>
                <a:cs typeface="Times New Roman"/>
              </a:rPr>
              <a:t>2  </a:t>
            </a:r>
            <a:r>
              <a:rPr sz="2206" spc="-26" dirty="0">
                <a:solidFill>
                  <a:srgbClr val="0D0D0D"/>
                </a:solidFill>
                <a:latin typeface="Times New Roman"/>
                <a:cs typeface="Times New Roman"/>
              </a:rPr>
              <a:t>does </a:t>
            </a:r>
            <a:r>
              <a:rPr sz="2206" spc="22" dirty="0">
                <a:solidFill>
                  <a:srgbClr val="0D0D0D"/>
                </a:solidFill>
                <a:latin typeface="Times New Roman"/>
                <a:cs typeface="Times New Roman"/>
              </a:rPr>
              <a:t>not </a:t>
            </a:r>
            <a:r>
              <a:rPr sz="2206" spc="-71" dirty="0">
                <a:solidFill>
                  <a:srgbClr val="0D0D0D"/>
                </a:solidFill>
                <a:latin typeface="Times New Roman"/>
                <a:cs typeface="Times New Roman"/>
              </a:rPr>
              <a:t>necessarily </a:t>
            </a:r>
            <a:r>
              <a:rPr sz="2206" spc="-35" dirty="0">
                <a:solidFill>
                  <a:srgbClr val="0D0D0D"/>
                </a:solidFill>
                <a:latin typeface="Times New Roman"/>
                <a:cs typeface="Times New Roman"/>
              </a:rPr>
              <a:t>mean </a:t>
            </a:r>
            <a:r>
              <a:rPr sz="2206" spc="-9" dirty="0">
                <a:solidFill>
                  <a:srgbClr val="0D0D0D"/>
                </a:solidFill>
                <a:latin typeface="Times New Roman"/>
                <a:cs typeface="Times New Roman"/>
              </a:rPr>
              <a:t>better </a:t>
            </a:r>
            <a:r>
              <a:rPr sz="2206" spc="-18" dirty="0">
                <a:solidFill>
                  <a:srgbClr val="0D0D0D"/>
                </a:solidFill>
                <a:latin typeface="Times New Roman"/>
                <a:cs typeface="Times New Roman"/>
              </a:rPr>
              <a:t>test </a:t>
            </a:r>
            <a:r>
              <a:rPr sz="2206" spc="-31" dirty="0">
                <a:solidFill>
                  <a:srgbClr val="0D0D0D"/>
                </a:solidFill>
                <a:latin typeface="Times New Roman"/>
                <a:cs typeface="Times New Roman"/>
              </a:rPr>
              <a:t>set</a:t>
            </a:r>
            <a:r>
              <a:rPr sz="2206" spc="176" dirty="0">
                <a:solidFill>
                  <a:srgbClr val="0D0D0D"/>
                </a:solidFill>
                <a:latin typeface="Times New Roman"/>
                <a:cs typeface="Times New Roman"/>
              </a:rPr>
              <a:t> </a:t>
            </a:r>
            <a:r>
              <a:rPr sz="2206" spc="-71" dirty="0">
                <a:solidFill>
                  <a:srgbClr val="0D0D0D"/>
                </a:solidFill>
                <a:latin typeface="Times New Roman"/>
                <a:cs typeface="Times New Roman"/>
              </a:rPr>
              <a:t>R</a:t>
            </a:r>
            <a:r>
              <a:rPr sz="2184" spc="-106" baseline="25252" dirty="0">
                <a:solidFill>
                  <a:srgbClr val="0F0F0F"/>
                </a:solidFill>
                <a:latin typeface="Times New Roman"/>
                <a:cs typeface="Times New Roman"/>
              </a:rPr>
              <a:t>2</a:t>
            </a:r>
            <a:endParaRPr sz="2184" baseline="25252">
              <a:solidFill>
                <a:prstClr val="black"/>
              </a:solidFill>
              <a:latin typeface="Times New Roman"/>
              <a:cs typeface="Times New Roman"/>
            </a:endParaRPr>
          </a:p>
          <a:p>
            <a:pPr marL="293610" indent="-282403">
              <a:spcBef>
                <a:spcPts val="618"/>
              </a:spcBef>
              <a:buClr>
                <a:srgbClr val="720808"/>
              </a:buClr>
              <a:buSzPct val="70000"/>
              <a:buFont typeface="Arial"/>
              <a:buChar char="•"/>
              <a:tabLst>
                <a:tab pos="293610" algn="l"/>
              </a:tabLst>
            </a:pPr>
            <a:r>
              <a:rPr sz="2206" spc="-4" dirty="0">
                <a:solidFill>
                  <a:srgbClr val="0D0D0D"/>
                </a:solidFill>
                <a:latin typeface="Times New Roman"/>
                <a:cs typeface="Times New Roman"/>
              </a:rPr>
              <a:t>Need </a:t>
            </a:r>
            <a:r>
              <a:rPr sz="2206" spc="-13" dirty="0">
                <a:solidFill>
                  <a:srgbClr val="0D0D0D"/>
                </a:solidFill>
                <a:latin typeface="Times New Roman"/>
                <a:cs typeface="Times New Roman"/>
              </a:rPr>
              <a:t>more </a:t>
            </a:r>
            <a:r>
              <a:rPr sz="2206" spc="-35" dirty="0">
                <a:solidFill>
                  <a:srgbClr val="0D0D0D"/>
                </a:solidFill>
                <a:latin typeface="Times New Roman"/>
                <a:cs typeface="Times New Roman"/>
              </a:rPr>
              <a:t>data </a:t>
            </a:r>
            <a:r>
              <a:rPr sz="2206" spc="26" dirty="0">
                <a:solidFill>
                  <a:srgbClr val="0D0D0D"/>
                </a:solidFill>
                <a:latin typeface="Times New Roman"/>
                <a:cs typeface="Times New Roman"/>
              </a:rPr>
              <a:t>to </a:t>
            </a:r>
            <a:r>
              <a:rPr sz="2206" spc="-22" dirty="0">
                <a:solidFill>
                  <a:srgbClr val="0D0D0D"/>
                </a:solidFill>
                <a:latin typeface="Times New Roman"/>
                <a:cs typeface="Times New Roman"/>
              </a:rPr>
              <a:t>be</a:t>
            </a:r>
            <a:r>
              <a:rPr sz="2206" spc="-9" dirty="0">
                <a:solidFill>
                  <a:srgbClr val="0D0D0D"/>
                </a:solidFill>
                <a:latin typeface="Times New Roman"/>
                <a:cs typeface="Times New Roman"/>
              </a:rPr>
              <a:t> </a:t>
            </a:r>
            <a:r>
              <a:rPr sz="2206" spc="-62" dirty="0">
                <a:solidFill>
                  <a:srgbClr val="0D0D0D"/>
                </a:solidFill>
                <a:latin typeface="Times New Roman"/>
                <a:cs typeface="Times New Roman"/>
              </a:rPr>
              <a:t>conclusive</a:t>
            </a:r>
            <a:endParaRPr sz="2206">
              <a:solidFill>
                <a:prstClr val="black"/>
              </a:solidFill>
              <a:latin typeface="Times New Roman"/>
              <a:cs typeface="Times New Roman"/>
            </a:endParaRPr>
          </a:p>
          <a:p>
            <a:pPr marL="293610" indent="-282403">
              <a:spcBef>
                <a:spcPts val="618"/>
              </a:spcBef>
              <a:buClr>
                <a:srgbClr val="720808"/>
              </a:buClr>
              <a:buSzPct val="70000"/>
              <a:buFont typeface="Arial"/>
              <a:buChar char="•"/>
              <a:tabLst>
                <a:tab pos="293610" algn="l"/>
              </a:tabLst>
            </a:pPr>
            <a:r>
              <a:rPr sz="2206" spc="-22" dirty="0">
                <a:solidFill>
                  <a:srgbClr val="0D0D0D"/>
                </a:solidFill>
                <a:latin typeface="Times New Roman"/>
                <a:cs typeface="Times New Roman"/>
              </a:rPr>
              <a:t>Out-of-sample </a:t>
            </a:r>
            <a:r>
              <a:rPr sz="2206" spc="-71" dirty="0">
                <a:solidFill>
                  <a:srgbClr val="0D0D0D"/>
                </a:solidFill>
                <a:latin typeface="Times New Roman"/>
                <a:cs typeface="Times New Roman"/>
              </a:rPr>
              <a:t>R</a:t>
            </a:r>
            <a:r>
              <a:rPr sz="2184" spc="-106" baseline="25252" dirty="0">
                <a:solidFill>
                  <a:srgbClr val="0F0F0F"/>
                </a:solidFill>
                <a:latin typeface="Times New Roman"/>
                <a:cs typeface="Times New Roman"/>
              </a:rPr>
              <a:t>2  </a:t>
            </a:r>
            <a:r>
              <a:rPr sz="2206" spc="-44" dirty="0">
                <a:solidFill>
                  <a:srgbClr val="0D0D0D"/>
                </a:solidFill>
                <a:latin typeface="Times New Roman"/>
                <a:cs typeface="Times New Roman"/>
              </a:rPr>
              <a:t>can </a:t>
            </a:r>
            <a:r>
              <a:rPr sz="2206" spc="-22" dirty="0">
                <a:solidFill>
                  <a:srgbClr val="0D0D0D"/>
                </a:solidFill>
                <a:latin typeface="Times New Roman"/>
                <a:cs typeface="Times New Roman"/>
              </a:rPr>
              <a:t>be</a:t>
            </a:r>
            <a:r>
              <a:rPr sz="2206" spc="22" dirty="0">
                <a:solidFill>
                  <a:srgbClr val="0D0D0D"/>
                </a:solidFill>
                <a:latin typeface="Times New Roman"/>
                <a:cs typeface="Times New Roman"/>
              </a:rPr>
              <a:t> </a:t>
            </a:r>
            <a:r>
              <a:rPr sz="2206" spc="-84" dirty="0">
                <a:solidFill>
                  <a:srgbClr val="0D0D0D"/>
                </a:solidFill>
                <a:latin typeface="Times New Roman"/>
                <a:cs typeface="Times New Roman"/>
              </a:rPr>
              <a:t>negative!</a:t>
            </a:r>
            <a:endParaRPr sz="2206">
              <a:solidFill>
                <a:prstClr val="black"/>
              </a:solidFill>
              <a:latin typeface="Times New Roman"/>
              <a:cs typeface="Times New Roman"/>
            </a:endParaRPr>
          </a:p>
        </p:txBody>
      </p:sp>
      <p:sp>
        <p:nvSpPr>
          <p:cNvPr id="4" name="object 4"/>
          <p:cNvSpPr/>
          <p:nvPr/>
        </p:nvSpPr>
        <p:spPr>
          <a:xfrm>
            <a:off x="2599765" y="1948064"/>
            <a:ext cx="5268446" cy="672353"/>
          </a:xfrm>
          <a:custGeom>
            <a:avLst/>
            <a:gdLst/>
            <a:ahLst/>
            <a:cxnLst/>
            <a:rect l="l" t="t" r="r" b="b"/>
            <a:pathLst>
              <a:path w="5970905" h="762000">
                <a:moveTo>
                  <a:pt x="0" y="0"/>
                </a:moveTo>
                <a:lnTo>
                  <a:pt x="5970752" y="0"/>
                </a:lnTo>
                <a:lnTo>
                  <a:pt x="5970752" y="762000"/>
                </a:lnTo>
                <a:lnTo>
                  <a:pt x="0" y="762000"/>
                </a:lnTo>
                <a:lnTo>
                  <a:pt x="0" y="0"/>
                </a:lnTo>
                <a:close/>
              </a:path>
            </a:pathLst>
          </a:custGeom>
          <a:solidFill>
            <a:srgbClr val="871305"/>
          </a:solidFill>
        </p:spPr>
        <p:txBody>
          <a:bodyPr wrap="square" lIns="0" tIns="0" rIns="0" bIns="0" rtlCol="0"/>
          <a:lstStyle/>
          <a:p>
            <a:endParaRPr sz="1588">
              <a:solidFill>
                <a:prstClr val="black"/>
              </a:solidFill>
            </a:endParaRPr>
          </a:p>
        </p:txBody>
      </p:sp>
      <p:sp>
        <p:nvSpPr>
          <p:cNvPr id="5" name="object 5"/>
          <p:cNvSpPr/>
          <p:nvPr/>
        </p:nvSpPr>
        <p:spPr>
          <a:xfrm>
            <a:off x="7868075" y="1948064"/>
            <a:ext cx="1110503" cy="672353"/>
          </a:xfrm>
          <a:custGeom>
            <a:avLst/>
            <a:gdLst/>
            <a:ahLst/>
            <a:cxnLst/>
            <a:rect l="l" t="t" r="r" b="b"/>
            <a:pathLst>
              <a:path w="1258570" h="762000">
                <a:moveTo>
                  <a:pt x="0" y="0"/>
                </a:moveTo>
                <a:lnTo>
                  <a:pt x="1258430" y="0"/>
                </a:lnTo>
                <a:lnTo>
                  <a:pt x="1258430" y="762000"/>
                </a:lnTo>
                <a:lnTo>
                  <a:pt x="0" y="762000"/>
                </a:lnTo>
                <a:lnTo>
                  <a:pt x="0" y="0"/>
                </a:lnTo>
                <a:close/>
              </a:path>
            </a:pathLst>
          </a:custGeom>
          <a:solidFill>
            <a:srgbClr val="871305"/>
          </a:solidFill>
        </p:spPr>
        <p:txBody>
          <a:bodyPr wrap="square" lIns="0" tIns="0" rIns="0" bIns="0" rtlCol="0"/>
          <a:lstStyle/>
          <a:p>
            <a:endParaRPr sz="1588">
              <a:solidFill>
                <a:prstClr val="black"/>
              </a:solidFill>
            </a:endParaRPr>
          </a:p>
        </p:txBody>
      </p:sp>
      <p:sp>
        <p:nvSpPr>
          <p:cNvPr id="6" name="object 6"/>
          <p:cNvSpPr/>
          <p:nvPr/>
        </p:nvSpPr>
        <p:spPr>
          <a:xfrm>
            <a:off x="8978455" y="1948064"/>
            <a:ext cx="818590" cy="672353"/>
          </a:xfrm>
          <a:custGeom>
            <a:avLst/>
            <a:gdLst/>
            <a:ahLst/>
            <a:cxnLst/>
            <a:rect l="l" t="t" r="r" b="b"/>
            <a:pathLst>
              <a:path w="927734" h="762000">
                <a:moveTo>
                  <a:pt x="0" y="0"/>
                </a:moveTo>
                <a:lnTo>
                  <a:pt x="927265" y="0"/>
                </a:lnTo>
                <a:lnTo>
                  <a:pt x="927265" y="762000"/>
                </a:lnTo>
                <a:lnTo>
                  <a:pt x="0" y="762000"/>
                </a:lnTo>
                <a:lnTo>
                  <a:pt x="0" y="0"/>
                </a:lnTo>
                <a:close/>
              </a:path>
            </a:pathLst>
          </a:custGeom>
          <a:solidFill>
            <a:srgbClr val="871305"/>
          </a:solidFill>
        </p:spPr>
        <p:txBody>
          <a:bodyPr wrap="square" lIns="0" tIns="0" rIns="0" bIns="0" rtlCol="0"/>
          <a:lstStyle/>
          <a:p>
            <a:endParaRPr sz="1588">
              <a:solidFill>
                <a:prstClr val="black"/>
              </a:solidFill>
            </a:endParaRPr>
          </a:p>
        </p:txBody>
      </p:sp>
      <p:sp>
        <p:nvSpPr>
          <p:cNvPr id="7" name="object 7"/>
          <p:cNvSpPr/>
          <p:nvPr/>
        </p:nvSpPr>
        <p:spPr>
          <a:xfrm>
            <a:off x="2599765" y="2620417"/>
            <a:ext cx="5268446" cy="393887"/>
          </a:xfrm>
          <a:custGeom>
            <a:avLst/>
            <a:gdLst/>
            <a:ahLst/>
            <a:cxnLst/>
            <a:rect l="l" t="t" r="r" b="b"/>
            <a:pathLst>
              <a:path w="5970905" h="446404">
                <a:moveTo>
                  <a:pt x="0" y="0"/>
                </a:moveTo>
                <a:lnTo>
                  <a:pt x="5970752" y="0"/>
                </a:lnTo>
                <a:lnTo>
                  <a:pt x="5970752" y="446392"/>
                </a:lnTo>
                <a:lnTo>
                  <a:pt x="0" y="446392"/>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8" name="object 8"/>
          <p:cNvSpPr/>
          <p:nvPr/>
        </p:nvSpPr>
        <p:spPr>
          <a:xfrm>
            <a:off x="7868075" y="2620417"/>
            <a:ext cx="1110503" cy="393887"/>
          </a:xfrm>
          <a:custGeom>
            <a:avLst/>
            <a:gdLst/>
            <a:ahLst/>
            <a:cxnLst/>
            <a:rect l="l" t="t" r="r" b="b"/>
            <a:pathLst>
              <a:path w="1258570" h="446404">
                <a:moveTo>
                  <a:pt x="0" y="0"/>
                </a:moveTo>
                <a:lnTo>
                  <a:pt x="1258430" y="0"/>
                </a:lnTo>
                <a:lnTo>
                  <a:pt x="1258430" y="446392"/>
                </a:lnTo>
                <a:lnTo>
                  <a:pt x="0" y="446392"/>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9" name="object 9"/>
          <p:cNvSpPr/>
          <p:nvPr/>
        </p:nvSpPr>
        <p:spPr>
          <a:xfrm>
            <a:off x="8978455" y="2620417"/>
            <a:ext cx="818590" cy="393887"/>
          </a:xfrm>
          <a:custGeom>
            <a:avLst/>
            <a:gdLst/>
            <a:ahLst/>
            <a:cxnLst/>
            <a:rect l="l" t="t" r="r" b="b"/>
            <a:pathLst>
              <a:path w="927734" h="446404">
                <a:moveTo>
                  <a:pt x="0" y="0"/>
                </a:moveTo>
                <a:lnTo>
                  <a:pt x="927265" y="0"/>
                </a:lnTo>
                <a:lnTo>
                  <a:pt x="927265" y="446392"/>
                </a:lnTo>
                <a:lnTo>
                  <a:pt x="0" y="446392"/>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10" name="object 10"/>
          <p:cNvSpPr/>
          <p:nvPr/>
        </p:nvSpPr>
        <p:spPr>
          <a:xfrm>
            <a:off x="2599765" y="3014293"/>
            <a:ext cx="5268446" cy="442632"/>
          </a:xfrm>
          <a:custGeom>
            <a:avLst/>
            <a:gdLst/>
            <a:ahLst/>
            <a:cxnLst/>
            <a:rect l="l" t="t" r="r" b="b"/>
            <a:pathLst>
              <a:path w="5970905" h="501650">
                <a:moveTo>
                  <a:pt x="0" y="0"/>
                </a:moveTo>
                <a:lnTo>
                  <a:pt x="5970752" y="0"/>
                </a:lnTo>
                <a:lnTo>
                  <a:pt x="5970752" y="501345"/>
                </a:lnTo>
                <a:lnTo>
                  <a:pt x="0" y="501345"/>
                </a:lnTo>
                <a:lnTo>
                  <a:pt x="0" y="0"/>
                </a:lnTo>
                <a:close/>
              </a:path>
            </a:pathLst>
          </a:custGeom>
          <a:solidFill>
            <a:srgbClr val="E0E0E0"/>
          </a:solidFill>
        </p:spPr>
        <p:txBody>
          <a:bodyPr wrap="square" lIns="0" tIns="0" rIns="0" bIns="0" rtlCol="0"/>
          <a:lstStyle/>
          <a:p>
            <a:endParaRPr sz="1588">
              <a:solidFill>
                <a:prstClr val="black"/>
              </a:solidFill>
            </a:endParaRPr>
          </a:p>
        </p:txBody>
      </p:sp>
      <p:sp>
        <p:nvSpPr>
          <p:cNvPr id="11" name="object 11"/>
          <p:cNvSpPr/>
          <p:nvPr/>
        </p:nvSpPr>
        <p:spPr>
          <a:xfrm>
            <a:off x="7868075" y="3014293"/>
            <a:ext cx="1110503" cy="442632"/>
          </a:xfrm>
          <a:custGeom>
            <a:avLst/>
            <a:gdLst/>
            <a:ahLst/>
            <a:cxnLst/>
            <a:rect l="l" t="t" r="r" b="b"/>
            <a:pathLst>
              <a:path w="1258570" h="501650">
                <a:moveTo>
                  <a:pt x="0" y="0"/>
                </a:moveTo>
                <a:lnTo>
                  <a:pt x="1258430" y="0"/>
                </a:lnTo>
                <a:lnTo>
                  <a:pt x="1258430" y="501345"/>
                </a:lnTo>
                <a:lnTo>
                  <a:pt x="0" y="501345"/>
                </a:lnTo>
                <a:lnTo>
                  <a:pt x="0" y="0"/>
                </a:lnTo>
                <a:close/>
              </a:path>
            </a:pathLst>
          </a:custGeom>
          <a:solidFill>
            <a:srgbClr val="E0E0E0"/>
          </a:solidFill>
        </p:spPr>
        <p:txBody>
          <a:bodyPr wrap="square" lIns="0" tIns="0" rIns="0" bIns="0" rtlCol="0"/>
          <a:lstStyle/>
          <a:p>
            <a:endParaRPr sz="1588">
              <a:solidFill>
                <a:prstClr val="black"/>
              </a:solidFill>
            </a:endParaRPr>
          </a:p>
        </p:txBody>
      </p:sp>
      <p:sp>
        <p:nvSpPr>
          <p:cNvPr id="12" name="object 12"/>
          <p:cNvSpPr/>
          <p:nvPr/>
        </p:nvSpPr>
        <p:spPr>
          <a:xfrm>
            <a:off x="8978455" y="3014293"/>
            <a:ext cx="818590" cy="442632"/>
          </a:xfrm>
          <a:custGeom>
            <a:avLst/>
            <a:gdLst/>
            <a:ahLst/>
            <a:cxnLst/>
            <a:rect l="l" t="t" r="r" b="b"/>
            <a:pathLst>
              <a:path w="927734" h="501650">
                <a:moveTo>
                  <a:pt x="0" y="0"/>
                </a:moveTo>
                <a:lnTo>
                  <a:pt x="927265" y="0"/>
                </a:lnTo>
                <a:lnTo>
                  <a:pt x="927265" y="501345"/>
                </a:lnTo>
                <a:lnTo>
                  <a:pt x="0" y="501345"/>
                </a:lnTo>
                <a:lnTo>
                  <a:pt x="0" y="0"/>
                </a:lnTo>
                <a:close/>
              </a:path>
            </a:pathLst>
          </a:custGeom>
          <a:solidFill>
            <a:srgbClr val="E0E0E0"/>
          </a:solidFill>
        </p:spPr>
        <p:txBody>
          <a:bodyPr wrap="square" lIns="0" tIns="0" rIns="0" bIns="0" rtlCol="0"/>
          <a:lstStyle/>
          <a:p>
            <a:endParaRPr sz="1588">
              <a:solidFill>
                <a:prstClr val="black"/>
              </a:solidFill>
            </a:endParaRPr>
          </a:p>
        </p:txBody>
      </p:sp>
      <p:sp>
        <p:nvSpPr>
          <p:cNvPr id="13" name="object 13"/>
          <p:cNvSpPr/>
          <p:nvPr/>
        </p:nvSpPr>
        <p:spPr>
          <a:xfrm>
            <a:off x="2599765" y="3456655"/>
            <a:ext cx="5268446" cy="376518"/>
          </a:xfrm>
          <a:custGeom>
            <a:avLst/>
            <a:gdLst/>
            <a:ahLst/>
            <a:cxnLst/>
            <a:rect l="l" t="t" r="r" b="b"/>
            <a:pathLst>
              <a:path w="5970905" h="426720">
                <a:moveTo>
                  <a:pt x="0" y="0"/>
                </a:moveTo>
                <a:lnTo>
                  <a:pt x="5970752" y="0"/>
                </a:lnTo>
                <a:lnTo>
                  <a:pt x="5970752" y="426719"/>
                </a:lnTo>
                <a:lnTo>
                  <a:pt x="0" y="426719"/>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14" name="object 14"/>
          <p:cNvSpPr/>
          <p:nvPr/>
        </p:nvSpPr>
        <p:spPr>
          <a:xfrm>
            <a:off x="7868075" y="3456655"/>
            <a:ext cx="1110503" cy="376518"/>
          </a:xfrm>
          <a:custGeom>
            <a:avLst/>
            <a:gdLst/>
            <a:ahLst/>
            <a:cxnLst/>
            <a:rect l="l" t="t" r="r" b="b"/>
            <a:pathLst>
              <a:path w="1258570" h="426720">
                <a:moveTo>
                  <a:pt x="0" y="0"/>
                </a:moveTo>
                <a:lnTo>
                  <a:pt x="1258430" y="0"/>
                </a:lnTo>
                <a:lnTo>
                  <a:pt x="1258430" y="426719"/>
                </a:lnTo>
                <a:lnTo>
                  <a:pt x="0" y="426719"/>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15" name="object 15"/>
          <p:cNvSpPr/>
          <p:nvPr/>
        </p:nvSpPr>
        <p:spPr>
          <a:xfrm>
            <a:off x="8978455" y="3456655"/>
            <a:ext cx="818590" cy="376518"/>
          </a:xfrm>
          <a:custGeom>
            <a:avLst/>
            <a:gdLst/>
            <a:ahLst/>
            <a:cxnLst/>
            <a:rect l="l" t="t" r="r" b="b"/>
            <a:pathLst>
              <a:path w="927734" h="426720">
                <a:moveTo>
                  <a:pt x="0" y="0"/>
                </a:moveTo>
                <a:lnTo>
                  <a:pt x="927265" y="0"/>
                </a:lnTo>
                <a:lnTo>
                  <a:pt x="927265" y="426719"/>
                </a:lnTo>
                <a:lnTo>
                  <a:pt x="0" y="426719"/>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16" name="object 16"/>
          <p:cNvSpPr/>
          <p:nvPr/>
        </p:nvSpPr>
        <p:spPr>
          <a:xfrm>
            <a:off x="2599765" y="3833173"/>
            <a:ext cx="5268446" cy="376518"/>
          </a:xfrm>
          <a:custGeom>
            <a:avLst/>
            <a:gdLst/>
            <a:ahLst/>
            <a:cxnLst/>
            <a:rect l="l" t="t" r="r" b="b"/>
            <a:pathLst>
              <a:path w="5970905" h="426720">
                <a:moveTo>
                  <a:pt x="0" y="0"/>
                </a:moveTo>
                <a:lnTo>
                  <a:pt x="5970752" y="0"/>
                </a:lnTo>
                <a:lnTo>
                  <a:pt x="5970752" y="426720"/>
                </a:lnTo>
                <a:lnTo>
                  <a:pt x="0" y="426720"/>
                </a:lnTo>
                <a:lnTo>
                  <a:pt x="0" y="0"/>
                </a:lnTo>
                <a:close/>
              </a:path>
            </a:pathLst>
          </a:custGeom>
          <a:solidFill>
            <a:srgbClr val="E0E0E0"/>
          </a:solidFill>
        </p:spPr>
        <p:txBody>
          <a:bodyPr wrap="square" lIns="0" tIns="0" rIns="0" bIns="0" rtlCol="0"/>
          <a:lstStyle/>
          <a:p>
            <a:endParaRPr sz="1588">
              <a:solidFill>
                <a:prstClr val="black"/>
              </a:solidFill>
            </a:endParaRPr>
          </a:p>
        </p:txBody>
      </p:sp>
      <p:sp>
        <p:nvSpPr>
          <p:cNvPr id="17" name="object 17"/>
          <p:cNvSpPr/>
          <p:nvPr/>
        </p:nvSpPr>
        <p:spPr>
          <a:xfrm>
            <a:off x="7868075" y="3833173"/>
            <a:ext cx="1110503" cy="376518"/>
          </a:xfrm>
          <a:custGeom>
            <a:avLst/>
            <a:gdLst/>
            <a:ahLst/>
            <a:cxnLst/>
            <a:rect l="l" t="t" r="r" b="b"/>
            <a:pathLst>
              <a:path w="1258570" h="426720">
                <a:moveTo>
                  <a:pt x="0" y="0"/>
                </a:moveTo>
                <a:lnTo>
                  <a:pt x="1258430" y="0"/>
                </a:lnTo>
                <a:lnTo>
                  <a:pt x="1258430" y="426720"/>
                </a:lnTo>
                <a:lnTo>
                  <a:pt x="0" y="426720"/>
                </a:lnTo>
                <a:lnTo>
                  <a:pt x="0" y="0"/>
                </a:lnTo>
                <a:close/>
              </a:path>
            </a:pathLst>
          </a:custGeom>
          <a:solidFill>
            <a:srgbClr val="E0E0E0"/>
          </a:solidFill>
        </p:spPr>
        <p:txBody>
          <a:bodyPr wrap="square" lIns="0" tIns="0" rIns="0" bIns="0" rtlCol="0"/>
          <a:lstStyle/>
          <a:p>
            <a:endParaRPr sz="1588">
              <a:solidFill>
                <a:prstClr val="black"/>
              </a:solidFill>
            </a:endParaRPr>
          </a:p>
        </p:txBody>
      </p:sp>
      <p:sp>
        <p:nvSpPr>
          <p:cNvPr id="18" name="object 18"/>
          <p:cNvSpPr/>
          <p:nvPr/>
        </p:nvSpPr>
        <p:spPr>
          <a:xfrm>
            <a:off x="8978455" y="3833173"/>
            <a:ext cx="818590" cy="376518"/>
          </a:xfrm>
          <a:custGeom>
            <a:avLst/>
            <a:gdLst/>
            <a:ahLst/>
            <a:cxnLst/>
            <a:rect l="l" t="t" r="r" b="b"/>
            <a:pathLst>
              <a:path w="927734" h="426720">
                <a:moveTo>
                  <a:pt x="0" y="0"/>
                </a:moveTo>
                <a:lnTo>
                  <a:pt x="927265" y="0"/>
                </a:lnTo>
                <a:lnTo>
                  <a:pt x="927265" y="426720"/>
                </a:lnTo>
                <a:lnTo>
                  <a:pt x="0" y="426720"/>
                </a:lnTo>
                <a:lnTo>
                  <a:pt x="0" y="0"/>
                </a:lnTo>
                <a:close/>
              </a:path>
            </a:pathLst>
          </a:custGeom>
          <a:solidFill>
            <a:srgbClr val="E0E0E0"/>
          </a:solidFill>
        </p:spPr>
        <p:txBody>
          <a:bodyPr wrap="square" lIns="0" tIns="0" rIns="0" bIns="0" rtlCol="0"/>
          <a:lstStyle/>
          <a:p>
            <a:endParaRPr sz="1588">
              <a:solidFill>
                <a:prstClr val="black"/>
              </a:solidFill>
            </a:endParaRPr>
          </a:p>
        </p:txBody>
      </p:sp>
      <p:sp>
        <p:nvSpPr>
          <p:cNvPr id="19" name="object 19"/>
          <p:cNvSpPr/>
          <p:nvPr/>
        </p:nvSpPr>
        <p:spPr>
          <a:xfrm>
            <a:off x="2599765" y="4209691"/>
            <a:ext cx="5268446" cy="376518"/>
          </a:xfrm>
          <a:custGeom>
            <a:avLst/>
            <a:gdLst/>
            <a:ahLst/>
            <a:cxnLst/>
            <a:rect l="l" t="t" r="r" b="b"/>
            <a:pathLst>
              <a:path w="5970905" h="426720">
                <a:moveTo>
                  <a:pt x="0" y="0"/>
                </a:moveTo>
                <a:lnTo>
                  <a:pt x="5970752" y="0"/>
                </a:lnTo>
                <a:lnTo>
                  <a:pt x="5970752" y="426719"/>
                </a:lnTo>
                <a:lnTo>
                  <a:pt x="0" y="426719"/>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20" name="object 20"/>
          <p:cNvSpPr/>
          <p:nvPr/>
        </p:nvSpPr>
        <p:spPr>
          <a:xfrm>
            <a:off x="7868075" y="4209691"/>
            <a:ext cx="1110503" cy="376518"/>
          </a:xfrm>
          <a:custGeom>
            <a:avLst/>
            <a:gdLst/>
            <a:ahLst/>
            <a:cxnLst/>
            <a:rect l="l" t="t" r="r" b="b"/>
            <a:pathLst>
              <a:path w="1258570" h="426720">
                <a:moveTo>
                  <a:pt x="0" y="0"/>
                </a:moveTo>
                <a:lnTo>
                  <a:pt x="1258430" y="0"/>
                </a:lnTo>
                <a:lnTo>
                  <a:pt x="1258430" y="426719"/>
                </a:lnTo>
                <a:lnTo>
                  <a:pt x="0" y="426719"/>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21" name="object 21"/>
          <p:cNvSpPr/>
          <p:nvPr/>
        </p:nvSpPr>
        <p:spPr>
          <a:xfrm>
            <a:off x="8978455" y="4209691"/>
            <a:ext cx="818590" cy="376518"/>
          </a:xfrm>
          <a:custGeom>
            <a:avLst/>
            <a:gdLst/>
            <a:ahLst/>
            <a:cxnLst/>
            <a:rect l="l" t="t" r="r" b="b"/>
            <a:pathLst>
              <a:path w="927734" h="426720">
                <a:moveTo>
                  <a:pt x="0" y="0"/>
                </a:moveTo>
                <a:lnTo>
                  <a:pt x="927265" y="0"/>
                </a:lnTo>
                <a:lnTo>
                  <a:pt x="927265" y="426719"/>
                </a:lnTo>
                <a:lnTo>
                  <a:pt x="0" y="426719"/>
                </a:lnTo>
                <a:lnTo>
                  <a:pt x="0" y="0"/>
                </a:lnTo>
                <a:close/>
              </a:path>
            </a:pathLst>
          </a:custGeom>
          <a:solidFill>
            <a:srgbClr val="CBCBCB"/>
          </a:solidFill>
        </p:spPr>
        <p:txBody>
          <a:bodyPr wrap="square" lIns="0" tIns="0" rIns="0" bIns="0" rtlCol="0"/>
          <a:lstStyle/>
          <a:p>
            <a:endParaRPr sz="1588">
              <a:solidFill>
                <a:prstClr val="black"/>
              </a:solidFill>
            </a:endParaRPr>
          </a:p>
        </p:txBody>
      </p:sp>
      <p:sp>
        <p:nvSpPr>
          <p:cNvPr id="22" name="object 22"/>
          <p:cNvSpPr/>
          <p:nvPr/>
        </p:nvSpPr>
        <p:spPr>
          <a:xfrm>
            <a:off x="2594162" y="2620417"/>
            <a:ext cx="7208184" cy="0"/>
          </a:xfrm>
          <a:custGeom>
            <a:avLst/>
            <a:gdLst/>
            <a:ahLst/>
            <a:cxnLst/>
            <a:rect l="l" t="t" r="r" b="b"/>
            <a:pathLst>
              <a:path w="8169275">
                <a:moveTo>
                  <a:pt x="0" y="0"/>
                </a:moveTo>
                <a:lnTo>
                  <a:pt x="8169154" y="0"/>
                </a:lnTo>
              </a:path>
            </a:pathLst>
          </a:custGeom>
          <a:ln w="38100">
            <a:solidFill>
              <a:srgbClr val="FFFFFF"/>
            </a:solidFill>
          </a:ln>
        </p:spPr>
        <p:txBody>
          <a:bodyPr wrap="square" lIns="0" tIns="0" rIns="0" bIns="0" rtlCol="0"/>
          <a:lstStyle/>
          <a:p>
            <a:endParaRPr sz="1588">
              <a:solidFill>
                <a:prstClr val="black"/>
              </a:solidFill>
            </a:endParaRPr>
          </a:p>
        </p:txBody>
      </p:sp>
      <p:sp>
        <p:nvSpPr>
          <p:cNvPr id="23" name="object 23"/>
          <p:cNvSpPr/>
          <p:nvPr/>
        </p:nvSpPr>
        <p:spPr>
          <a:xfrm>
            <a:off x="2594162" y="3014291"/>
            <a:ext cx="7208184" cy="0"/>
          </a:xfrm>
          <a:custGeom>
            <a:avLst/>
            <a:gdLst/>
            <a:ahLst/>
            <a:cxnLst/>
            <a:rect l="l" t="t" r="r" b="b"/>
            <a:pathLst>
              <a:path w="8169275">
                <a:moveTo>
                  <a:pt x="0" y="0"/>
                </a:moveTo>
                <a:lnTo>
                  <a:pt x="8169154" y="0"/>
                </a:lnTo>
              </a:path>
            </a:pathLst>
          </a:custGeom>
          <a:ln w="12700">
            <a:solidFill>
              <a:srgbClr val="FFFFFF"/>
            </a:solidFill>
          </a:ln>
        </p:spPr>
        <p:txBody>
          <a:bodyPr wrap="square" lIns="0" tIns="0" rIns="0" bIns="0" rtlCol="0"/>
          <a:lstStyle/>
          <a:p>
            <a:endParaRPr sz="1588">
              <a:solidFill>
                <a:prstClr val="black"/>
              </a:solidFill>
            </a:endParaRPr>
          </a:p>
        </p:txBody>
      </p:sp>
      <p:sp>
        <p:nvSpPr>
          <p:cNvPr id="24" name="object 24"/>
          <p:cNvSpPr/>
          <p:nvPr/>
        </p:nvSpPr>
        <p:spPr>
          <a:xfrm>
            <a:off x="2594162" y="3456658"/>
            <a:ext cx="7208184" cy="0"/>
          </a:xfrm>
          <a:custGeom>
            <a:avLst/>
            <a:gdLst/>
            <a:ahLst/>
            <a:cxnLst/>
            <a:rect l="l" t="t" r="r" b="b"/>
            <a:pathLst>
              <a:path w="8169275">
                <a:moveTo>
                  <a:pt x="0" y="0"/>
                </a:moveTo>
                <a:lnTo>
                  <a:pt x="8169154" y="0"/>
                </a:lnTo>
              </a:path>
            </a:pathLst>
          </a:custGeom>
          <a:ln w="12700">
            <a:solidFill>
              <a:srgbClr val="FFFFFF"/>
            </a:solidFill>
          </a:ln>
        </p:spPr>
        <p:txBody>
          <a:bodyPr wrap="square" lIns="0" tIns="0" rIns="0" bIns="0" rtlCol="0"/>
          <a:lstStyle/>
          <a:p>
            <a:endParaRPr sz="1588">
              <a:solidFill>
                <a:prstClr val="black"/>
              </a:solidFill>
            </a:endParaRPr>
          </a:p>
        </p:txBody>
      </p:sp>
      <p:sp>
        <p:nvSpPr>
          <p:cNvPr id="25" name="object 25"/>
          <p:cNvSpPr/>
          <p:nvPr/>
        </p:nvSpPr>
        <p:spPr>
          <a:xfrm>
            <a:off x="2594162" y="3833177"/>
            <a:ext cx="7208184" cy="0"/>
          </a:xfrm>
          <a:custGeom>
            <a:avLst/>
            <a:gdLst/>
            <a:ahLst/>
            <a:cxnLst/>
            <a:rect l="l" t="t" r="r" b="b"/>
            <a:pathLst>
              <a:path w="8169275">
                <a:moveTo>
                  <a:pt x="0" y="0"/>
                </a:moveTo>
                <a:lnTo>
                  <a:pt x="8169154" y="0"/>
                </a:lnTo>
              </a:path>
            </a:pathLst>
          </a:custGeom>
          <a:ln w="12700">
            <a:solidFill>
              <a:srgbClr val="FFFFFF"/>
            </a:solidFill>
          </a:ln>
        </p:spPr>
        <p:txBody>
          <a:bodyPr wrap="square" lIns="0" tIns="0" rIns="0" bIns="0" rtlCol="0"/>
          <a:lstStyle/>
          <a:p>
            <a:endParaRPr sz="1588">
              <a:solidFill>
                <a:prstClr val="black"/>
              </a:solidFill>
            </a:endParaRPr>
          </a:p>
        </p:txBody>
      </p:sp>
      <p:sp>
        <p:nvSpPr>
          <p:cNvPr id="26" name="object 26"/>
          <p:cNvSpPr/>
          <p:nvPr/>
        </p:nvSpPr>
        <p:spPr>
          <a:xfrm>
            <a:off x="2594162" y="4209694"/>
            <a:ext cx="7208184" cy="0"/>
          </a:xfrm>
          <a:custGeom>
            <a:avLst/>
            <a:gdLst/>
            <a:ahLst/>
            <a:cxnLst/>
            <a:rect l="l" t="t" r="r" b="b"/>
            <a:pathLst>
              <a:path w="8169275">
                <a:moveTo>
                  <a:pt x="0" y="0"/>
                </a:moveTo>
                <a:lnTo>
                  <a:pt x="8169154" y="0"/>
                </a:lnTo>
              </a:path>
            </a:pathLst>
          </a:custGeom>
          <a:ln w="12700">
            <a:solidFill>
              <a:srgbClr val="FFFFFF"/>
            </a:solidFill>
          </a:ln>
        </p:spPr>
        <p:txBody>
          <a:bodyPr wrap="square" lIns="0" tIns="0" rIns="0" bIns="0" rtlCol="0"/>
          <a:lstStyle/>
          <a:p>
            <a:endParaRPr sz="1588">
              <a:solidFill>
                <a:prstClr val="black"/>
              </a:solidFill>
            </a:endParaRPr>
          </a:p>
        </p:txBody>
      </p:sp>
      <p:sp>
        <p:nvSpPr>
          <p:cNvPr id="27" name="object 27"/>
          <p:cNvSpPr/>
          <p:nvPr/>
        </p:nvSpPr>
        <p:spPr>
          <a:xfrm>
            <a:off x="2599765" y="1942461"/>
            <a:ext cx="0" cy="2649631"/>
          </a:xfrm>
          <a:custGeom>
            <a:avLst/>
            <a:gdLst/>
            <a:ahLst/>
            <a:cxnLst/>
            <a:rect l="l" t="t" r="r" b="b"/>
            <a:pathLst>
              <a:path h="3002915">
                <a:moveTo>
                  <a:pt x="0" y="0"/>
                </a:moveTo>
                <a:lnTo>
                  <a:pt x="0" y="3002591"/>
                </a:lnTo>
              </a:path>
            </a:pathLst>
          </a:custGeom>
          <a:ln w="12700">
            <a:solidFill>
              <a:srgbClr val="FFFFFF"/>
            </a:solidFill>
          </a:ln>
        </p:spPr>
        <p:txBody>
          <a:bodyPr wrap="square" lIns="0" tIns="0" rIns="0" bIns="0" rtlCol="0"/>
          <a:lstStyle/>
          <a:p>
            <a:endParaRPr sz="1588">
              <a:solidFill>
                <a:prstClr val="black"/>
              </a:solidFill>
            </a:endParaRPr>
          </a:p>
        </p:txBody>
      </p:sp>
      <p:sp>
        <p:nvSpPr>
          <p:cNvPr id="28" name="object 28"/>
          <p:cNvSpPr/>
          <p:nvPr/>
        </p:nvSpPr>
        <p:spPr>
          <a:xfrm>
            <a:off x="9796636" y="1942461"/>
            <a:ext cx="0" cy="2649631"/>
          </a:xfrm>
          <a:custGeom>
            <a:avLst/>
            <a:gdLst/>
            <a:ahLst/>
            <a:cxnLst/>
            <a:rect l="l" t="t" r="r" b="b"/>
            <a:pathLst>
              <a:path h="3002915">
                <a:moveTo>
                  <a:pt x="0" y="0"/>
                </a:moveTo>
                <a:lnTo>
                  <a:pt x="0" y="3002591"/>
                </a:lnTo>
              </a:path>
            </a:pathLst>
          </a:custGeom>
          <a:ln w="12700">
            <a:solidFill>
              <a:srgbClr val="FFFFFF"/>
            </a:solidFill>
          </a:ln>
        </p:spPr>
        <p:txBody>
          <a:bodyPr wrap="square" lIns="0" tIns="0" rIns="0" bIns="0" rtlCol="0"/>
          <a:lstStyle/>
          <a:p>
            <a:endParaRPr sz="1588">
              <a:solidFill>
                <a:prstClr val="black"/>
              </a:solidFill>
            </a:endParaRPr>
          </a:p>
        </p:txBody>
      </p:sp>
      <p:sp>
        <p:nvSpPr>
          <p:cNvPr id="29" name="object 29"/>
          <p:cNvSpPr/>
          <p:nvPr/>
        </p:nvSpPr>
        <p:spPr>
          <a:xfrm>
            <a:off x="2594162" y="1948063"/>
            <a:ext cx="7208184" cy="0"/>
          </a:xfrm>
          <a:custGeom>
            <a:avLst/>
            <a:gdLst/>
            <a:ahLst/>
            <a:cxnLst/>
            <a:rect l="l" t="t" r="r" b="b"/>
            <a:pathLst>
              <a:path w="8169275">
                <a:moveTo>
                  <a:pt x="0" y="0"/>
                </a:moveTo>
                <a:lnTo>
                  <a:pt x="8169154" y="0"/>
                </a:lnTo>
              </a:path>
            </a:pathLst>
          </a:custGeom>
          <a:ln w="12700">
            <a:solidFill>
              <a:srgbClr val="FFFFFF"/>
            </a:solidFill>
          </a:ln>
        </p:spPr>
        <p:txBody>
          <a:bodyPr wrap="square" lIns="0" tIns="0" rIns="0" bIns="0" rtlCol="0"/>
          <a:lstStyle/>
          <a:p>
            <a:endParaRPr sz="1588">
              <a:solidFill>
                <a:prstClr val="black"/>
              </a:solidFill>
            </a:endParaRPr>
          </a:p>
        </p:txBody>
      </p:sp>
      <p:sp>
        <p:nvSpPr>
          <p:cNvPr id="30" name="object 30"/>
          <p:cNvSpPr/>
          <p:nvPr/>
        </p:nvSpPr>
        <p:spPr>
          <a:xfrm>
            <a:off x="2594162" y="4586212"/>
            <a:ext cx="7208184" cy="0"/>
          </a:xfrm>
          <a:custGeom>
            <a:avLst/>
            <a:gdLst/>
            <a:ahLst/>
            <a:cxnLst/>
            <a:rect l="l" t="t" r="r" b="b"/>
            <a:pathLst>
              <a:path w="8169275">
                <a:moveTo>
                  <a:pt x="0" y="0"/>
                </a:moveTo>
                <a:lnTo>
                  <a:pt x="8169154" y="0"/>
                </a:lnTo>
              </a:path>
            </a:pathLst>
          </a:custGeom>
          <a:ln w="12700">
            <a:solidFill>
              <a:srgbClr val="FFFFFF"/>
            </a:solidFill>
          </a:ln>
        </p:spPr>
        <p:txBody>
          <a:bodyPr wrap="square" lIns="0" tIns="0" rIns="0" bIns="0" rtlCol="0"/>
          <a:lstStyle/>
          <a:p>
            <a:endParaRPr sz="1588">
              <a:solidFill>
                <a:prstClr val="black"/>
              </a:solidFill>
            </a:endParaRPr>
          </a:p>
        </p:txBody>
      </p:sp>
      <p:graphicFrame>
        <p:nvGraphicFramePr>
          <p:cNvPr id="31" name="object 31"/>
          <p:cNvGraphicFramePr>
            <a:graphicFrameLocks noGrp="1"/>
          </p:cNvGraphicFramePr>
          <p:nvPr/>
        </p:nvGraphicFramePr>
        <p:xfrm>
          <a:off x="2599765" y="1948063"/>
          <a:ext cx="7196868" cy="2638148"/>
        </p:xfrm>
        <a:graphic>
          <a:graphicData uri="http://schemas.openxmlformats.org/drawingml/2006/table">
            <a:tbl>
              <a:tblPr firstRow="1" bandRow="1">
                <a:tableStyleId>{2D5ABB26-0587-4C30-8999-92F81FD0307C}</a:tableStyleId>
              </a:tblPr>
              <a:tblGrid>
                <a:gridCol w="796560"/>
                <a:gridCol w="1430092"/>
                <a:gridCol w="557674"/>
                <a:gridCol w="2483984"/>
                <a:gridCol w="1110379"/>
                <a:gridCol w="818179"/>
              </a:tblGrid>
              <a:tr h="770367">
                <a:tc gridSpan="4">
                  <a:txBody>
                    <a:bodyPr/>
                    <a:lstStyle/>
                    <a:p>
                      <a:pPr marL="91440">
                        <a:lnSpc>
                          <a:spcPct val="100000"/>
                        </a:lnSpc>
                        <a:spcBef>
                          <a:spcPts val="1680"/>
                        </a:spcBef>
                      </a:pPr>
                      <a:r>
                        <a:rPr sz="1900" b="1" spc="-70" dirty="0">
                          <a:solidFill>
                            <a:srgbClr val="FFFFFF"/>
                          </a:solidFill>
                          <a:latin typeface="Times New Roman"/>
                          <a:cs typeface="Times New Roman"/>
                        </a:rPr>
                        <a:t>Variables</a:t>
                      </a:r>
                      <a:endParaRPr sz="1900">
                        <a:latin typeface="Times New Roman"/>
                        <a:cs typeface="Times New Roman"/>
                      </a:endParaRPr>
                    </a:p>
                  </a:txBody>
                  <a:tcPr marL="0" marR="0" marT="0" marB="0">
                    <a:lnR w="12700">
                      <a:solidFill>
                        <a:srgbClr val="FFFFFF"/>
                      </a:solidFill>
                      <a:prstDash val="solid"/>
                    </a:lnR>
                    <a:solidFill>
                      <a:srgbClr val="87130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483870" marR="232410" indent="-238760">
                        <a:lnSpc>
                          <a:spcPct val="73500"/>
                        </a:lnSpc>
                        <a:spcBef>
                          <a:spcPts val="1060"/>
                        </a:spcBef>
                      </a:pPr>
                      <a:r>
                        <a:rPr sz="1900" b="1" dirty="0">
                          <a:solidFill>
                            <a:srgbClr val="FFFFFF"/>
                          </a:solidFill>
                          <a:latin typeface="Times New Roman"/>
                          <a:cs typeface="Times New Roman"/>
                        </a:rPr>
                        <a:t>Mo</a:t>
                      </a:r>
                      <a:r>
                        <a:rPr sz="1900" b="1" spc="-5" dirty="0">
                          <a:solidFill>
                            <a:srgbClr val="FFFFFF"/>
                          </a:solidFill>
                          <a:latin typeface="Times New Roman"/>
                          <a:cs typeface="Times New Roman"/>
                        </a:rPr>
                        <a:t>de</a:t>
                      </a:r>
                      <a:r>
                        <a:rPr sz="1900" b="1" dirty="0">
                          <a:solidFill>
                            <a:srgbClr val="FFFFFF"/>
                          </a:solidFill>
                          <a:latin typeface="Times New Roman"/>
                          <a:cs typeface="Times New Roman"/>
                        </a:rPr>
                        <a:t>l  </a:t>
                      </a:r>
                      <a:r>
                        <a:rPr sz="2900" b="1" spc="-75" baseline="-16414" dirty="0">
                          <a:solidFill>
                            <a:srgbClr val="FFFFFF"/>
                          </a:solidFill>
                          <a:latin typeface="Times New Roman"/>
                          <a:cs typeface="Times New Roman"/>
                        </a:rPr>
                        <a:t>R</a:t>
                      </a:r>
                      <a:r>
                        <a:rPr sz="1300" b="1" spc="-50" dirty="0">
                          <a:solidFill>
                            <a:srgbClr val="FFFFFF"/>
                          </a:solidFill>
                          <a:latin typeface="Times New Roman"/>
                          <a:cs typeface="Times New Roman"/>
                        </a:rPr>
                        <a:t>2</a:t>
                      </a:r>
                      <a:endParaRPr sz="13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871305"/>
                    </a:solidFill>
                  </a:tcPr>
                </a:tc>
                <a:tc>
                  <a:txBody>
                    <a:bodyPr/>
                    <a:lstStyle/>
                    <a:p>
                      <a:pPr marL="318135" marR="201295" indent="-111125">
                        <a:lnSpc>
                          <a:spcPct val="73500"/>
                        </a:lnSpc>
                        <a:spcBef>
                          <a:spcPts val="1060"/>
                        </a:spcBef>
                      </a:pPr>
                      <a:r>
                        <a:rPr sz="1900" b="1" spc="-185" dirty="0">
                          <a:solidFill>
                            <a:srgbClr val="FFFFFF"/>
                          </a:solidFill>
                          <a:latin typeface="Times New Roman"/>
                          <a:cs typeface="Times New Roman"/>
                        </a:rPr>
                        <a:t>T</a:t>
                      </a:r>
                      <a:r>
                        <a:rPr sz="1900" b="1" spc="-5" dirty="0">
                          <a:solidFill>
                            <a:srgbClr val="FFFFFF"/>
                          </a:solidFill>
                          <a:latin typeface="Times New Roman"/>
                          <a:cs typeface="Times New Roman"/>
                        </a:rPr>
                        <a:t>e</a:t>
                      </a:r>
                      <a:r>
                        <a:rPr sz="1900" b="1" dirty="0">
                          <a:solidFill>
                            <a:srgbClr val="FFFFFF"/>
                          </a:solidFill>
                          <a:latin typeface="Times New Roman"/>
                          <a:cs typeface="Times New Roman"/>
                        </a:rPr>
                        <a:t>st  </a:t>
                      </a:r>
                      <a:r>
                        <a:rPr sz="2900" b="1" spc="-75" baseline="-16414" dirty="0">
                          <a:solidFill>
                            <a:srgbClr val="FFFFFF"/>
                          </a:solidFill>
                          <a:latin typeface="Times New Roman"/>
                          <a:cs typeface="Times New Roman"/>
                        </a:rPr>
                        <a:t>R</a:t>
                      </a:r>
                      <a:r>
                        <a:rPr sz="1300" b="1" spc="-50" dirty="0">
                          <a:solidFill>
                            <a:srgbClr val="FFFFFF"/>
                          </a:solidFill>
                          <a:latin typeface="Times New Roman"/>
                          <a:cs typeface="Times New Roman"/>
                        </a:rPr>
                        <a:t>2</a:t>
                      </a:r>
                      <a:endParaRPr sz="1300">
                        <a:latin typeface="Times New Roman"/>
                        <a:cs typeface="Times New Roman"/>
                      </a:endParaRPr>
                    </a:p>
                  </a:txBody>
                  <a:tcPr marL="0" marR="0" marT="0" marB="0">
                    <a:lnL w="12700">
                      <a:solidFill>
                        <a:srgbClr val="FFFFFF"/>
                      </a:solidFill>
                      <a:prstDash val="solid"/>
                    </a:lnL>
                    <a:solidFill>
                      <a:srgbClr val="871305"/>
                    </a:solidFill>
                  </a:tcPr>
                </a:tc>
              </a:tr>
              <a:tr h="295859">
                <a:tc>
                  <a:txBody>
                    <a:bodyPr/>
                    <a:lstStyle/>
                    <a:p>
                      <a:pPr marR="12065" algn="ctr">
                        <a:lnSpc>
                          <a:spcPts val="2125"/>
                        </a:lnSpc>
                      </a:pPr>
                      <a:r>
                        <a:rPr sz="1900" spc="-60" dirty="0">
                          <a:latin typeface="Times New Roman"/>
                          <a:cs typeface="Times New Roman"/>
                        </a:rPr>
                        <a:t>AGST</a:t>
                      </a:r>
                      <a:endParaRPr sz="1900">
                        <a:latin typeface="Times New Roman"/>
                        <a:cs typeface="Times New Roman"/>
                      </a:endParaRPr>
                    </a:p>
                  </a:txBody>
                  <a:tcPr marL="0" marR="0" marT="0" marB="0">
                    <a:solidFill>
                      <a:srgbClr val="CBCBCB"/>
                    </a:solidFill>
                  </a:tcPr>
                </a:tc>
                <a:tc>
                  <a:txBody>
                    <a:bodyPr/>
                    <a:lstStyle/>
                    <a:p>
                      <a:endParaRPr sz="1900">
                        <a:latin typeface="Times New Roman"/>
                        <a:cs typeface="Times New Roman"/>
                      </a:endParaRPr>
                    </a:p>
                  </a:txBody>
                  <a:tcPr marL="0" marR="0" marT="0" marB="0">
                    <a:solidFill>
                      <a:srgbClr val="CBCBCB"/>
                    </a:solidFill>
                  </a:tcPr>
                </a:tc>
                <a:tc>
                  <a:txBody>
                    <a:bodyPr/>
                    <a:lstStyle/>
                    <a:p>
                      <a:endParaRPr sz="1900">
                        <a:latin typeface="Times New Roman"/>
                        <a:cs typeface="Times New Roman"/>
                      </a:endParaRPr>
                    </a:p>
                  </a:txBody>
                  <a:tcPr marL="0" marR="0" marT="0" marB="0">
                    <a:solidFill>
                      <a:srgbClr val="CBCBCB"/>
                    </a:solidFill>
                  </a:tcPr>
                </a:tc>
                <a:tc>
                  <a:txBody>
                    <a:bodyPr/>
                    <a:lstStyle/>
                    <a:p>
                      <a:endParaRPr sz="1900">
                        <a:latin typeface="Times New Roman"/>
                        <a:cs typeface="Times New Roman"/>
                      </a:endParaRPr>
                    </a:p>
                  </a:txBody>
                  <a:tcPr marL="0" marR="0" marT="0" marB="0">
                    <a:lnR w="12700">
                      <a:solidFill>
                        <a:srgbClr val="FFFFFF"/>
                      </a:solidFill>
                      <a:prstDash val="solid"/>
                    </a:lnR>
                    <a:solidFill>
                      <a:srgbClr val="CBCBCB"/>
                    </a:solidFill>
                  </a:tcPr>
                </a:tc>
                <a:tc>
                  <a:txBody>
                    <a:bodyPr/>
                    <a:lstStyle/>
                    <a:p>
                      <a:pPr marR="71120" algn="r">
                        <a:lnSpc>
                          <a:spcPts val="2125"/>
                        </a:lnSpc>
                      </a:pPr>
                      <a:r>
                        <a:rPr sz="1900" dirty="0">
                          <a:latin typeface="Times New Roman"/>
                          <a:cs typeface="Times New Roman"/>
                        </a:rPr>
                        <a:t>0.44</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CBCBCB"/>
                    </a:solidFill>
                  </a:tcPr>
                </a:tc>
                <a:tc>
                  <a:txBody>
                    <a:bodyPr/>
                    <a:lstStyle/>
                    <a:p>
                      <a:pPr marR="78105" algn="r">
                        <a:lnSpc>
                          <a:spcPts val="2125"/>
                        </a:lnSpc>
                      </a:pPr>
                      <a:r>
                        <a:rPr sz="1900" dirty="0">
                          <a:latin typeface="Times New Roman"/>
                          <a:cs typeface="Times New Roman"/>
                        </a:rPr>
                        <a:t>0.79</a:t>
                      </a:r>
                      <a:endParaRPr sz="1900">
                        <a:latin typeface="Times New Roman"/>
                        <a:cs typeface="Times New Roman"/>
                      </a:endParaRPr>
                    </a:p>
                  </a:txBody>
                  <a:tcPr marL="0" marR="0" marT="0" marB="0">
                    <a:lnL w="12700">
                      <a:solidFill>
                        <a:srgbClr val="FFFFFF"/>
                      </a:solidFill>
                      <a:prstDash val="solid"/>
                    </a:lnL>
                    <a:solidFill>
                      <a:srgbClr val="CBCBCB"/>
                    </a:solidFill>
                  </a:tcPr>
                </a:tc>
              </a:tr>
              <a:tr h="442368">
                <a:tc>
                  <a:txBody>
                    <a:bodyPr/>
                    <a:lstStyle/>
                    <a:p>
                      <a:pPr marL="21590" algn="ctr">
                        <a:lnSpc>
                          <a:spcPct val="100000"/>
                        </a:lnSpc>
                        <a:spcBef>
                          <a:spcPts val="360"/>
                        </a:spcBef>
                      </a:pPr>
                      <a:r>
                        <a:rPr sz="1900" spc="-95" dirty="0">
                          <a:latin typeface="Times New Roman"/>
                          <a:cs typeface="Times New Roman"/>
                        </a:rPr>
                        <a:t>AGST,</a:t>
                      </a:r>
                      <a:endParaRPr sz="1900">
                        <a:latin typeface="Times New Roman"/>
                        <a:cs typeface="Times New Roman"/>
                      </a:endParaRPr>
                    </a:p>
                  </a:txBody>
                  <a:tcPr marL="0" marR="0" marT="0" marB="0">
                    <a:solidFill>
                      <a:srgbClr val="E0E0E0"/>
                    </a:solidFill>
                  </a:tcPr>
                </a:tc>
                <a:tc>
                  <a:txBody>
                    <a:bodyPr/>
                    <a:lstStyle/>
                    <a:p>
                      <a:pPr marL="69215">
                        <a:lnSpc>
                          <a:spcPct val="100000"/>
                        </a:lnSpc>
                        <a:spcBef>
                          <a:spcPts val="360"/>
                        </a:spcBef>
                      </a:pPr>
                      <a:r>
                        <a:rPr sz="1900" spc="-20" dirty="0">
                          <a:latin typeface="Times New Roman"/>
                          <a:cs typeface="Times New Roman"/>
                        </a:rPr>
                        <a:t>Harvest</a:t>
                      </a:r>
                      <a:r>
                        <a:rPr sz="1900" spc="-80" dirty="0">
                          <a:latin typeface="Times New Roman"/>
                          <a:cs typeface="Times New Roman"/>
                        </a:rPr>
                        <a:t> </a:t>
                      </a:r>
                      <a:r>
                        <a:rPr sz="1900" spc="-65" dirty="0">
                          <a:latin typeface="Times New Roman"/>
                          <a:cs typeface="Times New Roman"/>
                        </a:rPr>
                        <a:t>Rain</a:t>
                      </a:r>
                      <a:endParaRPr sz="1900">
                        <a:latin typeface="Times New Roman"/>
                        <a:cs typeface="Times New Roman"/>
                      </a:endParaRPr>
                    </a:p>
                  </a:txBody>
                  <a:tcPr marL="0" marR="0" marT="0" marB="0">
                    <a:solidFill>
                      <a:srgbClr val="E0E0E0"/>
                    </a:solidFill>
                  </a:tcPr>
                </a:tc>
                <a:tc>
                  <a:txBody>
                    <a:bodyPr/>
                    <a:lstStyle/>
                    <a:p>
                      <a:endParaRPr sz="1900">
                        <a:latin typeface="Times New Roman"/>
                        <a:cs typeface="Times New Roman"/>
                      </a:endParaRPr>
                    </a:p>
                  </a:txBody>
                  <a:tcPr marL="0" marR="0" marT="0" marB="0">
                    <a:solidFill>
                      <a:srgbClr val="E0E0E0"/>
                    </a:solidFill>
                  </a:tcPr>
                </a:tc>
                <a:tc>
                  <a:txBody>
                    <a:bodyPr/>
                    <a:lstStyle/>
                    <a:p>
                      <a:endParaRPr sz="1900">
                        <a:latin typeface="Times New Roman"/>
                        <a:cs typeface="Times New Roman"/>
                      </a:endParaRPr>
                    </a:p>
                  </a:txBody>
                  <a:tcPr marL="0" marR="0" marT="0" marB="0">
                    <a:lnR w="12700">
                      <a:solidFill>
                        <a:srgbClr val="FFFFFF"/>
                      </a:solidFill>
                      <a:prstDash val="solid"/>
                    </a:lnR>
                    <a:solidFill>
                      <a:srgbClr val="E0E0E0"/>
                    </a:solidFill>
                  </a:tcPr>
                </a:tc>
                <a:tc>
                  <a:txBody>
                    <a:bodyPr/>
                    <a:lstStyle/>
                    <a:p>
                      <a:pPr marR="71120" algn="r">
                        <a:lnSpc>
                          <a:spcPct val="100000"/>
                        </a:lnSpc>
                        <a:spcBef>
                          <a:spcPts val="360"/>
                        </a:spcBef>
                      </a:pPr>
                      <a:r>
                        <a:rPr sz="1900" dirty="0">
                          <a:latin typeface="Times New Roman"/>
                          <a:cs typeface="Times New Roman"/>
                        </a:rPr>
                        <a:t>0.71</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0E0E0"/>
                    </a:solidFill>
                  </a:tcPr>
                </a:tc>
                <a:tc>
                  <a:txBody>
                    <a:bodyPr/>
                    <a:lstStyle/>
                    <a:p>
                      <a:pPr marR="78105" algn="r">
                        <a:lnSpc>
                          <a:spcPct val="100000"/>
                        </a:lnSpc>
                        <a:spcBef>
                          <a:spcPts val="360"/>
                        </a:spcBef>
                      </a:pPr>
                      <a:r>
                        <a:rPr sz="1900" dirty="0">
                          <a:latin typeface="Times New Roman"/>
                          <a:cs typeface="Times New Roman"/>
                        </a:rPr>
                        <a:t>-0.08</a:t>
                      </a:r>
                      <a:endParaRPr sz="1900">
                        <a:latin typeface="Times New Roman"/>
                        <a:cs typeface="Times New Roman"/>
                      </a:endParaRPr>
                    </a:p>
                  </a:txBody>
                  <a:tcPr marL="0" marR="0" marT="0" marB="0">
                    <a:lnL w="12700">
                      <a:solidFill>
                        <a:srgbClr val="FFFFFF"/>
                      </a:solidFill>
                      <a:prstDash val="solid"/>
                    </a:lnL>
                    <a:solidFill>
                      <a:srgbClr val="E0E0E0"/>
                    </a:solidFill>
                  </a:tcPr>
                </a:tc>
              </a:tr>
              <a:tr h="376518">
                <a:tc>
                  <a:txBody>
                    <a:bodyPr/>
                    <a:lstStyle/>
                    <a:p>
                      <a:pPr marL="21590" algn="ctr">
                        <a:lnSpc>
                          <a:spcPct val="100000"/>
                        </a:lnSpc>
                        <a:spcBef>
                          <a:spcPts val="359"/>
                        </a:spcBef>
                      </a:pPr>
                      <a:r>
                        <a:rPr sz="1900" spc="-95" dirty="0">
                          <a:latin typeface="Times New Roman"/>
                          <a:cs typeface="Times New Roman"/>
                        </a:rPr>
                        <a:t>AGST,</a:t>
                      </a:r>
                      <a:endParaRPr sz="1900">
                        <a:latin typeface="Times New Roman"/>
                        <a:cs typeface="Times New Roman"/>
                      </a:endParaRPr>
                    </a:p>
                  </a:txBody>
                  <a:tcPr marL="0" marR="0" marT="0" marB="0">
                    <a:solidFill>
                      <a:srgbClr val="CBCBCB"/>
                    </a:solidFill>
                  </a:tcPr>
                </a:tc>
                <a:tc>
                  <a:txBody>
                    <a:bodyPr/>
                    <a:lstStyle/>
                    <a:p>
                      <a:pPr marL="69215">
                        <a:lnSpc>
                          <a:spcPct val="100000"/>
                        </a:lnSpc>
                        <a:spcBef>
                          <a:spcPts val="359"/>
                        </a:spcBef>
                      </a:pPr>
                      <a:r>
                        <a:rPr sz="1900" spc="-20" dirty="0">
                          <a:latin typeface="Times New Roman"/>
                          <a:cs typeface="Times New Roman"/>
                        </a:rPr>
                        <a:t>Harvest</a:t>
                      </a:r>
                      <a:r>
                        <a:rPr sz="1900" spc="-55" dirty="0">
                          <a:latin typeface="Times New Roman"/>
                          <a:cs typeface="Times New Roman"/>
                        </a:rPr>
                        <a:t> </a:t>
                      </a:r>
                      <a:r>
                        <a:rPr sz="1900" spc="-70" dirty="0">
                          <a:latin typeface="Times New Roman"/>
                          <a:cs typeface="Times New Roman"/>
                        </a:rPr>
                        <a:t>Rain,</a:t>
                      </a:r>
                      <a:endParaRPr sz="1900">
                        <a:latin typeface="Times New Roman"/>
                        <a:cs typeface="Times New Roman"/>
                      </a:endParaRPr>
                    </a:p>
                  </a:txBody>
                  <a:tcPr marL="0" marR="0" marT="0" marB="0">
                    <a:solidFill>
                      <a:srgbClr val="CBCBCB"/>
                    </a:solidFill>
                  </a:tcPr>
                </a:tc>
                <a:tc>
                  <a:txBody>
                    <a:bodyPr/>
                    <a:lstStyle/>
                    <a:p>
                      <a:pPr marR="49530" algn="ctr">
                        <a:lnSpc>
                          <a:spcPct val="100000"/>
                        </a:lnSpc>
                        <a:spcBef>
                          <a:spcPts val="359"/>
                        </a:spcBef>
                      </a:pPr>
                      <a:r>
                        <a:rPr sz="1900" spc="-85" dirty="0">
                          <a:latin typeface="Times New Roman"/>
                          <a:cs typeface="Times New Roman"/>
                        </a:rPr>
                        <a:t>Age</a:t>
                      </a:r>
                      <a:endParaRPr sz="1900">
                        <a:latin typeface="Times New Roman"/>
                        <a:cs typeface="Times New Roman"/>
                      </a:endParaRPr>
                    </a:p>
                  </a:txBody>
                  <a:tcPr marL="0" marR="0" marT="0" marB="0">
                    <a:solidFill>
                      <a:srgbClr val="CBCBCB"/>
                    </a:solidFill>
                  </a:tcPr>
                </a:tc>
                <a:tc>
                  <a:txBody>
                    <a:bodyPr/>
                    <a:lstStyle/>
                    <a:p>
                      <a:endParaRPr sz="1900">
                        <a:latin typeface="Times New Roman"/>
                        <a:cs typeface="Times New Roman"/>
                      </a:endParaRPr>
                    </a:p>
                  </a:txBody>
                  <a:tcPr marL="0" marR="0" marT="0" marB="0">
                    <a:lnR w="12700">
                      <a:solidFill>
                        <a:srgbClr val="FFFFFF"/>
                      </a:solidFill>
                      <a:prstDash val="solid"/>
                    </a:lnR>
                    <a:solidFill>
                      <a:srgbClr val="CBCBCB"/>
                    </a:solidFill>
                  </a:tcPr>
                </a:tc>
                <a:tc>
                  <a:txBody>
                    <a:bodyPr/>
                    <a:lstStyle/>
                    <a:p>
                      <a:pPr marR="71120" algn="r">
                        <a:lnSpc>
                          <a:spcPct val="100000"/>
                        </a:lnSpc>
                        <a:spcBef>
                          <a:spcPts val="359"/>
                        </a:spcBef>
                      </a:pPr>
                      <a:r>
                        <a:rPr sz="1900" dirty="0">
                          <a:latin typeface="Times New Roman"/>
                          <a:cs typeface="Times New Roman"/>
                        </a:rPr>
                        <a:t>0.79</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CBCBCB"/>
                    </a:solidFill>
                  </a:tcPr>
                </a:tc>
                <a:tc>
                  <a:txBody>
                    <a:bodyPr/>
                    <a:lstStyle/>
                    <a:p>
                      <a:pPr marR="78105" algn="r">
                        <a:lnSpc>
                          <a:spcPct val="100000"/>
                        </a:lnSpc>
                        <a:spcBef>
                          <a:spcPts val="359"/>
                        </a:spcBef>
                      </a:pPr>
                      <a:r>
                        <a:rPr sz="1900" dirty="0">
                          <a:latin typeface="Times New Roman"/>
                          <a:cs typeface="Times New Roman"/>
                        </a:rPr>
                        <a:t>0.53</a:t>
                      </a:r>
                      <a:endParaRPr sz="1900">
                        <a:latin typeface="Times New Roman"/>
                        <a:cs typeface="Times New Roman"/>
                      </a:endParaRPr>
                    </a:p>
                  </a:txBody>
                  <a:tcPr marL="0" marR="0" marT="0" marB="0">
                    <a:lnL w="12700">
                      <a:solidFill>
                        <a:srgbClr val="FFFFFF"/>
                      </a:solidFill>
                      <a:prstDash val="solid"/>
                    </a:lnL>
                    <a:solidFill>
                      <a:srgbClr val="CBCBCB"/>
                    </a:solidFill>
                  </a:tcPr>
                </a:tc>
              </a:tr>
              <a:tr h="376518">
                <a:tc>
                  <a:txBody>
                    <a:bodyPr/>
                    <a:lstStyle/>
                    <a:p>
                      <a:pPr marL="21590" algn="ctr">
                        <a:lnSpc>
                          <a:spcPct val="100000"/>
                        </a:lnSpc>
                        <a:spcBef>
                          <a:spcPts val="359"/>
                        </a:spcBef>
                      </a:pPr>
                      <a:r>
                        <a:rPr sz="1900" spc="-95" dirty="0">
                          <a:latin typeface="Times New Roman"/>
                          <a:cs typeface="Times New Roman"/>
                        </a:rPr>
                        <a:t>AGST,</a:t>
                      </a:r>
                      <a:endParaRPr sz="1900">
                        <a:latin typeface="Times New Roman"/>
                        <a:cs typeface="Times New Roman"/>
                      </a:endParaRPr>
                    </a:p>
                  </a:txBody>
                  <a:tcPr marL="0" marR="0" marT="0" marB="0">
                    <a:solidFill>
                      <a:srgbClr val="E0E0E0"/>
                    </a:solidFill>
                  </a:tcPr>
                </a:tc>
                <a:tc>
                  <a:txBody>
                    <a:bodyPr/>
                    <a:lstStyle/>
                    <a:p>
                      <a:pPr marL="69215">
                        <a:lnSpc>
                          <a:spcPct val="100000"/>
                        </a:lnSpc>
                        <a:spcBef>
                          <a:spcPts val="359"/>
                        </a:spcBef>
                      </a:pPr>
                      <a:r>
                        <a:rPr sz="1900" spc="-20" dirty="0">
                          <a:latin typeface="Times New Roman"/>
                          <a:cs typeface="Times New Roman"/>
                        </a:rPr>
                        <a:t>Harvest</a:t>
                      </a:r>
                      <a:r>
                        <a:rPr sz="1900" spc="-55" dirty="0">
                          <a:latin typeface="Times New Roman"/>
                          <a:cs typeface="Times New Roman"/>
                        </a:rPr>
                        <a:t> </a:t>
                      </a:r>
                      <a:r>
                        <a:rPr sz="1900" spc="-70" dirty="0">
                          <a:latin typeface="Times New Roman"/>
                          <a:cs typeface="Times New Roman"/>
                        </a:rPr>
                        <a:t>Rain,</a:t>
                      </a:r>
                      <a:endParaRPr sz="1900">
                        <a:latin typeface="Times New Roman"/>
                        <a:cs typeface="Times New Roman"/>
                      </a:endParaRPr>
                    </a:p>
                  </a:txBody>
                  <a:tcPr marL="0" marR="0" marT="0" marB="0">
                    <a:solidFill>
                      <a:srgbClr val="E0E0E0"/>
                    </a:solidFill>
                  </a:tcPr>
                </a:tc>
                <a:tc>
                  <a:txBody>
                    <a:bodyPr/>
                    <a:lstStyle/>
                    <a:p>
                      <a:pPr algn="ctr">
                        <a:lnSpc>
                          <a:spcPct val="100000"/>
                        </a:lnSpc>
                        <a:spcBef>
                          <a:spcPts val="359"/>
                        </a:spcBef>
                      </a:pPr>
                      <a:r>
                        <a:rPr sz="1900" spc="-90" dirty="0">
                          <a:latin typeface="Times New Roman"/>
                          <a:cs typeface="Times New Roman"/>
                        </a:rPr>
                        <a:t>Age,</a:t>
                      </a:r>
                      <a:endParaRPr sz="1900">
                        <a:latin typeface="Times New Roman"/>
                        <a:cs typeface="Times New Roman"/>
                      </a:endParaRPr>
                    </a:p>
                  </a:txBody>
                  <a:tcPr marL="0" marR="0" marT="0" marB="0">
                    <a:solidFill>
                      <a:srgbClr val="E0E0E0"/>
                    </a:solidFill>
                  </a:tcPr>
                </a:tc>
                <a:tc>
                  <a:txBody>
                    <a:bodyPr/>
                    <a:lstStyle/>
                    <a:p>
                      <a:pPr marL="69215">
                        <a:lnSpc>
                          <a:spcPct val="100000"/>
                        </a:lnSpc>
                        <a:spcBef>
                          <a:spcPts val="359"/>
                        </a:spcBef>
                      </a:pPr>
                      <a:r>
                        <a:rPr sz="1900" spc="-45" dirty="0">
                          <a:latin typeface="Times New Roman"/>
                          <a:cs typeface="Times New Roman"/>
                        </a:rPr>
                        <a:t>Winter</a:t>
                      </a:r>
                      <a:r>
                        <a:rPr sz="1900" spc="-75" dirty="0">
                          <a:latin typeface="Times New Roman"/>
                          <a:cs typeface="Times New Roman"/>
                        </a:rPr>
                        <a:t> </a:t>
                      </a:r>
                      <a:r>
                        <a:rPr sz="1900" spc="-65" dirty="0">
                          <a:latin typeface="Times New Roman"/>
                          <a:cs typeface="Times New Roman"/>
                        </a:rPr>
                        <a:t>Rain</a:t>
                      </a:r>
                      <a:endParaRPr sz="1900">
                        <a:latin typeface="Times New Roman"/>
                        <a:cs typeface="Times New Roman"/>
                      </a:endParaRPr>
                    </a:p>
                  </a:txBody>
                  <a:tcPr marL="0" marR="0" marT="0" marB="0">
                    <a:lnR w="12700">
                      <a:solidFill>
                        <a:srgbClr val="FFFFFF"/>
                      </a:solidFill>
                      <a:prstDash val="solid"/>
                    </a:lnR>
                    <a:solidFill>
                      <a:srgbClr val="E0E0E0"/>
                    </a:solidFill>
                  </a:tcPr>
                </a:tc>
                <a:tc>
                  <a:txBody>
                    <a:bodyPr/>
                    <a:lstStyle/>
                    <a:p>
                      <a:pPr marR="71120" algn="r">
                        <a:lnSpc>
                          <a:spcPct val="100000"/>
                        </a:lnSpc>
                        <a:spcBef>
                          <a:spcPts val="359"/>
                        </a:spcBef>
                      </a:pPr>
                      <a:r>
                        <a:rPr sz="1900" dirty="0">
                          <a:latin typeface="Times New Roman"/>
                          <a:cs typeface="Times New Roman"/>
                        </a:rPr>
                        <a:t>0.83</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E0E0E0"/>
                    </a:solidFill>
                  </a:tcPr>
                </a:tc>
                <a:tc>
                  <a:txBody>
                    <a:bodyPr/>
                    <a:lstStyle/>
                    <a:p>
                      <a:pPr marR="78105" algn="r">
                        <a:lnSpc>
                          <a:spcPct val="100000"/>
                        </a:lnSpc>
                        <a:spcBef>
                          <a:spcPts val="359"/>
                        </a:spcBef>
                      </a:pPr>
                      <a:r>
                        <a:rPr sz="1900" dirty="0">
                          <a:latin typeface="Times New Roman"/>
                          <a:cs typeface="Times New Roman"/>
                        </a:rPr>
                        <a:t>0.79</a:t>
                      </a:r>
                      <a:endParaRPr sz="1900">
                        <a:latin typeface="Times New Roman"/>
                        <a:cs typeface="Times New Roman"/>
                      </a:endParaRPr>
                    </a:p>
                  </a:txBody>
                  <a:tcPr marL="0" marR="0" marT="0" marB="0">
                    <a:lnL w="12700">
                      <a:solidFill>
                        <a:srgbClr val="FFFFFF"/>
                      </a:solidFill>
                      <a:prstDash val="solid"/>
                    </a:lnL>
                    <a:solidFill>
                      <a:srgbClr val="E0E0E0"/>
                    </a:solidFill>
                  </a:tcPr>
                </a:tc>
              </a:tr>
              <a:tr h="376518">
                <a:tc>
                  <a:txBody>
                    <a:bodyPr/>
                    <a:lstStyle/>
                    <a:p>
                      <a:pPr marL="21590" algn="ctr">
                        <a:lnSpc>
                          <a:spcPct val="100000"/>
                        </a:lnSpc>
                        <a:spcBef>
                          <a:spcPts val="359"/>
                        </a:spcBef>
                      </a:pPr>
                      <a:r>
                        <a:rPr sz="1900" spc="-95" dirty="0">
                          <a:latin typeface="Times New Roman"/>
                          <a:cs typeface="Times New Roman"/>
                        </a:rPr>
                        <a:t>AGST,</a:t>
                      </a:r>
                      <a:endParaRPr sz="1900">
                        <a:latin typeface="Times New Roman"/>
                        <a:cs typeface="Times New Roman"/>
                      </a:endParaRPr>
                    </a:p>
                  </a:txBody>
                  <a:tcPr marL="0" marR="0" marT="0" marB="0">
                    <a:solidFill>
                      <a:srgbClr val="CBCBCB"/>
                    </a:solidFill>
                  </a:tcPr>
                </a:tc>
                <a:tc>
                  <a:txBody>
                    <a:bodyPr/>
                    <a:lstStyle/>
                    <a:p>
                      <a:pPr marL="69215">
                        <a:lnSpc>
                          <a:spcPct val="100000"/>
                        </a:lnSpc>
                        <a:spcBef>
                          <a:spcPts val="359"/>
                        </a:spcBef>
                      </a:pPr>
                      <a:r>
                        <a:rPr sz="1900" spc="-20" dirty="0">
                          <a:latin typeface="Times New Roman"/>
                          <a:cs typeface="Times New Roman"/>
                        </a:rPr>
                        <a:t>Harvest</a:t>
                      </a:r>
                      <a:r>
                        <a:rPr sz="1900" spc="-55" dirty="0">
                          <a:latin typeface="Times New Roman"/>
                          <a:cs typeface="Times New Roman"/>
                        </a:rPr>
                        <a:t> </a:t>
                      </a:r>
                      <a:r>
                        <a:rPr sz="1900" spc="-70" dirty="0">
                          <a:latin typeface="Times New Roman"/>
                          <a:cs typeface="Times New Roman"/>
                        </a:rPr>
                        <a:t>Rain,</a:t>
                      </a:r>
                      <a:endParaRPr sz="1900">
                        <a:latin typeface="Times New Roman"/>
                        <a:cs typeface="Times New Roman"/>
                      </a:endParaRPr>
                    </a:p>
                  </a:txBody>
                  <a:tcPr marL="0" marR="0" marT="0" marB="0">
                    <a:solidFill>
                      <a:srgbClr val="CBCBCB"/>
                    </a:solidFill>
                  </a:tcPr>
                </a:tc>
                <a:tc>
                  <a:txBody>
                    <a:bodyPr/>
                    <a:lstStyle/>
                    <a:p>
                      <a:pPr algn="ctr">
                        <a:lnSpc>
                          <a:spcPct val="100000"/>
                        </a:lnSpc>
                        <a:spcBef>
                          <a:spcPts val="359"/>
                        </a:spcBef>
                      </a:pPr>
                      <a:r>
                        <a:rPr sz="1900" spc="-90" dirty="0">
                          <a:latin typeface="Times New Roman"/>
                          <a:cs typeface="Times New Roman"/>
                        </a:rPr>
                        <a:t>Age,</a:t>
                      </a:r>
                      <a:endParaRPr sz="1900">
                        <a:latin typeface="Times New Roman"/>
                        <a:cs typeface="Times New Roman"/>
                      </a:endParaRPr>
                    </a:p>
                  </a:txBody>
                  <a:tcPr marL="0" marR="0" marT="0" marB="0">
                    <a:solidFill>
                      <a:srgbClr val="CBCBCB"/>
                    </a:solidFill>
                  </a:tcPr>
                </a:tc>
                <a:tc>
                  <a:txBody>
                    <a:bodyPr/>
                    <a:lstStyle/>
                    <a:p>
                      <a:pPr marL="69215">
                        <a:lnSpc>
                          <a:spcPct val="100000"/>
                        </a:lnSpc>
                        <a:spcBef>
                          <a:spcPts val="359"/>
                        </a:spcBef>
                      </a:pPr>
                      <a:r>
                        <a:rPr sz="1900" spc="-45" dirty="0">
                          <a:latin typeface="Times New Roman"/>
                          <a:cs typeface="Times New Roman"/>
                        </a:rPr>
                        <a:t>Winter </a:t>
                      </a:r>
                      <a:r>
                        <a:rPr sz="1900" spc="-70" dirty="0">
                          <a:latin typeface="Times New Roman"/>
                          <a:cs typeface="Times New Roman"/>
                        </a:rPr>
                        <a:t>Rain,</a:t>
                      </a:r>
                      <a:r>
                        <a:rPr sz="1900" spc="10" dirty="0">
                          <a:latin typeface="Times New Roman"/>
                          <a:cs typeface="Times New Roman"/>
                        </a:rPr>
                        <a:t> </a:t>
                      </a:r>
                      <a:r>
                        <a:rPr sz="1900" spc="-30" dirty="0">
                          <a:latin typeface="Times New Roman"/>
                          <a:cs typeface="Times New Roman"/>
                        </a:rPr>
                        <a:t>Population</a:t>
                      </a:r>
                      <a:endParaRPr sz="1900">
                        <a:latin typeface="Times New Roman"/>
                        <a:cs typeface="Times New Roman"/>
                      </a:endParaRPr>
                    </a:p>
                  </a:txBody>
                  <a:tcPr marL="0" marR="0" marT="0" marB="0">
                    <a:lnR w="12700">
                      <a:solidFill>
                        <a:srgbClr val="FFFFFF"/>
                      </a:solidFill>
                      <a:prstDash val="solid"/>
                    </a:lnR>
                    <a:solidFill>
                      <a:srgbClr val="CBCBCB"/>
                    </a:solidFill>
                  </a:tcPr>
                </a:tc>
                <a:tc>
                  <a:txBody>
                    <a:bodyPr/>
                    <a:lstStyle/>
                    <a:p>
                      <a:pPr marR="71120" algn="r">
                        <a:lnSpc>
                          <a:spcPct val="100000"/>
                        </a:lnSpc>
                        <a:spcBef>
                          <a:spcPts val="359"/>
                        </a:spcBef>
                      </a:pPr>
                      <a:r>
                        <a:rPr sz="1900" dirty="0">
                          <a:latin typeface="Times New Roman"/>
                          <a:cs typeface="Times New Roman"/>
                        </a:rPr>
                        <a:t>0.83</a:t>
                      </a: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CBCBCB"/>
                    </a:solidFill>
                  </a:tcPr>
                </a:tc>
                <a:tc>
                  <a:txBody>
                    <a:bodyPr/>
                    <a:lstStyle/>
                    <a:p>
                      <a:pPr marR="78105" algn="r">
                        <a:lnSpc>
                          <a:spcPct val="100000"/>
                        </a:lnSpc>
                        <a:spcBef>
                          <a:spcPts val="359"/>
                        </a:spcBef>
                      </a:pPr>
                      <a:r>
                        <a:rPr sz="1900" dirty="0">
                          <a:latin typeface="Times New Roman"/>
                          <a:cs typeface="Times New Roman"/>
                        </a:rPr>
                        <a:t>0.76</a:t>
                      </a:r>
                      <a:endParaRPr sz="1900">
                        <a:latin typeface="Times New Roman"/>
                        <a:cs typeface="Times New Roman"/>
                      </a:endParaRPr>
                    </a:p>
                  </a:txBody>
                  <a:tcPr marL="0" marR="0" marT="0" marB="0">
                    <a:lnL w="12700">
                      <a:solidFill>
                        <a:srgbClr val="FFFFFF"/>
                      </a:solidFill>
                      <a:prstDash val="solid"/>
                    </a:lnL>
                    <a:solidFill>
                      <a:srgbClr val="CBCBCB"/>
                    </a:solidFill>
                  </a:tcPr>
                </a:tc>
              </a:tr>
            </a:tbl>
          </a:graphicData>
        </a:graphic>
      </p:graphicFrame>
      <p:sp>
        <p:nvSpPr>
          <p:cNvPr id="38" name="object 38"/>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1292">
              <a:lnSpc>
                <a:spcPts val="1623"/>
              </a:lnSpc>
            </a:pPr>
            <a:r>
              <a:rPr spc="-53" dirty="0"/>
              <a:t>2</a:t>
            </a:r>
          </a:p>
        </p:txBody>
      </p:sp>
    </p:spTree>
    <p:extLst>
      <p:ext uri="{BB962C8B-B14F-4D97-AF65-F5344CB8AC3E}">
        <p14:creationId xmlns:p14="http://schemas.microsoft.com/office/powerpoint/2010/main" val="2394561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tabLst>
                <a:tab pos="901561" algn="l"/>
              </a:tabLst>
            </a:pPr>
            <a:r>
              <a:rPr spc="66" dirty="0"/>
              <a:t>T</a:t>
            </a:r>
            <a:r>
              <a:rPr spc="40" dirty="0"/>
              <a:t>h</a:t>
            </a:r>
            <a:r>
              <a:rPr spc="-110" dirty="0"/>
              <a:t>e</a:t>
            </a:r>
            <a:r>
              <a:rPr dirty="0"/>
              <a:t>	</a:t>
            </a:r>
            <a:r>
              <a:rPr spc="-260" dirty="0"/>
              <a:t>R</a:t>
            </a:r>
            <a:r>
              <a:rPr spc="-110" dirty="0"/>
              <a:t>e</a:t>
            </a:r>
            <a:r>
              <a:rPr spc="-101" dirty="0"/>
              <a:t>s</a:t>
            </a:r>
            <a:r>
              <a:rPr spc="-49" dirty="0"/>
              <a:t>u</a:t>
            </a:r>
            <a:r>
              <a:rPr spc="-71" dirty="0"/>
              <a:t>lt</a:t>
            </a:r>
            <a:r>
              <a:rPr spc="-97" dirty="0"/>
              <a: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1206">
              <a:lnSpc>
                <a:spcPts val="1623"/>
              </a:lnSpc>
            </a:pPr>
            <a:r>
              <a:rPr spc="-53" dirty="0"/>
              <a:t>15.071x </a:t>
            </a:r>
            <a:r>
              <a:rPr dirty="0"/>
              <a:t>–The </a:t>
            </a:r>
            <a:r>
              <a:rPr spc="-49" dirty="0"/>
              <a:t>Statistical </a:t>
            </a:r>
            <a:r>
              <a:rPr spc="-44" dirty="0"/>
              <a:t>Sommelier: </a:t>
            </a:r>
            <a:r>
              <a:rPr spc="-31" dirty="0"/>
              <a:t>An </a:t>
            </a:r>
            <a:r>
              <a:rPr dirty="0"/>
              <a:t>Introduction </a:t>
            </a:r>
            <a:r>
              <a:rPr spc="18" dirty="0"/>
              <a:t>to </a:t>
            </a:r>
            <a:r>
              <a:rPr spc="-40" dirty="0"/>
              <a:t>Linear</a:t>
            </a:r>
            <a:r>
              <a:rPr spc="199" dirty="0"/>
              <a:t> </a:t>
            </a:r>
            <a:r>
              <a:rPr spc="-40" dirty="0"/>
              <a:t>Regression</a:t>
            </a:r>
          </a:p>
        </p:txBody>
      </p:sp>
      <p:sp>
        <p:nvSpPr>
          <p:cNvPr id="5" name="object 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1</a:t>
            </a:r>
          </a:p>
        </p:txBody>
      </p:sp>
      <p:sp>
        <p:nvSpPr>
          <p:cNvPr id="3" name="object 3"/>
          <p:cNvSpPr txBox="1"/>
          <p:nvPr/>
        </p:nvSpPr>
        <p:spPr>
          <a:xfrm>
            <a:off x="1289304" y="1806388"/>
            <a:ext cx="8970263" cy="3457100"/>
          </a:xfrm>
          <a:prstGeom prst="rect">
            <a:avLst/>
          </a:prstGeom>
        </p:spPr>
        <p:txBody>
          <a:bodyPr vert="horz" wrap="square" lIns="0" tIns="0" rIns="0" bIns="0" rtlCol="0">
            <a:spAutoFit/>
          </a:bodyPr>
          <a:lstStyle/>
          <a:p>
            <a:pPr marL="291368" indent="-280162">
              <a:buClr>
                <a:srgbClr val="720808"/>
              </a:buClr>
              <a:buSzPct val="70454"/>
              <a:buFont typeface="Arial"/>
              <a:buChar char="•"/>
              <a:tabLst>
                <a:tab pos="293610" algn="l"/>
              </a:tabLst>
            </a:pPr>
            <a:r>
              <a:rPr sz="1941" b="1" spc="-93" dirty="0">
                <a:solidFill>
                  <a:srgbClr val="0D0D0D"/>
                </a:solidFill>
                <a:latin typeface="Times New Roman"/>
                <a:cs typeface="Times New Roman"/>
              </a:rPr>
              <a:t>Parker:</a:t>
            </a:r>
            <a:endParaRPr sz="1941" dirty="0">
              <a:solidFill>
                <a:prstClr val="black"/>
              </a:solidFill>
              <a:latin typeface="Times New Roman"/>
              <a:cs typeface="Times New Roman"/>
            </a:endParaRPr>
          </a:p>
          <a:p>
            <a:pPr marL="567048" lvl="1" indent="-242060">
              <a:spcBef>
                <a:spcPts val="44"/>
              </a:spcBef>
              <a:buClr>
                <a:srgbClr val="720808"/>
              </a:buClr>
              <a:buSzPct val="70000"/>
              <a:buFont typeface="Arial"/>
              <a:buChar char="•"/>
              <a:tabLst>
                <a:tab pos="567048" algn="l"/>
              </a:tabLst>
            </a:pPr>
            <a:r>
              <a:rPr sz="1765" spc="-62" dirty="0">
                <a:solidFill>
                  <a:srgbClr val="0D0D0D"/>
                </a:solidFill>
                <a:latin typeface="Times New Roman"/>
                <a:cs typeface="Times New Roman"/>
              </a:rPr>
              <a:t>1986 </a:t>
            </a:r>
            <a:r>
              <a:rPr sz="1765" spc="-66" dirty="0">
                <a:solidFill>
                  <a:srgbClr val="0D0D0D"/>
                </a:solidFill>
                <a:latin typeface="Times New Roman"/>
                <a:cs typeface="Times New Roman"/>
              </a:rPr>
              <a:t>is </a:t>
            </a:r>
            <a:r>
              <a:rPr sz="1765" spc="-49" dirty="0">
                <a:solidFill>
                  <a:srgbClr val="0D0D0D"/>
                </a:solidFill>
                <a:latin typeface="Times New Roman"/>
                <a:cs typeface="Times New Roman"/>
              </a:rPr>
              <a:t>“very </a:t>
            </a:r>
            <a:r>
              <a:rPr sz="1765" spc="-4" dirty="0">
                <a:solidFill>
                  <a:srgbClr val="0D0D0D"/>
                </a:solidFill>
                <a:latin typeface="Times New Roman"/>
                <a:cs typeface="Times New Roman"/>
              </a:rPr>
              <a:t>good </a:t>
            </a:r>
            <a:r>
              <a:rPr sz="1765" spc="18" dirty="0">
                <a:solidFill>
                  <a:srgbClr val="0D0D0D"/>
                </a:solidFill>
                <a:latin typeface="Times New Roman"/>
                <a:cs typeface="Times New Roman"/>
              </a:rPr>
              <a:t>to </a:t>
            </a:r>
            <a:r>
              <a:rPr sz="1765" spc="-31" dirty="0">
                <a:solidFill>
                  <a:srgbClr val="0D0D0D"/>
                </a:solidFill>
                <a:latin typeface="Times New Roman"/>
                <a:cs typeface="Times New Roman"/>
              </a:rPr>
              <a:t>sometimes</a:t>
            </a:r>
            <a:r>
              <a:rPr sz="1765" spc="159" dirty="0">
                <a:solidFill>
                  <a:srgbClr val="0D0D0D"/>
                </a:solidFill>
                <a:latin typeface="Times New Roman"/>
                <a:cs typeface="Times New Roman"/>
              </a:rPr>
              <a:t> </a:t>
            </a:r>
            <a:r>
              <a:rPr sz="1765" spc="-35" dirty="0">
                <a:solidFill>
                  <a:srgbClr val="0D0D0D"/>
                </a:solidFill>
                <a:latin typeface="Times New Roman"/>
                <a:cs typeface="Times New Roman"/>
              </a:rPr>
              <a:t>exceptional”</a:t>
            </a:r>
            <a:endParaRPr sz="1765" dirty="0">
              <a:solidFill>
                <a:prstClr val="black"/>
              </a:solidFill>
              <a:latin typeface="Times New Roman"/>
              <a:cs typeface="Times New Roman"/>
            </a:endParaRPr>
          </a:p>
          <a:p>
            <a:pPr marL="293610" indent="-282403">
              <a:spcBef>
                <a:spcPts val="97"/>
              </a:spcBef>
              <a:buClr>
                <a:srgbClr val="720808"/>
              </a:buClr>
              <a:buSzPct val="70454"/>
              <a:buFont typeface="Arial"/>
              <a:buChar char="•"/>
              <a:tabLst>
                <a:tab pos="293610" algn="l"/>
              </a:tabLst>
            </a:pPr>
            <a:r>
              <a:rPr sz="1941" b="1" spc="-35" dirty="0">
                <a:solidFill>
                  <a:srgbClr val="0D0D0D"/>
                </a:solidFill>
                <a:latin typeface="Times New Roman"/>
                <a:cs typeface="Times New Roman"/>
              </a:rPr>
              <a:t>Ashenfelter:</a:t>
            </a:r>
            <a:endParaRPr sz="1941" dirty="0">
              <a:solidFill>
                <a:prstClr val="black"/>
              </a:solidFill>
              <a:latin typeface="Times New Roman"/>
              <a:cs typeface="Times New Roman"/>
            </a:endParaRPr>
          </a:p>
          <a:p>
            <a:pPr marL="567048" lvl="1" indent="-242060">
              <a:spcBef>
                <a:spcPts val="44"/>
              </a:spcBef>
              <a:buClr>
                <a:srgbClr val="720808"/>
              </a:buClr>
              <a:buSzPct val="70000"/>
              <a:buFont typeface="Arial"/>
              <a:buChar char="•"/>
              <a:tabLst>
                <a:tab pos="567048" algn="l"/>
              </a:tabLst>
            </a:pPr>
            <a:r>
              <a:rPr sz="1765" spc="-62" dirty="0">
                <a:solidFill>
                  <a:srgbClr val="0D0D0D"/>
                </a:solidFill>
                <a:latin typeface="Times New Roman"/>
                <a:cs typeface="Times New Roman"/>
              </a:rPr>
              <a:t>1986 </a:t>
            </a:r>
            <a:r>
              <a:rPr sz="1765" spc="-66" dirty="0">
                <a:solidFill>
                  <a:srgbClr val="0D0D0D"/>
                </a:solidFill>
                <a:latin typeface="Times New Roman"/>
                <a:cs typeface="Times New Roman"/>
              </a:rPr>
              <a:t>is</a:t>
            </a:r>
            <a:r>
              <a:rPr sz="1765" spc="4" dirty="0">
                <a:solidFill>
                  <a:srgbClr val="0D0D0D"/>
                </a:solidFill>
                <a:latin typeface="Times New Roman"/>
                <a:cs typeface="Times New Roman"/>
              </a:rPr>
              <a:t> </a:t>
            </a:r>
            <a:r>
              <a:rPr sz="1765" spc="-31" dirty="0">
                <a:solidFill>
                  <a:srgbClr val="0D0D0D"/>
                </a:solidFill>
                <a:latin typeface="Times New Roman"/>
                <a:cs typeface="Times New Roman"/>
              </a:rPr>
              <a:t>mediocre</a:t>
            </a:r>
            <a:endParaRPr sz="1765" dirty="0">
              <a:solidFill>
                <a:prstClr val="black"/>
              </a:solidFill>
              <a:latin typeface="Times New Roman"/>
              <a:cs typeface="Times New Roman"/>
            </a:endParaRPr>
          </a:p>
          <a:p>
            <a:pPr marL="567048" lvl="1" indent="-242060">
              <a:spcBef>
                <a:spcPts val="88"/>
              </a:spcBef>
              <a:buClr>
                <a:srgbClr val="720808"/>
              </a:buClr>
              <a:buSzPct val="70000"/>
              <a:buFont typeface="Arial"/>
              <a:buChar char="•"/>
              <a:tabLst>
                <a:tab pos="567048" algn="l"/>
              </a:tabLst>
            </a:pPr>
            <a:r>
              <a:rPr sz="1765" spc="-62" dirty="0">
                <a:solidFill>
                  <a:srgbClr val="0D0D0D"/>
                </a:solidFill>
                <a:latin typeface="Times New Roman"/>
                <a:cs typeface="Times New Roman"/>
              </a:rPr>
              <a:t>1989 </a:t>
            </a:r>
            <a:r>
              <a:rPr sz="1765" spc="-93" dirty="0">
                <a:solidFill>
                  <a:srgbClr val="0D0D0D"/>
                </a:solidFill>
                <a:latin typeface="Times New Roman"/>
                <a:cs typeface="Times New Roman"/>
              </a:rPr>
              <a:t>will </a:t>
            </a:r>
            <a:r>
              <a:rPr sz="1765" spc="-18" dirty="0">
                <a:solidFill>
                  <a:srgbClr val="0D0D0D"/>
                </a:solidFill>
                <a:latin typeface="Times New Roman"/>
                <a:cs typeface="Times New Roman"/>
              </a:rPr>
              <a:t>be </a:t>
            </a:r>
            <a:r>
              <a:rPr sz="1765" dirty="0">
                <a:solidFill>
                  <a:srgbClr val="0D0D0D"/>
                </a:solidFill>
                <a:latin typeface="Times New Roman"/>
                <a:cs typeface="Times New Roman"/>
              </a:rPr>
              <a:t>“the </a:t>
            </a:r>
            <a:r>
              <a:rPr sz="1765" spc="-57" dirty="0">
                <a:solidFill>
                  <a:srgbClr val="0D0D0D"/>
                </a:solidFill>
                <a:latin typeface="Times New Roman"/>
                <a:cs typeface="Times New Roman"/>
              </a:rPr>
              <a:t>wine </a:t>
            </a:r>
            <a:r>
              <a:rPr sz="1765" dirty="0">
                <a:solidFill>
                  <a:srgbClr val="0D0D0D"/>
                </a:solidFill>
                <a:latin typeface="Times New Roman"/>
                <a:cs typeface="Times New Roman"/>
              </a:rPr>
              <a:t>of  </a:t>
            </a:r>
            <a:r>
              <a:rPr sz="1765" spc="-4" dirty="0">
                <a:solidFill>
                  <a:srgbClr val="0D0D0D"/>
                </a:solidFill>
                <a:latin typeface="Times New Roman"/>
                <a:cs typeface="Times New Roman"/>
              </a:rPr>
              <a:t>the </a:t>
            </a:r>
            <a:r>
              <a:rPr sz="1765" spc="-22" dirty="0">
                <a:solidFill>
                  <a:srgbClr val="0D0D0D"/>
                </a:solidFill>
                <a:latin typeface="Times New Roman"/>
                <a:cs typeface="Times New Roman"/>
              </a:rPr>
              <a:t>century” </a:t>
            </a:r>
            <a:r>
              <a:rPr sz="1765" spc="-18" dirty="0">
                <a:solidFill>
                  <a:srgbClr val="0D0D0D"/>
                </a:solidFill>
                <a:latin typeface="Times New Roman"/>
                <a:cs typeface="Times New Roman"/>
              </a:rPr>
              <a:t>and </a:t>
            </a:r>
            <a:r>
              <a:rPr sz="1765" spc="-62" dirty="0">
                <a:solidFill>
                  <a:srgbClr val="0D0D0D"/>
                </a:solidFill>
                <a:latin typeface="Times New Roman"/>
                <a:cs typeface="Times New Roman"/>
              </a:rPr>
              <a:t>1990 </a:t>
            </a:r>
            <a:r>
              <a:rPr sz="1765" spc="-93" dirty="0">
                <a:solidFill>
                  <a:srgbClr val="0D0D0D"/>
                </a:solidFill>
                <a:latin typeface="Times New Roman"/>
                <a:cs typeface="Times New Roman"/>
              </a:rPr>
              <a:t>will </a:t>
            </a:r>
            <a:r>
              <a:rPr sz="1765" spc="-18" dirty="0">
                <a:solidFill>
                  <a:srgbClr val="0D0D0D"/>
                </a:solidFill>
                <a:latin typeface="Times New Roman"/>
                <a:cs typeface="Times New Roman"/>
              </a:rPr>
              <a:t>be </a:t>
            </a:r>
            <a:r>
              <a:rPr sz="1765" spc="-44" dirty="0">
                <a:solidFill>
                  <a:srgbClr val="0D0D0D"/>
                </a:solidFill>
                <a:latin typeface="Times New Roman"/>
                <a:cs typeface="Times New Roman"/>
              </a:rPr>
              <a:t>even</a:t>
            </a:r>
            <a:r>
              <a:rPr sz="1765" spc="265" dirty="0">
                <a:solidFill>
                  <a:srgbClr val="0D0D0D"/>
                </a:solidFill>
                <a:latin typeface="Times New Roman"/>
                <a:cs typeface="Times New Roman"/>
              </a:rPr>
              <a:t> </a:t>
            </a:r>
            <a:r>
              <a:rPr sz="1765" spc="-35" dirty="0">
                <a:solidFill>
                  <a:srgbClr val="0D0D0D"/>
                </a:solidFill>
                <a:latin typeface="Times New Roman"/>
                <a:cs typeface="Times New Roman"/>
              </a:rPr>
              <a:t>better!</a:t>
            </a:r>
            <a:endParaRPr sz="1765" dirty="0">
              <a:solidFill>
                <a:prstClr val="black"/>
              </a:solidFill>
              <a:latin typeface="Times New Roman"/>
              <a:cs typeface="Times New Roman"/>
            </a:endParaRPr>
          </a:p>
          <a:p>
            <a:pPr lvl="1">
              <a:spcBef>
                <a:spcPts val="49"/>
              </a:spcBef>
              <a:buClr>
                <a:srgbClr val="720808"/>
              </a:buClr>
              <a:buFont typeface="Arial"/>
              <a:buChar char="•"/>
            </a:pPr>
            <a:endParaRPr sz="1500" dirty="0">
              <a:solidFill>
                <a:prstClr val="black"/>
              </a:solidFill>
              <a:latin typeface="Times New Roman"/>
              <a:cs typeface="Times New Roman"/>
            </a:endParaRPr>
          </a:p>
          <a:p>
            <a:pPr marL="293610" indent="-282403">
              <a:buClr>
                <a:srgbClr val="720808"/>
              </a:buClr>
              <a:buSzPct val="70454"/>
              <a:buFont typeface="Arial"/>
              <a:buChar char="•"/>
              <a:tabLst>
                <a:tab pos="293610" algn="l"/>
              </a:tabLst>
            </a:pPr>
            <a:r>
              <a:rPr sz="1941" spc="26" dirty="0">
                <a:solidFill>
                  <a:srgbClr val="0D0D0D"/>
                </a:solidFill>
                <a:latin typeface="Times New Roman"/>
                <a:cs typeface="Times New Roman"/>
              </a:rPr>
              <a:t>In </a:t>
            </a:r>
            <a:r>
              <a:rPr sz="1941" spc="-62" dirty="0">
                <a:solidFill>
                  <a:srgbClr val="0D0D0D"/>
                </a:solidFill>
                <a:latin typeface="Times New Roman"/>
                <a:cs typeface="Times New Roman"/>
              </a:rPr>
              <a:t>wine</a:t>
            </a:r>
            <a:r>
              <a:rPr sz="1941" spc="-88" dirty="0">
                <a:solidFill>
                  <a:srgbClr val="0D0D0D"/>
                </a:solidFill>
                <a:latin typeface="Times New Roman"/>
                <a:cs typeface="Times New Roman"/>
              </a:rPr>
              <a:t> </a:t>
            </a:r>
            <a:r>
              <a:rPr sz="1941" spc="-40" dirty="0">
                <a:solidFill>
                  <a:srgbClr val="0D0D0D"/>
                </a:solidFill>
                <a:latin typeface="Times New Roman"/>
                <a:cs typeface="Times New Roman"/>
              </a:rPr>
              <a:t>auctions,</a:t>
            </a:r>
            <a:endParaRPr sz="1941" dirty="0">
              <a:solidFill>
                <a:prstClr val="black"/>
              </a:solidFill>
              <a:latin typeface="Times New Roman"/>
              <a:cs typeface="Times New Roman"/>
            </a:endParaRPr>
          </a:p>
          <a:p>
            <a:pPr marL="567048" lvl="1" indent="-242060">
              <a:spcBef>
                <a:spcPts val="44"/>
              </a:spcBef>
              <a:buClr>
                <a:srgbClr val="720808"/>
              </a:buClr>
              <a:buSzPct val="70000"/>
              <a:buFont typeface="Arial"/>
              <a:buChar char="•"/>
              <a:tabLst>
                <a:tab pos="567048" algn="l"/>
              </a:tabLst>
            </a:pPr>
            <a:r>
              <a:rPr sz="1765" spc="-62" dirty="0">
                <a:solidFill>
                  <a:srgbClr val="0D0D0D"/>
                </a:solidFill>
                <a:latin typeface="Times New Roman"/>
                <a:cs typeface="Times New Roman"/>
              </a:rPr>
              <a:t>1989 </a:t>
            </a:r>
            <a:r>
              <a:rPr sz="1765" spc="-31" dirty="0">
                <a:solidFill>
                  <a:srgbClr val="0D0D0D"/>
                </a:solidFill>
                <a:latin typeface="Times New Roman"/>
                <a:cs typeface="Times New Roman"/>
              </a:rPr>
              <a:t>sold </a:t>
            </a:r>
            <a:r>
              <a:rPr sz="1765" dirty="0">
                <a:solidFill>
                  <a:srgbClr val="0D0D0D"/>
                </a:solidFill>
                <a:latin typeface="Times New Roman"/>
                <a:cs typeface="Times New Roman"/>
              </a:rPr>
              <a:t>for </a:t>
            </a:r>
            <a:r>
              <a:rPr sz="1765" spc="-13" dirty="0">
                <a:solidFill>
                  <a:srgbClr val="0D0D0D"/>
                </a:solidFill>
                <a:latin typeface="Times New Roman"/>
                <a:cs typeface="Times New Roman"/>
              </a:rPr>
              <a:t>more </a:t>
            </a:r>
            <a:r>
              <a:rPr sz="1765" spc="-4" dirty="0">
                <a:solidFill>
                  <a:srgbClr val="0D0D0D"/>
                </a:solidFill>
                <a:latin typeface="Times New Roman"/>
                <a:cs typeface="Times New Roman"/>
              </a:rPr>
              <a:t>than </a:t>
            </a:r>
            <a:r>
              <a:rPr sz="1765" spc="-53" dirty="0">
                <a:solidFill>
                  <a:srgbClr val="0D0D0D"/>
                </a:solidFill>
                <a:latin typeface="Times New Roman"/>
                <a:cs typeface="Times New Roman"/>
              </a:rPr>
              <a:t>twice </a:t>
            </a:r>
            <a:r>
              <a:rPr sz="1765" spc="-4" dirty="0">
                <a:solidFill>
                  <a:srgbClr val="0D0D0D"/>
                </a:solidFill>
                <a:latin typeface="Times New Roman"/>
                <a:cs typeface="Times New Roman"/>
              </a:rPr>
              <a:t>the </a:t>
            </a:r>
            <a:r>
              <a:rPr sz="1765" spc="-35" dirty="0">
                <a:solidFill>
                  <a:srgbClr val="0D0D0D"/>
                </a:solidFill>
                <a:latin typeface="Times New Roman"/>
                <a:cs typeface="Times New Roman"/>
              </a:rPr>
              <a:t>price </a:t>
            </a:r>
            <a:r>
              <a:rPr sz="1765" dirty="0">
                <a:solidFill>
                  <a:srgbClr val="0D0D0D"/>
                </a:solidFill>
                <a:latin typeface="Times New Roman"/>
                <a:cs typeface="Times New Roman"/>
              </a:rPr>
              <a:t>of</a:t>
            </a:r>
            <a:r>
              <a:rPr sz="1765" spc="427" dirty="0">
                <a:solidFill>
                  <a:srgbClr val="0D0D0D"/>
                </a:solidFill>
                <a:latin typeface="Times New Roman"/>
                <a:cs typeface="Times New Roman"/>
              </a:rPr>
              <a:t> </a:t>
            </a:r>
            <a:r>
              <a:rPr sz="1765" spc="-62" dirty="0">
                <a:solidFill>
                  <a:srgbClr val="0D0D0D"/>
                </a:solidFill>
                <a:latin typeface="Times New Roman"/>
                <a:cs typeface="Times New Roman"/>
              </a:rPr>
              <a:t>1986</a:t>
            </a:r>
            <a:endParaRPr sz="1765" dirty="0">
              <a:solidFill>
                <a:prstClr val="black"/>
              </a:solidFill>
              <a:latin typeface="Times New Roman"/>
              <a:cs typeface="Times New Roman"/>
            </a:endParaRPr>
          </a:p>
          <a:p>
            <a:pPr marL="567048" lvl="1" indent="-242060">
              <a:spcBef>
                <a:spcPts val="88"/>
              </a:spcBef>
              <a:buClr>
                <a:srgbClr val="720808"/>
              </a:buClr>
              <a:buSzPct val="70000"/>
              <a:buFont typeface="Arial"/>
              <a:buChar char="•"/>
              <a:tabLst>
                <a:tab pos="567048" algn="l"/>
              </a:tabLst>
            </a:pPr>
            <a:r>
              <a:rPr sz="1765" spc="-62" dirty="0">
                <a:solidFill>
                  <a:srgbClr val="0D0D0D"/>
                </a:solidFill>
                <a:latin typeface="Times New Roman"/>
                <a:cs typeface="Times New Roman"/>
              </a:rPr>
              <a:t>1990 </a:t>
            </a:r>
            <a:r>
              <a:rPr sz="1765" spc="-31" dirty="0">
                <a:solidFill>
                  <a:srgbClr val="0D0D0D"/>
                </a:solidFill>
                <a:latin typeface="Times New Roman"/>
                <a:cs typeface="Times New Roman"/>
              </a:rPr>
              <a:t>sold </a:t>
            </a:r>
            <a:r>
              <a:rPr sz="1765" dirty="0">
                <a:solidFill>
                  <a:srgbClr val="0D0D0D"/>
                </a:solidFill>
                <a:latin typeface="Times New Roman"/>
                <a:cs typeface="Times New Roman"/>
              </a:rPr>
              <a:t>for </a:t>
            </a:r>
            <a:r>
              <a:rPr sz="1765" spc="-44" dirty="0">
                <a:solidFill>
                  <a:srgbClr val="0D0D0D"/>
                </a:solidFill>
                <a:latin typeface="Times New Roman"/>
                <a:cs typeface="Times New Roman"/>
              </a:rPr>
              <a:t>even </a:t>
            </a:r>
            <a:r>
              <a:rPr sz="1765" spc="-35" dirty="0">
                <a:solidFill>
                  <a:srgbClr val="0D0D0D"/>
                </a:solidFill>
                <a:latin typeface="Times New Roman"/>
                <a:cs typeface="Times New Roman"/>
              </a:rPr>
              <a:t>higher</a:t>
            </a:r>
            <a:r>
              <a:rPr sz="1765" spc="124" dirty="0">
                <a:solidFill>
                  <a:srgbClr val="0D0D0D"/>
                </a:solidFill>
                <a:latin typeface="Times New Roman"/>
                <a:cs typeface="Times New Roman"/>
              </a:rPr>
              <a:t> </a:t>
            </a:r>
            <a:r>
              <a:rPr sz="1765" spc="-62" dirty="0">
                <a:solidFill>
                  <a:srgbClr val="0D0D0D"/>
                </a:solidFill>
                <a:latin typeface="Times New Roman"/>
                <a:cs typeface="Times New Roman"/>
              </a:rPr>
              <a:t>prices!</a:t>
            </a:r>
            <a:endParaRPr sz="1765" dirty="0">
              <a:solidFill>
                <a:prstClr val="black"/>
              </a:solidFill>
              <a:latin typeface="Times New Roman"/>
              <a:cs typeface="Times New Roman"/>
            </a:endParaRPr>
          </a:p>
          <a:p>
            <a:pPr lvl="1">
              <a:spcBef>
                <a:spcPts val="6"/>
              </a:spcBef>
              <a:buClr>
                <a:srgbClr val="720808"/>
              </a:buClr>
              <a:buFont typeface="Arial"/>
              <a:buChar char="•"/>
            </a:pPr>
            <a:endParaRPr sz="2074" dirty="0">
              <a:solidFill>
                <a:prstClr val="black"/>
              </a:solidFill>
              <a:latin typeface="Times New Roman"/>
              <a:cs typeface="Times New Roman"/>
            </a:endParaRPr>
          </a:p>
          <a:p>
            <a:pPr marL="293610" indent="-282403">
              <a:buClr>
                <a:srgbClr val="720808"/>
              </a:buClr>
              <a:buSzPct val="68181"/>
              <a:buFont typeface="Arial"/>
              <a:buChar char="•"/>
              <a:tabLst>
                <a:tab pos="293610" algn="l"/>
              </a:tabLst>
            </a:pPr>
            <a:r>
              <a:rPr sz="1941" spc="-49" dirty="0">
                <a:solidFill>
                  <a:srgbClr val="0D0D0D"/>
                </a:solidFill>
                <a:latin typeface="Times New Roman"/>
                <a:cs typeface="Times New Roman"/>
              </a:rPr>
              <a:t>Later, </a:t>
            </a:r>
            <a:r>
              <a:rPr sz="1941" spc="-35" dirty="0">
                <a:solidFill>
                  <a:srgbClr val="0D0D0D"/>
                </a:solidFill>
                <a:latin typeface="Times New Roman"/>
                <a:cs typeface="Times New Roman"/>
              </a:rPr>
              <a:t>Ashenfelter </a:t>
            </a:r>
            <a:r>
              <a:rPr sz="1941" spc="-26" dirty="0">
                <a:solidFill>
                  <a:srgbClr val="0D0D0D"/>
                </a:solidFill>
                <a:latin typeface="Times New Roman"/>
                <a:cs typeface="Times New Roman"/>
              </a:rPr>
              <a:t>predicted </a:t>
            </a:r>
            <a:r>
              <a:rPr sz="1941" spc="-66" dirty="0">
                <a:solidFill>
                  <a:srgbClr val="0D0D0D"/>
                </a:solidFill>
                <a:latin typeface="Times New Roman"/>
                <a:cs typeface="Times New Roman"/>
              </a:rPr>
              <a:t>2000 </a:t>
            </a:r>
            <a:r>
              <a:rPr sz="1941" spc="-18" dirty="0">
                <a:solidFill>
                  <a:srgbClr val="0D0D0D"/>
                </a:solidFill>
                <a:latin typeface="Times New Roman"/>
                <a:cs typeface="Times New Roman"/>
              </a:rPr>
              <a:t>and </a:t>
            </a:r>
            <a:r>
              <a:rPr sz="1941" spc="-66" dirty="0">
                <a:solidFill>
                  <a:srgbClr val="0D0D0D"/>
                </a:solidFill>
                <a:latin typeface="Times New Roman"/>
                <a:cs typeface="Times New Roman"/>
              </a:rPr>
              <a:t>2003 </a:t>
            </a:r>
            <a:r>
              <a:rPr sz="1941" spc="-53" dirty="0">
                <a:solidFill>
                  <a:srgbClr val="0D0D0D"/>
                </a:solidFill>
                <a:latin typeface="Times New Roman"/>
                <a:cs typeface="Times New Roman"/>
              </a:rPr>
              <a:t>would </a:t>
            </a:r>
            <a:r>
              <a:rPr sz="1941" spc="-18" dirty="0">
                <a:solidFill>
                  <a:srgbClr val="0D0D0D"/>
                </a:solidFill>
                <a:latin typeface="Times New Roman"/>
                <a:cs typeface="Times New Roman"/>
              </a:rPr>
              <a:t>be</a:t>
            </a:r>
            <a:r>
              <a:rPr sz="1941" spc="340" dirty="0">
                <a:solidFill>
                  <a:srgbClr val="0D0D0D"/>
                </a:solidFill>
                <a:latin typeface="Times New Roman"/>
                <a:cs typeface="Times New Roman"/>
              </a:rPr>
              <a:t> </a:t>
            </a:r>
            <a:r>
              <a:rPr sz="1941" spc="-35" dirty="0">
                <a:solidFill>
                  <a:srgbClr val="0D0D0D"/>
                </a:solidFill>
                <a:latin typeface="Times New Roman"/>
                <a:cs typeface="Times New Roman"/>
              </a:rPr>
              <a:t>great</a:t>
            </a:r>
            <a:endParaRPr sz="1941" dirty="0">
              <a:solidFill>
                <a:prstClr val="black"/>
              </a:solidFill>
              <a:latin typeface="Times New Roman"/>
              <a:cs typeface="Times New Roman"/>
            </a:endParaRPr>
          </a:p>
          <a:p>
            <a:pPr marL="291368" marR="4483" indent="-280162">
              <a:lnSpc>
                <a:spcPct val="79500"/>
              </a:lnSpc>
              <a:spcBef>
                <a:spcPts val="618"/>
              </a:spcBef>
              <a:buClr>
                <a:srgbClr val="720808"/>
              </a:buClr>
              <a:buSzPct val="68181"/>
              <a:buFont typeface="Arial"/>
              <a:buChar char="•"/>
              <a:tabLst>
                <a:tab pos="293610" algn="l"/>
              </a:tabLst>
            </a:pPr>
            <a:r>
              <a:rPr sz="1941" spc="-44" dirty="0">
                <a:solidFill>
                  <a:srgbClr val="0D0D0D"/>
                </a:solidFill>
                <a:latin typeface="Times New Roman"/>
                <a:cs typeface="Times New Roman"/>
              </a:rPr>
              <a:t>Parker </a:t>
            </a:r>
            <a:r>
              <a:rPr sz="1941" spc="-35" dirty="0">
                <a:solidFill>
                  <a:srgbClr val="0D0D0D"/>
                </a:solidFill>
                <a:latin typeface="Times New Roman"/>
                <a:cs typeface="Times New Roman"/>
              </a:rPr>
              <a:t>has </a:t>
            </a:r>
            <a:r>
              <a:rPr sz="1941" spc="-22" dirty="0">
                <a:solidFill>
                  <a:srgbClr val="0D0D0D"/>
                </a:solidFill>
                <a:latin typeface="Times New Roman"/>
                <a:cs typeface="Times New Roman"/>
              </a:rPr>
              <a:t>stated </a:t>
            </a:r>
            <a:r>
              <a:rPr sz="1941" dirty="0">
                <a:solidFill>
                  <a:srgbClr val="0D0D0D"/>
                </a:solidFill>
                <a:latin typeface="Times New Roman"/>
                <a:cs typeface="Times New Roman"/>
              </a:rPr>
              <a:t>that </a:t>
            </a:r>
            <a:r>
              <a:rPr sz="1941" spc="-53" dirty="0">
                <a:solidFill>
                  <a:srgbClr val="0D0D0D"/>
                </a:solidFill>
                <a:latin typeface="Times New Roman"/>
                <a:cs typeface="Times New Roman"/>
              </a:rPr>
              <a:t>“2000 </a:t>
            </a:r>
            <a:r>
              <a:rPr sz="1941" spc="-75" dirty="0">
                <a:solidFill>
                  <a:srgbClr val="0D0D0D"/>
                </a:solidFill>
                <a:latin typeface="Times New Roman"/>
                <a:cs typeface="Times New Roman"/>
              </a:rPr>
              <a:t>is </a:t>
            </a:r>
            <a:r>
              <a:rPr sz="1941" spc="-4" dirty="0">
                <a:solidFill>
                  <a:srgbClr val="0D0D0D"/>
                </a:solidFill>
                <a:latin typeface="Times New Roman"/>
                <a:cs typeface="Times New Roman"/>
              </a:rPr>
              <a:t>the </a:t>
            </a:r>
            <a:r>
              <a:rPr sz="1941" spc="-31" dirty="0">
                <a:solidFill>
                  <a:srgbClr val="0D0D0D"/>
                </a:solidFill>
                <a:latin typeface="Times New Roman"/>
                <a:cs typeface="Times New Roman"/>
              </a:rPr>
              <a:t>greatest </a:t>
            </a:r>
            <a:r>
              <a:rPr sz="1941" spc="-49" dirty="0">
                <a:solidFill>
                  <a:srgbClr val="0D0D0D"/>
                </a:solidFill>
                <a:latin typeface="Times New Roman"/>
                <a:cs typeface="Times New Roman"/>
              </a:rPr>
              <a:t>vintage </a:t>
            </a:r>
            <a:r>
              <a:rPr sz="1941" spc="-40" dirty="0">
                <a:solidFill>
                  <a:srgbClr val="0D0D0D"/>
                </a:solidFill>
                <a:latin typeface="Times New Roman"/>
                <a:cs typeface="Times New Roman"/>
              </a:rPr>
              <a:t>Bordeaux </a:t>
            </a:r>
            <a:r>
              <a:rPr sz="1941" spc="-35" dirty="0">
                <a:solidFill>
                  <a:srgbClr val="0D0D0D"/>
                </a:solidFill>
                <a:latin typeface="Times New Roman"/>
                <a:cs typeface="Times New Roman"/>
              </a:rPr>
              <a:t>has </a:t>
            </a:r>
            <a:r>
              <a:rPr sz="1941" spc="-53" dirty="0">
                <a:solidFill>
                  <a:srgbClr val="0D0D0D"/>
                </a:solidFill>
                <a:latin typeface="Times New Roman"/>
                <a:cs typeface="Times New Roman"/>
              </a:rPr>
              <a:t>ever  </a:t>
            </a:r>
            <a:r>
              <a:rPr sz="1941" spc="-13" dirty="0">
                <a:solidFill>
                  <a:srgbClr val="0D0D0D"/>
                </a:solidFill>
                <a:latin typeface="Times New Roman"/>
                <a:cs typeface="Times New Roman"/>
              </a:rPr>
              <a:t>produced”</a:t>
            </a:r>
            <a:endParaRPr sz="1941" dirty="0">
              <a:solidFill>
                <a:prstClr val="black"/>
              </a:solidFill>
              <a:latin typeface="Times New Roman"/>
              <a:cs typeface="Times New Roman"/>
            </a:endParaRPr>
          </a:p>
        </p:txBody>
      </p:sp>
    </p:spTree>
    <p:extLst>
      <p:ext uri="{BB962C8B-B14F-4D97-AF65-F5344CB8AC3E}">
        <p14:creationId xmlns:p14="http://schemas.microsoft.com/office/powerpoint/2010/main" val="622482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405">
              <a:tabLst>
                <a:tab pos="898760" algn="l"/>
              </a:tabLst>
            </a:pPr>
            <a:r>
              <a:rPr dirty="0">
                <a:latin typeface="Times New Roman"/>
                <a:cs typeface="Times New Roman"/>
              </a:rPr>
              <a:t>The	</a:t>
            </a:r>
            <a:r>
              <a:rPr spc="-97" dirty="0"/>
              <a:t>Expert’s</a:t>
            </a:r>
            <a:r>
              <a:rPr spc="-44" dirty="0"/>
              <a:t> </a:t>
            </a:r>
            <a:r>
              <a:rPr spc="-88" dirty="0"/>
              <a:t>Reaction</a:t>
            </a:r>
          </a:p>
        </p:txBody>
      </p:sp>
      <p:sp>
        <p:nvSpPr>
          <p:cNvPr id="3" name="object 3"/>
          <p:cNvSpPr txBox="1"/>
          <p:nvPr/>
        </p:nvSpPr>
        <p:spPr>
          <a:xfrm>
            <a:off x="1271016" y="1859762"/>
            <a:ext cx="7077456" cy="2753254"/>
          </a:xfrm>
          <a:prstGeom prst="rect">
            <a:avLst/>
          </a:prstGeom>
        </p:spPr>
        <p:txBody>
          <a:bodyPr vert="horz" wrap="square" lIns="0" tIns="0" rIns="0" bIns="0" rtlCol="0">
            <a:spAutoFit/>
          </a:bodyPr>
          <a:lstStyle/>
          <a:p>
            <a:pPr marL="11206" marR="406235">
              <a:lnSpc>
                <a:spcPts val="2735"/>
              </a:lnSpc>
            </a:pPr>
            <a:r>
              <a:rPr sz="2294" spc="-18" dirty="0">
                <a:solidFill>
                  <a:srgbClr val="0D0D0D"/>
                </a:solidFill>
                <a:latin typeface="Times New Roman"/>
                <a:cs typeface="Times New Roman"/>
              </a:rPr>
              <a:t>Robert </a:t>
            </a:r>
            <a:r>
              <a:rPr sz="2294" spc="-66" dirty="0">
                <a:solidFill>
                  <a:srgbClr val="0D0D0D"/>
                </a:solidFill>
                <a:latin typeface="Times New Roman"/>
                <a:cs typeface="Times New Roman"/>
              </a:rPr>
              <a:t>Parker, </a:t>
            </a:r>
            <a:r>
              <a:rPr sz="2294" spc="-4" dirty="0">
                <a:solidFill>
                  <a:srgbClr val="0D0D0D"/>
                </a:solidFill>
                <a:latin typeface="Times New Roman"/>
                <a:cs typeface="Times New Roman"/>
              </a:rPr>
              <a:t>the </a:t>
            </a:r>
            <a:r>
              <a:rPr sz="2294" spc="-49" dirty="0">
                <a:solidFill>
                  <a:srgbClr val="0D0D0D"/>
                </a:solidFill>
                <a:latin typeface="Times New Roman"/>
                <a:cs typeface="Times New Roman"/>
              </a:rPr>
              <a:t>world's </a:t>
            </a:r>
            <a:r>
              <a:rPr sz="2294" spc="-9" dirty="0">
                <a:solidFill>
                  <a:srgbClr val="0D0D0D"/>
                </a:solidFill>
                <a:latin typeface="Times New Roman"/>
                <a:cs typeface="Times New Roman"/>
              </a:rPr>
              <a:t>most  </a:t>
            </a:r>
            <a:r>
              <a:rPr sz="2294" spc="-49" dirty="0">
                <a:solidFill>
                  <a:srgbClr val="0D0D0D"/>
                </a:solidFill>
                <a:latin typeface="Times New Roman"/>
                <a:cs typeface="Times New Roman"/>
              </a:rPr>
              <a:t>influential </a:t>
            </a:r>
            <a:r>
              <a:rPr sz="2294" spc="-71" dirty="0">
                <a:solidFill>
                  <a:srgbClr val="0D0D0D"/>
                </a:solidFill>
                <a:latin typeface="Times New Roman"/>
                <a:cs typeface="Times New Roman"/>
              </a:rPr>
              <a:t>wine</a:t>
            </a:r>
            <a:r>
              <a:rPr sz="2294" spc="-13" dirty="0">
                <a:solidFill>
                  <a:srgbClr val="0D0D0D"/>
                </a:solidFill>
                <a:latin typeface="Times New Roman"/>
                <a:cs typeface="Times New Roman"/>
              </a:rPr>
              <a:t> </a:t>
            </a:r>
            <a:r>
              <a:rPr sz="2294" spc="-40" dirty="0">
                <a:solidFill>
                  <a:srgbClr val="0D0D0D"/>
                </a:solidFill>
                <a:latin typeface="Times New Roman"/>
                <a:cs typeface="Times New Roman"/>
              </a:rPr>
              <a:t>expert:</a:t>
            </a:r>
            <a:endParaRPr sz="2294" dirty="0">
              <a:solidFill>
                <a:prstClr val="black"/>
              </a:solidFill>
              <a:latin typeface="Times New Roman"/>
              <a:cs typeface="Times New Roman"/>
            </a:endParaRPr>
          </a:p>
          <a:p>
            <a:pPr>
              <a:spcBef>
                <a:spcPts val="1"/>
              </a:spcBef>
            </a:pPr>
            <a:endParaRPr sz="3221" dirty="0">
              <a:solidFill>
                <a:prstClr val="black"/>
              </a:solidFill>
              <a:latin typeface="Times New Roman"/>
              <a:cs typeface="Times New Roman"/>
            </a:endParaRPr>
          </a:p>
          <a:p>
            <a:pPr marL="324988" marR="383262">
              <a:lnSpc>
                <a:spcPct val="101000"/>
              </a:lnSpc>
            </a:pPr>
            <a:r>
              <a:rPr sz="2294" b="1" spc="-44" dirty="0">
                <a:solidFill>
                  <a:srgbClr val="0D0D0D"/>
                </a:solidFill>
                <a:latin typeface="Times New Roman"/>
                <a:cs typeface="Times New Roman"/>
              </a:rPr>
              <a:t>“Ashenfelter </a:t>
            </a:r>
            <a:r>
              <a:rPr sz="2294" b="1" spc="35" dirty="0">
                <a:solidFill>
                  <a:srgbClr val="0D0D0D"/>
                </a:solidFill>
                <a:latin typeface="Times New Roman"/>
                <a:cs typeface="Times New Roman"/>
              </a:rPr>
              <a:t>is </a:t>
            </a:r>
            <a:r>
              <a:rPr sz="2294" b="1" spc="-31" dirty="0">
                <a:solidFill>
                  <a:srgbClr val="0D0D0D"/>
                </a:solidFill>
                <a:latin typeface="Times New Roman"/>
                <a:cs typeface="Times New Roman"/>
              </a:rPr>
              <a:t>an </a:t>
            </a:r>
            <a:r>
              <a:rPr sz="2294" b="1" spc="-9" dirty="0">
                <a:solidFill>
                  <a:srgbClr val="0D0D0D"/>
                </a:solidFill>
                <a:latin typeface="Times New Roman"/>
                <a:cs typeface="Times New Roman"/>
              </a:rPr>
              <a:t>absolute  </a:t>
            </a:r>
            <a:r>
              <a:rPr sz="2294" b="1" spc="-31" dirty="0">
                <a:solidFill>
                  <a:srgbClr val="0D0D0D"/>
                </a:solidFill>
                <a:latin typeface="Times New Roman"/>
                <a:cs typeface="Times New Roman"/>
              </a:rPr>
              <a:t>total</a:t>
            </a:r>
            <a:r>
              <a:rPr sz="2294" b="1" spc="-49" dirty="0">
                <a:solidFill>
                  <a:srgbClr val="0D0D0D"/>
                </a:solidFill>
                <a:latin typeface="Times New Roman"/>
                <a:cs typeface="Times New Roman"/>
              </a:rPr>
              <a:t> </a:t>
            </a:r>
            <a:r>
              <a:rPr sz="2294" b="1" spc="-4" dirty="0">
                <a:solidFill>
                  <a:srgbClr val="0D0D0D"/>
                </a:solidFill>
                <a:latin typeface="Times New Roman"/>
                <a:cs typeface="Times New Roman"/>
              </a:rPr>
              <a:t>sham”</a:t>
            </a:r>
            <a:endParaRPr sz="2294" dirty="0">
              <a:solidFill>
                <a:prstClr val="black"/>
              </a:solidFill>
              <a:latin typeface="Times New Roman"/>
              <a:cs typeface="Times New Roman"/>
            </a:endParaRPr>
          </a:p>
          <a:p>
            <a:pPr>
              <a:spcBef>
                <a:spcPts val="31"/>
              </a:spcBef>
            </a:pPr>
            <a:endParaRPr sz="3221" dirty="0">
              <a:solidFill>
                <a:prstClr val="black"/>
              </a:solidFill>
              <a:latin typeface="Times New Roman"/>
              <a:cs typeface="Times New Roman"/>
            </a:endParaRPr>
          </a:p>
          <a:p>
            <a:pPr marL="291368" marR="4483">
              <a:lnSpc>
                <a:spcPct val="99900"/>
              </a:lnSpc>
            </a:pPr>
            <a:r>
              <a:rPr sz="2294" spc="-13" dirty="0">
                <a:solidFill>
                  <a:srgbClr val="0D0D0D"/>
                </a:solidFill>
                <a:latin typeface="Times New Roman"/>
                <a:cs typeface="Times New Roman"/>
              </a:rPr>
              <a:t>“rather </a:t>
            </a:r>
            <a:r>
              <a:rPr sz="2294" spc="-101" dirty="0">
                <a:solidFill>
                  <a:srgbClr val="0D0D0D"/>
                </a:solidFill>
                <a:latin typeface="Times New Roman"/>
                <a:cs typeface="Times New Roman"/>
              </a:rPr>
              <a:t>like </a:t>
            </a:r>
            <a:r>
              <a:rPr sz="2294" spc="-88" dirty="0">
                <a:solidFill>
                  <a:srgbClr val="0D0D0D"/>
                </a:solidFill>
                <a:latin typeface="Times New Roman"/>
                <a:cs typeface="Times New Roman"/>
              </a:rPr>
              <a:t>a </a:t>
            </a:r>
            <a:r>
              <a:rPr sz="2294" spc="-57" dirty="0">
                <a:solidFill>
                  <a:srgbClr val="0D0D0D"/>
                </a:solidFill>
                <a:latin typeface="Times New Roman"/>
                <a:cs typeface="Times New Roman"/>
              </a:rPr>
              <a:t>movie </a:t>
            </a:r>
            <a:r>
              <a:rPr sz="2294" spc="-53" dirty="0">
                <a:solidFill>
                  <a:srgbClr val="0D0D0D"/>
                </a:solidFill>
                <a:latin typeface="Times New Roman"/>
                <a:cs typeface="Times New Roman"/>
              </a:rPr>
              <a:t>critic </a:t>
            </a:r>
            <a:r>
              <a:rPr sz="2294" spc="-31" dirty="0">
                <a:solidFill>
                  <a:srgbClr val="0D0D0D"/>
                </a:solidFill>
                <a:latin typeface="Times New Roman"/>
                <a:cs typeface="Times New Roman"/>
              </a:rPr>
              <a:t>who  </a:t>
            </a:r>
            <a:r>
              <a:rPr sz="2294" spc="-44" dirty="0">
                <a:solidFill>
                  <a:srgbClr val="0D0D0D"/>
                </a:solidFill>
                <a:latin typeface="Times New Roman"/>
                <a:cs typeface="Times New Roman"/>
              </a:rPr>
              <a:t>never goes </a:t>
            </a:r>
            <a:r>
              <a:rPr sz="2294" spc="26" dirty="0">
                <a:solidFill>
                  <a:srgbClr val="0D0D0D"/>
                </a:solidFill>
                <a:latin typeface="Times New Roman"/>
                <a:cs typeface="Times New Roman"/>
              </a:rPr>
              <a:t>to </a:t>
            </a:r>
            <a:r>
              <a:rPr sz="2294" spc="-66" dirty="0">
                <a:solidFill>
                  <a:srgbClr val="0D0D0D"/>
                </a:solidFill>
                <a:latin typeface="Times New Roman"/>
                <a:cs typeface="Times New Roman"/>
              </a:rPr>
              <a:t>see </a:t>
            </a:r>
            <a:r>
              <a:rPr sz="2294" spc="-4" dirty="0">
                <a:solidFill>
                  <a:srgbClr val="0D0D0D"/>
                </a:solidFill>
                <a:latin typeface="Times New Roman"/>
                <a:cs typeface="Times New Roman"/>
              </a:rPr>
              <a:t>the </a:t>
            </a:r>
            <a:r>
              <a:rPr sz="2294" spc="-57" dirty="0">
                <a:solidFill>
                  <a:srgbClr val="0D0D0D"/>
                </a:solidFill>
                <a:latin typeface="Times New Roman"/>
                <a:cs typeface="Times New Roman"/>
              </a:rPr>
              <a:t>movie </a:t>
            </a:r>
            <a:r>
              <a:rPr sz="2294" spc="9" dirty="0">
                <a:solidFill>
                  <a:srgbClr val="0D0D0D"/>
                </a:solidFill>
                <a:latin typeface="Times New Roman"/>
                <a:cs typeface="Times New Roman"/>
              </a:rPr>
              <a:t>but  </a:t>
            </a:r>
            <a:r>
              <a:rPr sz="2294" spc="-66" dirty="0">
                <a:solidFill>
                  <a:srgbClr val="0D0D0D"/>
                </a:solidFill>
                <a:latin typeface="Times New Roman"/>
                <a:cs typeface="Times New Roman"/>
              </a:rPr>
              <a:t>tells </a:t>
            </a:r>
            <a:r>
              <a:rPr sz="2294" spc="-75" dirty="0">
                <a:solidFill>
                  <a:srgbClr val="0D0D0D"/>
                </a:solidFill>
                <a:latin typeface="Times New Roman"/>
                <a:cs typeface="Times New Roman"/>
              </a:rPr>
              <a:t>you </a:t>
            </a:r>
            <a:r>
              <a:rPr sz="2294" spc="-40" dirty="0">
                <a:solidFill>
                  <a:srgbClr val="0D0D0D"/>
                </a:solidFill>
                <a:latin typeface="Times New Roman"/>
                <a:cs typeface="Times New Roman"/>
              </a:rPr>
              <a:t>how </a:t>
            </a:r>
            <a:r>
              <a:rPr sz="2294" spc="-9" dirty="0">
                <a:solidFill>
                  <a:srgbClr val="0D0D0D"/>
                </a:solidFill>
                <a:latin typeface="Times New Roman"/>
                <a:cs typeface="Times New Roman"/>
              </a:rPr>
              <a:t>good </a:t>
            </a:r>
            <a:r>
              <a:rPr sz="2294" spc="-44" dirty="0">
                <a:solidFill>
                  <a:srgbClr val="0D0D0D"/>
                </a:solidFill>
                <a:latin typeface="Times New Roman"/>
                <a:cs typeface="Times New Roman"/>
              </a:rPr>
              <a:t>it </a:t>
            </a:r>
            <a:r>
              <a:rPr sz="2294" spc="-88" dirty="0">
                <a:solidFill>
                  <a:srgbClr val="0D0D0D"/>
                </a:solidFill>
                <a:latin typeface="Times New Roman"/>
                <a:cs typeface="Times New Roman"/>
              </a:rPr>
              <a:t>is </a:t>
            </a:r>
            <a:r>
              <a:rPr sz="2294" spc="-40" dirty="0">
                <a:solidFill>
                  <a:srgbClr val="0D0D0D"/>
                </a:solidFill>
                <a:latin typeface="Times New Roman"/>
                <a:cs typeface="Times New Roman"/>
              </a:rPr>
              <a:t>based </a:t>
            </a:r>
            <a:r>
              <a:rPr sz="2294" spc="22" dirty="0">
                <a:solidFill>
                  <a:srgbClr val="0D0D0D"/>
                </a:solidFill>
                <a:latin typeface="Times New Roman"/>
                <a:cs typeface="Times New Roman"/>
              </a:rPr>
              <a:t>on  </a:t>
            </a:r>
            <a:r>
              <a:rPr sz="2294" spc="-4" dirty="0">
                <a:solidFill>
                  <a:srgbClr val="0D0D0D"/>
                </a:solidFill>
                <a:latin typeface="Times New Roman"/>
                <a:cs typeface="Times New Roman"/>
              </a:rPr>
              <a:t>the </a:t>
            </a:r>
            <a:r>
              <a:rPr sz="2294" spc="-26" dirty="0">
                <a:solidFill>
                  <a:srgbClr val="0D0D0D"/>
                </a:solidFill>
                <a:latin typeface="Times New Roman"/>
                <a:cs typeface="Times New Roman"/>
              </a:rPr>
              <a:t>actors </a:t>
            </a:r>
            <a:r>
              <a:rPr sz="2294" spc="-22" dirty="0">
                <a:solidFill>
                  <a:srgbClr val="0D0D0D"/>
                </a:solidFill>
                <a:latin typeface="Times New Roman"/>
                <a:cs typeface="Times New Roman"/>
              </a:rPr>
              <a:t>and </a:t>
            </a:r>
            <a:r>
              <a:rPr sz="2294" spc="-4" dirty="0">
                <a:solidFill>
                  <a:srgbClr val="0D0D0D"/>
                </a:solidFill>
                <a:latin typeface="Times New Roman"/>
                <a:cs typeface="Times New Roman"/>
              </a:rPr>
              <a:t>the</a:t>
            </a:r>
            <a:r>
              <a:rPr sz="2294" spc="9" dirty="0">
                <a:solidFill>
                  <a:srgbClr val="0D0D0D"/>
                </a:solidFill>
                <a:latin typeface="Times New Roman"/>
                <a:cs typeface="Times New Roman"/>
              </a:rPr>
              <a:t> </a:t>
            </a:r>
            <a:r>
              <a:rPr sz="2294" spc="-22" dirty="0">
                <a:solidFill>
                  <a:srgbClr val="0D0D0D"/>
                </a:solidFill>
                <a:latin typeface="Times New Roman"/>
                <a:cs typeface="Times New Roman"/>
              </a:rPr>
              <a:t>director”</a:t>
            </a:r>
            <a:endParaRPr sz="2294" dirty="0">
              <a:solidFill>
                <a:prstClr val="black"/>
              </a:solidFill>
              <a:latin typeface="Times New Roman"/>
              <a:cs typeface="Times New Roman"/>
            </a:endParaRPr>
          </a:p>
        </p:txBody>
      </p:sp>
      <p:sp>
        <p:nvSpPr>
          <p:cNvPr id="4" name="object 4"/>
          <p:cNvSpPr/>
          <p:nvPr/>
        </p:nvSpPr>
        <p:spPr>
          <a:xfrm>
            <a:off x="8626445" y="1859762"/>
            <a:ext cx="2550739" cy="3729362"/>
          </a:xfrm>
          <a:prstGeom prst="rect">
            <a:avLst/>
          </a:prstGeom>
          <a:blipFill>
            <a:blip r:embed="rId2" cstate="print"/>
            <a:stretch>
              <a:fillRect/>
            </a:stretch>
          </a:blipFill>
        </p:spPr>
        <p:txBody>
          <a:bodyPr wrap="square" lIns="0" tIns="0" rIns="0" bIns="0" rtlCol="0"/>
          <a:lstStyle/>
          <a:p>
            <a:endParaRPr sz="1588">
              <a:solidFill>
                <a:prstClr val="black"/>
              </a:solidFill>
            </a:endParaRPr>
          </a:p>
        </p:txBody>
      </p:sp>
      <p:sp>
        <p:nvSpPr>
          <p:cNvPr id="6" name="object 6"/>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5</a:t>
            </a:r>
          </a:p>
        </p:txBody>
      </p:sp>
    </p:spTree>
    <p:extLst>
      <p:ext uri="{BB962C8B-B14F-4D97-AF65-F5344CB8AC3E}">
        <p14:creationId xmlns:p14="http://schemas.microsoft.com/office/powerpoint/2010/main" val="767537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tabLst>
                <a:tab pos="901561" algn="l"/>
              </a:tabLst>
            </a:pPr>
            <a:r>
              <a:rPr dirty="0"/>
              <a:t>The	</a:t>
            </a:r>
            <a:r>
              <a:rPr spc="-128" dirty="0"/>
              <a:t>Analytics</a:t>
            </a:r>
            <a:r>
              <a:rPr spc="-66" dirty="0"/>
              <a:t> </a:t>
            </a:r>
            <a:r>
              <a:rPr spc="-22" dirty="0"/>
              <a:t>Edge</a:t>
            </a:r>
          </a:p>
        </p:txBody>
      </p:sp>
      <p:sp>
        <p:nvSpPr>
          <p:cNvPr id="5" name="object 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2</a:t>
            </a:r>
          </a:p>
        </p:txBody>
      </p:sp>
      <p:sp>
        <p:nvSpPr>
          <p:cNvPr id="3" name="object 3"/>
          <p:cNvSpPr txBox="1"/>
          <p:nvPr/>
        </p:nvSpPr>
        <p:spPr>
          <a:xfrm>
            <a:off x="1316737" y="1875865"/>
            <a:ext cx="8147894" cy="2710550"/>
          </a:xfrm>
          <a:prstGeom prst="rect">
            <a:avLst/>
          </a:prstGeom>
        </p:spPr>
        <p:txBody>
          <a:bodyPr vert="horz" wrap="square" lIns="0" tIns="0" rIns="0" bIns="0" rtlCol="0">
            <a:spAutoFit/>
          </a:bodyPr>
          <a:lstStyle/>
          <a:p>
            <a:pPr marL="291368" marR="88531" indent="-280162">
              <a:lnSpc>
                <a:spcPts val="3000"/>
              </a:lnSpc>
              <a:buClr>
                <a:srgbClr val="720808"/>
              </a:buClr>
              <a:buSzPct val="68965"/>
              <a:buFont typeface="Arial"/>
              <a:buChar char="•"/>
              <a:tabLst>
                <a:tab pos="293610" algn="l"/>
              </a:tabLst>
            </a:pPr>
            <a:r>
              <a:rPr sz="2559" spc="-119" dirty="0">
                <a:solidFill>
                  <a:srgbClr val="0D0D0D"/>
                </a:solidFill>
                <a:latin typeface="Times New Roman"/>
                <a:cs typeface="Times New Roman"/>
              </a:rPr>
              <a:t>A </a:t>
            </a:r>
            <a:r>
              <a:rPr sz="2559" spc="-66" dirty="0">
                <a:solidFill>
                  <a:srgbClr val="0D0D0D"/>
                </a:solidFill>
                <a:latin typeface="Times New Roman"/>
                <a:cs typeface="Times New Roman"/>
              </a:rPr>
              <a:t>linear </a:t>
            </a:r>
            <a:r>
              <a:rPr sz="2559" spc="-44" dirty="0">
                <a:solidFill>
                  <a:srgbClr val="0D0D0D"/>
                </a:solidFill>
                <a:latin typeface="Times New Roman"/>
                <a:cs typeface="Times New Roman"/>
              </a:rPr>
              <a:t>regression </a:t>
            </a:r>
            <a:r>
              <a:rPr sz="2559" spc="-40" dirty="0">
                <a:solidFill>
                  <a:srgbClr val="0D0D0D"/>
                </a:solidFill>
                <a:latin typeface="Times New Roman"/>
                <a:cs typeface="Times New Roman"/>
              </a:rPr>
              <a:t>model </a:t>
            </a:r>
            <a:r>
              <a:rPr sz="2559" spc="-53" dirty="0">
                <a:solidFill>
                  <a:srgbClr val="0D0D0D"/>
                </a:solidFill>
                <a:latin typeface="Times New Roman"/>
                <a:cs typeface="Times New Roman"/>
              </a:rPr>
              <a:t>with </a:t>
            </a:r>
            <a:r>
              <a:rPr sz="2559" spc="-75" dirty="0">
                <a:solidFill>
                  <a:srgbClr val="0D0D0D"/>
                </a:solidFill>
                <a:latin typeface="Times New Roman"/>
                <a:cs typeface="Times New Roman"/>
              </a:rPr>
              <a:t>only </a:t>
            </a:r>
            <a:r>
              <a:rPr sz="2559" spc="-97" dirty="0">
                <a:solidFill>
                  <a:srgbClr val="0D0D0D"/>
                </a:solidFill>
                <a:latin typeface="Times New Roman"/>
                <a:cs typeface="Times New Roman"/>
              </a:rPr>
              <a:t>a </a:t>
            </a:r>
            <a:r>
              <a:rPr sz="2559" spc="-84" dirty="0">
                <a:solidFill>
                  <a:srgbClr val="0D0D0D"/>
                </a:solidFill>
                <a:latin typeface="Times New Roman"/>
                <a:cs typeface="Times New Roman"/>
              </a:rPr>
              <a:t>few </a:t>
            </a:r>
            <a:r>
              <a:rPr sz="2559" spc="-79" dirty="0">
                <a:solidFill>
                  <a:srgbClr val="0D0D0D"/>
                </a:solidFill>
                <a:latin typeface="Times New Roman"/>
                <a:cs typeface="Times New Roman"/>
              </a:rPr>
              <a:t>variables  </a:t>
            </a:r>
            <a:r>
              <a:rPr sz="2559" spc="-49" dirty="0">
                <a:solidFill>
                  <a:srgbClr val="0D0D0D"/>
                </a:solidFill>
                <a:latin typeface="Times New Roman"/>
                <a:cs typeface="Times New Roman"/>
              </a:rPr>
              <a:t>can </a:t>
            </a:r>
            <a:r>
              <a:rPr sz="2559" spc="-31" dirty="0">
                <a:solidFill>
                  <a:srgbClr val="0D0D0D"/>
                </a:solidFill>
                <a:latin typeface="Times New Roman"/>
                <a:cs typeface="Times New Roman"/>
              </a:rPr>
              <a:t>predict </a:t>
            </a:r>
            <a:r>
              <a:rPr sz="2559" spc="-79" dirty="0">
                <a:solidFill>
                  <a:srgbClr val="0D0D0D"/>
                </a:solidFill>
                <a:latin typeface="Times New Roman"/>
                <a:cs typeface="Times New Roman"/>
              </a:rPr>
              <a:t>wine </a:t>
            </a:r>
            <a:r>
              <a:rPr sz="2559" spc="-53" dirty="0">
                <a:solidFill>
                  <a:srgbClr val="0D0D0D"/>
                </a:solidFill>
                <a:latin typeface="Times New Roman"/>
                <a:cs typeface="Times New Roman"/>
              </a:rPr>
              <a:t>prices</a:t>
            </a:r>
            <a:r>
              <a:rPr sz="2559" spc="124" dirty="0">
                <a:solidFill>
                  <a:srgbClr val="0D0D0D"/>
                </a:solidFill>
                <a:latin typeface="Times New Roman"/>
                <a:cs typeface="Times New Roman"/>
              </a:rPr>
              <a:t> </a:t>
            </a:r>
            <a:r>
              <a:rPr sz="2559" spc="-128" dirty="0">
                <a:solidFill>
                  <a:srgbClr val="0D0D0D"/>
                </a:solidFill>
                <a:latin typeface="Times New Roman"/>
                <a:cs typeface="Times New Roman"/>
              </a:rPr>
              <a:t>well</a:t>
            </a:r>
            <a:endParaRPr sz="2559" dirty="0">
              <a:solidFill>
                <a:prstClr val="black"/>
              </a:solidFill>
              <a:latin typeface="Times New Roman"/>
              <a:cs typeface="Times New Roman"/>
            </a:endParaRPr>
          </a:p>
          <a:p>
            <a:pPr>
              <a:spcBef>
                <a:spcPts val="41"/>
              </a:spcBef>
              <a:buClr>
                <a:srgbClr val="720808"/>
              </a:buClr>
              <a:buFont typeface="Arial"/>
              <a:buChar char="•"/>
            </a:pPr>
            <a:endParaRPr sz="3662" dirty="0">
              <a:solidFill>
                <a:prstClr val="black"/>
              </a:solidFill>
              <a:latin typeface="Times New Roman"/>
              <a:cs typeface="Times New Roman"/>
            </a:endParaRPr>
          </a:p>
          <a:p>
            <a:pPr marL="293610" indent="-282403">
              <a:buClr>
                <a:srgbClr val="720808"/>
              </a:buClr>
              <a:buSzPct val="68965"/>
              <a:buFont typeface="Arial"/>
              <a:buChar char="•"/>
              <a:tabLst>
                <a:tab pos="293610" algn="l"/>
              </a:tabLst>
            </a:pPr>
            <a:r>
              <a:rPr sz="2559" spc="40" dirty="0">
                <a:solidFill>
                  <a:srgbClr val="0D0D0D"/>
                </a:solidFill>
                <a:latin typeface="Times New Roman"/>
                <a:cs typeface="Times New Roman"/>
              </a:rPr>
              <a:t>In </a:t>
            </a:r>
            <a:r>
              <a:rPr sz="2559" spc="-79" dirty="0">
                <a:solidFill>
                  <a:srgbClr val="0D0D0D"/>
                </a:solidFill>
                <a:latin typeface="Times New Roman"/>
                <a:cs typeface="Times New Roman"/>
              </a:rPr>
              <a:t>many </a:t>
            </a:r>
            <a:r>
              <a:rPr sz="2559" spc="-88" dirty="0">
                <a:solidFill>
                  <a:srgbClr val="0D0D0D"/>
                </a:solidFill>
                <a:latin typeface="Times New Roman"/>
                <a:cs typeface="Times New Roman"/>
              </a:rPr>
              <a:t>cases, </a:t>
            </a:r>
            <a:r>
              <a:rPr sz="2559" dirty="0">
                <a:solidFill>
                  <a:srgbClr val="0D0D0D"/>
                </a:solidFill>
                <a:latin typeface="Times New Roman"/>
                <a:cs typeface="Times New Roman"/>
              </a:rPr>
              <a:t>outperforms </a:t>
            </a:r>
            <a:r>
              <a:rPr sz="2559" spc="-79" dirty="0">
                <a:solidFill>
                  <a:srgbClr val="0D0D0D"/>
                </a:solidFill>
                <a:latin typeface="Times New Roman"/>
                <a:cs typeface="Times New Roman"/>
              </a:rPr>
              <a:t>wine </a:t>
            </a:r>
            <a:r>
              <a:rPr sz="2559" spc="-62" dirty="0">
                <a:solidFill>
                  <a:srgbClr val="0D0D0D"/>
                </a:solidFill>
                <a:latin typeface="Times New Roman"/>
                <a:cs typeface="Times New Roman"/>
              </a:rPr>
              <a:t>experts’</a:t>
            </a:r>
            <a:r>
              <a:rPr sz="2559" spc="163" dirty="0">
                <a:solidFill>
                  <a:srgbClr val="0D0D0D"/>
                </a:solidFill>
                <a:latin typeface="Times New Roman"/>
                <a:cs typeface="Times New Roman"/>
              </a:rPr>
              <a:t> </a:t>
            </a:r>
            <a:r>
              <a:rPr sz="2559" spc="-26" dirty="0">
                <a:solidFill>
                  <a:srgbClr val="0D0D0D"/>
                </a:solidFill>
                <a:latin typeface="Times New Roman"/>
                <a:cs typeface="Times New Roman"/>
              </a:rPr>
              <a:t>opinions</a:t>
            </a:r>
            <a:endParaRPr sz="2559" dirty="0">
              <a:solidFill>
                <a:prstClr val="black"/>
              </a:solidFill>
              <a:latin typeface="Times New Roman"/>
              <a:cs typeface="Times New Roman"/>
            </a:endParaRPr>
          </a:p>
          <a:p>
            <a:pPr>
              <a:buClr>
                <a:srgbClr val="720808"/>
              </a:buClr>
              <a:buFont typeface="Arial"/>
              <a:buChar char="•"/>
            </a:pPr>
            <a:endParaRPr sz="2559" dirty="0">
              <a:solidFill>
                <a:prstClr val="black"/>
              </a:solidFill>
              <a:latin typeface="Times New Roman"/>
              <a:cs typeface="Times New Roman"/>
            </a:endParaRPr>
          </a:p>
          <a:p>
            <a:pPr marL="291368" marR="4483" indent="-280162">
              <a:lnSpc>
                <a:spcPts val="3000"/>
              </a:lnSpc>
              <a:spcBef>
                <a:spcPts val="1557"/>
              </a:spcBef>
              <a:buClr>
                <a:srgbClr val="720808"/>
              </a:buClr>
              <a:buSzPct val="68965"/>
              <a:buFont typeface="Arial"/>
              <a:buChar char="•"/>
              <a:tabLst>
                <a:tab pos="293610" algn="l"/>
              </a:tabLst>
            </a:pPr>
            <a:r>
              <a:rPr sz="2559" spc="-119" dirty="0">
                <a:solidFill>
                  <a:srgbClr val="0D0D0D"/>
                </a:solidFill>
                <a:latin typeface="Times New Roman"/>
                <a:cs typeface="Times New Roman"/>
              </a:rPr>
              <a:t>A </a:t>
            </a:r>
            <a:r>
              <a:rPr sz="2559" spc="-53" dirty="0">
                <a:solidFill>
                  <a:srgbClr val="0D0D0D"/>
                </a:solidFill>
                <a:latin typeface="Times New Roman"/>
                <a:cs typeface="Times New Roman"/>
              </a:rPr>
              <a:t>quantitative </a:t>
            </a:r>
            <a:r>
              <a:rPr sz="2559" spc="-26" dirty="0">
                <a:solidFill>
                  <a:srgbClr val="0D0D0D"/>
                </a:solidFill>
                <a:latin typeface="Times New Roman"/>
                <a:cs typeface="Times New Roman"/>
              </a:rPr>
              <a:t>approach </a:t>
            </a:r>
            <a:r>
              <a:rPr sz="2559" spc="26" dirty="0">
                <a:solidFill>
                  <a:srgbClr val="0D0D0D"/>
                </a:solidFill>
                <a:latin typeface="Times New Roman"/>
                <a:cs typeface="Times New Roman"/>
              </a:rPr>
              <a:t>to </a:t>
            </a:r>
            <a:r>
              <a:rPr sz="2559" spc="-97" dirty="0">
                <a:solidFill>
                  <a:srgbClr val="0D0D0D"/>
                </a:solidFill>
                <a:latin typeface="Times New Roman"/>
                <a:cs typeface="Times New Roman"/>
              </a:rPr>
              <a:t>a </a:t>
            </a:r>
            <a:r>
              <a:rPr sz="2559" spc="-62" dirty="0">
                <a:solidFill>
                  <a:srgbClr val="0D0D0D"/>
                </a:solidFill>
                <a:latin typeface="Times New Roman"/>
                <a:cs typeface="Times New Roman"/>
              </a:rPr>
              <a:t>traditionally </a:t>
            </a:r>
            <a:r>
              <a:rPr sz="2559" spc="-75" dirty="0">
                <a:solidFill>
                  <a:srgbClr val="0D0D0D"/>
                </a:solidFill>
                <a:latin typeface="Times New Roman"/>
                <a:cs typeface="Times New Roman"/>
              </a:rPr>
              <a:t>qualitative  </a:t>
            </a:r>
            <a:r>
              <a:rPr sz="2559" spc="-22" dirty="0">
                <a:solidFill>
                  <a:srgbClr val="0D0D0D"/>
                </a:solidFill>
                <a:latin typeface="Times New Roman"/>
                <a:cs typeface="Times New Roman"/>
              </a:rPr>
              <a:t>problem</a:t>
            </a:r>
            <a:endParaRPr sz="2559" dirty="0">
              <a:solidFill>
                <a:prstClr val="black"/>
              </a:solidFill>
              <a:latin typeface="Times New Roman"/>
              <a:cs typeface="Times New Roman"/>
            </a:endParaRPr>
          </a:p>
        </p:txBody>
      </p:sp>
    </p:spTree>
    <p:extLst>
      <p:ext uri="{BB962C8B-B14F-4D97-AF65-F5344CB8AC3E}">
        <p14:creationId xmlns:p14="http://schemas.microsoft.com/office/powerpoint/2010/main" val="92740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405">
              <a:tabLst>
                <a:tab pos="1970099" algn="l"/>
              </a:tabLst>
            </a:pPr>
            <a:r>
              <a:rPr spc="-207" dirty="0"/>
              <a:t>B</a:t>
            </a:r>
            <a:r>
              <a:rPr spc="40" dirty="0"/>
              <a:t>o</a:t>
            </a:r>
            <a:r>
              <a:rPr dirty="0">
                <a:latin typeface="Times New Roman"/>
                <a:cs typeface="Times New Roman"/>
              </a:rPr>
              <a:t>r</a:t>
            </a:r>
            <a:r>
              <a:rPr spc="-57" dirty="0"/>
              <a:t>de</a:t>
            </a:r>
            <a:r>
              <a:rPr spc="-150" dirty="0"/>
              <a:t>a</a:t>
            </a:r>
            <a:r>
              <a:rPr spc="-49" dirty="0"/>
              <a:t>u</a:t>
            </a:r>
            <a:r>
              <a:rPr spc="-163" dirty="0"/>
              <a:t>x</a:t>
            </a:r>
            <a:r>
              <a:rPr dirty="0">
                <a:latin typeface="Times New Roman"/>
                <a:cs typeface="Times New Roman"/>
              </a:rPr>
              <a:t>	</a:t>
            </a:r>
            <a:r>
              <a:rPr spc="-229" dirty="0"/>
              <a:t>W</a:t>
            </a:r>
            <a:r>
              <a:rPr spc="-75" dirty="0"/>
              <a:t>in</a:t>
            </a:r>
            <a:r>
              <a:rPr spc="-110" dirty="0"/>
              <a:t>e</a:t>
            </a:r>
          </a:p>
        </p:txBody>
      </p:sp>
      <p:sp>
        <p:nvSpPr>
          <p:cNvPr id="3" name="object 3"/>
          <p:cNvSpPr txBox="1"/>
          <p:nvPr/>
        </p:nvSpPr>
        <p:spPr>
          <a:xfrm>
            <a:off x="4983481" y="2006825"/>
            <a:ext cx="5815172" cy="3475310"/>
          </a:xfrm>
          <a:prstGeom prst="rect">
            <a:avLst/>
          </a:prstGeom>
        </p:spPr>
        <p:txBody>
          <a:bodyPr vert="horz" wrap="square" lIns="0" tIns="0" rIns="0" bIns="0" rtlCol="0">
            <a:spAutoFit/>
          </a:bodyPr>
          <a:lstStyle/>
          <a:p>
            <a:pPr marL="291368" marR="205639" indent="-280162" algn="just">
              <a:lnSpc>
                <a:spcPct val="79100"/>
              </a:lnSpc>
              <a:buClr>
                <a:srgbClr val="720808"/>
              </a:buClr>
              <a:buSzPct val="69230"/>
              <a:buFont typeface="Arial"/>
              <a:buChar char="•"/>
              <a:tabLst>
                <a:tab pos="293610" algn="l"/>
              </a:tabLst>
            </a:pPr>
            <a:r>
              <a:rPr sz="2294" spc="-66" dirty="0">
                <a:solidFill>
                  <a:srgbClr val="0D0D0D"/>
                </a:solidFill>
                <a:latin typeface="Times New Roman"/>
                <a:cs typeface="Times New Roman"/>
              </a:rPr>
              <a:t>Large </a:t>
            </a:r>
            <a:r>
              <a:rPr sz="2294" spc="-44" dirty="0">
                <a:solidFill>
                  <a:srgbClr val="0D0D0D"/>
                </a:solidFill>
                <a:latin typeface="Times New Roman"/>
                <a:cs typeface="Times New Roman"/>
              </a:rPr>
              <a:t>differences </a:t>
            </a:r>
            <a:r>
              <a:rPr sz="2294" spc="-49" dirty="0">
                <a:solidFill>
                  <a:srgbClr val="0D0D0D"/>
                </a:solidFill>
                <a:latin typeface="Times New Roman"/>
                <a:cs typeface="Times New Roman"/>
              </a:rPr>
              <a:t>in </a:t>
            </a:r>
            <a:r>
              <a:rPr sz="2294" spc="-44" dirty="0">
                <a:solidFill>
                  <a:srgbClr val="0D0D0D"/>
                </a:solidFill>
                <a:latin typeface="Times New Roman"/>
                <a:cs typeface="Times New Roman"/>
              </a:rPr>
              <a:t>price  </a:t>
            </a:r>
            <a:r>
              <a:rPr sz="2294" spc="-22" dirty="0">
                <a:solidFill>
                  <a:srgbClr val="0D0D0D"/>
                </a:solidFill>
                <a:latin typeface="Times New Roman"/>
                <a:cs typeface="Times New Roman"/>
              </a:rPr>
              <a:t>and </a:t>
            </a:r>
            <a:r>
              <a:rPr sz="2294" spc="-79" dirty="0">
                <a:solidFill>
                  <a:srgbClr val="0D0D0D"/>
                </a:solidFill>
                <a:latin typeface="Times New Roman"/>
                <a:cs typeface="Times New Roman"/>
              </a:rPr>
              <a:t>quality </a:t>
            </a:r>
            <a:r>
              <a:rPr sz="2294" spc="-40" dirty="0">
                <a:solidFill>
                  <a:srgbClr val="0D0D0D"/>
                </a:solidFill>
                <a:latin typeface="Times New Roman"/>
                <a:cs typeface="Times New Roman"/>
              </a:rPr>
              <a:t>between </a:t>
            </a:r>
            <a:r>
              <a:rPr sz="2294" spc="-93" dirty="0">
                <a:solidFill>
                  <a:srgbClr val="0D0D0D"/>
                </a:solidFill>
                <a:latin typeface="Times New Roman"/>
                <a:cs typeface="Times New Roman"/>
              </a:rPr>
              <a:t>years,  </a:t>
            </a:r>
            <a:r>
              <a:rPr sz="2294" spc="-31" dirty="0">
                <a:solidFill>
                  <a:srgbClr val="0D0D0D"/>
                </a:solidFill>
                <a:latin typeface="Times New Roman"/>
                <a:cs typeface="Times New Roman"/>
              </a:rPr>
              <a:t>although </a:t>
            </a:r>
            <a:r>
              <a:rPr sz="2294" spc="-71" dirty="0">
                <a:solidFill>
                  <a:srgbClr val="0D0D0D"/>
                </a:solidFill>
                <a:latin typeface="Times New Roman"/>
                <a:cs typeface="Times New Roman"/>
              </a:rPr>
              <a:t>wine </a:t>
            </a:r>
            <a:r>
              <a:rPr sz="2294" spc="-88" dirty="0">
                <a:solidFill>
                  <a:srgbClr val="0D0D0D"/>
                </a:solidFill>
                <a:latin typeface="Times New Roman"/>
                <a:cs typeface="Times New Roman"/>
              </a:rPr>
              <a:t>is </a:t>
            </a:r>
            <a:r>
              <a:rPr sz="2294" spc="-13" dirty="0">
                <a:solidFill>
                  <a:srgbClr val="0D0D0D"/>
                </a:solidFill>
                <a:latin typeface="Times New Roman"/>
                <a:cs typeface="Times New Roman"/>
              </a:rPr>
              <a:t>produced  </a:t>
            </a:r>
            <a:r>
              <a:rPr sz="2294" spc="-49" dirty="0">
                <a:solidFill>
                  <a:srgbClr val="0D0D0D"/>
                </a:solidFill>
                <a:latin typeface="Times New Roman"/>
                <a:cs typeface="Times New Roman"/>
              </a:rPr>
              <a:t>in </a:t>
            </a:r>
            <a:r>
              <a:rPr sz="2294" spc="-88" dirty="0">
                <a:solidFill>
                  <a:srgbClr val="0D0D0D"/>
                </a:solidFill>
                <a:latin typeface="Times New Roman"/>
                <a:cs typeface="Times New Roman"/>
              </a:rPr>
              <a:t>a </a:t>
            </a:r>
            <a:r>
              <a:rPr sz="2294" spc="-75" dirty="0">
                <a:solidFill>
                  <a:srgbClr val="0D0D0D"/>
                </a:solidFill>
                <a:latin typeface="Times New Roman"/>
                <a:cs typeface="Times New Roman"/>
              </a:rPr>
              <a:t>similar</a:t>
            </a:r>
            <a:r>
              <a:rPr sz="2294" spc="93" dirty="0">
                <a:solidFill>
                  <a:srgbClr val="0D0D0D"/>
                </a:solidFill>
                <a:latin typeface="Times New Roman"/>
                <a:cs typeface="Times New Roman"/>
              </a:rPr>
              <a:t> </a:t>
            </a:r>
            <a:r>
              <a:rPr sz="2294" spc="-159" dirty="0" smtClean="0">
                <a:solidFill>
                  <a:srgbClr val="0D0D0D"/>
                </a:solidFill>
                <a:latin typeface="Times New Roman"/>
                <a:cs typeface="Times New Roman"/>
              </a:rPr>
              <a:t>way</a:t>
            </a:r>
            <a:endParaRPr lang="en-US" sz="2294" spc="-159" dirty="0" smtClean="0">
              <a:solidFill>
                <a:srgbClr val="0D0D0D"/>
              </a:solidFill>
              <a:latin typeface="Times New Roman"/>
              <a:cs typeface="Times New Roman"/>
            </a:endParaRPr>
          </a:p>
          <a:p>
            <a:pPr marL="11206" marR="205639" algn="just">
              <a:lnSpc>
                <a:spcPct val="79100"/>
              </a:lnSpc>
              <a:buClr>
                <a:srgbClr val="720808"/>
              </a:buClr>
              <a:buSzPct val="69230"/>
              <a:tabLst>
                <a:tab pos="293610" algn="l"/>
              </a:tabLst>
            </a:pPr>
            <a:endParaRPr sz="2294" dirty="0">
              <a:solidFill>
                <a:prstClr val="black"/>
              </a:solidFill>
              <a:latin typeface="Times New Roman"/>
              <a:cs typeface="Times New Roman"/>
            </a:endParaRPr>
          </a:p>
          <a:p>
            <a:pPr marL="291368" marR="203397" indent="-280162" algn="just">
              <a:lnSpc>
                <a:spcPts val="2206"/>
              </a:lnSpc>
              <a:spcBef>
                <a:spcPts val="600"/>
              </a:spcBef>
              <a:buClr>
                <a:srgbClr val="720808"/>
              </a:buClr>
              <a:buSzPct val="69230"/>
              <a:buFont typeface="Arial"/>
              <a:buChar char="•"/>
              <a:tabLst>
                <a:tab pos="293610" algn="l"/>
              </a:tabLst>
            </a:pPr>
            <a:r>
              <a:rPr sz="2294" spc="-49" dirty="0">
                <a:solidFill>
                  <a:srgbClr val="0D0D0D"/>
                </a:solidFill>
                <a:latin typeface="Times New Roman"/>
                <a:cs typeface="Times New Roman"/>
              </a:rPr>
              <a:t>Meant </a:t>
            </a:r>
            <a:r>
              <a:rPr sz="2294" spc="26" dirty="0">
                <a:solidFill>
                  <a:srgbClr val="0D0D0D"/>
                </a:solidFill>
                <a:latin typeface="Times New Roman"/>
                <a:cs typeface="Times New Roman"/>
              </a:rPr>
              <a:t>to </a:t>
            </a:r>
            <a:r>
              <a:rPr sz="2294" spc="-22" dirty="0">
                <a:solidFill>
                  <a:srgbClr val="0D0D0D"/>
                </a:solidFill>
                <a:latin typeface="Times New Roman"/>
                <a:cs typeface="Times New Roman"/>
              </a:rPr>
              <a:t>be </a:t>
            </a:r>
            <a:r>
              <a:rPr sz="2294" spc="-66" dirty="0">
                <a:solidFill>
                  <a:srgbClr val="0D0D0D"/>
                </a:solidFill>
                <a:latin typeface="Times New Roman"/>
                <a:cs typeface="Times New Roman"/>
              </a:rPr>
              <a:t>aged, </a:t>
            </a:r>
            <a:r>
              <a:rPr sz="2294" spc="-22" dirty="0">
                <a:solidFill>
                  <a:srgbClr val="0D0D0D"/>
                </a:solidFill>
                <a:latin typeface="Times New Roman"/>
                <a:cs typeface="Times New Roman"/>
              </a:rPr>
              <a:t>so </a:t>
            </a:r>
            <a:r>
              <a:rPr sz="2294" spc="-18" dirty="0">
                <a:solidFill>
                  <a:srgbClr val="0D0D0D"/>
                </a:solidFill>
                <a:latin typeface="Times New Roman"/>
                <a:cs typeface="Times New Roman"/>
              </a:rPr>
              <a:t>hard  </a:t>
            </a:r>
            <a:r>
              <a:rPr sz="2294" spc="26" dirty="0">
                <a:solidFill>
                  <a:srgbClr val="0D0D0D"/>
                </a:solidFill>
                <a:latin typeface="Times New Roman"/>
                <a:cs typeface="Times New Roman"/>
              </a:rPr>
              <a:t>to </a:t>
            </a:r>
            <a:r>
              <a:rPr sz="2294" spc="-66" dirty="0">
                <a:solidFill>
                  <a:srgbClr val="0D0D0D"/>
                </a:solidFill>
                <a:latin typeface="Times New Roman"/>
                <a:cs typeface="Times New Roman"/>
              </a:rPr>
              <a:t>tell </a:t>
            </a:r>
            <a:r>
              <a:rPr sz="2294" spc="-71" dirty="0">
                <a:solidFill>
                  <a:srgbClr val="0D0D0D"/>
                </a:solidFill>
                <a:latin typeface="Times New Roman"/>
                <a:cs typeface="Times New Roman"/>
              </a:rPr>
              <a:t>if wine </a:t>
            </a:r>
            <a:r>
              <a:rPr sz="2294" spc="-119" dirty="0">
                <a:solidFill>
                  <a:srgbClr val="0D0D0D"/>
                </a:solidFill>
                <a:latin typeface="Times New Roman"/>
                <a:cs typeface="Times New Roman"/>
              </a:rPr>
              <a:t>will </a:t>
            </a:r>
            <a:r>
              <a:rPr sz="2294" spc="-22" dirty="0">
                <a:solidFill>
                  <a:srgbClr val="0D0D0D"/>
                </a:solidFill>
                <a:latin typeface="Times New Roman"/>
                <a:cs typeface="Times New Roman"/>
              </a:rPr>
              <a:t>be </a:t>
            </a:r>
            <a:r>
              <a:rPr sz="2294" spc="-9" dirty="0">
                <a:solidFill>
                  <a:srgbClr val="0D0D0D"/>
                </a:solidFill>
                <a:latin typeface="Times New Roman"/>
                <a:cs typeface="Times New Roman"/>
              </a:rPr>
              <a:t>good  </a:t>
            </a:r>
            <a:r>
              <a:rPr sz="2294" spc="-40" dirty="0">
                <a:solidFill>
                  <a:srgbClr val="0D0D0D"/>
                </a:solidFill>
                <a:latin typeface="Times New Roman"/>
                <a:cs typeface="Times New Roman"/>
              </a:rPr>
              <a:t>when </a:t>
            </a:r>
            <a:r>
              <a:rPr sz="2294" spc="-44" dirty="0">
                <a:solidFill>
                  <a:srgbClr val="0D0D0D"/>
                </a:solidFill>
                <a:latin typeface="Times New Roman"/>
                <a:cs typeface="Times New Roman"/>
              </a:rPr>
              <a:t>it </a:t>
            </a:r>
            <a:r>
              <a:rPr sz="2294" spc="-88" dirty="0">
                <a:solidFill>
                  <a:srgbClr val="0D0D0D"/>
                </a:solidFill>
                <a:latin typeface="Times New Roman"/>
                <a:cs typeface="Times New Roman"/>
              </a:rPr>
              <a:t>is </a:t>
            </a:r>
            <a:r>
              <a:rPr sz="2294" spc="22" dirty="0">
                <a:solidFill>
                  <a:srgbClr val="0D0D0D"/>
                </a:solidFill>
                <a:latin typeface="Times New Roman"/>
                <a:cs typeface="Times New Roman"/>
              </a:rPr>
              <a:t>on </a:t>
            </a:r>
            <a:r>
              <a:rPr sz="2294" spc="-4" dirty="0">
                <a:solidFill>
                  <a:srgbClr val="0D0D0D"/>
                </a:solidFill>
                <a:latin typeface="Times New Roman"/>
                <a:cs typeface="Times New Roman"/>
              </a:rPr>
              <a:t>the</a:t>
            </a:r>
            <a:r>
              <a:rPr sz="2294" spc="97" dirty="0">
                <a:solidFill>
                  <a:srgbClr val="0D0D0D"/>
                </a:solidFill>
                <a:latin typeface="Times New Roman"/>
                <a:cs typeface="Times New Roman"/>
              </a:rPr>
              <a:t> </a:t>
            </a:r>
            <a:r>
              <a:rPr sz="2294" spc="-40" dirty="0" smtClean="0">
                <a:solidFill>
                  <a:srgbClr val="0D0D0D"/>
                </a:solidFill>
                <a:latin typeface="Times New Roman"/>
                <a:cs typeface="Times New Roman"/>
              </a:rPr>
              <a:t>market</a:t>
            </a:r>
            <a:endParaRPr lang="en-US" sz="2294" spc="-40" dirty="0" smtClean="0">
              <a:solidFill>
                <a:srgbClr val="0D0D0D"/>
              </a:solidFill>
              <a:latin typeface="Times New Roman"/>
              <a:cs typeface="Times New Roman"/>
            </a:endParaRPr>
          </a:p>
          <a:p>
            <a:pPr marL="11206" marR="203397" algn="just">
              <a:lnSpc>
                <a:spcPts val="2206"/>
              </a:lnSpc>
              <a:spcBef>
                <a:spcPts val="600"/>
              </a:spcBef>
              <a:buClr>
                <a:srgbClr val="720808"/>
              </a:buClr>
              <a:buSzPct val="69230"/>
              <a:tabLst>
                <a:tab pos="293610" algn="l"/>
              </a:tabLst>
            </a:pPr>
            <a:endParaRPr sz="2294" dirty="0">
              <a:solidFill>
                <a:prstClr val="black"/>
              </a:solidFill>
              <a:latin typeface="Times New Roman"/>
              <a:cs typeface="Times New Roman"/>
            </a:endParaRPr>
          </a:p>
          <a:p>
            <a:pPr marL="291368" marR="4483" indent="-280162">
              <a:lnSpc>
                <a:spcPts val="2206"/>
              </a:lnSpc>
              <a:spcBef>
                <a:spcPts val="618"/>
              </a:spcBef>
              <a:buClr>
                <a:srgbClr val="720808"/>
              </a:buClr>
              <a:buSzPct val="69230"/>
              <a:buFont typeface="Arial"/>
              <a:buChar char="•"/>
              <a:tabLst>
                <a:tab pos="293610" algn="l"/>
              </a:tabLst>
            </a:pPr>
            <a:r>
              <a:rPr sz="2294" spc="4" dirty="0">
                <a:solidFill>
                  <a:srgbClr val="0D0D0D"/>
                </a:solidFill>
                <a:latin typeface="Times New Roman"/>
                <a:cs typeface="Times New Roman"/>
              </a:rPr>
              <a:t>Expert </a:t>
            </a:r>
            <a:r>
              <a:rPr sz="2294" spc="-31" dirty="0">
                <a:solidFill>
                  <a:srgbClr val="0D0D0D"/>
                </a:solidFill>
                <a:latin typeface="Times New Roman"/>
                <a:cs typeface="Times New Roman"/>
              </a:rPr>
              <a:t>tasters </a:t>
            </a:r>
            <a:r>
              <a:rPr sz="2294" spc="-26" dirty="0">
                <a:solidFill>
                  <a:srgbClr val="0D0D0D"/>
                </a:solidFill>
                <a:latin typeface="Times New Roman"/>
                <a:cs typeface="Times New Roman"/>
              </a:rPr>
              <a:t>predict </a:t>
            </a:r>
            <a:r>
              <a:rPr sz="2294" spc="-57" dirty="0">
                <a:solidFill>
                  <a:srgbClr val="0D0D0D"/>
                </a:solidFill>
                <a:latin typeface="Times New Roman"/>
                <a:cs typeface="Times New Roman"/>
              </a:rPr>
              <a:t>which  </a:t>
            </a:r>
            <a:r>
              <a:rPr sz="2294" spc="-22" dirty="0">
                <a:solidFill>
                  <a:srgbClr val="0D0D0D"/>
                </a:solidFill>
                <a:latin typeface="Times New Roman"/>
                <a:cs typeface="Times New Roman"/>
              </a:rPr>
              <a:t>ones </a:t>
            </a:r>
            <a:r>
              <a:rPr sz="2294" spc="-119" dirty="0">
                <a:solidFill>
                  <a:srgbClr val="0D0D0D"/>
                </a:solidFill>
                <a:latin typeface="Times New Roman"/>
                <a:cs typeface="Times New Roman"/>
              </a:rPr>
              <a:t>will </a:t>
            </a:r>
            <a:r>
              <a:rPr sz="2294" spc="-22" dirty="0">
                <a:solidFill>
                  <a:srgbClr val="0D0D0D"/>
                </a:solidFill>
                <a:latin typeface="Times New Roman"/>
                <a:cs typeface="Times New Roman"/>
              </a:rPr>
              <a:t>be</a:t>
            </a:r>
            <a:r>
              <a:rPr sz="2294" spc="97" dirty="0">
                <a:solidFill>
                  <a:srgbClr val="0D0D0D"/>
                </a:solidFill>
                <a:latin typeface="Times New Roman"/>
                <a:cs typeface="Times New Roman"/>
              </a:rPr>
              <a:t> </a:t>
            </a:r>
            <a:r>
              <a:rPr sz="2294" spc="-9" dirty="0" smtClean="0">
                <a:solidFill>
                  <a:srgbClr val="0D0D0D"/>
                </a:solidFill>
                <a:latin typeface="Times New Roman"/>
                <a:cs typeface="Times New Roman"/>
              </a:rPr>
              <a:t>good</a:t>
            </a:r>
            <a:endParaRPr lang="en-US" sz="2294" spc="-9" dirty="0" smtClean="0">
              <a:solidFill>
                <a:srgbClr val="0D0D0D"/>
              </a:solidFill>
              <a:latin typeface="Times New Roman"/>
              <a:cs typeface="Times New Roman"/>
            </a:endParaRPr>
          </a:p>
          <a:p>
            <a:pPr marL="11206" marR="4483">
              <a:lnSpc>
                <a:spcPts val="2206"/>
              </a:lnSpc>
              <a:spcBef>
                <a:spcPts val="618"/>
              </a:spcBef>
              <a:buClr>
                <a:srgbClr val="720808"/>
              </a:buClr>
              <a:buSzPct val="69230"/>
              <a:tabLst>
                <a:tab pos="293610" algn="l"/>
              </a:tabLst>
            </a:pPr>
            <a:endParaRPr sz="2294" dirty="0">
              <a:solidFill>
                <a:prstClr val="black"/>
              </a:solidFill>
              <a:latin typeface="Times New Roman"/>
              <a:cs typeface="Times New Roman"/>
            </a:endParaRPr>
          </a:p>
          <a:p>
            <a:pPr marL="291368" marR="396709" indent="-280162" algn="just">
              <a:lnSpc>
                <a:spcPts val="2206"/>
              </a:lnSpc>
              <a:spcBef>
                <a:spcPts val="618"/>
              </a:spcBef>
              <a:buClr>
                <a:srgbClr val="720808"/>
              </a:buClr>
              <a:buSzPct val="69230"/>
              <a:buFont typeface="Arial"/>
              <a:buChar char="•"/>
              <a:tabLst>
                <a:tab pos="293610" algn="l"/>
              </a:tabLst>
            </a:pPr>
            <a:r>
              <a:rPr sz="2294" spc="-49" dirty="0">
                <a:solidFill>
                  <a:srgbClr val="0D0D0D"/>
                </a:solidFill>
                <a:latin typeface="Times New Roman"/>
                <a:cs typeface="Times New Roman"/>
              </a:rPr>
              <a:t>Can </a:t>
            </a:r>
            <a:r>
              <a:rPr sz="2294" spc="-75" dirty="0">
                <a:solidFill>
                  <a:srgbClr val="0D0D0D"/>
                </a:solidFill>
                <a:latin typeface="Times New Roman"/>
                <a:cs typeface="Times New Roman"/>
              </a:rPr>
              <a:t>analytics </a:t>
            </a:r>
            <a:r>
              <a:rPr sz="2294" spc="-22" dirty="0">
                <a:solidFill>
                  <a:srgbClr val="0D0D0D"/>
                </a:solidFill>
                <a:latin typeface="Times New Roman"/>
                <a:cs typeface="Times New Roman"/>
              </a:rPr>
              <a:t>be </a:t>
            </a:r>
            <a:r>
              <a:rPr sz="2294" spc="-40" dirty="0">
                <a:solidFill>
                  <a:srgbClr val="0D0D0D"/>
                </a:solidFill>
                <a:latin typeface="Times New Roman"/>
                <a:cs typeface="Times New Roman"/>
              </a:rPr>
              <a:t>used </a:t>
            </a:r>
            <a:r>
              <a:rPr sz="2294" spc="26" dirty="0">
                <a:solidFill>
                  <a:srgbClr val="0D0D0D"/>
                </a:solidFill>
                <a:latin typeface="Times New Roman"/>
                <a:cs typeface="Times New Roman"/>
              </a:rPr>
              <a:t>to  </a:t>
            </a:r>
            <a:r>
              <a:rPr sz="2294" spc="-31" dirty="0">
                <a:solidFill>
                  <a:srgbClr val="0D0D0D"/>
                </a:solidFill>
                <a:latin typeface="Times New Roman"/>
                <a:cs typeface="Times New Roman"/>
              </a:rPr>
              <a:t>come </a:t>
            </a:r>
            <a:r>
              <a:rPr sz="2294" spc="-4" dirty="0">
                <a:solidFill>
                  <a:srgbClr val="0D0D0D"/>
                </a:solidFill>
                <a:latin typeface="Times New Roman"/>
                <a:cs typeface="Times New Roman"/>
              </a:rPr>
              <a:t>up </a:t>
            </a:r>
            <a:r>
              <a:rPr sz="2294" spc="-49" dirty="0">
                <a:solidFill>
                  <a:srgbClr val="0D0D0D"/>
                </a:solidFill>
                <a:latin typeface="Times New Roman"/>
                <a:cs typeface="Times New Roman"/>
              </a:rPr>
              <a:t>with </a:t>
            </a:r>
            <a:r>
              <a:rPr sz="2294" spc="-88" dirty="0">
                <a:solidFill>
                  <a:srgbClr val="0D0D0D"/>
                </a:solidFill>
                <a:latin typeface="Times New Roman"/>
                <a:cs typeface="Times New Roman"/>
              </a:rPr>
              <a:t>a </a:t>
            </a:r>
            <a:r>
              <a:rPr sz="2294" spc="-26" dirty="0">
                <a:solidFill>
                  <a:srgbClr val="0D0D0D"/>
                </a:solidFill>
                <a:latin typeface="Times New Roman"/>
                <a:cs typeface="Times New Roman"/>
              </a:rPr>
              <a:t>different  </a:t>
            </a:r>
            <a:r>
              <a:rPr sz="2294" spc="-62" dirty="0">
                <a:solidFill>
                  <a:srgbClr val="0D0D0D"/>
                </a:solidFill>
                <a:latin typeface="Times New Roman"/>
                <a:cs typeface="Times New Roman"/>
              </a:rPr>
              <a:t>system </a:t>
            </a:r>
            <a:r>
              <a:rPr sz="2294" dirty="0">
                <a:solidFill>
                  <a:srgbClr val="0D0D0D"/>
                </a:solidFill>
                <a:latin typeface="Times New Roman"/>
                <a:cs typeface="Times New Roman"/>
              </a:rPr>
              <a:t>for </a:t>
            </a:r>
            <a:r>
              <a:rPr sz="2294" spc="-71" dirty="0">
                <a:solidFill>
                  <a:srgbClr val="0D0D0D"/>
                </a:solidFill>
                <a:latin typeface="Times New Roman"/>
                <a:cs typeface="Times New Roman"/>
              </a:rPr>
              <a:t>judging</a:t>
            </a:r>
            <a:r>
              <a:rPr sz="2294" spc="13" dirty="0">
                <a:solidFill>
                  <a:srgbClr val="0D0D0D"/>
                </a:solidFill>
                <a:latin typeface="Times New Roman"/>
                <a:cs typeface="Times New Roman"/>
              </a:rPr>
              <a:t> </a:t>
            </a:r>
            <a:r>
              <a:rPr sz="2294" spc="-93" dirty="0">
                <a:solidFill>
                  <a:srgbClr val="0D0D0D"/>
                </a:solidFill>
                <a:latin typeface="Times New Roman"/>
                <a:cs typeface="Times New Roman"/>
              </a:rPr>
              <a:t>wine?</a:t>
            </a:r>
            <a:endParaRPr sz="2294" dirty="0">
              <a:solidFill>
                <a:prstClr val="black"/>
              </a:solidFill>
              <a:latin typeface="Times New Roman"/>
              <a:cs typeface="Times New Roman"/>
            </a:endParaRPr>
          </a:p>
        </p:txBody>
      </p:sp>
      <p:sp>
        <p:nvSpPr>
          <p:cNvPr id="4" name="object 4"/>
          <p:cNvSpPr/>
          <p:nvPr/>
        </p:nvSpPr>
        <p:spPr>
          <a:xfrm>
            <a:off x="1356994" y="1951694"/>
            <a:ext cx="3357275" cy="3783106"/>
          </a:xfrm>
          <a:prstGeom prst="rect">
            <a:avLst/>
          </a:prstGeom>
          <a:blipFill>
            <a:blip r:embed="rId2" cstate="print"/>
            <a:stretch>
              <a:fillRect/>
            </a:stretch>
          </a:blipFill>
        </p:spPr>
        <p:txBody>
          <a:bodyPr wrap="square" lIns="0" tIns="0" rIns="0" bIns="0" rtlCol="0"/>
          <a:lstStyle/>
          <a:p>
            <a:endParaRPr sz="1588">
              <a:solidFill>
                <a:prstClr val="black"/>
              </a:solidFill>
            </a:endParaRPr>
          </a:p>
        </p:txBody>
      </p:sp>
      <p:sp>
        <p:nvSpPr>
          <p:cNvPr id="6" name="object 6"/>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1</a:t>
            </a:r>
          </a:p>
        </p:txBody>
      </p:sp>
    </p:spTree>
    <p:extLst>
      <p:ext uri="{BB962C8B-B14F-4D97-AF65-F5344CB8AC3E}">
        <p14:creationId xmlns:p14="http://schemas.microsoft.com/office/powerpoint/2010/main" val="178660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29095" y="152400"/>
            <a:ext cx="6804016" cy="523220"/>
          </a:xfrm>
          <a:prstGeom prst="rect">
            <a:avLst/>
          </a:prstGeom>
          <a:noFill/>
        </p:spPr>
        <p:txBody>
          <a:bodyPr wrap="none" rtlCol="0">
            <a:spAutoFit/>
          </a:bodyPr>
          <a:lstStyle/>
          <a:p>
            <a:r>
              <a:rPr lang="en-US" sz="2800" dirty="0">
                <a:solidFill>
                  <a:prstClr val="white"/>
                </a:solidFill>
              </a:rPr>
              <a:t>Meet </a:t>
            </a:r>
            <a:r>
              <a:rPr lang="en-US" sz="2800" dirty="0" err="1">
                <a:solidFill>
                  <a:prstClr val="white"/>
                </a:solidFill>
              </a:rPr>
              <a:t>Orley</a:t>
            </a:r>
            <a:r>
              <a:rPr lang="en-US" sz="2800" dirty="0">
                <a:solidFill>
                  <a:prstClr val="white"/>
                </a:solidFill>
              </a:rPr>
              <a:t> Ashenfelter, Princeton Economist</a:t>
            </a:r>
          </a:p>
        </p:txBody>
      </p:sp>
      <p:pic>
        <p:nvPicPr>
          <p:cNvPr id="2" name="Picture 1" descr="53893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133" y="838200"/>
            <a:ext cx="9198460" cy="5181600"/>
          </a:xfrm>
          <a:prstGeom prst="rect">
            <a:avLst/>
          </a:prstGeom>
        </p:spPr>
      </p:pic>
      <p:sp>
        <p:nvSpPr>
          <p:cNvPr id="3" name="Rectangle 2"/>
          <p:cNvSpPr/>
          <p:nvPr/>
        </p:nvSpPr>
        <p:spPr>
          <a:xfrm>
            <a:off x="1481667" y="5334000"/>
            <a:ext cx="9220200" cy="152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err="1">
                <a:solidFill>
                  <a:prstClr val="white"/>
                </a:solidFill>
              </a:rPr>
              <a:t>Orley</a:t>
            </a:r>
            <a:r>
              <a:rPr lang="en-US" dirty="0">
                <a:solidFill>
                  <a:prstClr val="white"/>
                </a:solidFill>
              </a:rPr>
              <a:t> is a respected economist at Princeton who edited the American Economic Review.  He noticed that Bordeaux are best when the grapes are ripe and their juice is concentrated. In years when the summer is hot, grapes get ripe. And, in years of below-average rainfall, the fruit gets concentrated. So it's in the hot and dry years that you tend to get the legendary vintages.  </a:t>
            </a:r>
            <a:r>
              <a:rPr lang="en-US" dirty="0" err="1">
                <a:solidFill>
                  <a:prstClr val="white"/>
                </a:solidFill>
              </a:rPr>
              <a:t>Orley</a:t>
            </a:r>
            <a:r>
              <a:rPr lang="en-US" dirty="0">
                <a:solidFill>
                  <a:prstClr val="white"/>
                </a:solidFill>
              </a:rPr>
              <a:t> believed a predictive model based on weather would help him select the better wines. </a:t>
            </a:r>
          </a:p>
        </p:txBody>
      </p:sp>
    </p:spTree>
    <p:extLst>
      <p:ext uri="{BB962C8B-B14F-4D97-AF65-F5344CB8AC3E}">
        <p14:creationId xmlns:p14="http://schemas.microsoft.com/office/powerpoint/2010/main" val="31404773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8405">
              <a:tabLst>
                <a:tab pos="2796577" algn="l"/>
                <a:tab pos="4316736" algn="l"/>
                <a:tab pos="4915162" algn="l"/>
              </a:tabLst>
            </a:pPr>
            <a:r>
              <a:rPr spc="22" dirty="0"/>
              <a:t>P</a:t>
            </a:r>
            <a:r>
              <a:rPr dirty="0">
                <a:latin typeface="Times New Roman"/>
                <a:cs typeface="Times New Roman"/>
              </a:rPr>
              <a:t>r</a:t>
            </a:r>
            <a:r>
              <a:rPr spc="-110" dirty="0"/>
              <a:t>e</a:t>
            </a:r>
            <a:r>
              <a:rPr spc="-101" dirty="0"/>
              <a:t>dic</a:t>
            </a:r>
            <a:r>
              <a:rPr spc="53" dirty="0"/>
              <a:t>t</a:t>
            </a:r>
            <a:r>
              <a:rPr spc="-75" dirty="0"/>
              <a:t>in</a:t>
            </a:r>
            <a:r>
              <a:rPr spc="-202" dirty="0"/>
              <a:t>g </a:t>
            </a:r>
            <a:r>
              <a:rPr spc="53" dirty="0"/>
              <a:t>t</a:t>
            </a:r>
            <a:r>
              <a:rPr spc="40" dirty="0"/>
              <a:t>h</a:t>
            </a:r>
            <a:r>
              <a:rPr spc="-110" dirty="0"/>
              <a:t>e	</a:t>
            </a:r>
            <a:r>
              <a:rPr spc="88" dirty="0"/>
              <a:t>Q</a:t>
            </a:r>
            <a:r>
              <a:rPr spc="53" dirty="0"/>
              <a:t>u</a:t>
            </a:r>
            <a:r>
              <a:rPr spc="-150" dirty="0"/>
              <a:t>a</a:t>
            </a:r>
            <a:r>
              <a:rPr spc="-110" dirty="0"/>
              <a:t>lit</a:t>
            </a:r>
            <a:r>
              <a:rPr spc="-326" dirty="0"/>
              <a:t>y</a:t>
            </a:r>
            <a:r>
              <a:rPr dirty="0">
                <a:latin typeface="Times New Roman"/>
                <a:cs typeface="Times New Roman"/>
              </a:rPr>
              <a:t>	</a:t>
            </a:r>
            <a:r>
              <a:rPr spc="40" dirty="0"/>
              <a:t>o</a:t>
            </a:r>
            <a:r>
              <a:rPr spc="-44" dirty="0"/>
              <a:t>f</a:t>
            </a:r>
            <a:r>
              <a:rPr dirty="0">
                <a:latin typeface="Times New Roman"/>
                <a:cs typeface="Times New Roman"/>
              </a:rPr>
              <a:t>	</a:t>
            </a:r>
            <a:r>
              <a:rPr spc="-229" dirty="0"/>
              <a:t>W</a:t>
            </a:r>
            <a:r>
              <a:rPr spc="-75" dirty="0"/>
              <a:t>in</a:t>
            </a:r>
            <a:r>
              <a:rPr spc="-110" dirty="0"/>
              <a:t>e</a:t>
            </a:r>
          </a:p>
        </p:txBody>
      </p:sp>
      <p:sp>
        <p:nvSpPr>
          <p:cNvPr id="3" name="object 3"/>
          <p:cNvSpPr txBox="1"/>
          <p:nvPr/>
        </p:nvSpPr>
        <p:spPr>
          <a:xfrm>
            <a:off x="1298448" y="1847174"/>
            <a:ext cx="4606185" cy="2636672"/>
          </a:xfrm>
          <a:prstGeom prst="rect">
            <a:avLst/>
          </a:prstGeom>
        </p:spPr>
        <p:txBody>
          <a:bodyPr vert="horz" wrap="square" lIns="0" tIns="560" rIns="0" bIns="0" rtlCol="0">
            <a:spAutoFit/>
          </a:bodyPr>
          <a:lstStyle/>
          <a:p>
            <a:pPr marL="291368" marR="4483" indent="-280162">
              <a:lnSpc>
                <a:spcPct val="99600"/>
              </a:lnSpc>
              <a:spcBef>
                <a:spcPts val="4"/>
              </a:spcBef>
              <a:buClr>
                <a:srgbClr val="720808"/>
              </a:buClr>
              <a:buSzPct val="70312"/>
              <a:buFont typeface="Arial"/>
              <a:buChar char="•"/>
              <a:tabLst>
                <a:tab pos="293610" algn="l"/>
              </a:tabLst>
            </a:pPr>
            <a:r>
              <a:rPr sz="2824" spc="-71" dirty="0">
                <a:solidFill>
                  <a:srgbClr val="0D0D0D"/>
                </a:solidFill>
                <a:latin typeface="Times New Roman"/>
                <a:cs typeface="Times New Roman"/>
              </a:rPr>
              <a:t>March </a:t>
            </a:r>
            <a:r>
              <a:rPr sz="2824" spc="-93" dirty="0">
                <a:solidFill>
                  <a:srgbClr val="0D0D0D"/>
                </a:solidFill>
                <a:latin typeface="Times New Roman"/>
                <a:cs typeface="Times New Roman"/>
              </a:rPr>
              <a:t>1990 </a:t>
            </a:r>
            <a:r>
              <a:rPr sz="2824" spc="-62" dirty="0">
                <a:solidFill>
                  <a:srgbClr val="0D0D0D"/>
                </a:solidFill>
                <a:latin typeface="Times New Roman"/>
                <a:cs typeface="Times New Roman"/>
              </a:rPr>
              <a:t>- </a:t>
            </a:r>
            <a:r>
              <a:rPr sz="2824" spc="-57" dirty="0">
                <a:solidFill>
                  <a:srgbClr val="0D0D0D"/>
                </a:solidFill>
                <a:latin typeface="Times New Roman"/>
                <a:cs typeface="Times New Roman"/>
              </a:rPr>
              <a:t>Orley  Ashenfelter, </a:t>
            </a:r>
            <a:r>
              <a:rPr sz="2824" spc="-110" dirty="0">
                <a:solidFill>
                  <a:srgbClr val="0D0D0D"/>
                </a:solidFill>
                <a:latin typeface="Times New Roman"/>
                <a:cs typeface="Times New Roman"/>
              </a:rPr>
              <a:t>a  </a:t>
            </a:r>
            <a:r>
              <a:rPr sz="2824" spc="-18" dirty="0">
                <a:solidFill>
                  <a:srgbClr val="0D0D0D"/>
                </a:solidFill>
                <a:latin typeface="Times New Roman"/>
                <a:cs typeface="Times New Roman"/>
              </a:rPr>
              <a:t>Princeton</a:t>
            </a:r>
            <a:r>
              <a:rPr sz="2824" spc="-53" dirty="0">
                <a:solidFill>
                  <a:srgbClr val="0D0D0D"/>
                </a:solidFill>
                <a:latin typeface="Times New Roman"/>
                <a:cs typeface="Times New Roman"/>
              </a:rPr>
              <a:t> </a:t>
            </a:r>
            <a:r>
              <a:rPr sz="2824" spc="-44" dirty="0">
                <a:solidFill>
                  <a:srgbClr val="0D0D0D"/>
                </a:solidFill>
                <a:latin typeface="Times New Roman"/>
                <a:cs typeface="Times New Roman"/>
              </a:rPr>
              <a:t>economics  </a:t>
            </a:r>
            <a:r>
              <a:rPr sz="2824" spc="-35" dirty="0">
                <a:solidFill>
                  <a:srgbClr val="0D0D0D"/>
                </a:solidFill>
                <a:latin typeface="Times New Roman"/>
                <a:cs typeface="Times New Roman"/>
              </a:rPr>
              <a:t>professor, </a:t>
            </a:r>
            <a:r>
              <a:rPr lang="en-US" sz="2824" spc="-35" dirty="0">
                <a:solidFill>
                  <a:srgbClr val="0D0D0D"/>
                </a:solidFill>
                <a:latin typeface="Times New Roman"/>
                <a:cs typeface="Times New Roman"/>
              </a:rPr>
              <a:t/>
            </a:r>
            <a:br>
              <a:rPr lang="en-US" sz="2824" spc="-35" dirty="0">
                <a:solidFill>
                  <a:srgbClr val="0D0D0D"/>
                </a:solidFill>
                <a:latin typeface="Times New Roman"/>
                <a:cs typeface="Times New Roman"/>
              </a:rPr>
            </a:br>
            <a:r>
              <a:rPr sz="2824" spc="-93" dirty="0" smtClean="0">
                <a:solidFill>
                  <a:srgbClr val="0D0D0D"/>
                </a:solidFill>
                <a:latin typeface="Times New Roman"/>
                <a:cs typeface="Times New Roman"/>
              </a:rPr>
              <a:t>claims </a:t>
            </a:r>
            <a:r>
              <a:rPr sz="2824" spc="-26" dirty="0">
                <a:solidFill>
                  <a:srgbClr val="0D0D0D"/>
                </a:solidFill>
                <a:latin typeface="Times New Roman"/>
                <a:cs typeface="Times New Roman"/>
              </a:rPr>
              <a:t>he  </a:t>
            </a:r>
            <a:r>
              <a:rPr sz="2824" spc="-53" dirty="0">
                <a:solidFill>
                  <a:srgbClr val="0D0D0D"/>
                </a:solidFill>
                <a:latin typeface="Times New Roman"/>
                <a:cs typeface="Times New Roman"/>
              </a:rPr>
              <a:t>can </a:t>
            </a:r>
            <a:r>
              <a:rPr sz="2824" spc="-35" dirty="0">
                <a:solidFill>
                  <a:srgbClr val="0D0D0D"/>
                </a:solidFill>
                <a:latin typeface="Times New Roman"/>
                <a:cs typeface="Times New Roman"/>
              </a:rPr>
              <a:t>predict</a:t>
            </a:r>
            <a:r>
              <a:rPr sz="2824" dirty="0">
                <a:solidFill>
                  <a:srgbClr val="0D0D0D"/>
                </a:solidFill>
                <a:latin typeface="Times New Roman"/>
                <a:cs typeface="Times New Roman"/>
              </a:rPr>
              <a:t> </a:t>
            </a:r>
            <a:r>
              <a:rPr sz="2824" spc="-88" dirty="0">
                <a:solidFill>
                  <a:srgbClr val="0D0D0D"/>
                </a:solidFill>
                <a:latin typeface="Times New Roman"/>
                <a:cs typeface="Times New Roman"/>
              </a:rPr>
              <a:t>wine</a:t>
            </a:r>
            <a:endParaRPr sz="2824" dirty="0">
              <a:solidFill>
                <a:prstClr val="black"/>
              </a:solidFill>
              <a:latin typeface="Times New Roman"/>
              <a:cs typeface="Times New Roman"/>
            </a:endParaRPr>
          </a:p>
          <a:p>
            <a:pPr marL="291368" marR="755317">
              <a:lnSpc>
                <a:spcPts val="3353"/>
              </a:lnSpc>
              <a:spcBef>
                <a:spcPts val="193"/>
              </a:spcBef>
            </a:pPr>
            <a:r>
              <a:rPr sz="2824" spc="-93" dirty="0">
                <a:solidFill>
                  <a:srgbClr val="0D0D0D"/>
                </a:solidFill>
                <a:latin typeface="Times New Roman"/>
                <a:cs typeface="Times New Roman"/>
              </a:rPr>
              <a:t>quality </a:t>
            </a:r>
            <a:r>
              <a:rPr sz="2824" spc="-31" dirty="0">
                <a:solidFill>
                  <a:srgbClr val="0D0D0D"/>
                </a:solidFill>
                <a:latin typeface="Times New Roman"/>
                <a:cs typeface="Times New Roman"/>
              </a:rPr>
              <a:t>without  </a:t>
            </a:r>
            <a:r>
              <a:rPr sz="2824" spc="-53" dirty="0">
                <a:solidFill>
                  <a:srgbClr val="0D0D0D"/>
                </a:solidFill>
                <a:latin typeface="Times New Roman"/>
                <a:cs typeface="Times New Roman"/>
              </a:rPr>
              <a:t>tasting </a:t>
            </a:r>
            <a:r>
              <a:rPr sz="2824" spc="-4" dirty="0">
                <a:solidFill>
                  <a:srgbClr val="0D0D0D"/>
                </a:solidFill>
                <a:latin typeface="Times New Roman"/>
                <a:cs typeface="Times New Roman"/>
              </a:rPr>
              <a:t>the</a:t>
            </a:r>
            <a:r>
              <a:rPr sz="2824" spc="-13" dirty="0">
                <a:solidFill>
                  <a:srgbClr val="0D0D0D"/>
                </a:solidFill>
                <a:latin typeface="Times New Roman"/>
                <a:cs typeface="Times New Roman"/>
              </a:rPr>
              <a:t> </a:t>
            </a:r>
            <a:r>
              <a:rPr sz="2824" spc="-88" dirty="0" smtClean="0">
                <a:solidFill>
                  <a:srgbClr val="0D0D0D"/>
                </a:solidFill>
                <a:latin typeface="Times New Roman"/>
                <a:cs typeface="Times New Roman"/>
              </a:rPr>
              <a:t>wine</a:t>
            </a:r>
            <a:r>
              <a:rPr lang="en-US" sz="2824" spc="-88" dirty="0" smtClean="0">
                <a:solidFill>
                  <a:srgbClr val="0D0D0D"/>
                </a:solidFill>
                <a:latin typeface="Times New Roman"/>
                <a:cs typeface="Times New Roman"/>
              </a:rPr>
              <a:t>.</a:t>
            </a:r>
            <a:endParaRPr sz="2824" dirty="0">
              <a:solidFill>
                <a:prstClr val="black"/>
              </a:solidFill>
              <a:latin typeface="Times New Roman"/>
              <a:cs typeface="Times New Roman"/>
            </a:endParaRPr>
          </a:p>
        </p:txBody>
      </p:sp>
      <p:sp>
        <p:nvSpPr>
          <p:cNvPr id="4" name="object 4"/>
          <p:cNvSpPr/>
          <p:nvPr/>
        </p:nvSpPr>
        <p:spPr>
          <a:xfrm>
            <a:off x="6337610" y="1805974"/>
            <a:ext cx="3428999" cy="4034114"/>
          </a:xfrm>
          <a:prstGeom prst="rect">
            <a:avLst/>
          </a:prstGeom>
          <a:blipFill>
            <a:blip r:embed="rId2" cstate="print"/>
            <a:stretch>
              <a:fillRect/>
            </a:stretch>
          </a:blipFill>
        </p:spPr>
        <p:txBody>
          <a:bodyPr wrap="square" lIns="0" tIns="0" rIns="0" bIns="0" rtlCol="0"/>
          <a:lstStyle/>
          <a:p>
            <a:endParaRPr sz="1588">
              <a:solidFill>
                <a:prstClr val="black"/>
              </a:solidFill>
            </a:endParaRPr>
          </a:p>
        </p:txBody>
      </p:sp>
      <p:sp>
        <p:nvSpPr>
          <p:cNvPr id="6" name="object 6"/>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2</a:t>
            </a:r>
          </a:p>
        </p:txBody>
      </p:sp>
    </p:spTree>
    <p:extLst>
      <p:ext uri="{BB962C8B-B14F-4D97-AF65-F5344CB8AC3E}">
        <p14:creationId xmlns:p14="http://schemas.microsoft.com/office/powerpoint/2010/main" val="278615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r>
              <a:rPr spc="-124" dirty="0"/>
              <a:t>Building </a:t>
            </a:r>
            <a:r>
              <a:rPr spc="-150" dirty="0"/>
              <a:t>a</a:t>
            </a:r>
            <a:r>
              <a:rPr spc="57" dirty="0"/>
              <a:t> </a:t>
            </a:r>
            <a:r>
              <a:rPr spc="-97" dirty="0"/>
              <a:t>Model</a:t>
            </a:r>
          </a:p>
        </p:txBody>
      </p:sp>
      <p:sp>
        <p:nvSpPr>
          <p:cNvPr id="5" name="object 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3</a:t>
            </a:r>
          </a:p>
        </p:txBody>
      </p:sp>
      <p:sp>
        <p:nvSpPr>
          <p:cNvPr id="3" name="object 3"/>
          <p:cNvSpPr txBox="1"/>
          <p:nvPr/>
        </p:nvSpPr>
        <p:spPr>
          <a:xfrm>
            <a:off x="1563624" y="1799665"/>
            <a:ext cx="9518904" cy="3743204"/>
          </a:xfrm>
          <a:prstGeom prst="rect">
            <a:avLst/>
          </a:prstGeom>
        </p:spPr>
        <p:txBody>
          <a:bodyPr vert="horz" wrap="square" lIns="0" tIns="0" rIns="0" bIns="0" rtlCol="0">
            <a:spAutoFit/>
          </a:bodyPr>
          <a:lstStyle/>
          <a:p>
            <a:pPr marL="291368" indent="-280162">
              <a:lnSpc>
                <a:spcPts val="2607"/>
              </a:lnSpc>
              <a:buClr>
                <a:srgbClr val="720808"/>
              </a:buClr>
              <a:buSzPct val="70000"/>
              <a:buFont typeface="Arial"/>
              <a:buChar char="•"/>
              <a:tabLst>
                <a:tab pos="293610" algn="l"/>
              </a:tabLst>
            </a:pPr>
            <a:r>
              <a:rPr sz="2206" spc="-40" dirty="0">
                <a:solidFill>
                  <a:srgbClr val="0D0D0D"/>
                </a:solidFill>
                <a:latin typeface="Times New Roman"/>
                <a:cs typeface="Times New Roman"/>
              </a:rPr>
              <a:t>Ashenfelter used </a:t>
            </a:r>
            <a:r>
              <a:rPr sz="2206" spc="-84" dirty="0">
                <a:solidFill>
                  <a:srgbClr val="0D0D0D"/>
                </a:solidFill>
                <a:latin typeface="Times New Roman"/>
                <a:cs typeface="Times New Roman"/>
              </a:rPr>
              <a:t>a </a:t>
            </a:r>
            <a:r>
              <a:rPr sz="2206" dirty="0">
                <a:solidFill>
                  <a:srgbClr val="0D0D0D"/>
                </a:solidFill>
                <a:latin typeface="Times New Roman"/>
                <a:cs typeface="Times New Roman"/>
              </a:rPr>
              <a:t>method </a:t>
            </a:r>
            <a:r>
              <a:rPr sz="2206" spc="-71" dirty="0">
                <a:solidFill>
                  <a:srgbClr val="0D0D0D"/>
                </a:solidFill>
                <a:latin typeface="Times New Roman"/>
                <a:cs typeface="Times New Roman"/>
              </a:rPr>
              <a:t>called </a:t>
            </a:r>
            <a:r>
              <a:rPr sz="2206" b="1" spc="-44" dirty="0">
                <a:solidFill>
                  <a:srgbClr val="0D0D0D"/>
                </a:solidFill>
                <a:latin typeface="Times New Roman"/>
                <a:cs typeface="Times New Roman"/>
              </a:rPr>
              <a:t>linear</a:t>
            </a:r>
            <a:r>
              <a:rPr sz="2206" b="1" spc="229" dirty="0">
                <a:solidFill>
                  <a:srgbClr val="0D0D0D"/>
                </a:solidFill>
                <a:latin typeface="Times New Roman"/>
                <a:cs typeface="Times New Roman"/>
              </a:rPr>
              <a:t> </a:t>
            </a:r>
            <a:r>
              <a:rPr sz="2206" b="1" spc="-4" dirty="0">
                <a:solidFill>
                  <a:srgbClr val="0D0D0D"/>
                </a:solidFill>
                <a:latin typeface="Times New Roman"/>
                <a:cs typeface="Times New Roman"/>
              </a:rPr>
              <a:t>regression</a:t>
            </a:r>
            <a:endParaRPr sz="2206" dirty="0">
              <a:solidFill>
                <a:prstClr val="black"/>
              </a:solidFill>
              <a:latin typeface="Times New Roman"/>
              <a:cs typeface="Times New Roman"/>
            </a:endParaRPr>
          </a:p>
          <a:p>
            <a:pPr marL="567048" lvl="1" indent="-242060">
              <a:lnSpc>
                <a:spcPts val="2290"/>
              </a:lnSpc>
              <a:buClr>
                <a:srgbClr val="720808"/>
              </a:buClr>
              <a:buSzPct val="70454"/>
              <a:buFont typeface="Arial"/>
              <a:buChar char="•"/>
              <a:tabLst>
                <a:tab pos="567048" algn="l"/>
              </a:tabLst>
            </a:pPr>
            <a:r>
              <a:rPr sz="1941" spc="-26" dirty="0">
                <a:solidFill>
                  <a:srgbClr val="0D0D0D"/>
                </a:solidFill>
                <a:latin typeface="Times New Roman"/>
                <a:cs typeface="Times New Roman"/>
              </a:rPr>
              <a:t>Predicts an </a:t>
            </a:r>
            <a:r>
              <a:rPr sz="1941" spc="-13" dirty="0">
                <a:solidFill>
                  <a:srgbClr val="0D0D0D"/>
                </a:solidFill>
                <a:latin typeface="Times New Roman"/>
                <a:cs typeface="Times New Roman"/>
              </a:rPr>
              <a:t>outcome </a:t>
            </a:r>
            <a:r>
              <a:rPr sz="1941" spc="-62" dirty="0">
                <a:solidFill>
                  <a:srgbClr val="0D0D0D"/>
                </a:solidFill>
                <a:latin typeface="Times New Roman"/>
                <a:cs typeface="Times New Roman"/>
              </a:rPr>
              <a:t>variable, </a:t>
            </a:r>
            <a:r>
              <a:rPr sz="1941" spc="9" dirty="0">
                <a:solidFill>
                  <a:srgbClr val="0D0D0D"/>
                </a:solidFill>
                <a:latin typeface="Times New Roman"/>
                <a:cs typeface="Times New Roman"/>
              </a:rPr>
              <a:t>or </a:t>
            </a:r>
            <a:r>
              <a:rPr sz="1941" i="1" spc="-199" dirty="0">
                <a:solidFill>
                  <a:srgbClr val="0F0F0F"/>
                </a:solidFill>
                <a:latin typeface="Times New Roman"/>
                <a:cs typeface="Times New Roman"/>
              </a:rPr>
              <a:t>dependent</a:t>
            </a:r>
            <a:r>
              <a:rPr sz="1941" i="1" spc="75" dirty="0">
                <a:solidFill>
                  <a:srgbClr val="0F0F0F"/>
                </a:solidFill>
                <a:latin typeface="Times New Roman"/>
                <a:cs typeface="Times New Roman"/>
              </a:rPr>
              <a:t> </a:t>
            </a:r>
            <a:r>
              <a:rPr sz="1941" i="1" spc="-185" dirty="0">
                <a:solidFill>
                  <a:srgbClr val="0F0F0F"/>
                </a:solidFill>
                <a:latin typeface="Times New Roman"/>
                <a:cs typeface="Times New Roman"/>
              </a:rPr>
              <a:t>variable</a:t>
            </a:r>
            <a:endParaRPr sz="1941" dirty="0">
              <a:solidFill>
                <a:prstClr val="black"/>
              </a:solidFill>
              <a:latin typeface="Times New Roman"/>
              <a:cs typeface="Times New Roman"/>
            </a:endParaRPr>
          </a:p>
          <a:p>
            <a:pPr marL="567048" lvl="1" indent="-242060">
              <a:spcBef>
                <a:spcPts val="53"/>
              </a:spcBef>
              <a:buClr>
                <a:srgbClr val="720808"/>
              </a:buClr>
              <a:buSzPct val="70454"/>
              <a:buFont typeface="Arial"/>
              <a:buChar char="•"/>
              <a:tabLst>
                <a:tab pos="567048" algn="l"/>
              </a:tabLst>
            </a:pPr>
            <a:r>
              <a:rPr sz="1941" spc="-26" dirty="0">
                <a:solidFill>
                  <a:srgbClr val="0D0D0D"/>
                </a:solidFill>
                <a:latin typeface="Times New Roman"/>
                <a:cs typeface="Times New Roman"/>
              </a:rPr>
              <a:t>Predicts </a:t>
            </a:r>
            <a:r>
              <a:rPr sz="1941" spc="-53" dirty="0">
                <a:solidFill>
                  <a:srgbClr val="0D0D0D"/>
                </a:solidFill>
                <a:latin typeface="Times New Roman"/>
                <a:cs typeface="Times New Roman"/>
              </a:rPr>
              <a:t>using </a:t>
            </a:r>
            <a:r>
              <a:rPr sz="1941" spc="-75" dirty="0">
                <a:solidFill>
                  <a:srgbClr val="0D0D0D"/>
                </a:solidFill>
                <a:latin typeface="Times New Roman"/>
                <a:cs typeface="Times New Roman"/>
              </a:rPr>
              <a:t>a </a:t>
            </a:r>
            <a:r>
              <a:rPr sz="1941" spc="-26" dirty="0">
                <a:solidFill>
                  <a:srgbClr val="0D0D0D"/>
                </a:solidFill>
                <a:latin typeface="Times New Roman"/>
                <a:cs typeface="Times New Roman"/>
              </a:rPr>
              <a:t>set </a:t>
            </a:r>
            <a:r>
              <a:rPr sz="1941" dirty="0">
                <a:solidFill>
                  <a:srgbClr val="0D0D0D"/>
                </a:solidFill>
                <a:latin typeface="Times New Roman"/>
                <a:cs typeface="Times New Roman"/>
              </a:rPr>
              <a:t>of  </a:t>
            </a:r>
            <a:r>
              <a:rPr sz="1941" i="1" spc="-185" dirty="0">
                <a:solidFill>
                  <a:srgbClr val="0F0F0F"/>
                </a:solidFill>
                <a:latin typeface="Times New Roman"/>
                <a:cs typeface="Times New Roman"/>
              </a:rPr>
              <a:t>independent</a:t>
            </a:r>
            <a:r>
              <a:rPr sz="1941" i="1" spc="-84" dirty="0">
                <a:solidFill>
                  <a:srgbClr val="0F0F0F"/>
                </a:solidFill>
                <a:latin typeface="Times New Roman"/>
                <a:cs typeface="Times New Roman"/>
              </a:rPr>
              <a:t> </a:t>
            </a:r>
            <a:r>
              <a:rPr sz="1941" i="1" spc="-185" dirty="0">
                <a:solidFill>
                  <a:srgbClr val="0F0F0F"/>
                </a:solidFill>
                <a:latin typeface="Times New Roman"/>
                <a:cs typeface="Times New Roman"/>
              </a:rPr>
              <a:t>variables</a:t>
            </a:r>
            <a:endParaRPr sz="1941" dirty="0">
              <a:solidFill>
                <a:prstClr val="black"/>
              </a:solidFill>
              <a:latin typeface="Times New Roman"/>
              <a:cs typeface="Times New Roman"/>
            </a:endParaRPr>
          </a:p>
          <a:p>
            <a:pPr lvl="1">
              <a:spcBef>
                <a:spcPts val="13"/>
              </a:spcBef>
              <a:buFont typeface="Arial"/>
              <a:buChar char="•"/>
            </a:pPr>
            <a:endParaRPr sz="2559" dirty="0">
              <a:solidFill>
                <a:prstClr val="black"/>
              </a:solidFill>
              <a:latin typeface="Times New Roman"/>
              <a:cs typeface="Times New Roman"/>
            </a:endParaRPr>
          </a:p>
          <a:p>
            <a:pPr marL="291368" marR="4483" indent="-280162">
              <a:lnSpc>
                <a:spcPct val="80000"/>
              </a:lnSpc>
              <a:buClr>
                <a:srgbClr val="720808"/>
              </a:buClr>
              <a:buSzPct val="70000"/>
              <a:buFont typeface="Arial"/>
              <a:buChar char="•"/>
              <a:tabLst>
                <a:tab pos="293610" algn="l"/>
              </a:tabLst>
            </a:pPr>
            <a:r>
              <a:rPr sz="2206" spc="4" dirty="0">
                <a:solidFill>
                  <a:srgbClr val="0D0D0D"/>
                </a:solidFill>
                <a:latin typeface="Times New Roman"/>
                <a:cs typeface="Times New Roman"/>
              </a:rPr>
              <a:t>Dependent </a:t>
            </a:r>
            <a:r>
              <a:rPr sz="2206" spc="-75" dirty="0">
                <a:solidFill>
                  <a:srgbClr val="0D0D0D"/>
                </a:solidFill>
                <a:latin typeface="Times New Roman"/>
                <a:cs typeface="Times New Roman"/>
              </a:rPr>
              <a:t>variable: </a:t>
            </a:r>
            <a:r>
              <a:rPr sz="2206" spc="-71" dirty="0">
                <a:solidFill>
                  <a:srgbClr val="0D0D0D"/>
                </a:solidFill>
                <a:latin typeface="Times New Roman"/>
                <a:cs typeface="Times New Roman"/>
              </a:rPr>
              <a:t>typical </a:t>
            </a:r>
            <a:r>
              <a:rPr sz="2206" spc="-44" dirty="0">
                <a:solidFill>
                  <a:srgbClr val="0D0D0D"/>
                </a:solidFill>
                <a:latin typeface="Times New Roman"/>
                <a:cs typeface="Times New Roman"/>
              </a:rPr>
              <a:t>price in </a:t>
            </a:r>
            <a:r>
              <a:rPr sz="2206" spc="-71" dirty="0">
                <a:solidFill>
                  <a:srgbClr val="0D0D0D"/>
                </a:solidFill>
                <a:latin typeface="Times New Roman"/>
                <a:cs typeface="Times New Roman"/>
              </a:rPr>
              <a:t>1990-1991 wine </a:t>
            </a:r>
            <a:r>
              <a:rPr sz="2206" spc="-35" dirty="0">
                <a:solidFill>
                  <a:srgbClr val="0D0D0D"/>
                </a:solidFill>
                <a:latin typeface="Times New Roman"/>
                <a:cs typeface="Times New Roman"/>
              </a:rPr>
              <a:t>auctions  </a:t>
            </a:r>
            <a:r>
              <a:rPr sz="2206" spc="-44" dirty="0">
                <a:solidFill>
                  <a:srgbClr val="0D0D0D"/>
                </a:solidFill>
                <a:latin typeface="Times New Roman"/>
                <a:cs typeface="Times New Roman"/>
              </a:rPr>
              <a:t>(approximates</a:t>
            </a:r>
            <a:r>
              <a:rPr sz="2206" spc="-49" dirty="0">
                <a:solidFill>
                  <a:srgbClr val="0D0D0D"/>
                </a:solidFill>
                <a:latin typeface="Times New Roman"/>
                <a:cs typeface="Times New Roman"/>
              </a:rPr>
              <a:t> </a:t>
            </a:r>
            <a:r>
              <a:rPr sz="2206" spc="-75" dirty="0">
                <a:solidFill>
                  <a:srgbClr val="0D0D0D"/>
                </a:solidFill>
                <a:latin typeface="Times New Roman"/>
                <a:cs typeface="Times New Roman"/>
              </a:rPr>
              <a:t>quality)</a:t>
            </a:r>
            <a:endParaRPr sz="2206" dirty="0">
              <a:solidFill>
                <a:prstClr val="black"/>
              </a:solidFill>
              <a:latin typeface="Times New Roman"/>
              <a:cs typeface="Times New Roman"/>
            </a:endParaRPr>
          </a:p>
          <a:p>
            <a:pPr>
              <a:spcBef>
                <a:spcPts val="33"/>
              </a:spcBef>
              <a:buClr>
                <a:srgbClr val="720808"/>
              </a:buClr>
              <a:buFont typeface="Arial"/>
              <a:buChar char="•"/>
            </a:pPr>
            <a:endParaRPr sz="2427" dirty="0">
              <a:solidFill>
                <a:prstClr val="black"/>
              </a:solidFill>
              <a:latin typeface="Times New Roman"/>
              <a:cs typeface="Times New Roman"/>
            </a:endParaRPr>
          </a:p>
          <a:p>
            <a:pPr marL="293610" indent="-282403">
              <a:buClr>
                <a:srgbClr val="720808"/>
              </a:buClr>
              <a:buSzPct val="70000"/>
              <a:buFont typeface="Arial"/>
              <a:buChar char="•"/>
              <a:tabLst>
                <a:tab pos="293610" algn="l"/>
              </a:tabLst>
            </a:pPr>
            <a:r>
              <a:rPr sz="2206" dirty="0">
                <a:solidFill>
                  <a:srgbClr val="0D0D0D"/>
                </a:solidFill>
                <a:latin typeface="Times New Roman"/>
                <a:cs typeface="Times New Roman"/>
              </a:rPr>
              <a:t>Independent</a:t>
            </a:r>
            <a:r>
              <a:rPr sz="2206" spc="-49" dirty="0">
                <a:solidFill>
                  <a:srgbClr val="0D0D0D"/>
                </a:solidFill>
                <a:latin typeface="Times New Roman"/>
                <a:cs typeface="Times New Roman"/>
              </a:rPr>
              <a:t> </a:t>
            </a:r>
            <a:r>
              <a:rPr sz="2206" spc="-75" dirty="0">
                <a:solidFill>
                  <a:srgbClr val="0D0D0D"/>
                </a:solidFill>
                <a:latin typeface="Times New Roman"/>
                <a:cs typeface="Times New Roman"/>
              </a:rPr>
              <a:t>variables:</a:t>
            </a:r>
            <a:endParaRPr sz="2206" dirty="0">
              <a:solidFill>
                <a:prstClr val="black"/>
              </a:solidFill>
              <a:latin typeface="Times New Roman"/>
              <a:cs typeface="Times New Roman"/>
            </a:endParaRPr>
          </a:p>
          <a:p>
            <a:pPr marL="567048" lvl="1" indent="-242060">
              <a:spcBef>
                <a:spcPts val="9"/>
              </a:spcBef>
              <a:buClr>
                <a:srgbClr val="720808"/>
              </a:buClr>
              <a:buSzPct val="68181"/>
              <a:buFont typeface="Arial"/>
              <a:buChar char="•"/>
              <a:tabLst>
                <a:tab pos="567048" algn="l"/>
              </a:tabLst>
            </a:pPr>
            <a:r>
              <a:rPr sz="1941" spc="-75" dirty="0">
                <a:solidFill>
                  <a:srgbClr val="0D0D0D"/>
                </a:solidFill>
                <a:latin typeface="Times New Roman"/>
                <a:cs typeface="Times New Roman"/>
              </a:rPr>
              <a:t>Age </a:t>
            </a:r>
            <a:r>
              <a:rPr sz="1941" dirty="0">
                <a:solidFill>
                  <a:srgbClr val="0D0D0D"/>
                </a:solidFill>
                <a:latin typeface="Times New Roman"/>
                <a:cs typeface="Times New Roman"/>
              </a:rPr>
              <a:t>– </a:t>
            </a:r>
            <a:r>
              <a:rPr sz="1941" spc="-26" dirty="0">
                <a:solidFill>
                  <a:srgbClr val="0D0D0D"/>
                </a:solidFill>
                <a:latin typeface="Times New Roman"/>
                <a:cs typeface="Times New Roman"/>
              </a:rPr>
              <a:t>older </a:t>
            </a:r>
            <a:r>
              <a:rPr sz="1941" spc="-57" dirty="0">
                <a:solidFill>
                  <a:srgbClr val="0D0D0D"/>
                </a:solidFill>
                <a:latin typeface="Times New Roman"/>
                <a:cs typeface="Times New Roman"/>
              </a:rPr>
              <a:t>wines </a:t>
            </a:r>
            <a:r>
              <a:rPr sz="1941" spc="-44" dirty="0">
                <a:solidFill>
                  <a:srgbClr val="0D0D0D"/>
                </a:solidFill>
                <a:latin typeface="Times New Roman"/>
                <a:cs typeface="Times New Roman"/>
              </a:rPr>
              <a:t>are </a:t>
            </a:r>
            <a:r>
              <a:rPr sz="1941" spc="-13" dirty="0">
                <a:solidFill>
                  <a:srgbClr val="0D0D0D"/>
                </a:solidFill>
                <a:latin typeface="Times New Roman"/>
                <a:cs typeface="Times New Roman"/>
              </a:rPr>
              <a:t>more</a:t>
            </a:r>
            <a:r>
              <a:rPr sz="1941" spc="141" dirty="0">
                <a:solidFill>
                  <a:srgbClr val="0D0D0D"/>
                </a:solidFill>
                <a:latin typeface="Times New Roman"/>
                <a:cs typeface="Times New Roman"/>
              </a:rPr>
              <a:t> </a:t>
            </a:r>
            <a:r>
              <a:rPr sz="1941" spc="-53" dirty="0">
                <a:solidFill>
                  <a:srgbClr val="0D0D0D"/>
                </a:solidFill>
                <a:latin typeface="Times New Roman"/>
                <a:cs typeface="Times New Roman"/>
              </a:rPr>
              <a:t>expensive</a:t>
            </a:r>
            <a:endParaRPr sz="1941" dirty="0">
              <a:solidFill>
                <a:prstClr val="black"/>
              </a:solidFill>
              <a:latin typeface="Times New Roman"/>
              <a:cs typeface="Times New Roman"/>
            </a:endParaRPr>
          </a:p>
          <a:p>
            <a:pPr marL="567048" lvl="1" indent="-242060">
              <a:spcBef>
                <a:spcPts val="53"/>
              </a:spcBef>
              <a:buClr>
                <a:srgbClr val="720808"/>
              </a:buClr>
              <a:buSzPct val="68181"/>
              <a:buFont typeface="Arial"/>
              <a:buChar char="•"/>
              <a:tabLst>
                <a:tab pos="567048" algn="l"/>
              </a:tabLst>
            </a:pPr>
            <a:r>
              <a:rPr sz="1941" spc="-62" dirty="0">
                <a:solidFill>
                  <a:srgbClr val="0D0D0D"/>
                </a:solidFill>
                <a:latin typeface="Times New Roman"/>
                <a:cs typeface="Times New Roman"/>
              </a:rPr>
              <a:t>Weather</a:t>
            </a:r>
            <a:endParaRPr sz="1941" dirty="0">
              <a:solidFill>
                <a:prstClr val="black"/>
              </a:solidFill>
              <a:latin typeface="Times New Roman"/>
              <a:cs typeface="Times New Roman"/>
            </a:endParaRPr>
          </a:p>
          <a:p>
            <a:pPr marL="818073" lvl="2" indent="-201717">
              <a:spcBef>
                <a:spcPts val="44"/>
              </a:spcBef>
              <a:buClr>
                <a:srgbClr val="720808"/>
              </a:buClr>
              <a:buSzPct val="70000"/>
              <a:buFont typeface="Arial"/>
              <a:buChar char="•"/>
              <a:tabLst>
                <a:tab pos="818073" algn="l"/>
              </a:tabLst>
            </a:pPr>
            <a:r>
              <a:rPr sz="1765" spc="-75" dirty="0">
                <a:solidFill>
                  <a:srgbClr val="0D0D0D"/>
                </a:solidFill>
                <a:latin typeface="Times New Roman"/>
                <a:cs typeface="Times New Roman"/>
              </a:rPr>
              <a:t>Average </a:t>
            </a:r>
            <a:r>
              <a:rPr sz="1765" spc="-26" dirty="0">
                <a:solidFill>
                  <a:srgbClr val="0D0D0D"/>
                </a:solidFill>
                <a:latin typeface="Times New Roman"/>
                <a:cs typeface="Times New Roman"/>
              </a:rPr>
              <a:t>Growing </a:t>
            </a:r>
            <a:r>
              <a:rPr sz="1765" spc="-44" dirty="0">
                <a:solidFill>
                  <a:srgbClr val="0D0D0D"/>
                </a:solidFill>
                <a:latin typeface="Times New Roman"/>
                <a:cs typeface="Times New Roman"/>
              </a:rPr>
              <a:t>Season</a:t>
            </a:r>
            <a:r>
              <a:rPr sz="1765" spc="49" dirty="0">
                <a:solidFill>
                  <a:srgbClr val="0D0D0D"/>
                </a:solidFill>
                <a:latin typeface="Times New Roman"/>
                <a:cs typeface="Times New Roman"/>
              </a:rPr>
              <a:t> </a:t>
            </a:r>
            <a:r>
              <a:rPr sz="1765" spc="-26" dirty="0">
                <a:solidFill>
                  <a:srgbClr val="0D0D0D"/>
                </a:solidFill>
                <a:latin typeface="Times New Roman"/>
                <a:cs typeface="Times New Roman"/>
              </a:rPr>
              <a:t>Temperature</a:t>
            </a:r>
            <a:endParaRPr sz="1765" dirty="0">
              <a:solidFill>
                <a:prstClr val="black"/>
              </a:solidFill>
              <a:latin typeface="Times New Roman"/>
              <a:cs typeface="Times New Roman"/>
            </a:endParaRPr>
          </a:p>
          <a:p>
            <a:pPr marL="818073" lvl="2" indent="-201717">
              <a:buClr>
                <a:srgbClr val="720808"/>
              </a:buClr>
              <a:buSzPct val="70000"/>
              <a:buFont typeface="Arial"/>
              <a:buChar char="•"/>
              <a:tabLst>
                <a:tab pos="818073" algn="l"/>
              </a:tabLst>
            </a:pPr>
            <a:r>
              <a:rPr sz="1765" spc="-13" dirty="0">
                <a:solidFill>
                  <a:srgbClr val="0D0D0D"/>
                </a:solidFill>
                <a:latin typeface="Times New Roman"/>
                <a:cs typeface="Times New Roman"/>
              </a:rPr>
              <a:t>Harvest</a:t>
            </a:r>
            <a:r>
              <a:rPr sz="1765" spc="-84" dirty="0">
                <a:solidFill>
                  <a:srgbClr val="0D0D0D"/>
                </a:solidFill>
                <a:latin typeface="Times New Roman"/>
                <a:cs typeface="Times New Roman"/>
              </a:rPr>
              <a:t> </a:t>
            </a:r>
            <a:r>
              <a:rPr sz="1765" spc="-53" dirty="0">
                <a:solidFill>
                  <a:srgbClr val="0D0D0D"/>
                </a:solidFill>
                <a:latin typeface="Times New Roman"/>
                <a:cs typeface="Times New Roman"/>
              </a:rPr>
              <a:t>Rain</a:t>
            </a:r>
            <a:endParaRPr sz="1765" dirty="0">
              <a:solidFill>
                <a:prstClr val="black"/>
              </a:solidFill>
              <a:latin typeface="Times New Roman"/>
              <a:cs typeface="Times New Roman"/>
            </a:endParaRPr>
          </a:p>
          <a:p>
            <a:pPr marL="818073" lvl="2" indent="-201717">
              <a:buClr>
                <a:srgbClr val="720808"/>
              </a:buClr>
              <a:buSzPct val="70000"/>
              <a:buFont typeface="Arial"/>
              <a:buChar char="•"/>
              <a:tabLst>
                <a:tab pos="818073" algn="l"/>
              </a:tabLst>
            </a:pPr>
            <a:r>
              <a:rPr sz="1765" spc="-35" dirty="0">
                <a:solidFill>
                  <a:srgbClr val="0D0D0D"/>
                </a:solidFill>
                <a:latin typeface="Times New Roman"/>
                <a:cs typeface="Times New Roman"/>
              </a:rPr>
              <a:t>Winter</a:t>
            </a:r>
            <a:r>
              <a:rPr sz="1765" spc="-71" dirty="0">
                <a:solidFill>
                  <a:srgbClr val="0D0D0D"/>
                </a:solidFill>
                <a:latin typeface="Times New Roman"/>
                <a:cs typeface="Times New Roman"/>
              </a:rPr>
              <a:t> </a:t>
            </a:r>
            <a:r>
              <a:rPr sz="1765" spc="-53" dirty="0">
                <a:solidFill>
                  <a:srgbClr val="0D0D0D"/>
                </a:solidFill>
                <a:latin typeface="Times New Roman"/>
                <a:cs typeface="Times New Roman"/>
              </a:rPr>
              <a:t>Rain</a:t>
            </a:r>
            <a:endParaRPr sz="1765" dirty="0">
              <a:solidFill>
                <a:prstClr val="black"/>
              </a:solidFill>
              <a:latin typeface="Times New Roman"/>
              <a:cs typeface="Times New Roman"/>
            </a:endParaRPr>
          </a:p>
        </p:txBody>
      </p:sp>
    </p:spTree>
    <p:extLst>
      <p:ext uri="{BB962C8B-B14F-4D97-AF65-F5344CB8AC3E}">
        <p14:creationId xmlns:p14="http://schemas.microsoft.com/office/powerpoint/2010/main" val="134961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1206">
              <a:tabLst>
                <a:tab pos="901561" algn="l"/>
                <a:tab pos="3510990" algn="l"/>
              </a:tabLst>
            </a:pPr>
            <a:r>
              <a:rPr dirty="0">
                <a:latin typeface="Times New Roman"/>
                <a:cs typeface="Times New Roman"/>
              </a:rPr>
              <a:t>The	</a:t>
            </a:r>
            <a:r>
              <a:rPr spc="-13" dirty="0"/>
              <a:t>Data</a:t>
            </a:r>
            <a:r>
              <a:rPr spc="494" dirty="0"/>
              <a:t> </a:t>
            </a:r>
            <a:r>
              <a:rPr spc="-132" dirty="0"/>
              <a:t>(1952</a:t>
            </a:r>
            <a:r>
              <a:rPr spc="485" dirty="0"/>
              <a:t> </a:t>
            </a:r>
            <a:r>
              <a:rPr dirty="0">
                <a:latin typeface="Times New Roman"/>
                <a:cs typeface="Times New Roman"/>
              </a:rPr>
              <a:t>–	</a:t>
            </a:r>
            <a:r>
              <a:rPr spc="-137" dirty="0"/>
              <a:t>1978)</a:t>
            </a:r>
          </a:p>
        </p:txBody>
      </p:sp>
      <p:sp>
        <p:nvSpPr>
          <p:cNvPr id="3" name="object 3"/>
          <p:cNvSpPr/>
          <p:nvPr/>
        </p:nvSpPr>
        <p:spPr>
          <a:xfrm>
            <a:off x="6009808" y="242242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4" name="object 4"/>
          <p:cNvSpPr/>
          <p:nvPr/>
        </p:nvSpPr>
        <p:spPr>
          <a:xfrm>
            <a:off x="5904581" y="2145045"/>
            <a:ext cx="72838" cy="72838"/>
          </a:xfrm>
          <a:custGeom>
            <a:avLst/>
            <a:gdLst/>
            <a:ahLst/>
            <a:cxnLst/>
            <a:rect l="l" t="t" r="r" b="b"/>
            <a:pathLst>
              <a:path w="82550" h="82550">
                <a:moveTo>
                  <a:pt x="0" y="0"/>
                </a:moveTo>
                <a:lnTo>
                  <a:pt x="82342" y="0"/>
                </a:lnTo>
                <a:lnTo>
                  <a:pt x="82342" y="82364"/>
                </a:lnTo>
                <a:lnTo>
                  <a:pt x="0" y="82364"/>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 name="object 5"/>
          <p:cNvSpPr/>
          <p:nvPr/>
        </p:nvSpPr>
        <p:spPr>
          <a:xfrm>
            <a:off x="5694138" y="2325189"/>
            <a:ext cx="72838" cy="72838"/>
          </a:xfrm>
          <a:custGeom>
            <a:avLst/>
            <a:gdLst/>
            <a:ahLst/>
            <a:cxnLst/>
            <a:rect l="l" t="t" r="r" b="b"/>
            <a:pathLst>
              <a:path w="82550" h="82550">
                <a:moveTo>
                  <a:pt x="0" y="0"/>
                </a:moveTo>
                <a:lnTo>
                  <a:pt x="82342" y="0"/>
                </a:lnTo>
                <a:lnTo>
                  <a:pt x="82342" y="82364"/>
                </a:lnTo>
                <a:lnTo>
                  <a:pt x="0" y="82364"/>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 name="object 6"/>
          <p:cNvSpPr/>
          <p:nvPr/>
        </p:nvSpPr>
        <p:spPr>
          <a:xfrm>
            <a:off x="5483695" y="2682569"/>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 name="object 7"/>
          <p:cNvSpPr/>
          <p:nvPr/>
        </p:nvSpPr>
        <p:spPr>
          <a:xfrm>
            <a:off x="5378467" y="2788215"/>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8" name="object 8"/>
          <p:cNvSpPr/>
          <p:nvPr/>
        </p:nvSpPr>
        <p:spPr>
          <a:xfrm>
            <a:off x="5273252" y="212649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 name="object 9"/>
          <p:cNvSpPr/>
          <p:nvPr/>
        </p:nvSpPr>
        <p:spPr>
          <a:xfrm>
            <a:off x="5168024" y="2919891"/>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 name="object 10"/>
          <p:cNvSpPr/>
          <p:nvPr/>
        </p:nvSpPr>
        <p:spPr>
          <a:xfrm>
            <a:off x="5062797" y="191348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 name="object 11"/>
          <p:cNvSpPr/>
          <p:nvPr/>
        </p:nvSpPr>
        <p:spPr>
          <a:xfrm>
            <a:off x="4957581" y="2476952"/>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 name="object 12"/>
          <p:cNvSpPr/>
          <p:nvPr/>
        </p:nvSpPr>
        <p:spPr>
          <a:xfrm>
            <a:off x="4852355" y="282107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3" name="object 13"/>
          <p:cNvSpPr/>
          <p:nvPr/>
        </p:nvSpPr>
        <p:spPr>
          <a:xfrm>
            <a:off x="4747138" y="2517001"/>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 name="object 14"/>
          <p:cNvSpPr/>
          <p:nvPr/>
        </p:nvSpPr>
        <p:spPr>
          <a:xfrm>
            <a:off x="4641912" y="3055953"/>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 name="object 15"/>
          <p:cNvSpPr/>
          <p:nvPr/>
        </p:nvSpPr>
        <p:spPr>
          <a:xfrm>
            <a:off x="4536684" y="2295377"/>
            <a:ext cx="72838" cy="72838"/>
          </a:xfrm>
          <a:custGeom>
            <a:avLst/>
            <a:gdLst/>
            <a:ahLst/>
            <a:cxnLst/>
            <a:rect l="l" t="t" r="r" b="b"/>
            <a:pathLst>
              <a:path w="82550" h="82550">
                <a:moveTo>
                  <a:pt x="0" y="0"/>
                </a:moveTo>
                <a:lnTo>
                  <a:pt x="82342" y="0"/>
                </a:lnTo>
                <a:lnTo>
                  <a:pt x="82342" y="82367"/>
                </a:lnTo>
                <a:lnTo>
                  <a:pt x="0" y="82367"/>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 name="object 16"/>
          <p:cNvSpPr/>
          <p:nvPr/>
        </p:nvSpPr>
        <p:spPr>
          <a:xfrm>
            <a:off x="4431468" y="275630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7" name="object 17"/>
          <p:cNvSpPr/>
          <p:nvPr/>
        </p:nvSpPr>
        <p:spPr>
          <a:xfrm>
            <a:off x="4326241" y="30601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8" name="object 18"/>
          <p:cNvSpPr/>
          <p:nvPr/>
        </p:nvSpPr>
        <p:spPr>
          <a:xfrm>
            <a:off x="4221025" y="3007997"/>
            <a:ext cx="72838" cy="72838"/>
          </a:xfrm>
          <a:custGeom>
            <a:avLst/>
            <a:gdLst/>
            <a:ahLst/>
            <a:cxnLst/>
            <a:rect l="l" t="t" r="r" b="b"/>
            <a:pathLst>
              <a:path w="82550" h="82550">
                <a:moveTo>
                  <a:pt x="0" y="0"/>
                </a:moveTo>
                <a:lnTo>
                  <a:pt x="82330" y="0"/>
                </a:lnTo>
                <a:lnTo>
                  <a:pt x="82330"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9" name="object 19"/>
          <p:cNvSpPr/>
          <p:nvPr/>
        </p:nvSpPr>
        <p:spPr>
          <a:xfrm>
            <a:off x="4115798" y="237487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0" name="object 20"/>
          <p:cNvSpPr/>
          <p:nvPr/>
        </p:nvSpPr>
        <p:spPr>
          <a:xfrm>
            <a:off x="4010570" y="2576116"/>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1" name="object 21"/>
          <p:cNvSpPr/>
          <p:nvPr/>
        </p:nvSpPr>
        <p:spPr>
          <a:xfrm>
            <a:off x="3905354" y="307985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2" name="object 22"/>
          <p:cNvSpPr/>
          <p:nvPr/>
        </p:nvSpPr>
        <p:spPr>
          <a:xfrm>
            <a:off x="3800127" y="285981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3" name="object 23"/>
          <p:cNvSpPr/>
          <p:nvPr/>
        </p:nvSpPr>
        <p:spPr>
          <a:xfrm>
            <a:off x="3694911" y="303439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4" name="object 24"/>
          <p:cNvSpPr/>
          <p:nvPr/>
        </p:nvSpPr>
        <p:spPr>
          <a:xfrm>
            <a:off x="3589682" y="2525872"/>
            <a:ext cx="72838" cy="72838"/>
          </a:xfrm>
          <a:custGeom>
            <a:avLst/>
            <a:gdLst/>
            <a:ahLst/>
            <a:cxnLst/>
            <a:rect l="l" t="t" r="r" b="b"/>
            <a:pathLst>
              <a:path w="82550" h="82550">
                <a:moveTo>
                  <a:pt x="0" y="0"/>
                </a:moveTo>
                <a:lnTo>
                  <a:pt x="82345" y="0"/>
                </a:lnTo>
                <a:lnTo>
                  <a:pt x="82345"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5" name="object 25"/>
          <p:cNvSpPr/>
          <p:nvPr/>
        </p:nvSpPr>
        <p:spPr>
          <a:xfrm>
            <a:off x="3484460" y="261295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6" name="object 26"/>
          <p:cNvSpPr/>
          <p:nvPr/>
        </p:nvSpPr>
        <p:spPr>
          <a:xfrm>
            <a:off x="3379237" y="3052431"/>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7" name="object 27"/>
          <p:cNvSpPr/>
          <p:nvPr/>
        </p:nvSpPr>
        <p:spPr>
          <a:xfrm>
            <a:off x="3274014" y="257988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8" name="object 28"/>
          <p:cNvSpPr/>
          <p:nvPr/>
        </p:nvSpPr>
        <p:spPr>
          <a:xfrm>
            <a:off x="3310342" y="3162844"/>
            <a:ext cx="2630581" cy="0"/>
          </a:xfrm>
          <a:custGeom>
            <a:avLst/>
            <a:gdLst/>
            <a:ahLst/>
            <a:cxnLst/>
            <a:rect l="l" t="t" r="r" b="b"/>
            <a:pathLst>
              <a:path w="2981325">
                <a:moveTo>
                  <a:pt x="0" y="0"/>
                </a:moveTo>
                <a:lnTo>
                  <a:pt x="2981309" y="0"/>
                </a:lnTo>
              </a:path>
            </a:pathLst>
          </a:custGeom>
          <a:ln w="9532">
            <a:solidFill>
              <a:srgbClr val="000000"/>
            </a:solidFill>
          </a:ln>
        </p:spPr>
        <p:txBody>
          <a:bodyPr wrap="square" lIns="0" tIns="0" rIns="0" bIns="0" rtlCol="0"/>
          <a:lstStyle/>
          <a:p>
            <a:endParaRPr sz="1588">
              <a:solidFill>
                <a:prstClr val="black"/>
              </a:solidFill>
            </a:endParaRPr>
          </a:p>
        </p:txBody>
      </p:sp>
      <p:sp>
        <p:nvSpPr>
          <p:cNvPr id="29" name="object 29"/>
          <p:cNvSpPr/>
          <p:nvPr/>
        </p:nvSpPr>
        <p:spPr>
          <a:xfrm>
            <a:off x="3310342"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30" name="object 30"/>
          <p:cNvSpPr/>
          <p:nvPr/>
        </p:nvSpPr>
        <p:spPr>
          <a:xfrm>
            <a:off x="3836456"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31" name="object 31"/>
          <p:cNvSpPr/>
          <p:nvPr/>
        </p:nvSpPr>
        <p:spPr>
          <a:xfrm>
            <a:off x="4362568"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32" name="object 32"/>
          <p:cNvSpPr/>
          <p:nvPr/>
        </p:nvSpPr>
        <p:spPr>
          <a:xfrm>
            <a:off x="4888682"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33" name="object 33"/>
          <p:cNvSpPr/>
          <p:nvPr/>
        </p:nvSpPr>
        <p:spPr>
          <a:xfrm>
            <a:off x="5414795"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34" name="object 34"/>
          <p:cNvSpPr/>
          <p:nvPr/>
        </p:nvSpPr>
        <p:spPr>
          <a:xfrm>
            <a:off x="5940909"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35" name="object 35"/>
          <p:cNvSpPr txBox="1"/>
          <p:nvPr/>
        </p:nvSpPr>
        <p:spPr>
          <a:xfrm>
            <a:off x="3254239" y="3291053"/>
            <a:ext cx="112619" cy="196849"/>
          </a:xfrm>
          <a:prstGeom prst="rect">
            <a:avLst/>
          </a:prstGeom>
        </p:spPr>
        <p:txBody>
          <a:bodyPr vert="horz" wrap="square" lIns="0" tIns="0" rIns="0" bIns="0" rtlCol="0">
            <a:spAutoFit/>
          </a:bodyPr>
          <a:lstStyle/>
          <a:p>
            <a:pPr marL="11206"/>
            <a:r>
              <a:rPr sz="1279" spc="-9" dirty="0">
                <a:solidFill>
                  <a:prstClr val="black"/>
                </a:solidFill>
                <a:latin typeface="Arial"/>
                <a:cs typeface="Arial"/>
              </a:rPr>
              <a:t>5</a:t>
            </a:r>
            <a:endParaRPr sz="1279">
              <a:solidFill>
                <a:prstClr val="black"/>
              </a:solidFill>
              <a:latin typeface="Arial"/>
              <a:cs typeface="Arial"/>
            </a:endParaRPr>
          </a:p>
        </p:txBody>
      </p:sp>
      <p:sp>
        <p:nvSpPr>
          <p:cNvPr id="36" name="object 36"/>
          <p:cNvSpPr txBox="1"/>
          <p:nvPr/>
        </p:nvSpPr>
        <p:spPr>
          <a:xfrm>
            <a:off x="3735462" y="3291053"/>
            <a:ext cx="202266" cy="196849"/>
          </a:xfrm>
          <a:prstGeom prst="rect">
            <a:avLst/>
          </a:prstGeom>
        </p:spPr>
        <p:txBody>
          <a:bodyPr vert="horz" wrap="square" lIns="0" tIns="0" rIns="0" bIns="0" rtlCol="0">
            <a:spAutoFit/>
          </a:bodyPr>
          <a:lstStyle/>
          <a:p>
            <a:pPr marL="11206"/>
            <a:r>
              <a:rPr sz="1279" spc="-9" dirty="0">
                <a:solidFill>
                  <a:prstClr val="black"/>
                </a:solidFill>
                <a:latin typeface="Arial"/>
                <a:cs typeface="Arial"/>
              </a:rPr>
              <a:t>10</a:t>
            </a:r>
            <a:endParaRPr sz="1279">
              <a:solidFill>
                <a:prstClr val="black"/>
              </a:solidFill>
              <a:latin typeface="Arial"/>
              <a:cs typeface="Arial"/>
            </a:endParaRPr>
          </a:p>
        </p:txBody>
      </p:sp>
      <p:sp>
        <p:nvSpPr>
          <p:cNvPr id="37" name="object 37"/>
          <p:cNvSpPr txBox="1"/>
          <p:nvPr/>
        </p:nvSpPr>
        <p:spPr>
          <a:xfrm>
            <a:off x="5839915" y="3291053"/>
            <a:ext cx="202266" cy="196849"/>
          </a:xfrm>
          <a:prstGeom prst="rect">
            <a:avLst/>
          </a:prstGeom>
        </p:spPr>
        <p:txBody>
          <a:bodyPr vert="horz" wrap="square" lIns="0" tIns="0" rIns="0" bIns="0" rtlCol="0">
            <a:spAutoFit/>
          </a:bodyPr>
          <a:lstStyle/>
          <a:p>
            <a:pPr marL="11206"/>
            <a:r>
              <a:rPr sz="1279" spc="-9" dirty="0">
                <a:solidFill>
                  <a:prstClr val="black"/>
                </a:solidFill>
                <a:latin typeface="Arial"/>
                <a:cs typeface="Arial"/>
              </a:rPr>
              <a:t>30</a:t>
            </a:r>
            <a:endParaRPr sz="1279">
              <a:solidFill>
                <a:prstClr val="black"/>
              </a:solidFill>
              <a:latin typeface="Arial"/>
              <a:cs typeface="Arial"/>
            </a:endParaRPr>
          </a:p>
        </p:txBody>
      </p:sp>
      <p:sp>
        <p:nvSpPr>
          <p:cNvPr id="38" name="object 38"/>
          <p:cNvSpPr/>
          <p:nvPr/>
        </p:nvSpPr>
        <p:spPr>
          <a:xfrm>
            <a:off x="3200910" y="1946612"/>
            <a:ext cx="0" cy="1019735"/>
          </a:xfrm>
          <a:custGeom>
            <a:avLst/>
            <a:gdLst/>
            <a:ahLst/>
            <a:cxnLst/>
            <a:rect l="l" t="t" r="r" b="b"/>
            <a:pathLst>
              <a:path h="1155700">
                <a:moveTo>
                  <a:pt x="0" y="1155086"/>
                </a:moveTo>
                <a:lnTo>
                  <a:pt x="0" y="0"/>
                </a:lnTo>
              </a:path>
            </a:pathLst>
          </a:custGeom>
          <a:ln w="9530">
            <a:solidFill>
              <a:srgbClr val="000000"/>
            </a:solidFill>
          </a:ln>
        </p:spPr>
        <p:txBody>
          <a:bodyPr wrap="square" lIns="0" tIns="0" rIns="0" bIns="0" rtlCol="0"/>
          <a:lstStyle/>
          <a:p>
            <a:endParaRPr sz="1588">
              <a:solidFill>
                <a:prstClr val="black"/>
              </a:solidFill>
            </a:endParaRPr>
          </a:p>
        </p:txBody>
      </p:sp>
      <p:sp>
        <p:nvSpPr>
          <p:cNvPr id="39" name="object 39"/>
          <p:cNvSpPr/>
          <p:nvPr/>
        </p:nvSpPr>
        <p:spPr>
          <a:xfrm>
            <a:off x="3120182" y="2965805"/>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40" name="object 40"/>
          <p:cNvSpPr/>
          <p:nvPr/>
        </p:nvSpPr>
        <p:spPr>
          <a:xfrm>
            <a:off x="3120182" y="2711011"/>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41" name="object 41"/>
          <p:cNvSpPr/>
          <p:nvPr/>
        </p:nvSpPr>
        <p:spPr>
          <a:xfrm>
            <a:off x="3120182" y="2456204"/>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42" name="object 42"/>
          <p:cNvSpPr/>
          <p:nvPr/>
        </p:nvSpPr>
        <p:spPr>
          <a:xfrm>
            <a:off x="3120182" y="2201410"/>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43" name="object 43"/>
          <p:cNvSpPr/>
          <p:nvPr/>
        </p:nvSpPr>
        <p:spPr>
          <a:xfrm>
            <a:off x="3120182" y="1946612"/>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44" name="object 44"/>
          <p:cNvSpPr txBox="1"/>
          <p:nvPr/>
        </p:nvSpPr>
        <p:spPr>
          <a:xfrm>
            <a:off x="2865125" y="2842326"/>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6.5</a:t>
            </a:r>
            <a:endParaRPr sz="1279">
              <a:solidFill>
                <a:prstClr val="black"/>
              </a:solidFill>
              <a:latin typeface="Arial"/>
              <a:cs typeface="Arial"/>
            </a:endParaRPr>
          </a:p>
        </p:txBody>
      </p:sp>
      <p:sp>
        <p:nvSpPr>
          <p:cNvPr id="45" name="object 45"/>
          <p:cNvSpPr txBox="1"/>
          <p:nvPr/>
        </p:nvSpPr>
        <p:spPr>
          <a:xfrm>
            <a:off x="2865125" y="2332724"/>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7.5</a:t>
            </a:r>
            <a:endParaRPr sz="1279">
              <a:solidFill>
                <a:prstClr val="black"/>
              </a:solidFill>
              <a:latin typeface="Arial"/>
              <a:cs typeface="Arial"/>
            </a:endParaRPr>
          </a:p>
        </p:txBody>
      </p:sp>
      <p:sp>
        <p:nvSpPr>
          <p:cNvPr id="46" name="object 46"/>
          <p:cNvSpPr txBox="1"/>
          <p:nvPr/>
        </p:nvSpPr>
        <p:spPr>
          <a:xfrm>
            <a:off x="2865125" y="1823130"/>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8.5</a:t>
            </a:r>
            <a:endParaRPr sz="1279">
              <a:solidFill>
                <a:prstClr val="black"/>
              </a:solidFill>
              <a:latin typeface="Arial"/>
              <a:cs typeface="Arial"/>
            </a:endParaRPr>
          </a:p>
        </p:txBody>
      </p:sp>
      <p:sp>
        <p:nvSpPr>
          <p:cNvPr id="47" name="object 47"/>
          <p:cNvSpPr/>
          <p:nvPr/>
        </p:nvSpPr>
        <p:spPr>
          <a:xfrm>
            <a:off x="3200910" y="1903167"/>
            <a:ext cx="2954991" cy="1260101"/>
          </a:xfrm>
          <a:custGeom>
            <a:avLst/>
            <a:gdLst/>
            <a:ahLst/>
            <a:cxnLst/>
            <a:rect l="l" t="t" r="r" b="b"/>
            <a:pathLst>
              <a:path w="3348990" h="1428114">
                <a:moveTo>
                  <a:pt x="0" y="1427633"/>
                </a:moveTo>
                <a:lnTo>
                  <a:pt x="3348611" y="1427633"/>
                </a:lnTo>
                <a:lnTo>
                  <a:pt x="3348611" y="0"/>
                </a:lnTo>
                <a:lnTo>
                  <a:pt x="0" y="0"/>
                </a:lnTo>
                <a:lnTo>
                  <a:pt x="0" y="1427633"/>
                </a:lnTo>
              </a:path>
            </a:pathLst>
          </a:custGeom>
          <a:ln w="9532">
            <a:solidFill>
              <a:srgbClr val="000000"/>
            </a:solidFill>
          </a:ln>
        </p:spPr>
        <p:txBody>
          <a:bodyPr wrap="square" lIns="0" tIns="0" rIns="0" bIns="0" rtlCol="0"/>
          <a:lstStyle/>
          <a:p>
            <a:endParaRPr sz="1588">
              <a:solidFill>
                <a:prstClr val="black"/>
              </a:solidFill>
            </a:endParaRPr>
          </a:p>
        </p:txBody>
      </p:sp>
      <p:sp>
        <p:nvSpPr>
          <p:cNvPr id="48" name="object 48"/>
          <p:cNvSpPr txBox="1"/>
          <p:nvPr/>
        </p:nvSpPr>
        <p:spPr>
          <a:xfrm>
            <a:off x="3940198" y="3291052"/>
            <a:ext cx="1576107" cy="521938"/>
          </a:xfrm>
          <a:prstGeom prst="rect">
            <a:avLst/>
          </a:prstGeom>
        </p:spPr>
        <p:txBody>
          <a:bodyPr vert="horz" wrap="square" lIns="0" tIns="0" rIns="0" bIns="0" rtlCol="0">
            <a:spAutoFit/>
          </a:bodyPr>
          <a:lstStyle/>
          <a:p>
            <a:pPr marL="332272">
              <a:tabLst>
                <a:tab pos="858415" algn="l"/>
                <a:tab pos="1384561" algn="l"/>
              </a:tabLst>
            </a:pPr>
            <a:r>
              <a:rPr sz="1279" spc="-9" dirty="0">
                <a:solidFill>
                  <a:prstClr val="black"/>
                </a:solidFill>
                <a:latin typeface="Arial"/>
                <a:cs typeface="Arial"/>
              </a:rPr>
              <a:t>15	20	25</a:t>
            </a:r>
            <a:endParaRPr sz="1279">
              <a:solidFill>
                <a:prstClr val="black"/>
              </a:solidFill>
              <a:latin typeface="Arial"/>
              <a:cs typeface="Arial"/>
            </a:endParaRPr>
          </a:p>
          <a:p>
            <a:pPr marL="11206">
              <a:spcBef>
                <a:spcPts val="1006"/>
              </a:spcBef>
            </a:pPr>
            <a:r>
              <a:rPr sz="1279" spc="-9" dirty="0">
                <a:solidFill>
                  <a:prstClr val="black"/>
                </a:solidFill>
                <a:latin typeface="Arial"/>
                <a:cs typeface="Arial"/>
              </a:rPr>
              <a:t>Age </a:t>
            </a:r>
            <a:r>
              <a:rPr sz="1279" spc="-4" dirty="0">
                <a:solidFill>
                  <a:prstClr val="black"/>
                </a:solidFill>
                <a:latin typeface="Arial"/>
                <a:cs typeface="Arial"/>
              </a:rPr>
              <a:t>of </a:t>
            </a:r>
            <a:r>
              <a:rPr sz="1279" spc="-9" dirty="0">
                <a:solidFill>
                  <a:prstClr val="black"/>
                </a:solidFill>
                <a:latin typeface="Arial"/>
                <a:cs typeface="Arial"/>
              </a:rPr>
              <a:t>Wine</a:t>
            </a:r>
            <a:r>
              <a:rPr sz="1279" spc="-53" dirty="0">
                <a:solidFill>
                  <a:prstClr val="black"/>
                </a:solidFill>
                <a:latin typeface="Arial"/>
                <a:cs typeface="Arial"/>
              </a:rPr>
              <a:t> </a:t>
            </a:r>
            <a:r>
              <a:rPr sz="1279" spc="-4" dirty="0">
                <a:solidFill>
                  <a:prstClr val="black"/>
                </a:solidFill>
                <a:latin typeface="Arial"/>
                <a:cs typeface="Arial"/>
              </a:rPr>
              <a:t>(Years)</a:t>
            </a:r>
            <a:endParaRPr sz="1279">
              <a:solidFill>
                <a:prstClr val="black"/>
              </a:solidFill>
              <a:latin typeface="Arial"/>
              <a:cs typeface="Arial"/>
            </a:endParaRPr>
          </a:p>
        </p:txBody>
      </p:sp>
      <p:sp>
        <p:nvSpPr>
          <p:cNvPr id="49" name="object 49"/>
          <p:cNvSpPr txBox="1"/>
          <p:nvPr/>
        </p:nvSpPr>
        <p:spPr>
          <a:xfrm>
            <a:off x="2542212" y="1812741"/>
            <a:ext cx="179536" cy="1440516"/>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
        <p:nvSpPr>
          <p:cNvPr id="50" name="object 50"/>
          <p:cNvSpPr/>
          <p:nvPr/>
        </p:nvSpPr>
        <p:spPr>
          <a:xfrm>
            <a:off x="4588059" y="444890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1" name="object 51"/>
          <p:cNvSpPr/>
          <p:nvPr/>
        </p:nvSpPr>
        <p:spPr>
          <a:xfrm>
            <a:off x="3726395" y="4171528"/>
            <a:ext cx="72838" cy="72838"/>
          </a:xfrm>
          <a:custGeom>
            <a:avLst/>
            <a:gdLst/>
            <a:ahLst/>
            <a:cxnLst/>
            <a:rect l="l" t="t" r="r" b="b"/>
            <a:pathLst>
              <a:path w="82550" h="82550">
                <a:moveTo>
                  <a:pt x="0" y="0"/>
                </a:moveTo>
                <a:lnTo>
                  <a:pt x="82330" y="0"/>
                </a:lnTo>
                <a:lnTo>
                  <a:pt x="82330"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2" name="object 52"/>
          <p:cNvSpPr/>
          <p:nvPr/>
        </p:nvSpPr>
        <p:spPr>
          <a:xfrm>
            <a:off x="4264932" y="4351671"/>
            <a:ext cx="72838" cy="72838"/>
          </a:xfrm>
          <a:custGeom>
            <a:avLst/>
            <a:gdLst/>
            <a:ahLst/>
            <a:cxnLst/>
            <a:rect l="l" t="t" r="r" b="b"/>
            <a:pathLst>
              <a:path w="82550" h="82550">
                <a:moveTo>
                  <a:pt x="0" y="0"/>
                </a:moveTo>
                <a:lnTo>
                  <a:pt x="82342" y="0"/>
                </a:lnTo>
                <a:lnTo>
                  <a:pt x="82342" y="82364"/>
                </a:lnTo>
                <a:lnTo>
                  <a:pt x="0" y="82364"/>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3" name="object 53"/>
          <p:cNvSpPr/>
          <p:nvPr/>
        </p:nvSpPr>
        <p:spPr>
          <a:xfrm>
            <a:off x="4049511" y="470905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4" name="object 54"/>
          <p:cNvSpPr/>
          <p:nvPr/>
        </p:nvSpPr>
        <p:spPr>
          <a:xfrm>
            <a:off x="4878871" y="4814698"/>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5" name="object 55"/>
          <p:cNvSpPr/>
          <p:nvPr/>
        </p:nvSpPr>
        <p:spPr>
          <a:xfrm>
            <a:off x="4878871" y="41529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6" name="object 56"/>
          <p:cNvSpPr/>
          <p:nvPr/>
        </p:nvSpPr>
        <p:spPr>
          <a:xfrm>
            <a:off x="5988269" y="494637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7" name="object 57"/>
          <p:cNvSpPr/>
          <p:nvPr/>
        </p:nvSpPr>
        <p:spPr>
          <a:xfrm>
            <a:off x="3274014" y="393996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8" name="object 58"/>
          <p:cNvSpPr/>
          <p:nvPr/>
        </p:nvSpPr>
        <p:spPr>
          <a:xfrm>
            <a:off x="3424805" y="4503435"/>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59" name="object 59"/>
          <p:cNvSpPr/>
          <p:nvPr/>
        </p:nvSpPr>
        <p:spPr>
          <a:xfrm>
            <a:off x="4534206" y="484755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0" name="object 60"/>
          <p:cNvSpPr/>
          <p:nvPr/>
        </p:nvSpPr>
        <p:spPr>
          <a:xfrm>
            <a:off x="3898728" y="454348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1" name="object 61"/>
          <p:cNvSpPr/>
          <p:nvPr/>
        </p:nvSpPr>
        <p:spPr>
          <a:xfrm>
            <a:off x="5740535" y="5082436"/>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2" name="object 62"/>
          <p:cNvSpPr/>
          <p:nvPr/>
        </p:nvSpPr>
        <p:spPr>
          <a:xfrm>
            <a:off x="3791012" y="4321860"/>
            <a:ext cx="72838" cy="72838"/>
          </a:xfrm>
          <a:custGeom>
            <a:avLst/>
            <a:gdLst/>
            <a:ahLst/>
            <a:cxnLst/>
            <a:rect l="l" t="t" r="r" b="b"/>
            <a:pathLst>
              <a:path w="82550" h="82550">
                <a:moveTo>
                  <a:pt x="0" y="0"/>
                </a:moveTo>
                <a:lnTo>
                  <a:pt x="82342" y="0"/>
                </a:lnTo>
                <a:lnTo>
                  <a:pt x="82342" y="82367"/>
                </a:lnTo>
                <a:lnTo>
                  <a:pt x="0" y="82367"/>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3" name="object 63"/>
          <p:cNvSpPr/>
          <p:nvPr/>
        </p:nvSpPr>
        <p:spPr>
          <a:xfrm>
            <a:off x="4135677" y="478279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4" name="object 64"/>
          <p:cNvSpPr/>
          <p:nvPr/>
        </p:nvSpPr>
        <p:spPr>
          <a:xfrm>
            <a:off x="6009808" y="5086663"/>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5" name="object 65"/>
          <p:cNvSpPr/>
          <p:nvPr/>
        </p:nvSpPr>
        <p:spPr>
          <a:xfrm>
            <a:off x="5492810" y="50344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6" name="object 66"/>
          <p:cNvSpPr/>
          <p:nvPr/>
        </p:nvSpPr>
        <p:spPr>
          <a:xfrm>
            <a:off x="3823325" y="4401356"/>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7" name="object 67"/>
          <p:cNvSpPr/>
          <p:nvPr/>
        </p:nvSpPr>
        <p:spPr>
          <a:xfrm>
            <a:off x="4071061" y="460259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8" name="object 68"/>
          <p:cNvSpPr/>
          <p:nvPr/>
        </p:nvSpPr>
        <p:spPr>
          <a:xfrm>
            <a:off x="4566520" y="510633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9" name="object 69"/>
          <p:cNvSpPr/>
          <p:nvPr/>
        </p:nvSpPr>
        <p:spPr>
          <a:xfrm>
            <a:off x="4189530" y="488629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0" name="object 70"/>
          <p:cNvSpPr/>
          <p:nvPr/>
        </p:nvSpPr>
        <p:spPr>
          <a:xfrm>
            <a:off x="4846557" y="50608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1" name="object 71"/>
          <p:cNvSpPr/>
          <p:nvPr/>
        </p:nvSpPr>
        <p:spPr>
          <a:xfrm>
            <a:off x="4706539" y="455235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2" name="object 72"/>
          <p:cNvSpPr/>
          <p:nvPr/>
        </p:nvSpPr>
        <p:spPr>
          <a:xfrm>
            <a:off x="5525124" y="463944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3" name="object 73"/>
          <p:cNvSpPr/>
          <p:nvPr/>
        </p:nvSpPr>
        <p:spPr>
          <a:xfrm>
            <a:off x="3801787" y="507891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4" name="object 74"/>
          <p:cNvSpPr/>
          <p:nvPr/>
        </p:nvSpPr>
        <p:spPr>
          <a:xfrm>
            <a:off x="3414035" y="460636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5" name="object 75"/>
          <p:cNvSpPr/>
          <p:nvPr/>
        </p:nvSpPr>
        <p:spPr>
          <a:xfrm>
            <a:off x="3439591" y="5189326"/>
            <a:ext cx="2692774" cy="0"/>
          </a:xfrm>
          <a:custGeom>
            <a:avLst/>
            <a:gdLst/>
            <a:ahLst/>
            <a:cxnLst/>
            <a:rect l="l" t="t" r="r" b="b"/>
            <a:pathLst>
              <a:path w="3051810">
                <a:moveTo>
                  <a:pt x="0" y="0"/>
                </a:moveTo>
                <a:lnTo>
                  <a:pt x="3051738" y="0"/>
                </a:lnTo>
              </a:path>
            </a:pathLst>
          </a:custGeom>
          <a:ln w="9532">
            <a:solidFill>
              <a:srgbClr val="000000"/>
            </a:solidFill>
          </a:ln>
        </p:spPr>
        <p:txBody>
          <a:bodyPr wrap="square" lIns="0" tIns="0" rIns="0" bIns="0" rtlCol="0"/>
          <a:lstStyle/>
          <a:p>
            <a:endParaRPr sz="1588">
              <a:solidFill>
                <a:prstClr val="black"/>
              </a:solidFill>
            </a:endParaRPr>
          </a:p>
        </p:txBody>
      </p:sp>
      <p:sp>
        <p:nvSpPr>
          <p:cNvPr id="76" name="object 76"/>
          <p:cNvSpPr/>
          <p:nvPr/>
        </p:nvSpPr>
        <p:spPr>
          <a:xfrm>
            <a:off x="3439591"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77" name="object 77"/>
          <p:cNvSpPr/>
          <p:nvPr/>
        </p:nvSpPr>
        <p:spPr>
          <a:xfrm>
            <a:off x="3978133"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78" name="object 78"/>
          <p:cNvSpPr/>
          <p:nvPr/>
        </p:nvSpPr>
        <p:spPr>
          <a:xfrm>
            <a:off x="4516681"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79" name="object 79"/>
          <p:cNvSpPr/>
          <p:nvPr/>
        </p:nvSpPr>
        <p:spPr>
          <a:xfrm>
            <a:off x="5055218"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80" name="object 80"/>
          <p:cNvSpPr/>
          <p:nvPr/>
        </p:nvSpPr>
        <p:spPr>
          <a:xfrm>
            <a:off x="5593766"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81" name="object 81"/>
          <p:cNvSpPr/>
          <p:nvPr/>
        </p:nvSpPr>
        <p:spPr>
          <a:xfrm>
            <a:off x="6132302"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82" name="object 82"/>
          <p:cNvSpPr txBox="1"/>
          <p:nvPr/>
        </p:nvSpPr>
        <p:spPr>
          <a:xfrm>
            <a:off x="3338591" y="5317536"/>
            <a:ext cx="202266" cy="196849"/>
          </a:xfrm>
          <a:prstGeom prst="rect">
            <a:avLst/>
          </a:prstGeom>
        </p:spPr>
        <p:txBody>
          <a:bodyPr vert="horz" wrap="square" lIns="0" tIns="0" rIns="0" bIns="0" rtlCol="0">
            <a:spAutoFit/>
          </a:bodyPr>
          <a:lstStyle/>
          <a:p>
            <a:pPr marL="11206"/>
            <a:r>
              <a:rPr sz="1279" spc="-9" dirty="0">
                <a:solidFill>
                  <a:prstClr val="black"/>
                </a:solidFill>
                <a:latin typeface="Arial"/>
                <a:cs typeface="Arial"/>
              </a:rPr>
              <a:t>50</a:t>
            </a:r>
            <a:endParaRPr sz="1279">
              <a:solidFill>
                <a:prstClr val="black"/>
              </a:solidFill>
              <a:latin typeface="Arial"/>
              <a:cs typeface="Arial"/>
            </a:endParaRPr>
          </a:p>
        </p:txBody>
      </p:sp>
      <p:sp>
        <p:nvSpPr>
          <p:cNvPr id="83" name="object 83"/>
          <p:cNvSpPr/>
          <p:nvPr/>
        </p:nvSpPr>
        <p:spPr>
          <a:xfrm>
            <a:off x="3200910" y="3973094"/>
            <a:ext cx="0" cy="1019735"/>
          </a:xfrm>
          <a:custGeom>
            <a:avLst/>
            <a:gdLst/>
            <a:ahLst/>
            <a:cxnLst/>
            <a:rect l="l" t="t" r="r" b="b"/>
            <a:pathLst>
              <a:path h="1155700">
                <a:moveTo>
                  <a:pt x="0" y="1155086"/>
                </a:moveTo>
                <a:lnTo>
                  <a:pt x="0" y="0"/>
                </a:lnTo>
              </a:path>
            </a:pathLst>
          </a:custGeom>
          <a:ln w="9530">
            <a:solidFill>
              <a:srgbClr val="000000"/>
            </a:solidFill>
          </a:ln>
        </p:spPr>
        <p:txBody>
          <a:bodyPr wrap="square" lIns="0" tIns="0" rIns="0" bIns="0" rtlCol="0"/>
          <a:lstStyle/>
          <a:p>
            <a:endParaRPr sz="1588">
              <a:solidFill>
                <a:prstClr val="black"/>
              </a:solidFill>
            </a:endParaRPr>
          </a:p>
        </p:txBody>
      </p:sp>
      <p:sp>
        <p:nvSpPr>
          <p:cNvPr id="84" name="object 84"/>
          <p:cNvSpPr/>
          <p:nvPr/>
        </p:nvSpPr>
        <p:spPr>
          <a:xfrm>
            <a:off x="3120182" y="4992289"/>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85" name="object 85"/>
          <p:cNvSpPr/>
          <p:nvPr/>
        </p:nvSpPr>
        <p:spPr>
          <a:xfrm>
            <a:off x="3120182" y="4737493"/>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86" name="object 86"/>
          <p:cNvSpPr/>
          <p:nvPr/>
        </p:nvSpPr>
        <p:spPr>
          <a:xfrm>
            <a:off x="3120182" y="4482687"/>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87" name="object 87"/>
          <p:cNvSpPr/>
          <p:nvPr/>
        </p:nvSpPr>
        <p:spPr>
          <a:xfrm>
            <a:off x="3120182" y="4227893"/>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88" name="object 88"/>
          <p:cNvSpPr/>
          <p:nvPr/>
        </p:nvSpPr>
        <p:spPr>
          <a:xfrm>
            <a:off x="3120182" y="3973094"/>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89" name="object 89"/>
          <p:cNvSpPr txBox="1"/>
          <p:nvPr/>
        </p:nvSpPr>
        <p:spPr>
          <a:xfrm>
            <a:off x="2865125" y="4868809"/>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6.5</a:t>
            </a:r>
            <a:endParaRPr sz="1279">
              <a:solidFill>
                <a:prstClr val="black"/>
              </a:solidFill>
              <a:latin typeface="Arial"/>
              <a:cs typeface="Arial"/>
            </a:endParaRPr>
          </a:p>
        </p:txBody>
      </p:sp>
      <p:sp>
        <p:nvSpPr>
          <p:cNvPr id="90" name="object 90"/>
          <p:cNvSpPr txBox="1"/>
          <p:nvPr/>
        </p:nvSpPr>
        <p:spPr>
          <a:xfrm>
            <a:off x="2865125" y="4359207"/>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7.5</a:t>
            </a:r>
            <a:endParaRPr sz="1279">
              <a:solidFill>
                <a:prstClr val="black"/>
              </a:solidFill>
              <a:latin typeface="Arial"/>
              <a:cs typeface="Arial"/>
            </a:endParaRPr>
          </a:p>
        </p:txBody>
      </p:sp>
      <p:sp>
        <p:nvSpPr>
          <p:cNvPr id="91" name="object 91"/>
          <p:cNvSpPr txBox="1"/>
          <p:nvPr/>
        </p:nvSpPr>
        <p:spPr>
          <a:xfrm>
            <a:off x="2865125" y="3849614"/>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8.5</a:t>
            </a:r>
            <a:endParaRPr sz="1279">
              <a:solidFill>
                <a:prstClr val="black"/>
              </a:solidFill>
              <a:latin typeface="Arial"/>
              <a:cs typeface="Arial"/>
            </a:endParaRPr>
          </a:p>
        </p:txBody>
      </p:sp>
      <p:sp>
        <p:nvSpPr>
          <p:cNvPr id="92" name="object 92"/>
          <p:cNvSpPr/>
          <p:nvPr/>
        </p:nvSpPr>
        <p:spPr>
          <a:xfrm>
            <a:off x="3200910" y="3929650"/>
            <a:ext cx="2954991" cy="1260101"/>
          </a:xfrm>
          <a:custGeom>
            <a:avLst/>
            <a:gdLst/>
            <a:ahLst/>
            <a:cxnLst/>
            <a:rect l="l" t="t" r="r" b="b"/>
            <a:pathLst>
              <a:path w="3348990" h="1428114">
                <a:moveTo>
                  <a:pt x="0" y="1427633"/>
                </a:moveTo>
                <a:lnTo>
                  <a:pt x="3348611" y="1427633"/>
                </a:lnTo>
                <a:lnTo>
                  <a:pt x="3348611" y="0"/>
                </a:lnTo>
                <a:lnTo>
                  <a:pt x="0" y="0"/>
                </a:lnTo>
                <a:lnTo>
                  <a:pt x="0" y="1427633"/>
                </a:lnTo>
              </a:path>
            </a:pathLst>
          </a:custGeom>
          <a:ln w="9532">
            <a:solidFill>
              <a:srgbClr val="000000"/>
            </a:solidFill>
          </a:ln>
        </p:spPr>
        <p:txBody>
          <a:bodyPr wrap="square" lIns="0" tIns="0" rIns="0" bIns="0" rtlCol="0"/>
          <a:lstStyle/>
          <a:p>
            <a:endParaRPr sz="1588">
              <a:solidFill>
                <a:prstClr val="black"/>
              </a:solidFill>
            </a:endParaRPr>
          </a:p>
        </p:txBody>
      </p:sp>
      <p:sp>
        <p:nvSpPr>
          <p:cNvPr id="93" name="object 93"/>
          <p:cNvSpPr txBox="1"/>
          <p:nvPr/>
        </p:nvSpPr>
        <p:spPr>
          <a:xfrm>
            <a:off x="3832234" y="5317535"/>
            <a:ext cx="2446244" cy="521938"/>
          </a:xfrm>
          <a:prstGeom prst="rect">
            <a:avLst/>
          </a:prstGeom>
        </p:spPr>
        <p:txBody>
          <a:bodyPr vert="horz" wrap="square" lIns="0" tIns="0" rIns="0" bIns="0" rtlCol="0">
            <a:spAutoFit/>
          </a:bodyPr>
          <a:lstStyle/>
          <a:p>
            <a:pPr marL="11206">
              <a:tabLst>
                <a:tab pos="549678" algn="l"/>
                <a:tab pos="1088149" algn="l"/>
                <a:tab pos="1626621" algn="l"/>
                <a:tab pos="2165092" algn="l"/>
              </a:tabLst>
            </a:pPr>
            <a:r>
              <a:rPr sz="1279" spc="-9" dirty="0">
                <a:solidFill>
                  <a:prstClr val="black"/>
                </a:solidFill>
                <a:latin typeface="Arial"/>
                <a:cs typeface="Arial"/>
              </a:rPr>
              <a:t>100	150	200	250	300</a:t>
            </a:r>
            <a:endParaRPr sz="1279" dirty="0">
              <a:solidFill>
                <a:prstClr val="black"/>
              </a:solidFill>
              <a:latin typeface="Arial"/>
              <a:cs typeface="Arial"/>
            </a:endParaRPr>
          </a:p>
          <a:p>
            <a:pPr marL="168658">
              <a:spcBef>
                <a:spcPts val="1006"/>
              </a:spcBef>
            </a:pPr>
            <a:r>
              <a:rPr sz="1279" spc="-4" dirty="0">
                <a:solidFill>
                  <a:prstClr val="black"/>
                </a:solidFill>
                <a:latin typeface="Arial"/>
                <a:cs typeface="Arial"/>
              </a:rPr>
              <a:t>Harvest Rain</a:t>
            </a:r>
            <a:r>
              <a:rPr sz="1279" spc="-75" dirty="0">
                <a:solidFill>
                  <a:prstClr val="black"/>
                </a:solidFill>
                <a:latin typeface="Arial"/>
                <a:cs typeface="Arial"/>
              </a:rPr>
              <a:t> </a:t>
            </a:r>
            <a:r>
              <a:rPr sz="1279" spc="-9" dirty="0">
                <a:solidFill>
                  <a:prstClr val="black"/>
                </a:solidFill>
                <a:latin typeface="Arial"/>
                <a:cs typeface="Arial"/>
              </a:rPr>
              <a:t>(mm)</a:t>
            </a:r>
            <a:endParaRPr sz="1279" dirty="0">
              <a:solidFill>
                <a:prstClr val="black"/>
              </a:solidFill>
              <a:latin typeface="Arial"/>
              <a:cs typeface="Arial"/>
            </a:endParaRPr>
          </a:p>
        </p:txBody>
      </p:sp>
      <p:sp>
        <p:nvSpPr>
          <p:cNvPr id="94" name="object 94"/>
          <p:cNvSpPr txBox="1"/>
          <p:nvPr/>
        </p:nvSpPr>
        <p:spPr>
          <a:xfrm>
            <a:off x="2542212" y="3839224"/>
            <a:ext cx="179536" cy="1440516"/>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
        <p:nvSpPr>
          <p:cNvPr id="95" name="object 95"/>
          <p:cNvSpPr/>
          <p:nvPr/>
        </p:nvSpPr>
        <p:spPr>
          <a:xfrm>
            <a:off x="8389821" y="444890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6" name="object 96"/>
          <p:cNvSpPr/>
          <p:nvPr/>
        </p:nvSpPr>
        <p:spPr>
          <a:xfrm>
            <a:off x="8932159" y="417152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7" name="object 97"/>
          <p:cNvSpPr/>
          <p:nvPr/>
        </p:nvSpPr>
        <p:spPr>
          <a:xfrm>
            <a:off x="7799271" y="4351671"/>
            <a:ext cx="72838" cy="72838"/>
          </a:xfrm>
          <a:custGeom>
            <a:avLst/>
            <a:gdLst/>
            <a:ahLst/>
            <a:cxnLst/>
            <a:rect l="l" t="t" r="r" b="b"/>
            <a:pathLst>
              <a:path w="82550" h="82550">
                <a:moveTo>
                  <a:pt x="0" y="0"/>
                </a:moveTo>
                <a:lnTo>
                  <a:pt x="82342" y="0"/>
                </a:lnTo>
                <a:lnTo>
                  <a:pt x="82342" y="82364"/>
                </a:lnTo>
                <a:lnTo>
                  <a:pt x="0" y="82364"/>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8" name="object 98"/>
          <p:cNvSpPr/>
          <p:nvPr/>
        </p:nvSpPr>
        <p:spPr>
          <a:xfrm>
            <a:off x="7305142" y="470905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9" name="object 99"/>
          <p:cNvSpPr/>
          <p:nvPr/>
        </p:nvSpPr>
        <p:spPr>
          <a:xfrm>
            <a:off x="8281354" y="4814698"/>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0" name="object 100"/>
          <p:cNvSpPr/>
          <p:nvPr/>
        </p:nvSpPr>
        <p:spPr>
          <a:xfrm>
            <a:off x="7696835" y="4152980"/>
            <a:ext cx="72838" cy="72838"/>
          </a:xfrm>
          <a:custGeom>
            <a:avLst/>
            <a:gdLst/>
            <a:ahLst/>
            <a:cxnLst/>
            <a:rect l="l" t="t" r="r" b="b"/>
            <a:pathLst>
              <a:path w="82550" h="82550">
                <a:moveTo>
                  <a:pt x="0" y="0"/>
                </a:moveTo>
                <a:lnTo>
                  <a:pt x="82330" y="0"/>
                </a:lnTo>
                <a:lnTo>
                  <a:pt x="82330"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1" name="object 101"/>
          <p:cNvSpPr/>
          <p:nvPr/>
        </p:nvSpPr>
        <p:spPr>
          <a:xfrm>
            <a:off x="9372050" y="494637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2" name="object 102"/>
          <p:cNvSpPr/>
          <p:nvPr/>
        </p:nvSpPr>
        <p:spPr>
          <a:xfrm>
            <a:off x="9775793" y="393996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3" name="object 103"/>
          <p:cNvSpPr/>
          <p:nvPr/>
        </p:nvSpPr>
        <p:spPr>
          <a:xfrm>
            <a:off x="8974340" y="4503435"/>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4" name="object 104"/>
          <p:cNvSpPr/>
          <p:nvPr/>
        </p:nvSpPr>
        <p:spPr>
          <a:xfrm>
            <a:off x="8438023" y="484755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5" name="object 105"/>
          <p:cNvSpPr/>
          <p:nvPr/>
        </p:nvSpPr>
        <p:spPr>
          <a:xfrm>
            <a:off x="7196674" y="454348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6" name="object 106"/>
          <p:cNvSpPr/>
          <p:nvPr/>
        </p:nvSpPr>
        <p:spPr>
          <a:xfrm>
            <a:off x="8401874" y="5082436"/>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7" name="object 107"/>
          <p:cNvSpPr/>
          <p:nvPr/>
        </p:nvSpPr>
        <p:spPr>
          <a:xfrm>
            <a:off x="9709505" y="4321860"/>
            <a:ext cx="72838" cy="72838"/>
          </a:xfrm>
          <a:custGeom>
            <a:avLst/>
            <a:gdLst/>
            <a:ahLst/>
            <a:cxnLst/>
            <a:rect l="l" t="t" r="r" b="b"/>
            <a:pathLst>
              <a:path w="82550" h="82550">
                <a:moveTo>
                  <a:pt x="0" y="0"/>
                </a:moveTo>
                <a:lnTo>
                  <a:pt x="82342" y="0"/>
                </a:lnTo>
                <a:lnTo>
                  <a:pt x="82342" y="82367"/>
                </a:lnTo>
                <a:lnTo>
                  <a:pt x="0" y="82367"/>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8" name="object 108"/>
          <p:cNvSpPr/>
          <p:nvPr/>
        </p:nvSpPr>
        <p:spPr>
          <a:xfrm>
            <a:off x="9076775" y="478279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9" name="object 109"/>
          <p:cNvSpPr/>
          <p:nvPr/>
        </p:nvSpPr>
        <p:spPr>
          <a:xfrm>
            <a:off x="8450076" y="5086663"/>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0" name="object 110"/>
          <p:cNvSpPr/>
          <p:nvPr/>
        </p:nvSpPr>
        <p:spPr>
          <a:xfrm>
            <a:off x="8450076" y="5086663"/>
            <a:ext cx="72838" cy="72838"/>
          </a:xfrm>
          <a:custGeom>
            <a:avLst/>
            <a:gdLst/>
            <a:ahLst/>
            <a:cxnLst/>
            <a:rect l="l" t="t" r="r" b="b"/>
            <a:pathLst>
              <a:path w="82550" h="82550">
                <a:moveTo>
                  <a:pt x="0" y="0"/>
                </a:moveTo>
                <a:lnTo>
                  <a:pt x="82342" y="0"/>
                </a:lnTo>
                <a:lnTo>
                  <a:pt x="82342" y="82363"/>
                </a:lnTo>
                <a:lnTo>
                  <a:pt x="0" y="82363"/>
                </a:lnTo>
                <a:lnTo>
                  <a:pt x="0" y="0"/>
                </a:lnTo>
                <a:close/>
              </a:path>
            </a:pathLst>
          </a:custGeom>
          <a:ln w="9531">
            <a:solidFill>
              <a:srgbClr val="FFFFFF"/>
            </a:solidFill>
          </a:ln>
        </p:spPr>
        <p:txBody>
          <a:bodyPr wrap="square" lIns="0" tIns="0" rIns="0" bIns="0" rtlCol="0"/>
          <a:lstStyle/>
          <a:p>
            <a:endParaRPr sz="1588">
              <a:solidFill>
                <a:prstClr val="black"/>
              </a:solidFill>
            </a:endParaRPr>
          </a:p>
        </p:txBody>
      </p:sp>
      <p:sp>
        <p:nvSpPr>
          <p:cNvPr id="111" name="object 111"/>
          <p:cNvSpPr/>
          <p:nvPr/>
        </p:nvSpPr>
        <p:spPr>
          <a:xfrm>
            <a:off x="8239162" y="50344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2" name="object 112"/>
          <p:cNvSpPr/>
          <p:nvPr/>
        </p:nvSpPr>
        <p:spPr>
          <a:xfrm>
            <a:off x="8522384" y="4401356"/>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3" name="object 113"/>
          <p:cNvSpPr/>
          <p:nvPr/>
        </p:nvSpPr>
        <p:spPr>
          <a:xfrm>
            <a:off x="8094546" y="460259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4" name="object 114"/>
          <p:cNvSpPr/>
          <p:nvPr/>
        </p:nvSpPr>
        <p:spPr>
          <a:xfrm>
            <a:off x="8004153" y="510633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5" name="object 115"/>
          <p:cNvSpPr/>
          <p:nvPr/>
        </p:nvSpPr>
        <p:spPr>
          <a:xfrm>
            <a:off x="7039999" y="488629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6" name="object 116"/>
          <p:cNvSpPr/>
          <p:nvPr/>
        </p:nvSpPr>
        <p:spPr>
          <a:xfrm>
            <a:off x="8233142" y="50608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7" name="object 117"/>
          <p:cNvSpPr/>
          <p:nvPr/>
        </p:nvSpPr>
        <p:spPr>
          <a:xfrm>
            <a:off x="8233142" y="5060880"/>
            <a:ext cx="72838" cy="72838"/>
          </a:xfrm>
          <a:custGeom>
            <a:avLst/>
            <a:gdLst/>
            <a:ahLst/>
            <a:cxnLst/>
            <a:rect l="l" t="t" r="r" b="b"/>
            <a:pathLst>
              <a:path w="82550" h="82550">
                <a:moveTo>
                  <a:pt x="0" y="0"/>
                </a:moveTo>
                <a:lnTo>
                  <a:pt x="82342" y="0"/>
                </a:lnTo>
                <a:lnTo>
                  <a:pt x="82342" y="82363"/>
                </a:lnTo>
                <a:lnTo>
                  <a:pt x="0" y="82363"/>
                </a:lnTo>
                <a:lnTo>
                  <a:pt x="0" y="0"/>
                </a:lnTo>
                <a:close/>
              </a:path>
            </a:pathLst>
          </a:custGeom>
          <a:ln w="9531">
            <a:solidFill>
              <a:srgbClr val="FFFFFF"/>
            </a:solidFill>
          </a:ln>
        </p:spPr>
        <p:txBody>
          <a:bodyPr wrap="square" lIns="0" tIns="0" rIns="0" bIns="0" rtlCol="0"/>
          <a:lstStyle/>
          <a:p>
            <a:endParaRPr sz="1588">
              <a:solidFill>
                <a:prstClr val="black"/>
              </a:solidFill>
            </a:endParaRPr>
          </a:p>
        </p:txBody>
      </p:sp>
      <p:sp>
        <p:nvSpPr>
          <p:cNvPr id="118" name="object 118"/>
          <p:cNvSpPr/>
          <p:nvPr/>
        </p:nvSpPr>
        <p:spPr>
          <a:xfrm>
            <a:off x="8221088" y="455235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9" name="object 119"/>
          <p:cNvSpPr/>
          <p:nvPr/>
        </p:nvSpPr>
        <p:spPr>
          <a:xfrm>
            <a:off x="7293090" y="463944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0" name="object 120"/>
          <p:cNvSpPr/>
          <p:nvPr/>
        </p:nvSpPr>
        <p:spPr>
          <a:xfrm>
            <a:off x="7293090" y="4639440"/>
            <a:ext cx="72838" cy="72838"/>
          </a:xfrm>
          <a:custGeom>
            <a:avLst/>
            <a:gdLst/>
            <a:ahLst/>
            <a:cxnLst/>
            <a:rect l="l" t="t" r="r" b="b"/>
            <a:pathLst>
              <a:path w="82550" h="82550">
                <a:moveTo>
                  <a:pt x="0" y="0"/>
                </a:moveTo>
                <a:lnTo>
                  <a:pt x="82342" y="0"/>
                </a:lnTo>
                <a:lnTo>
                  <a:pt x="82342" y="82363"/>
                </a:lnTo>
                <a:lnTo>
                  <a:pt x="0" y="82363"/>
                </a:lnTo>
                <a:lnTo>
                  <a:pt x="0" y="0"/>
                </a:lnTo>
                <a:close/>
              </a:path>
            </a:pathLst>
          </a:custGeom>
          <a:ln w="9531">
            <a:solidFill>
              <a:srgbClr val="FFFFFF"/>
            </a:solidFill>
          </a:ln>
        </p:spPr>
        <p:txBody>
          <a:bodyPr wrap="square" lIns="0" tIns="0" rIns="0" bIns="0" rtlCol="0"/>
          <a:lstStyle/>
          <a:p>
            <a:endParaRPr sz="1588">
              <a:solidFill>
                <a:prstClr val="black"/>
              </a:solidFill>
            </a:endParaRPr>
          </a:p>
        </p:txBody>
      </p:sp>
      <p:sp>
        <p:nvSpPr>
          <p:cNvPr id="121" name="object 121"/>
          <p:cNvSpPr/>
          <p:nvPr/>
        </p:nvSpPr>
        <p:spPr>
          <a:xfrm>
            <a:off x="9721559" y="507891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2" name="object 122"/>
          <p:cNvSpPr/>
          <p:nvPr/>
        </p:nvSpPr>
        <p:spPr>
          <a:xfrm>
            <a:off x="9372050" y="460636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3" name="object 123"/>
          <p:cNvSpPr/>
          <p:nvPr/>
        </p:nvSpPr>
        <p:spPr>
          <a:xfrm>
            <a:off x="7220950" y="5189326"/>
            <a:ext cx="2410385" cy="0"/>
          </a:xfrm>
          <a:custGeom>
            <a:avLst/>
            <a:gdLst/>
            <a:ahLst/>
            <a:cxnLst/>
            <a:rect l="l" t="t" r="r" b="b"/>
            <a:pathLst>
              <a:path w="2731770">
                <a:moveTo>
                  <a:pt x="0" y="0"/>
                </a:moveTo>
                <a:lnTo>
                  <a:pt x="2731780" y="0"/>
                </a:lnTo>
              </a:path>
            </a:pathLst>
          </a:custGeom>
          <a:ln w="9532">
            <a:solidFill>
              <a:srgbClr val="000000"/>
            </a:solidFill>
          </a:ln>
        </p:spPr>
        <p:txBody>
          <a:bodyPr wrap="square" lIns="0" tIns="0" rIns="0" bIns="0" rtlCol="0"/>
          <a:lstStyle/>
          <a:p>
            <a:endParaRPr sz="1588">
              <a:solidFill>
                <a:prstClr val="black"/>
              </a:solidFill>
            </a:endParaRPr>
          </a:p>
        </p:txBody>
      </p:sp>
      <p:sp>
        <p:nvSpPr>
          <p:cNvPr id="124" name="object 124"/>
          <p:cNvSpPr/>
          <p:nvPr/>
        </p:nvSpPr>
        <p:spPr>
          <a:xfrm>
            <a:off x="7220950"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25" name="object 125"/>
          <p:cNvSpPr/>
          <p:nvPr/>
        </p:nvSpPr>
        <p:spPr>
          <a:xfrm>
            <a:off x="7823546"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26" name="object 126"/>
          <p:cNvSpPr/>
          <p:nvPr/>
        </p:nvSpPr>
        <p:spPr>
          <a:xfrm>
            <a:off x="8426149"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27" name="object 127"/>
          <p:cNvSpPr/>
          <p:nvPr/>
        </p:nvSpPr>
        <p:spPr>
          <a:xfrm>
            <a:off x="9028741"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28" name="object 128"/>
          <p:cNvSpPr/>
          <p:nvPr/>
        </p:nvSpPr>
        <p:spPr>
          <a:xfrm>
            <a:off x="9631345" y="5189326"/>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29" name="object 129"/>
          <p:cNvSpPr txBox="1"/>
          <p:nvPr/>
        </p:nvSpPr>
        <p:spPr>
          <a:xfrm>
            <a:off x="7075052" y="5317536"/>
            <a:ext cx="291913" cy="196849"/>
          </a:xfrm>
          <a:prstGeom prst="rect">
            <a:avLst/>
          </a:prstGeom>
        </p:spPr>
        <p:txBody>
          <a:bodyPr vert="horz" wrap="square" lIns="0" tIns="0" rIns="0" bIns="0" rtlCol="0">
            <a:spAutoFit/>
          </a:bodyPr>
          <a:lstStyle/>
          <a:p>
            <a:pPr marL="11206"/>
            <a:r>
              <a:rPr sz="1279" spc="-9" dirty="0">
                <a:solidFill>
                  <a:prstClr val="black"/>
                </a:solidFill>
                <a:latin typeface="Arial"/>
                <a:cs typeface="Arial"/>
              </a:rPr>
              <a:t>400</a:t>
            </a:r>
            <a:endParaRPr sz="1279">
              <a:solidFill>
                <a:prstClr val="black"/>
              </a:solidFill>
              <a:latin typeface="Arial"/>
              <a:cs typeface="Arial"/>
            </a:endParaRPr>
          </a:p>
        </p:txBody>
      </p:sp>
      <p:sp>
        <p:nvSpPr>
          <p:cNvPr id="130" name="object 130"/>
          <p:cNvSpPr txBox="1"/>
          <p:nvPr/>
        </p:nvSpPr>
        <p:spPr>
          <a:xfrm>
            <a:off x="9485446" y="5317536"/>
            <a:ext cx="291913" cy="196849"/>
          </a:xfrm>
          <a:prstGeom prst="rect">
            <a:avLst/>
          </a:prstGeom>
        </p:spPr>
        <p:txBody>
          <a:bodyPr vert="horz" wrap="square" lIns="0" tIns="0" rIns="0" bIns="0" rtlCol="0">
            <a:spAutoFit/>
          </a:bodyPr>
          <a:lstStyle/>
          <a:p>
            <a:pPr marL="11206"/>
            <a:r>
              <a:rPr sz="1279" spc="-9" dirty="0">
                <a:solidFill>
                  <a:prstClr val="black"/>
                </a:solidFill>
                <a:latin typeface="Arial"/>
                <a:cs typeface="Arial"/>
              </a:rPr>
              <a:t>800</a:t>
            </a:r>
            <a:endParaRPr sz="1279">
              <a:solidFill>
                <a:prstClr val="black"/>
              </a:solidFill>
              <a:latin typeface="Arial"/>
              <a:cs typeface="Arial"/>
            </a:endParaRPr>
          </a:p>
        </p:txBody>
      </p:sp>
      <p:sp>
        <p:nvSpPr>
          <p:cNvPr id="131" name="object 131"/>
          <p:cNvSpPr/>
          <p:nvPr/>
        </p:nvSpPr>
        <p:spPr>
          <a:xfrm>
            <a:off x="6966895" y="3973094"/>
            <a:ext cx="0" cy="1019735"/>
          </a:xfrm>
          <a:custGeom>
            <a:avLst/>
            <a:gdLst/>
            <a:ahLst/>
            <a:cxnLst/>
            <a:rect l="l" t="t" r="r" b="b"/>
            <a:pathLst>
              <a:path h="1155700">
                <a:moveTo>
                  <a:pt x="0" y="1155086"/>
                </a:moveTo>
                <a:lnTo>
                  <a:pt x="0" y="0"/>
                </a:lnTo>
              </a:path>
            </a:pathLst>
          </a:custGeom>
          <a:ln w="9530">
            <a:solidFill>
              <a:srgbClr val="000000"/>
            </a:solidFill>
          </a:ln>
        </p:spPr>
        <p:txBody>
          <a:bodyPr wrap="square" lIns="0" tIns="0" rIns="0" bIns="0" rtlCol="0"/>
          <a:lstStyle/>
          <a:p>
            <a:endParaRPr sz="1588">
              <a:solidFill>
                <a:prstClr val="black"/>
              </a:solidFill>
            </a:endParaRPr>
          </a:p>
        </p:txBody>
      </p:sp>
      <p:sp>
        <p:nvSpPr>
          <p:cNvPr id="132" name="object 132"/>
          <p:cNvSpPr/>
          <p:nvPr/>
        </p:nvSpPr>
        <p:spPr>
          <a:xfrm>
            <a:off x="6886167" y="4992289"/>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33" name="object 133"/>
          <p:cNvSpPr/>
          <p:nvPr/>
        </p:nvSpPr>
        <p:spPr>
          <a:xfrm>
            <a:off x="6886167" y="4737493"/>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34" name="object 134"/>
          <p:cNvSpPr/>
          <p:nvPr/>
        </p:nvSpPr>
        <p:spPr>
          <a:xfrm>
            <a:off x="6886167" y="4482687"/>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35" name="object 135"/>
          <p:cNvSpPr/>
          <p:nvPr/>
        </p:nvSpPr>
        <p:spPr>
          <a:xfrm>
            <a:off x="6886167" y="4227893"/>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36" name="object 136"/>
          <p:cNvSpPr/>
          <p:nvPr/>
        </p:nvSpPr>
        <p:spPr>
          <a:xfrm>
            <a:off x="6886167" y="3973094"/>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37" name="object 137"/>
          <p:cNvSpPr txBox="1"/>
          <p:nvPr/>
        </p:nvSpPr>
        <p:spPr>
          <a:xfrm>
            <a:off x="6631110" y="4868809"/>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6.5</a:t>
            </a:r>
            <a:endParaRPr sz="1279">
              <a:solidFill>
                <a:prstClr val="black"/>
              </a:solidFill>
              <a:latin typeface="Arial"/>
              <a:cs typeface="Arial"/>
            </a:endParaRPr>
          </a:p>
        </p:txBody>
      </p:sp>
      <p:sp>
        <p:nvSpPr>
          <p:cNvPr id="138" name="object 138"/>
          <p:cNvSpPr txBox="1"/>
          <p:nvPr/>
        </p:nvSpPr>
        <p:spPr>
          <a:xfrm>
            <a:off x="6631110" y="4359207"/>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7.5</a:t>
            </a:r>
            <a:endParaRPr sz="1279">
              <a:solidFill>
                <a:prstClr val="black"/>
              </a:solidFill>
              <a:latin typeface="Arial"/>
              <a:cs typeface="Arial"/>
            </a:endParaRPr>
          </a:p>
        </p:txBody>
      </p:sp>
      <p:sp>
        <p:nvSpPr>
          <p:cNvPr id="139" name="object 139"/>
          <p:cNvSpPr txBox="1"/>
          <p:nvPr/>
        </p:nvSpPr>
        <p:spPr>
          <a:xfrm>
            <a:off x="6631110" y="3849614"/>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8.5</a:t>
            </a:r>
            <a:endParaRPr sz="1279">
              <a:solidFill>
                <a:prstClr val="black"/>
              </a:solidFill>
              <a:latin typeface="Arial"/>
              <a:cs typeface="Arial"/>
            </a:endParaRPr>
          </a:p>
        </p:txBody>
      </p:sp>
      <p:sp>
        <p:nvSpPr>
          <p:cNvPr id="140" name="object 140"/>
          <p:cNvSpPr/>
          <p:nvPr/>
        </p:nvSpPr>
        <p:spPr>
          <a:xfrm>
            <a:off x="6966895" y="3929650"/>
            <a:ext cx="2954991" cy="1260101"/>
          </a:xfrm>
          <a:custGeom>
            <a:avLst/>
            <a:gdLst/>
            <a:ahLst/>
            <a:cxnLst/>
            <a:rect l="l" t="t" r="r" b="b"/>
            <a:pathLst>
              <a:path w="3348990" h="1428114">
                <a:moveTo>
                  <a:pt x="0" y="1427633"/>
                </a:moveTo>
                <a:lnTo>
                  <a:pt x="3348611" y="1427633"/>
                </a:lnTo>
                <a:lnTo>
                  <a:pt x="3348611" y="0"/>
                </a:lnTo>
                <a:lnTo>
                  <a:pt x="0" y="0"/>
                </a:lnTo>
                <a:lnTo>
                  <a:pt x="0" y="1427633"/>
                </a:lnTo>
              </a:path>
            </a:pathLst>
          </a:custGeom>
          <a:ln w="9532">
            <a:solidFill>
              <a:srgbClr val="000000"/>
            </a:solidFill>
          </a:ln>
        </p:spPr>
        <p:txBody>
          <a:bodyPr wrap="square" lIns="0" tIns="0" rIns="0" bIns="0" rtlCol="0"/>
          <a:lstStyle/>
          <a:p>
            <a:endParaRPr sz="1588">
              <a:solidFill>
                <a:prstClr val="black"/>
              </a:solidFill>
            </a:endParaRPr>
          </a:p>
        </p:txBody>
      </p:sp>
      <p:sp>
        <p:nvSpPr>
          <p:cNvPr id="141" name="object 141"/>
          <p:cNvSpPr txBox="1"/>
          <p:nvPr/>
        </p:nvSpPr>
        <p:spPr>
          <a:xfrm>
            <a:off x="7677647" y="5317535"/>
            <a:ext cx="1497106" cy="521938"/>
          </a:xfrm>
          <a:prstGeom prst="rect">
            <a:avLst/>
          </a:prstGeom>
        </p:spPr>
        <p:txBody>
          <a:bodyPr vert="horz" wrap="square" lIns="0" tIns="0" rIns="0" bIns="0" rtlCol="0">
            <a:spAutoFit/>
          </a:bodyPr>
          <a:lstStyle/>
          <a:p>
            <a:pPr algn="ctr">
              <a:tabLst>
                <a:tab pos="602348" algn="l"/>
                <a:tab pos="1204697" algn="l"/>
              </a:tabLst>
            </a:pPr>
            <a:r>
              <a:rPr sz="1279" spc="-9" dirty="0">
                <a:solidFill>
                  <a:prstClr val="black"/>
                </a:solidFill>
                <a:latin typeface="Arial"/>
                <a:cs typeface="Arial"/>
              </a:rPr>
              <a:t>500	600	700</a:t>
            </a:r>
            <a:endParaRPr sz="1279">
              <a:solidFill>
                <a:prstClr val="black"/>
              </a:solidFill>
              <a:latin typeface="Arial"/>
              <a:cs typeface="Arial"/>
            </a:endParaRPr>
          </a:p>
          <a:p>
            <a:pPr marL="35861" algn="ctr">
              <a:spcBef>
                <a:spcPts val="1006"/>
              </a:spcBef>
            </a:pPr>
            <a:r>
              <a:rPr sz="1279" spc="-4" dirty="0">
                <a:solidFill>
                  <a:prstClr val="black"/>
                </a:solidFill>
                <a:latin typeface="Arial"/>
                <a:cs typeface="Arial"/>
              </a:rPr>
              <a:t>Winter Rain</a:t>
            </a:r>
            <a:r>
              <a:rPr sz="1279" spc="-75" dirty="0">
                <a:solidFill>
                  <a:prstClr val="black"/>
                </a:solidFill>
                <a:latin typeface="Arial"/>
                <a:cs typeface="Arial"/>
              </a:rPr>
              <a:t> </a:t>
            </a:r>
            <a:r>
              <a:rPr sz="1279" spc="-9" dirty="0">
                <a:solidFill>
                  <a:prstClr val="black"/>
                </a:solidFill>
                <a:latin typeface="Arial"/>
                <a:cs typeface="Arial"/>
              </a:rPr>
              <a:t>(mm)</a:t>
            </a:r>
            <a:endParaRPr sz="1279">
              <a:solidFill>
                <a:prstClr val="black"/>
              </a:solidFill>
              <a:latin typeface="Arial"/>
              <a:cs typeface="Arial"/>
            </a:endParaRPr>
          </a:p>
        </p:txBody>
      </p:sp>
      <p:sp>
        <p:nvSpPr>
          <p:cNvPr id="142" name="object 142"/>
          <p:cNvSpPr txBox="1"/>
          <p:nvPr/>
        </p:nvSpPr>
        <p:spPr>
          <a:xfrm>
            <a:off x="6308196" y="3839224"/>
            <a:ext cx="179536" cy="1440516"/>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
        <p:nvSpPr>
          <p:cNvPr id="143" name="object 143"/>
          <p:cNvSpPr/>
          <p:nvPr/>
        </p:nvSpPr>
        <p:spPr>
          <a:xfrm>
            <a:off x="9228679" y="242242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4" name="object 144"/>
          <p:cNvSpPr/>
          <p:nvPr/>
        </p:nvSpPr>
        <p:spPr>
          <a:xfrm>
            <a:off x="8835341" y="2145045"/>
            <a:ext cx="72838" cy="72838"/>
          </a:xfrm>
          <a:custGeom>
            <a:avLst/>
            <a:gdLst/>
            <a:ahLst/>
            <a:cxnLst/>
            <a:rect l="l" t="t" r="r" b="b"/>
            <a:pathLst>
              <a:path w="82550" h="82550">
                <a:moveTo>
                  <a:pt x="0" y="0"/>
                </a:moveTo>
                <a:lnTo>
                  <a:pt x="82342" y="0"/>
                </a:lnTo>
                <a:lnTo>
                  <a:pt x="82342" y="82364"/>
                </a:lnTo>
                <a:lnTo>
                  <a:pt x="0" y="82364"/>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5" name="object 145"/>
          <p:cNvSpPr/>
          <p:nvPr/>
        </p:nvSpPr>
        <p:spPr>
          <a:xfrm>
            <a:off x="9262842" y="2325189"/>
            <a:ext cx="72838" cy="72838"/>
          </a:xfrm>
          <a:custGeom>
            <a:avLst/>
            <a:gdLst/>
            <a:ahLst/>
            <a:cxnLst/>
            <a:rect l="l" t="t" r="r" b="b"/>
            <a:pathLst>
              <a:path w="82550" h="82550">
                <a:moveTo>
                  <a:pt x="0" y="0"/>
                </a:moveTo>
                <a:lnTo>
                  <a:pt x="82342" y="0"/>
                </a:lnTo>
                <a:lnTo>
                  <a:pt x="82342" y="82364"/>
                </a:lnTo>
                <a:lnTo>
                  <a:pt x="0" y="82364"/>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6" name="object 146"/>
          <p:cNvSpPr/>
          <p:nvPr/>
        </p:nvSpPr>
        <p:spPr>
          <a:xfrm>
            <a:off x="8219798" y="2682569"/>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7" name="object 147"/>
          <p:cNvSpPr/>
          <p:nvPr/>
        </p:nvSpPr>
        <p:spPr>
          <a:xfrm>
            <a:off x="8510532" y="2788215"/>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8" name="object 148"/>
          <p:cNvSpPr/>
          <p:nvPr/>
        </p:nvSpPr>
        <p:spPr>
          <a:xfrm>
            <a:off x="9604772" y="212649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9" name="object 149"/>
          <p:cNvSpPr/>
          <p:nvPr/>
        </p:nvSpPr>
        <p:spPr>
          <a:xfrm>
            <a:off x="8510532" y="2919891"/>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0" name="object 150"/>
          <p:cNvSpPr/>
          <p:nvPr/>
        </p:nvSpPr>
        <p:spPr>
          <a:xfrm>
            <a:off x="9450883" y="191348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1" name="object 151"/>
          <p:cNvSpPr/>
          <p:nvPr/>
        </p:nvSpPr>
        <p:spPr>
          <a:xfrm>
            <a:off x="8390809" y="2476952"/>
            <a:ext cx="72838" cy="72838"/>
          </a:xfrm>
          <a:custGeom>
            <a:avLst/>
            <a:gdLst/>
            <a:ahLst/>
            <a:cxnLst/>
            <a:rect l="l" t="t" r="r" b="b"/>
            <a:pathLst>
              <a:path w="82550" h="82550">
                <a:moveTo>
                  <a:pt x="0" y="0"/>
                </a:moveTo>
                <a:lnTo>
                  <a:pt x="82342" y="0"/>
                </a:lnTo>
                <a:lnTo>
                  <a:pt x="82342" y="82350"/>
                </a:lnTo>
                <a:lnTo>
                  <a:pt x="0" y="82350"/>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2" name="object 152"/>
          <p:cNvSpPr/>
          <p:nvPr/>
        </p:nvSpPr>
        <p:spPr>
          <a:xfrm>
            <a:off x="7792398" y="2821075"/>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3" name="object 153"/>
          <p:cNvSpPr/>
          <p:nvPr/>
        </p:nvSpPr>
        <p:spPr>
          <a:xfrm>
            <a:off x="9382556" y="2517001"/>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4" name="object 154"/>
          <p:cNvSpPr/>
          <p:nvPr/>
        </p:nvSpPr>
        <p:spPr>
          <a:xfrm>
            <a:off x="7433336" y="3055953"/>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5" name="object 155"/>
          <p:cNvSpPr/>
          <p:nvPr/>
        </p:nvSpPr>
        <p:spPr>
          <a:xfrm>
            <a:off x="8630157" y="2295377"/>
            <a:ext cx="72838" cy="72838"/>
          </a:xfrm>
          <a:custGeom>
            <a:avLst/>
            <a:gdLst/>
            <a:ahLst/>
            <a:cxnLst/>
            <a:rect l="l" t="t" r="r" b="b"/>
            <a:pathLst>
              <a:path w="82550" h="82550">
                <a:moveTo>
                  <a:pt x="0" y="0"/>
                </a:moveTo>
                <a:lnTo>
                  <a:pt x="82342" y="0"/>
                </a:lnTo>
                <a:lnTo>
                  <a:pt x="82342" y="82367"/>
                </a:lnTo>
                <a:lnTo>
                  <a:pt x="0" y="82367"/>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6" name="object 156"/>
          <p:cNvSpPr/>
          <p:nvPr/>
        </p:nvSpPr>
        <p:spPr>
          <a:xfrm>
            <a:off x="8322391" y="2756308"/>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7" name="object 157"/>
          <p:cNvSpPr/>
          <p:nvPr/>
        </p:nvSpPr>
        <p:spPr>
          <a:xfrm>
            <a:off x="8288227" y="3060180"/>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8" name="object 158"/>
          <p:cNvSpPr/>
          <p:nvPr/>
        </p:nvSpPr>
        <p:spPr>
          <a:xfrm>
            <a:off x="8647288" y="300799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9" name="object 159"/>
          <p:cNvSpPr/>
          <p:nvPr/>
        </p:nvSpPr>
        <p:spPr>
          <a:xfrm>
            <a:off x="8767013" y="237487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0" name="object 160"/>
          <p:cNvSpPr/>
          <p:nvPr/>
        </p:nvSpPr>
        <p:spPr>
          <a:xfrm>
            <a:off x="8869605" y="2576116"/>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1" name="object 161"/>
          <p:cNvSpPr/>
          <p:nvPr/>
        </p:nvSpPr>
        <p:spPr>
          <a:xfrm>
            <a:off x="7039999" y="307985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2" name="object 162"/>
          <p:cNvSpPr/>
          <p:nvPr/>
        </p:nvSpPr>
        <p:spPr>
          <a:xfrm>
            <a:off x="9177383" y="285981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3" name="object 163"/>
          <p:cNvSpPr/>
          <p:nvPr/>
        </p:nvSpPr>
        <p:spPr>
          <a:xfrm>
            <a:off x="8390809" y="303439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4" name="object 164"/>
          <p:cNvSpPr/>
          <p:nvPr/>
        </p:nvSpPr>
        <p:spPr>
          <a:xfrm>
            <a:off x="9057658" y="2525872"/>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5" name="object 165"/>
          <p:cNvSpPr/>
          <p:nvPr/>
        </p:nvSpPr>
        <p:spPr>
          <a:xfrm>
            <a:off x="9775793" y="2612957"/>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6" name="object 166"/>
          <p:cNvSpPr/>
          <p:nvPr/>
        </p:nvSpPr>
        <p:spPr>
          <a:xfrm>
            <a:off x="7655541" y="3052431"/>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7" name="object 167"/>
          <p:cNvSpPr/>
          <p:nvPr/>
        </p:nvSpPr>
        <p:spPr>
          <a:xfrm>
            <a:off x="7894991" y="2579884"/>
            <a:ext cx="72838" cy="72838"/>
          </a:xfrm>
          <a:custGeom>
            <a:avLst/>
            <a:gdLst/>
            <a:ahLst/>
            <a:cxnLst/>
            <a:rect l="l" t="t" r="r" b="b"/>
            <a:pathLst>
              <a:path w="82550" h="82550">
                <a:moveTo>
                  <a:pt x="0" y="0"/>
                </a:moveTo>
                <a:lnTo>
                  <a:pt x="82342" y="0"/>
                </a:lnTo>
                <a:lnTo>
                  <a:pt x="82342" y="82363"/>
                </a:lnTo>
                <a:lnTo>
                  <a:pt x="0" y="8236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8" name="object 168"/>
          <p:cNvSpPr/>
          <p:nvPr/>
        </p:nvSpPr>
        <p:spPr>
          <a:xfrm>
            <a:off x="7093459" y="3162844"/>
            <a:ext cx="2565026" cy="0"/>
          </a:xfrm>
          <a:custGeom>
            <a:avLst/>
            <a:gdLst/>
            <a:ahLst/>
            <a:cxnLst/>
            <a:rect l="l" t="t" r="r" b="b"/>
            <a:pathLst>
              <a:path w="2907029">
                <a:moveTo>
                  <a:pt x="0" y="0"/>
                </a:moveTo>
                <a:lnTo>
                  <a:pt x="2906742" y="0"/>
                </a:lnTo>
              </a:path>
            </a:pathLst>
          </a:custGeom>
          <a:ln w="9532">
            <a:solidFill>
              <a:srgbClr val="000000"/>
            </a:solidFill>
          </a:ln>
        </p:spPr>
        <p:txBody>
          <a:bodyPr wrap="square" lIns="0" tIns="0" rIns="0" bIns="0" rtlCol="0"/>
          <a:lstStyle/>
          <a:p>
            <a:endParaRPr sz="1588">
              <a:solidFill>
                <a:prstClr val="black"/>
              </a:solidFill>
            </a:endParaRPr>
          </a:p>
        </p:txBody>
      </p:sp>
      <p:sp>
        <p:nvSpPr>
          <p:cNvPr id="169" name="object 169"/>
          <p:cNvSpPr/>
          <p:nvPr/>
        </p:nvSpPr>
        <p:spPr>
          <a:xfrm>
            <a:off x="7093459"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70" name="object 170"/>
          <p:cNvSpPr/>
          <p:nvPr/>
        </p:nvSpPr>
        <p:spPr>
          <a:xfrm>
            <a:off x="7606420"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71" name="object 171"/>
          <p:cNvSpPr/>
          <p:nvPr/>
        </p:nvSpPr>
        <p:spPr>
          <a:xfrm>
            <a:off x="8119370"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72" name="object 172"/>
          <p:cNvSpPr/>
          <p:nvPr/>
        </p:nvSpPr>
        <p:spPr>
          <a:xfrm>
            <a:off x="8632320"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73" name="object 173"/>
          <p:cNvSpPr/>
          <p:nvPr/>
        </p:nvSpPr>
        <p:spPr>
          <a:xfrm>
            <a:off x="9145282"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74" name="object 174"/>
          <p:cNvSpPr/>
          <p:nvPr/>
        </p:nvSpPr>
        <p:spPr>
          <a:xfrm>
            <a:off x="9658232" y="3162844"/>
            <a:ext cx="0" cy="81243"/>
          </a:xfrm>
          <a:custGeom>
            <a:avLst/>
            <a:gdLst/>
            <a:ahLst/>
            <a:cxnLst/>
            <a:rect l="l" t="t" r="r" b="b"/>
            <a:pathLst>
              <a:path h="92075">
                <a:moveTo>
                  <a:pt x="0" y="0"/>
                </a:moveTo>
                <a:lnTo>
                  <a:pt x="0" y="91514"/>
                </a:lnTo>
              </a:path>
            </a:pathLst>
          </a:custGeom>
          <a:ln w="9530">
            <a:solidFill>
              <a:srgbClr val="000000"/>
            </a:solidFill>
          </a:ln>
        </p:spPr>
        <p:txBody>
          <a:bodyPr wrap="square" lIns="0" tIns="0" rIns="0" bIns="0" rtlCol="0"/>
          <a:lstStyle/>
          <a:p>
            <a:endParaRPr sz="1588">
              <a:solidFill>
                <a:prstClr val="black"/>
              </a:solidFill>
            </a:endParaRPr>
          </a:p>
        </p:txBody>
      </p:sp>
      <p:sp>
        <p:nvSpPr>
          <p:cNvPr id="175" name="object 175"/>
          <p:cNvSpPr/>
          <p:nvPr/>
        </p:nvSpPr>
        <p:spPr>
          <a:xfrm>
            <a:off x="6966895" y="1946612"/>
            <a:ext cx="0" cy="1019735"/>
          </a:xfrm>
          <a:custGeom>
            <a:avLst/>
            <a:gdLst/>
            <a:ahLst/>
            <a:cxnLst/>
            <a:rect l="l" t="t" r="r" b="b"/>
            <a:pathLst>
              <a:path h="1155700">
                <a:moveTo>
                  <a:pt x="0" y="1155086"/>
                </a:moveTo>
                <a:lnTo>
                  <a:pt x="0" y="0"/>
                </a:lnTo>
              </a:path>
            </a:pathLst>
          </a:custGeom>
          <a:ln w="9530">
            <a:solidFill>
              <a:srgbClr val="000000"/>
            </a:solidFill>
          </a:ln>
        </p:spPr>
        <p:txBody>
          <a:bodyPr wrap="square" lIns="0" tIns="0" rIns="0" bIns="0" rtlCol="0"/>
          <a:lstStyle/>
          <a:p>
            <a:endParaRPr sz="1588">
              <a:solidFill>
                <a:prstClr val="black"/>
              </a:solidFill>
            </a:endParaRPr>
          </a:p>
        </p:txBody>
      </p:sp>
      <p:sp>
        <p:nvSpPr>
          <p:cNvPr id="176" name="object 176"/>
          <p:cNvSpPr/>
          <p:nvPr/>
        </p:nvSpPr>
        <p:spPr>
          <a:xfrm>
            <a:off x="6886167" y="2965805"/>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77" name="object 177"/>
          <p:cNvSpPr/>
          <p:nvPr/>
        </p:nvSpPr>
        <p:spPr>
          <a:xfrm>
            <a:off x="6886167" y="2711011"/>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78" name="object 178"/>
          <p:cNvSpPr/>
          <p:nvPr/>
        </p:nvSpPr>
        <p:spPr>
          <a:xfrm>
            <a:off x="6886167" y="2456204"/>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79" name="object 179"/>
          <p:cNvSpPr/>
          <p:nvPr/>
        </p:nvSpPr>
        <p:spPr>
          <a:xfrm>
            <a:off x="6886167" y="2201410"/>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80" name="object 180"/>
          <p:cNvSpPr/>
          <p:nvPr/>
        </p:nvSpPr>
        <p:spPr>
          <a:xfrm>
            <a:off x="6886167" y="1946612"/>
            <a:ext cx="81243" cy="0"/>
          </a:xfrm>
          <a:custGeom>
            <a:avLst/>
            <a:gdLst/>
            <a:ahLst/>
            <a:cxnLst/>
            <a:rect l="l" t="t" r="r" b="b"/>
            <a:pathLst>
              <a:path w="92075">
                <a:moveTo>
                  <a:pt x="91492" y="0"/>
                </a:moveTo>
                <a:lnTo>
                  <a:pt x="0" y="0"/>
                </a:lnTo>
              </a:path>
            </a:pathLst>
          </a:custGeom>
          <a:ln w="9532">
            <a:solidFill>
              <a:srgbClr val="000000"/>
            </a:solidFill>
          </a:ln>
        </p:spPr>
        <p:txBody>
          <a:bodyPr wrap="square" lIns="0" tIns="0" rIns="0" bIns="0" rtlCol="0"/>
          <a:lstStyle/>
          <a:p>
            <a:endParaRPr sz="1588">
              <a:solidFill>
                <a:prstClr val="black"/>
              </a:solidFill>
            </a:endParaRPr>
          </a:p>
        </p:txBody>
      </p:sp>
      <p:sp>
        <p:nvSpPr>
          <p:cNvPr id="181" name="object 181"/>
          <p:cNvSpPr txBox="1"/>
          <p:nvPr/>
        </p:nvSpPr>
        <p:spPr>
          <a:xfrm>
            <a:off x="6631110" y="2842326"/>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6.5</a:t>
            </a:r>
            <a:endParaRPr sz="1279">
              <a:solidFill>
                <a:prstClr val="black"/>
              </a:solidFill>
              <a:latin typeface="Arial"/>
              <a:cs typeface="Arial"/>
            </a:endParaRPr>
          </a:p>
        </p:txBody>
      </p:sp>
      <p:sp>
        <p:nvSpPr>
          <p:cNvPr id="182" name="object 182"/>
          <p:cNvSpPr txBox="1"/>
          <p:nvPr/>
        </p:nvSpPr>
        <p:spPr>
          <a:xfrm>
            <a:off x="6631110" y="2332724"/>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7.5</a:t>
            </a:r>
            <a:endParaRPr sz="1279">
              <a:solidFill>
                <a:prstClr val="black"/>
              </a:solidFill>
              <a:latin typeface="Arial"/>
              <a:cs typeface="Arial"/>
            </a:endParaRPr>
          </a:p>
        </p:txBody>
      </p:sp>
      <p:sp>
        <p:nvSpPr>
          <p:cNvPr id="183" name="object 183"/>
          <p:cNvSpPr txBox="1"/>
          <p:nvPr/>
        </p:nvSpPr>
        <p:spPr>
          <a:xfrm>
            <a:off x="6631110" y="1823130"/>
            <a:ext cx="179536" cy="247090"/>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8.5</a:t>
            </a:r>
            <a:endParaRPr sz="1279">
              <a:solidFill>
                <a:prstClr val="black"/>
              </a:solidFill>
              <a:latin typeface="Arial"/>
              <a:cs typeface="Arial"/>
            </a:endParaRPr>
          </a:p>
        </p:txBody>
      </p:sp>
      <p:sp>
        <p:nvSpPr>
          <p:cNvPr id="184" name="object 184"/>
          <p:cNvSpPr/>
          <p:nvPr/>
        </p:nvSpPr>
        <p:spPr>
          <a:xfrm>
            <a:off x="6966895" y="1903167"/>
            <a:ext cx="2954991" cy="1260101"/>
          </a:xfrm>
          <a:custGeom>
            <a:avLst/>
            <a:gdLst/>
            <a:ahLst/>
            <a:cxnLst/>
            <a:rect l="l" t="t" r="r" b="b"/>
            <a:pathLst>
              <a:path w="3348990" h="1428114">
                <a:moveTo>
                  <a:pt x="0" y="1427633"/>
                </a:moveTo>
                <a:lnTo>
                  <a:pt x="3348611" y="1427633"/>
                </a:lnTo>
                <a:lnTo>
                  <a:pt x="3348611" y="0"/>
                </a:lnTo>
                <a:lnTo>
                  <a:pt x="0" y="0"/>
                </a:lnTo>
                <a:lnTo>
                  <a:pt x="0" y="1427633"/>
                </a:lnTo>
              </a:path>
            </a:pathLst>
          </a:custGeom>
          <a:ln w="9532">
            <a:solidFill>
              <a:srgbClr val="000000"/>
            </a:solidFill>
          </a:ln>
        </p:spPr>
        <p:txBody>
          <a:bodyPr wrap="square" lIns="0" tIns="0" rIns="0" bIns="0" rtlCol="0"/>
          <a:lstStyle/>
          <a:p>
            <a:endParaRPr sz="1588">
              <a:solidFill>
                <a:prstClr val="black"/>
              </a:solidFill>
            </a:endParaRPr>
          </a:p>
        </p:txBody>
      </p:sp>
      <p:sp>
        <p:nvSpPr>
          <p:cNvPr id="185" name="object 185"/>
          <p:cNvSpPr txBox="1"/>
          <p:nvPr/>
        </p:nvSpPr>
        <p:spPr>
          <a:xfrm>
            <a:off x="6925133" y="3291052"/>
            <a:ext cx="2901763" cy="521938"/>
          </a:xfrm>
          <a:prstGeom prst="rect">
            <a:avLst/>
          </a:prstGeom>
        </p:spPr>
        <p:txBody>
          <a:bodyPr vert="horz" wrap="square" lIns="0" tIns="0" rIns="0" bIns="0" rtlCol="0">
            <a:spAutoFit/>
          </a:bodyPr>
          <a:lstStyle/>
          <a:p>
            <a:pPr marL="11206">
              <a:tabLst>
                <a:tab pos="523903" algn="l"/>
                <a:tab pos="1036599" algn="l"/>
                <a:tab pos="1549856" algn="l"/>
                <a:tab pos="2062553" algn="l"/>
                <a:tab pos="2575809" algn="l"/>
              </a:tabLst>
            </a:pPr>
            <a:r>
              <a:rPr sz="1279" spc="-4" dirty="0">
                <a:solidFill>
                  <a:prstClr val="black"/>
                </a:solidFill>
                <a:latin typeface="Arial"/>
                <a:cs typeface="Arial"/>
              </a:rPr>
              <a:t>15.0	15.5	16.0	16.5	17.0	17.5</a:t>
            </a:r>
            <a:endParaRPr sz="1279">
              <a:solidFill>
                <a:prstClr val="black"/>
              </a:solidFill>
              <a:latin typeface="Arial"/>
              <a:cs typeface="Arial"/>
            </a:endParaRPr>
          </a:p>
          <a:p>
            <a:pPr marL="190510">
              <a:spcBef>
                <a:spcPts val="1006"/>
              </a:spcBef>
            </a:pPr>
            <a:r>
              <a:rPr sz="1279" spc="-9" dirty="0">
                <a:solidFill>
                  <a:prstClr val="black"/>
                </a:solidFill>
                <a:latin typeface="Arial"/>
                <a:cs typeface="Arial"/>
              </a:rPr>
              <a:t>Avg </a:t>
            </a:r>
            <a:r>
              <a:rPr sz="1279" spc="-4" dirty="0">
                <a:solidFill>
                  <a:prstClr val="black"/>
                </a:solidFill>
                <a:latin typeface="Arial"/>
                <a:cs typeface="Arial"/>
              </a:rPr>
              <a:t>Growing </a:t>
            </a:r>
            <a:r>
              <a:rPr sz="1279" spc="-9" dirty="0">
                <a:solidFill>
                  <a:prstClr val="black"/>
                </a:solidFill>
                <a:latin typeface="Arial"/>
                <a:cs typeface="Arial"/>
              </a:rPr>
              <a:t>Season Temp</a:t>
            </a:r>
            <a:r>
              <a:rPr sz="1279" spc="-26" dirty="0">
                <a:solidFill>
                  <a:prstClr val="black"/>
                </a:solidFill>
                <a:latin typeface="Arial"/>
                <a:cs typeface="Arial"/>
              </a:rPr>
              <a:t> </a:t>
            </a:r>
            <a:r>
              <a:rPr sz="1279" spc="-4" dirty="0">
                <a:solidFill>
                  <a:prstClr val="black"/>
                </a:solidFill>
                <a:latin typeface="Arial"/>
                <a:cs typeface="Arial"/>
              </a:rPr>
              <a:t>(Celsius)</a:t>
            </a:r>
            <a:endParaRPr sz="1279">
              <a:solidFill>
                <a:prstClr val="black"/>
              </a:solidFill>
              <a:latin typeface="Arial"/>
              <a:cs typeface="Arial"/>
            </a:endParaRPr>
          </a:p>
        </p:txBody>
      </p:sp>
      <p:sp>
        <p:nvSpPr>
          <p:cNvPr id="188" name="object 188"/>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4</a:t>
            </a:r>
          </a:p>
        </p:txBody>
      </p:sp>
      <p:sp>
        <p:nvSpPr>
          <p:cNvPr id="186" name="object 186"/>
          <p:cNvSpPr txBox="1"/>
          <p:nvPr/>
        </p:nvSpPr>
        <p:spPr>
          <a:xfrm>
            <a:off x="6308196" y="1812741"/>
            <a:ext cx="179536" cy="1440516"/>
          </a:xfrm>
          <a:prstGeom prst="rect">
            <a:avLst/>
          </a:prstGeom>
        </p:spPr>
        <p:txBody>
          <a:bodyPr vert="vert270" wrap="square" lIns="0" tIns="0" rIns="0" bIns="0" rtlCol="0">
            <a:spAutoFit/>
          </a:bodyPr>
          <a:lstStyle/>
          <a:p>
            <a:pPr marL="11206">
              <a:lnSpc>
                <a:spcPts val="1377"/>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Tree>
    <p:extLst>
      <p:ext uri="{BB962C8B-B14F-4D97-AF65-F5344CB8AC3E}">
        <p14:creationId xmlns:p14="http://schemas.microsoft.com/office/powerpoint/2010/main" val="2577052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152" y="-594360"/>
            <a:ext cx="10808207" cy="7013448"/>
          </a:xfrm>
          <a:prstGeom prst="rect">
            <a:avLst/>
          </a:prstGeom>
        </p:spPr>
      </p:pic>
    </p:spTree>
    <p:extLst>
      <p:ext uri="{BB962C8B-B14F-4D97-AF65-F5344CB8AC3E}">
        <p14:creationId xmlns:p14="http://schemas.microsoft.com/office/powerpoint/2010/main" val="1230049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70056" y="598395"/>
            <a:ext cx="484654" cy="597471"/>
          </a:xfrm>
          <a:prstGeom prst="rect">
            <a:avLst/>
          </a:prstGeom>
        </p:spPr>
        <p:txBody>
          <a:bodyPr vert="horz" wrap="square" lIns="0" tIns="0" rIns="0" bIns="0" rtlCol="0">
            <a:spAutoFit/>
          </a:bodyPr>
          <a:lstStyle/>
          <a:p>
            <a:pPr marL="11206"/>
            <a:r>
              <a:rPr sz="5824" spc="-244" baseline="-16414" dirty="0">
                <a:solidFill>
                  <a:srgbClr val="0D0D0D"/>
                </a:solidFill>
                <a:latin typeface="Times New Roman"/>
                <a:cs typeface="Times New Roman"/>
              </a:rPr>
              <a:t>R</a:t>
            </a:r>
            <a:r>
              <a:rPr sz="2559" spc="-66" dirty="0">
                <a:solidFill>
                  <a:srgbClr val="0F0F0F"/>
                </a:solidFill>
                <a:latin typeface="Times New Roman"/>
                <a:cs typeface="Times New Roman"/>
              </a:rPr>
              <a:t>2</a:t>
            </a:r>
            <a:endParaRPr sz="2559">
              <a:solidFill>
                <a:prstClr val="black"/>
              </a:solidFill>
              <a:latin typeface="Times New Roman"/>
              <a:cs typeface="Times New Roman"/>
            </a:endParaRPr>
          </a:p>
        </p:txBody>
      </p:sp>
      <p:sp>
        <p:nvSpPr>
          <p:cNvPr id="3" name="object 3"/>
          <p:cNvSpPr txBox="1">
            <a:spLocks noGrp="1"/>
          </p:cNvSpPr>
          <p:nvPr>
            <p:ph type="title"/>
          </p:nvPr>
        </p:nvSpPr>
        <p:spPr>
          <a:xfrm>
            <a:off x="6630453" y="1849824"/>
            <a:ext cx="3020546" cy="1169744"/>
          </a:xfrm>
          <a:prstGeom prst="rect">
            <a:avLst/>
          </a:prstGeom>
        </p:spPr>
        <p:txBody>
          <a:bodyPr vert="horz" wrap="square" lIns="0" tIns="0" rIns="0" bIns="0" rtlCol="0">
            <a:spAutoFit/>
          </a:bodyPr>
          <a:lstStyle/>
          <a:p>
            <a:pPr marL="291368" marR="4483" indent="-280162">
              <a:lnSpc>
                <a:spcPct val="99100"/>
              </a:lnSpc>
              <a:buClr>
                <a:srgbClr val="720808"/>
              </a:buClr>
              <a:buSzPct val="68965"/>
              <a:buFont typeface="Arial"/>
              <a:buChar char="•"/>
              <a:tabLst>
                <a:tab pos="293610" algn="l"/>
              </a:tabLst>
            </a:pPr>
            <a:r>
              <a:rPr sz="2559" spc="-35" dirty="0"/>
              <a:t>Compares </a:t>
            </a:r>
            <a:r>
              <a:rPr sz="2559" spc="-4" dirty="0"/>
              <a:t>the </a:t>
            </a:r>
            <a:r>
              <a:rPr sz="2559" spc="-22" dirty="0"/>
              <a:t>best  </a:t>
            </a:r>
            <a:r>
              <a:rPr sz="2559" spc="-40" dirty="0"/>
              <a:t>model </a:t>
            </a:r>
            <a:r>
              <a:rPr sz="2559" spc="26" dirty="0"/>
              <a:t>to </a:t>
            </a:r>
            <a:r>
              <a:rPr sz="2559" spc="-97" dirty="0"/>
              <a:t>a </a:t>
            </a:r>
            <a:r>
              <a:rPr sz="2559" spc="-49" dirty="0"/>
              <a:t>“baseline”  </a:t>
            </a:r>
            <a:r>
              <a:rPr sz="2559" spc="-40" dirty="0"/>
              <a:t>model</a:t>
            </a:r>
            <a:endParaRPr sz="2559"/>
          </a:p>
        </p:txBody>
      </p:sp>
      <p:sp>
        <p:nvSpPr>
          <p:cNvPr id="4" name="object 4"/>
          <p:cNvSpPr txBox="1"/>
          <p:nvPr/>
        </p:nvSpPr>
        <p:spPr>
          <a:xfrm>
            <a:off x="6630453" y="3087828"/>
            <a:ext cx="3278841" cy="2656689"/>
          </a:xfrm>
          <a:prstGeom prst="rect">
            <a:avLst/>
          </a:prstGeom>
        </p:spPr>
        <p:txBody>
          <a:bodyPr vert="horz" wrap="square" lIns="0" tIns="0" rIns="0" bIns="0" rtlCol="0">
            <a:spAutoFit/>
          </a:bodyPr>
          <a:lstStyle/>
          <a:p>
            <a:pPr marL="291368" marR="519420" indent="-280162">
              <a:lnSpc>
                <a:spcPct val="100600"/>
              </a:lnSpc>
              <a:buClr>
                <a:srgbClr val="720808"/>
              </a:buClr>
              <a:buSzPct val="68965"/>
              <a:buFont typeface="Arial"/>
              <a:buChar char="•"/>
              <a:tabLst>
                <a:tab pos="293610" algn="l"/>
              </a:tabLst>
            </a:pPr>
            <a:r>
              <a:rPr sz="2559" spc="-4" dirty="0">
                <a:solidFill>
                  <a:srgbClr val="0D0D0D"/>
                </a:solidFill>
                <a:latin typeface="Times New Roman"/>
                <a:cs typeface="Times New Roman"/>
              </a:rPr>
              <a:t>The </a:t>
            </a:r>
            <a:r>
              <a:rPr sz="2559" spc="-66" dirty="0">
                <a:solidFill>
                  <a:srgbClr val="FF0000"/>
                </a:solidFill>
                <a:latin typeface="Times New Roman"/>
                <a:cs typeface="Times New Roman"/>
              </a:rPr>
              <a:t>baseline </a:t>
            </a:r>
            <a:r>
              <a:rPr sz="2559" spc="-40" dirty="0">
                <a:solidFill>
                  <a:srgbClr val="FF0000"/>
                </a:solidFill>
                <a:latin typeface="Times New Roman"/>
                <a:cs typeface="Times New Roman"/>
              </a:rPr>
              <a:t>model  </a:t>
            </a:r>
            <a:r>
              <a:rPr sz="2559" spc="-26" dirty="0">
                <a:solidFill>
                  <a:srgbClr val="0D0D0D"/>
                </a:solidFill>
                <a:latin typeface="Times New Roman"/>
                <a:cs typeface="Times New Roman"/>
              </a:rPr>
              <a:t>does </a:t>
            </a:r>
            <a:r>
              <a:rPr sz="2559" spc="26" dirty="0">
                <a:solidFill>
                  <a:srgbClr val="0D0D0D"/>
                </a:solidFill>
                <a:latin typeface="Times New Roman"/>
                <a:cs typeface="Times New Roman"/>
              </a:rPr>
              <a:t>not </a:t>
            </a:r>
            <a:r>
              <a:rPr sz="2559" spc="-57" dirty="0">
                <a:solidFill>
                  <a:srgbClr val="0D0D0D"/>
                </a:solidFill>
                <a:latin typeface="Times New Roman"/>
                <a:cs typeface="Times New Roman"/>
              </a:rPr>
              <a:t>use </a:t>
            </a:r>
            <a:r>
              <a:rPr sz="2559" spc="-97" dirty="0">
                <a:solidFill>
                  <a:srgbClr val="0D0D0D"/>
                </a:solidFill>
                <a:latin typeface="Times New Roman"/>
                <a:cs typeface="Times New Roman"/>
              </a:rPr>
              <a:t>any  </a:t>
            </a:r>
            <a:r>
              <a:rPr sz="2559" spc="-79" dirty="0">
                <a:solidFill>
                  <a:srgbClr val="0D0D0D"/>
                </a:solidFill>
                <a:latin typeface="Times New Roman"/>
                <a:cs typeface="Times New Roman"/>
              </a:rPr>
              <a:t>variables</a:t>
            </a:r>
            <a:endParaRPr sz="2559">
              <a:solidFill>
                <a:prstClr val="black"/>
              </a:solidFill>
              <a:latin typeface="Times New Roman"/>
              <a:cs typeface="Times New Roman"/>
            </a:endParaRPr>
          </a:p>
          <a:p>
            <a:pPr marL="571530" marR="4483" lvl="1" indent="-246543">
              <a:lnSpc>
                <a:spcPct val="99900"/>
              </a:lnSpc>
              <a:spcBef>
                <a:spcPts val="415"/>
              </a:spcBef>
              <a:buClr>
                <a:srgbClr val="720808"/>
              </a:buClr>
              <a:buSzPct val="69230"/>
              <a:buFont typeface="Arial"/>
              <a:buChar char="•"/>
              <a:tabLst>
                <a:tab pos="567048" algn="l"/>
              </a:tabLst>
            </a:pPr>
            <a:r>
              <a:rPr sz="2294" spc="-31" dirty="0">
                <a:solidFill>
                  <a:srgbClr val="0D0D0D"/>
                </a:solidFill>
                <a:latin typeface="Times New Roman"/>
                <a:cs typeface="Times New Roman"/>
              </a:rPr>
              <a:t>Predicts </a:t>
            </a:r>
            <a:r>
              <a:rPr sz="2294" spc="-57" dirty="0">
                <a:solidFill>
                  <a:srgbClr val="0D0D0D"/>
                </a:solidFill>
                <a:latin typeface="Times New Roman"/>
                <a:cs typeface="Times New Roman"/>
              </a:rPr>
              <a:t>same </a:t>
            </a:r>
            <a:r>
              <a:rPr sz="2294" spc="-13" dirty="0">
                <a:solidFill>
                  <a:srgbClr val="0D0D0D"/>
                </a:solidFill>
                <a:latin typeface="Times New Roman"/>
                <a:cs typeface="Times New Roman"/>
              </a:rPr>
              <a:t>outcome  </a:t>
            </a:r>
            <a:r>
              <a:rPr sz="2294" spc="-62" dirty="0">
                <a:solidFill>
                  <a:srgbClr val="0D0D0D"/>
                </a:solidFill>
                <a:latin typeface="Times New Roman"/>
                <a:cs typeface="Times New Roman"/>
              </a:rPr>
              <a:t>(price) </a:t>
            </a:r>
            <a:r>
              <a:rPr sz="2294" spc="-53" dirty="0">
                <a:solidFill>
                  <a:srgbClr val="0D0D0D"/>
                </a:solidFill>
                <a:latin typeface="Times New Roman"/>
                <a:cs typeface="Times New Roman"/>
              </a:rPr>
              <a:t>regardless </a:t>
            </a:r>
            <a:r>
              <a:rPr sz="2294" dirty="0">
                <a:solidFill>
                  <a:srgbClr val="0D0D0D"/>
                </a:solidFill>
                <a:latin typeface="Times New Roman"/>
                <a:cs typeface="Times New Roman"/>
              </a:rPr>
              <a:t>of </a:t>
            </a:r>
            <a:r>
              <a:rPr sz="2294" spc="-4" dirty="0">
                <a:solidFill>
                  <a:srgbClr val="0D0D0D"/>
                </a:solidFill>
                <a:latin typeface="Times New Roman"/>
                <a:cs typeface="Times New Roman"/>
              </a:rPr>
              <a:t>the  </a:t>
            </a:r>
            <a:r>
              <a:rPr sz="2294" spc="-18" dirty="0">
                <a:solidFill>
                  <a:srgbClr val="0D0D0D"/>
                </a:solidFill>
                <a:latin typeface="Times New Roman"/>
                <a:cs typeface="Times New Roman"/>
              </a:rPr>
              <a:t>independent </a:t>
            </a:r>
            <a:r>
              <a:rPr sz="2294" spc="-71" dirty="0">
                <a:solidFill>
                  <a:srgbClr val="0D0D0D"/>
                </a:solidFill>
                <a:latin typeface="Times New Roman"/>
                <a:cs typeface="Times New Roman"/>
              </a:rPr>
              <a:t>variable  </a:t>
            </a:r>
            <a:r>
              <a:rPr sz="2294" spc="-35" dirty="0">
                <a:solidFill>
                  <a:srgbClr val="0D0D0D"/>
                </a:solidFill>
                <a:latin typeface="Times New Roman"/>
                <a:cs typeface="Times New Roman"/>
              </a:rPr>
              <a:t>(temperature)</a:t>
            </a:r>
            <a:endParaRPr sz="2294">
              <a:solidFill>
                <a:prstClr val="black"/>
              </a:solidFill>
              <a:latin typeface="Times New Roman"/>
              <a:cs typeface="Times New Roman"/>
            </a:endParaRPr>
          </a:p>
        </p:txBody>
      </p:sp>
      <p:sp>
        <p:nvSpPr>
          <p:cNvPr id="5" name="object 5"/>
          <p:cNvSpPr/>
          <p:nvPr/>
        </p:nvSpPr>
        <p:spPr>
          <a:xfrm>
            <a:off x="5743541" y="333027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6" name="object 6"/>
          <p:cNvSpPr/>
          <p:nvPr/>
        </p:nvSpPr>
        <p:spPr>
          <a:xfrm>
            <a:off x="5285994" y="2680055"/>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7" name="object 7"/>
          <p:cNvSpPr/>
          <p:nvPr/>
        </p:nvSpPr>
        <p:spPr>
          <a:xfrm>
            <a:off x="5783288" y="3102349"/>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8" name="object 8"/>
          <p:cNvSpPr/>
          <p:nvPr/>
        </p:nvSpPr>
        <p:spPr>
          <a:xfrm>
            <a:off x="4569938" y="3940134"/>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9" name="object 9"/>
          <p:cNvSpPr/>
          <p:nvPr/>
        </p:nvSpPr>
        <p:spPr>
          <a:xfrm>
            <a:off x="4908154" y="4187772"/>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0" name="object 10"/>
          <p:cNvSpPr/>
          <p:nvPr/>
        </p:nvSpPr>
        <p:spPr>
          <a:xfrm>
            <a:off x="6181052" y="2636564"/>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1" name="object 11"/>
          <p:cNvSpPr/>
          <p:nvPr/>
        </p:nvSpPr>
        <p:spPr>
          <a:xfrm>
            <a:off x="4908154" y="4496461"/>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2" name="object 12"/>
          <p:cNvSpPr/>
          <p:nvPr/>
        </p:nvSpPr>
        <p:spPr>
          <a:xfrm>
            <a:off x="6002038" y="213722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3" name="object 13"/>
          <p:cNvSpPr/>
          <p:nvPr/>
        </p:nvSpPr>
        <p:spPr>
          <a:xfrm>
            <a:off x="4768887" y="3458101"/>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4" name="object 14"/>
          <p:cNvSpPr/>
          <p:nvPr/>
        </p:nvSpPr>
        <p:spPr>
          <a:xfrm>
            <a:off x="4072767" y="4264824"/>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5" name="object 15"/>
          <p:cNvSpPr/>
          <p:nvPr/>
        </p:nvSpPr>
        <p:spPr>
          <a:xfrm>
            <a:off x="5922555" y="3552006"/>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6" name="object 16"/>
          <p:cNvSpPr/>
          <p:nvPr/>
        </p:nvSpPr>
        <p:spPr>
          <a:xfrm>
            <a:off x="3655078" y="4815425"/>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7" name="object 17"/>
          <p:cNvSpPr/>
          <p:nvPr/>
        </p:nvSpPr>
        <p:spPr>
          <a:xfrm>
            <a:off x="5047309" y="3032468"/>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8" name="object 18"/>
          <p:cNvSpPr/>
          <p:nvPr/>
        </p:nvSpPr>
        <p:spPr>
          <a:xfrm>
            <a:off x="4689281" y="4112996"/>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19" name="object 19"/>
          <p:cNvSpPr/>
          <p:nvPr/>
        </p:nvSpPr>
        <p:spPr>
          <a:xfrm>
            <a:off x="4649545" y="4825342"/>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0" name="object 20"/>
          <p:cNvSpPr/>
          <p:nvPr/>
        </p:nvSpPr>
        <p:spPr>
          <a:xfrm>
            <a:off x="5067232" y="4703007"/>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1" name="object 21"/>
          <p:cNvSpPr/>
          <p:nvPr/>
        </p:nvSpPr>
        <p:spPr>
          <a:xfrm>
            <a:off x="5206510" y="3218822"/>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2" name="object 22"/>
          <p:cNvSpPr/>
          <p:nvPr/>
        </p:nvSpPr>
        <p:spPr>
          <a:xfrm>
            <a:off x="5325853" y="3690578"/>
            <a:ext cx="72838" cy="72838"/>
          </a:xfrm>
          <a:custGeom>
            <a:avLst/>
            <a:gdLst/>
            <a:ahLst/>
            <a:cxnLst/>
            <a:rect l="l" t="t" r="r" b="b"/>
            <a:pathLst>
              <a:path w="82550" h="82550">
                <a:moveTo>
                  <a:pt x="0" y="0"/>
                </a:moveTo>
                <a:lnTo>
                  <a:pt x="82296" y="0"/>
                </a:lnTo>
                <a:lnTo>
                  <a:pt x="82296"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3" name="object 23"/>
          <p:cNvSpPr/>
          <p:nvPr/>
        </p:nvSpPr>
        <p:spPr>
          <a:xfrm>
            <a:off x="3197520" y="4871454"/>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4" name="object 24"/>
          <p:cNvSpPr/>
          <p:nvPr/>
        </p:nvSpPr>
        <p:spPr>
          <a:xfrm>
            <a:off x="5683870" y="4355615"/>
            <a:ext cx="72838" cy="72838"/>
          </a:xfrm>
          <a:custGeom>
            <a:avLst/>
            <a:gdLst/>
            <a:ahLst/>
            <a:cxnLst/>
            <a:rect l="l" t="t" r="r" b="b"/>
            <a:pathLst>
              <a:path w="82550" h="82550">
                <a:moveTo>
                  <a:pt x="0" y="0"/>
                </a:moveTo>
                <a:lnTo>
                  <a:pt x="82296" y="0"/>
                </a:lnTo>
                <a:lnTo>
                  <a:pt x="82296"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5" name="object 25"/>
          <p:cNvSpPr/>
          <p:nvPr/>
        </p:nvSpPr>
        <p:spPr>
          <a:xfrm>
            <a:off x="4768887" y="4764897"/>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6" name="object 26"/>
          <p:cNvSpPr/>
          <p:nvPr/>
        </p:nvSpPr>
        <p:spPr>
          <a:xfrm>
            <a:off x="5544603" y="3572794"/>
            <a:ext cx="72838" cy="72838"/>
          </a:xfrm>
          <a:custGeom>
            <a:avLst/>
            <a:gdLst/>
            <a:ahLst/>
            <a:cxnLst/>
            <a:rect l="l" t="t" r="r" b="b"/>
            <a:pathLst>
              <a:path w="82550" h="82550">
                <a:moveTo>
                  <a:pt x="0" y="0"/>
                </a:moveTo>
                <a:lnTo>
                  <a:pt x="82296" y="0"/>
                </a:lnTo>
                <a:lnTo>
                  <a:pt x="82296" y="82283"/>
                </a:lnTo>
                <a:lnTo>
                  <a:pt x="0" y="82283"/>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7" name="object 27"/>
          <p:cNvSpPr/>
          <p:nvPr/>
        </p:nvSpPr>
        <p:spPr>
          <a:xfrm>
            <a:off x="6379990" y="3776942"/>
            <a:ext cx="72838" cy="72838"/>
          </a:xfrm>
          <a:custGeom>
            <a:avLst/>
            <a:gdLst/>
            <a:ahLst/>
            <a:cxnLst/>
            <a:rect l="l" t="t" r="r" b="b"/>
            <a:pathLst>
              <a:path w="82550" h="82550">
                <a:moveTo>
                  <a:pt x="0" y="0"/>
                </a:moveTo>
                <a:lnTo>
                  <a:pt x="82295" y="0"/>
                </a:lnTo>
                <a:lnTo>
                  <a:pt x="82295" y="82295"/>
                </a:lnTo>
                <a:lnTo>
                  <a:pt x="0" y="82295"/>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8" name="object 28"/>
          <p:cNvSpPr/>
          <p:nvPr/>
        </p:nvSpPr>
        <p:spPr>
          <a:xfrm>
            <a:off x="3913565" y="4807189"/>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29" name="object 29"/>
          <p:cNvSpPr/>
          <p:nvPr/>
        </p:nvSpPr>
        <p:spPr>
          <a:xfrm>
            <a:off x="4192109" y="3699420"/>
            <a:ext cx="72838" cy="72838"/>
          </a:xfrm>
          <a:custGeom>
            <a:avLst/>
            <a:gdLst/>
            <a:ahLst/>
            <a:cxnLst/>
            <a:rect l="l" t="t" r="r" b="b"/>
            <a:pathLst>
              <a:path w="82550" h="82550">
                <a:moveTo>
                  <a:pt x="0" y="0"/>
                </a:moveTo>
                <a:lnTo>
                  <a:pt x="82295" y="0"/>
                </a:lnTo>
                <a:lnTo>
                  <a:pt x="82295" y="82296"/>
                </a:lnTo>
                <a:lnTo>
                  <a:pt x="0" y="82296"/>
                </a:lnTo>
                <a:lnTo>
                  <a:pt x="0" y="0"/>
                </a:lnTo>
                <a:close/>
              </a:path>
            </a:pathLst>
          </a:custGeom>
          <a:solidFill>
            <a:srgbClr val="000000"/>
          </a:solidFill>
        </p:spPr>
        <p:txBody>
          <a:bodyPr wrap="square" lIns="0" tIns="0" rIns="0" bIns="0" rtlCol="0"/>
          <a:lstStyle/>
          <a:p>
            <a:endParaRPr sz="1588">
              <a:solidFill>
                <a:prstClr val="black"/>
              </a:solidFill>
            </a:endParaRPr>
          </a:p>
        </p:txBody>
      </p:sp>
      <p:sp>
        <p:nvSpPr>
          <p:cNvPr id="30" name="object 30"/>
          <p:cNvSpPr/>
          <p:nvPr/>
        </p:nvSpPr>
        <p:spPr>
          <a:xfrm>
            <a:off x="3253756" y="5017130"/>
            <a:ext cx="2983566" cy="0"/>
          </a:xfrm>
          <a:custGeom>
            <a:avLst/>
            <a:gdLst/>
            <a:ahLst/>
            <a:cxnLst/>
            <a:rect l="l" t="t" r="r" b="b"/>
            <a:pathLst>
              <a:path w="3381375">
                <a:moveTo>
                  <a:pt x="0" y="0"/>
                </a:moveTo>
                <a:lnTo>
                  <a:pt x="3381330" y="0"/>
                </a:lnTo>
              </a:path>
            </a:pathLst>
          </a:custGeom>
          <a:ln w="9525">
            <a:solidFill>
              <a:srgbClr val="000000"/>
            </a:solidFill>
          </a:ln>
        </p:spPr>
        <p:txBody>
          <a:bodyPr wrap="square" lIns="0" tIns="0" rIns="0" bIns="0" rtlCol="0"/>
          <a:lstStyle/>
          <a:p>
            <a:endParaRPr sz="1588">
              <a:solidFill>
                <a:prstClr val="black"/>
              </a:solidFill>
            </a:endParaRPr>
          </a:p>
        </p:txBody>
      </p:sp>
      <p:sp>
        <p:nvSpPr>
          <p:cNvPr id="31" name="object 31"/>
          <p:cNvSpPr/>
          <p:nvPr/>
        </p:nvSpPr>
        <p:spPr>
          <a:xfrm>
            <a:off x="3253756"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2" name="object 32"/>
          <p:cNvSpPr/>
          <p:nvPr/>
        </p:nvSpPr>
        <p:spPr>
          <a:xfrm>
            <a:off x="3850464"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3" name="object 33"/>
          <p:cNvSpPr/>
          <p:nvPr/>
        </p:nvSpPr>
        <p:spPr>
          <a:xfrm>
            <a:off x="4447166"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4" name="object 34"/>
          <p:cNvSpPr/>
          <p:nvPr/>
        </p:nvSpPr>
        <p:spPr>
          <a:xfrm>
            <a:off x="5043868"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5" name="object 35"/>
          <p:cNvSpPr/>
          <p:nvPr/>
        </p:nvSpPr>
        <p:spPr>
          <a:xfrm>
            <a:off x="5640581"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6" name="object 36"/>
          <p:cNvSpPr/>
          <p:nvPr/>
        </p:nvSpPr>
        <p:spPr>
          <a:xfrm>
            <a:off x="6237283" y="5017130"/>
            <a:ext cx="0" cy="80682"/>
          </a:xfrm>
          <a:custGeom>
            <a:avLst/>
            <a:gdLst/>
            <a:ahLst/>
            <a:cxnLst/>
            <a:rect l="l" t="t" r="r" b="b"/>
            <a:pathLst>
              <a:path h="91439">
                <a:moveTo>
                  <a:pt x="0" y="0"/>
                </a:moveTo>
                <a:lnTo>
                  <a:pt x="0" y="91439"/>
                </a:lnTo>
              </a:path>
            </a:pathLst>
          </a:custGeom>
          <a:ln w="9525">
            <a:solidFill>
              <a:srgbClr val="000000"/>
            </a:solidFill>
          </a:ln>
        </p:spPr>
        <p:txBody>
          <a:bodyPr wrap="square" lIns="0" tIns="0" rIns="0" bIns="0" rtlCol="0"/>
          <a:lstStyle/>
          <a:p>
            <a:endParaRPr sz="1588">
              <a:solidFill>
                <a:prstClr val="black"/>
              </a:solidFill>
            </a:endParaRPr>
          </a:p>
        </p:txBody>
      </p:sp>
      <p:sp>
        <p:nvSpPr>
          <p:cNvPr id="37" name="object 37"/>
          <p:cNvSpPr txBox="1"/>
          <p:nvPr/>
        </p:nvSpPr>
        <p:spPr>
          <a:xfrm>
            <a:off x="3085521" y="5145103"/>
            <a:ext cx="336737" cy="196849"/>
          </a:xfrm>
          <a:prstGeom prst="rect">
            <a:avLst/>
          </a:prstGeom>
        </p:spPr>
        <p:txBody>
          <a:bodyPr vert="horz" wrap="square" lIns="0" tIns="0" rIns="0" bIns="0" rtlCol="0">
            <a:spAutoFit/>
          </a:bodyPr>
          <a:lstStyle/>
          <a:p>
            <a:pPr marL="11206"/>
            <a:r>
              <a:rPr sz="1279" spc="-4" dirty="0">
                <a:solidFill>
                  <a:prstClr val="black"/>
                </a:solidFill>
                <a:latin typeface="Arial"/>
                <a:cs typeface="Arial"/>
              </a:rPr>
              <a:t>15.0</a:t>
            </a:r>
            <a:endParaRPr sz="1279">
              <a:solidFill>
                <a:prstClr val="black"/>
              </a:solidFill>
              <a:latin typeface="Arial"/>
              <a:cs typeface="Arial"/>
            </a:endParaRPr>
          </a:p>
        </p:txBody>
      </p:sp>
      <p:sp>
        <p:nvSpPr>
          <p:cNvPr id="38" name="object 38"/>
          <p:cNvSpPr/>
          <p:nvPr/>
        </p:nvSpPr>
        <p:spPr>
          <a:xfrm>
            <a:off x="3106528" y="2166001"/>
            <a:ext cx="0" cy="2389654"/>
          </a:xfrm>
          <a:custGeom>
            <a:avLst/>
            <a:gdLst/>
            <a:ahLst/>
            <a:cxnLst/>
            <a:rect l="l" t="t" r="r" b="b"/>
            <a:pathLst>
              <a:path h="2708275">
                <a:moveTo>
                  <a:pt x="0" y="270780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39" name="object 39"/>
          <p:cNvSpPr/>
          <p:nvPr/>
        </p:nvSpPr>
        <p:spPr>
          <a:xfrm>
            <a:off x="3025846" y="4555235"/>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0" name="object 40"/>
          <p:cNvSpPr/>
          <p:nvPr/>
        </p:nvSpPr>
        <p:spPr>
          <a:xfrm>
            <a:off x="3025846" y="3957918"/>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1" name="object 41"/>
          <p:cNvSpPr/>
          <p:nvPr/>
        </p:nvSpPr>
        <p:spPr>
          <a:xfrm>
            <a:off x="3025846" y="3360610"/>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2" name="object 42"/>
          <p:cNvSpPr/>
          <p:nvPr/>
        </p:nvSpPr>
        <p:spPr>
          <a:xfrm>
            <a:off x="3025846" y="2763303"/>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3" name="object 43"/>
          <p:cNvSpPr/>
          <p:nvPr/>
        </p:nvSpPr>
        <p:spPr>
          <a:xfrm>
            <a:off x="3025846" y="2166000"/>
            <a:ext cx="80682" cy="0"/>
          </a:xfrm>
          <a:custGeom>
            <a:avLst/>
            <a:gdLst/>
            <a:ahLst/>
            <a:cxnLst/>
            <a:rect l="l" t="t" r="r" b="b"/>
            <a:pathLst>
              <a:path w="91439">
                <a:moveTo>
                  <a:pt x="91439" y="0"/>
                </a:moveTo>
                <a:lnTo>
                  <a:pt x="0" y="0"/>
                </a:lnTo>
              </a:path>
            </a:pathLst>
          </a:custGeom>
          <a:ln w="9525">
            <a:solidFill>
              <a:srgbClr val="000000"/>
            </a:solidFill>
          </a:ln>
        </p:spPr>
        <p:txBody>
          <a:bodyPr wrap="square" lIns="0" tIns="0" rIns="0" bIns="0" rtlCol="0"/>
          <a:lstStyle/>
          <a:p>
            <a:endParaRPr sz="1588">
              <a:solidFill>
                <a:prstClr val="black"/>
              </a:solidFill>
            </a:endParaRPr>
          </a:p>
        </p:txBody>
      </p:sp>
      <p:sp>
        <p:nvSpPr>
          <p:cNvPr id="44" name="object 44"/>
          <p:cNvSpPr txBox="1"/>
          <p:nvPr/>
        </p:nvSpPr>
        <p:spPr>
          <a:xfrm>
            <a:off x="2770928" y="4431837"/>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6.5</a:t>
            </a:r>
            <a:endParaRPr sz="1235">
              <a:solidFill>
                <a:prstClr val="black"/>
              </a:solidFill>
              <a:latin typeface="Arial"/>
              <a:cs typeface="Arial"/>
            </a:endParaRPr>
          </a:p>
        </p:txBody>
      </p:sp>
      <p:sp>
        <p:nvSpPr>
          <p:cNvPr id="45" name="object 45"/>
          <p:cNvSpPr txBox="1"/>
          <p:nvPr/>
        </p:nvSpPr>
        <p:spPr>
          <a:xfrm>
            <a:off x="2770928" y="3834529"/>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7.0</a:t>
            </a:r>
            <a:endParaRPr sz="1235">
              <a:solidFill>
                <a:prstClr val="black"/>
              </a:solidFill>
              <a:latin typeface="Arial"/>
              <a:cs typeface="Arial"/>
            </a:endParaRPr>
          </a:p>
        </p:txBody>
      </p:sp>
      <p:sp>
        <p:nvSpPr>
          <p:cNvPr id="46" name="object 46"/>
          <p:cNvSpPr txBox="1"/>
          <p:nvPr/>
        </p:nvSpPr>
        <p:spPr>
          <a:xfrm>
            <a:off x="2770928" y="3237223"/>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7.5</a:t>
            </a:r>
            <a:endParaRPr sz="1235">
              <a:solidFill>
                <a:prstClr val="black"/>
              </a:solidFill>
              <a:latin typeface="Arial"/>
              <a:cs typeface="Arial"/>
            </a:endParaRPr>
          </a:p>
        </p:txBody>
      </p:sp>
      <p:sp>
        <p:nvSpPr>
          <p:cNvPr id="47" name="object 47"/>
          <p:cNvSpPr txBox="1"/>
          <p:nvPr/>
        </p:nvSpPr>
        <p:spPr>
          <a:xfrm>
            <a:off x="2770928" y="2639915"/>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8.0</a:t>
            </a:r>
            <a:endParaRPr sz="1235">
              <a:solidFill>
                <a:prstClr val="black"/>
              </a:solidFill>
              <a:latin typeface="Arial"/>
              <a:cs typeface="Arial"/>
            </a:endParaRPr>
          </a:p>
        </p:txBody>
      </p:sp>
      <p:sp>
        <p:nvSpPr>
          <p:cNvPr id="48" name="object 48"/>
          <p:cNvSpPr txBox="1"/>
          <p:nvPr/>
        </p:nvSpPr>
        <p:spPr>
          <a:xfrm>
            <a:off x="2770928" y="2042612"/>
            <a:ext cx="179536" cy="247090"/>
          </a:xfrm>
          <a:prstGeom prst="rect">
            <a:avLst/>
          </a:prstGeom>
        </p:spPr>
        <p:txBody>
          <a:bodyPr vert="vert270" wrap="square" lIns="0" tIns="0" rIns="0" bIns="0" rtlCol="0">
            <a:spAutoFit/>
          </a:bodyPr>
          <a:lstStyle/>
          <a:p>
            <a:pPr marL="11206">
              <a:lnSpc>
                <a:spcPts val="1363"/>
              </a:lnSpc>
            </a:pPr>
            <a:r>
              <a:rPr sz="1235" dirty="0">
                <a:solidFill>
                  <a:prstClr val="black"/>
                </a:solidFill>
                <a:latin typeface="Arial"/>
                <a:cs typeface="Arial"/>
              </a:rPr>
              <a:t>8.5</a:t>
            </a:r>
            <a:endParaRPr sz="1235">
              <a:solidFill>
                <a:prstClr val="black"/>
              </a:solidFill>
              <a:latin typeface="Arial"/>
              <a:cs typeface="Arial"/>
            </a:endParaRPr>
          </a:p>
        </p:txBody>
      </p:sp>
      <p:sp>
        <p:nvSpPr>
          <p:cNvPr id="49" name="object 49"/>
          <p:cNvSpPr/>
          <p:nvPr/>
        </p:nvSpPr>
        <p:spPr>
          <a:xfrm>
            <a:off x="3106529" y="2064158"/>
            <a:ext cx="3437404" cy="2953310"/>
          </a:xfrm>
          <a:custGeom>
            <a:avLst/>
            <a:gdLst/>
            <a:ahLst/>
            <a:cxnLst/>
            <a:rect l="l" t="t" r="r" b="b"/>
            <a:pathLst>
              <a:path w="3895725" h="3347085">
                <a:moveTo>
                  <a:pt x="0" y="3346704"/>
                </a:moveTo>
                <a:lnTo>
                  <a:pt x="3895343" y="3346704"/>
                </a:lnTo>
                <a:lnTo>
                  <a:pt x="3895343" y="0"/>
                </a:lnTo>
                <a:lnTo>
                  <a:pt x="0" y="0"/>
                </a:lnTo>
                <a:lnTo>
                  <a:pt x="0" y="3346704"/>
                </a:lnTo>
              </a:path>
            </a:pathLst>
          </a:custGeom>
          <a:ln w="9525">
            <a:solidFill>
              <a:srgbClr val="000000"/>
            </a:solidFill>
          </a:ln>
        </p:spPr>
        <p:txBody>
          <a:bodyPr wrap="square" lIns="0" tIns="0" rIns="0" bIns="0" rtlCol="0"/>
          <a:lstStyle/>
          <a:p>
            <a:endParaRPr sz="1588">
              <a:solidFill>
                <a:prstClr val="black"/>
              </a:solidFill>
            </a:endParaRPr>
          </a:p>
        </p:txBody>
      </p:sp>
      <p:sp>
        <p:nvSpPr>
          <p:cNvPr id="50" name="object 50"/>
          <p:cNvSpPr txBox="1"/>
          <p:nvPr/>
        </p:nvSpPr>
        <p:spPr>
          <a:xfrm>
            <a:off x="3486576" y="5145102"/>
            <a:ext cx="2919132" cy="521938"/>
          </a:xfrm>
          <a:prstGeom prst="rect">
            <a:avLst/>
          </a:prstGeom>
        </p:spPr>
        <p:txBody>
          <a:bodyPr vert="horz" wrap="square" lIns="0" tIns="0" rIns="0" bIns="0" rtlCol="0">
            <a:spAutoFit/>
          </a:bodyPr>
          <a:lstStyle/>
          <a:p>
            <a:pPr marL="206760">
              <a:tabLst>
                <a:tab pos="803505" algn="l"/>
                <a:tab pos="1400250" algn="l"/>
                <a:tab pos="1996995" algn="l"/>
                <a:tab pos="2593740" algn="l"/>
              </a:tabLst>
            </a:pPr>
            <a:r>
              <a:rPr sz="1279" spc="-4" dirty="0">
                <a:solidFill>
                  <a:prstClr val="black"/>
                </a:solidFill>
                <a:latin typeface="Arial"/>
                <a:cs typeface="Arial"/>
              </a:rPr>
              <a:t>15.5	16.0	16.5	17.0	17.5</a:t>
            </a:r>
            <a:endParaRPr sz="1279">
              <a:solidFill>
                <a:prstClr val="black"/>
              </a:solidFill>
              <a:latin typeface="Arial"/>
              <a:cs typeface="Arial"/>
            </a:endParaRPr>
          </a:p>
          <a:p>
            <a:pPr marL="11206">
              <a:spcBef>
                <a:spcPts val="1006"/>
              </a:spcBef>
            </a:pPr>
            <a:r>
              <a:rPr sz="1279" spc="-9" dirty="0">
                <a:solidFill>
                  <a:prstClr val="black"/>
                </a:solidFill>
                <a:latin typeface="Arial"/>
                <a:cs typeface="Arial"/>
              </a:rPr>
              <a:t>Avg Growing Season Temp</a:t>
            </a:r>
            <a:r>
              <a:rPr sz="1279" dirty="0">
                <a:solidFill>
                  <a:prstClr val="black"/>
                </a:solidFill>
                <a:latin typeface="Arial"/>
                <a:cs typeface="Arial"/>
              </a:rPr>
              <a:t> </a:t>
            </a:r>
            <a:r>
              <a:rPr sz="1279" spc="-4" dirty="0">
                <a:solidFill>
                  <a:prstClr val="black"/>
                </a:solidFill>
                <a:latin typeface="Arial"/>
                <a:cs typeface="Arial"/>
              </a:rPr>
              <a:t>(Celsius)</a:t>
            </a:r>
            <a:endParaRPr sz="1279">
              <a:solidFill>
                <a:prstClr val="black"/>
              </a:solidFill>
              <a:latin typeface="Arial"/>
              <a:cs typeface="Arial"/>
            </a:endParaRPr>
          </a:p>
        </p:txBody>
      </p:sp>
      <p:sp>
        <p:nvSpPr>
          <p:cNvPr id="51" name="object 51"/>
          <p:cNvSpPr txBox="1"/>
          <p:nvPr/>
        </p:nvSpPr>
        <p:spPr>
          <a:xfrm>
            <a:off x="2448199" y="2820949"/>
            <a:ext cx="179536" cy="1439395"/>
          </a:xfrm>
          <a:prstGeom prst="rect">
            <a:avLst/>
          </a:prstGeom>
        </p:spPr>
        <p:txBody>
          <a:bodyPr vert="vert270" wrap="square" lIns="0" tIns="0" rIns="0" bIns="0" rtlCol="0">
            <a:spAutoFit/>
          </a:bodyPr>
          <a:lstStyle/>
          <a:p>
            <a:pPr marL="11206">
              <a:lnSpc>
                <a:spcPts val="1372"/>
              </a:lnSpc>
            </a:pPr>
            <a:r>
              <a:rPr sz="1279" dirty="0">
                <a:solidFill>
                  <a:prstClr val="black"/>
                </a:solidFill>
                <a:latin typeface="Arial"/>
                <a:cs typeface="Arial"/>
              </a:rPr>
              <a:t>(Logarithm</a:t>
            </a:r>
            <a:r>
              <a:rPr sz="1279" spc="-4" dirty="0">
                <a:solidFill>
                  <a:prstClr val="black"/>
                </a:solidFill>
                <a:latin typeface="Arial"/>
                <a:cs typeface="Arial"/>
              </a:rPr>
              <a:t> </a:t>
            </a:r>
            <a:r>
              <a:rPr sz="1279" dirty="0">
                <a:solidFill>
                  <a:prstClr val="black"/>
                </a:solidFill>
                <a:latin typeface="Arial"/>
                <a:cs typeface="Arial"/>
              </a:rPr>
              <a:t>of)</a:t>
            </a:r>
            <a:r>
              <a:rPr sz="1279" spc="-4" dirty="0">
                <a:solidFill>
                  <a:prstClr val="black"/>
                </a:solidFill>
                <a:latin typeface="Arial"/>
                <a:cs typeface="Arial"/>
              </a:rPr>
              <a:t> </a:t>
            </a:r>
            <a:r>
              <a:rPr sz="1279" dirty="0">
                <a:solidFill>
                  <a:prstClr val="black"/>
                </a:solidFill>
                <a:latin typeface="Arial"/>
                <a:cs typeface="Arial"/>
              </a:rPr>
              <a:t>Price</a:t>
            </a:r>
            <a:endParaRPr sz="1279">
              <a:solidFill>
                <a:prstClr val="black"/>
              </a:solidFill>
              <a:latin typeface="Arial"/>
              <a:cs typeface="Arial"/>
            </a:endParaRPr>
          </a:p>
        </p:txBody>
      </p:sp>
      <p:sp>
        <p:nvSpPr>
          <p:cNvPr id="52" name="object 52"/>
          <p:cNvSpPr/>
          <p:nvPr/>
        </p:nvSpPr>
        <p:spPr>
          <a:xfrm>
            <a:off x="3106529" y="3874299"/>
            <a:ext cx="3437404" cy="0"/>
          </a:xfrm>
          <a:custGeom>
            <a:avLst/>
            <a:gdLst/>
            <a:ahLst/>
            <a:cxnLst/>
            <a:rect l="l" t="t" r="r" b="b"/>
            <a:pathLst>
              <a:path w="3895725">
                <a:moveTo>
                  <a:pt x="0" y="0"/>
                </a:moveTo>
                <a:lnTo>
                  <a:pt x="3895343" y="0"/>
                </a:lnTo>
              </a:path>
            </a:pathLst>
          </a:custGeom>
          <a:ln w="28575">
            <a:solidFill>
              <a:srgbClr val="FF0000"/>
            </a:solidFill>
          </a:ln>
        </p:spPr>
        <p:txBody>
          <a:bodyPr wrap="square" lIns="0" tIns="0" rIns="0" bIns="0" rtlCol="0"/>
          <a:lstStyle/>
          <a:p>
            <a:endParaRPr sz="1588">
              <a:solidFill>
                <a:prstClr val="black"/>
              </a:solidFill>
            </a:endParaRPr>
          </a:p>
        </p:txBody>
      </p:sp>
      <p:sp>
        <p:nvSpPr>
          <p:cNvPr id="53" name="object 53"/>
          <p:cNvSpPr/>
          <p:nvPr/>
        </p:nvSpPr>
        <p:spPr>
          <a:xfrm>
            <a:off x="3129477" y="2829889"/>
            <a:ext cx="3414432" cy="2187388"/>
          </a:xfrm>
          <a:custGeom>
            <a:avLst/>
            <a:gdLst/>
            <a:ahLst/>
            <a:cxnLst/>
            <a:rect l="l" t="t" r="r" b="b"/>
            <a:pathLst>
              <a:path w="3869690" h="2479040">
                <a:moveTo>
                  <a:pt x="0" y="2478874"/>
                </a:moveTo>
                <a:lnTo>
                  <a:pt x="3869335" y="0"/>
                </a:lnTo>
              </a:path>
            </a:pathLst>
          </a:custGeom>
          <a:ln w="28575">
            <a:solidFill>
              <a:srgbClr val="00FF00"/>
            </a:solidFill>
          </a:ln>
        </p:spPr>
        <p:txBody>
          <a:bodyPr wrap="square" lIns="0" tIns="0" rIns="0" bIns="0" rtlCol="0"/>
          <a:lstStyle/>
          <a:p>
            <a:endParaRPr sz="1588">
              <a:solidFill>
                <a:prstClr val="black"/>
              </a:solidFill>
            </a:endParaRPr>
          </a:p>
        </p:txBody>
      </p:sp>
      <p:sp>
        <p:nvSpPr>
          <p:cNvPr id="55" name="object 55"/>
          <p:cNvSpPr txBox="1">
            <a:spLocks noGrp="1"/>
          </p:cNvSpPr>
          <p:nvPr>
            <p:ph type="sldNum" sz="quarter" idx="7"/>
          </p:nvPr>
        </p:nvSpPr>
        <p:spPr>
          <a:xfrm>
            <a:off x="12682519" y="5296103"/>
            <a:ext cx="169107" cy="205184"/>
          </a:xfrm>
          <a:prstGeom prst="rect">
            <a:avLst/>
          </a:prstGeom>
        </p:spPr>
        <p:txBody>
          <a:bodyPr vert="horz" wrap="square" lIns="0" tIns="0" rIns="0" bIns="0" rtlCol="0">
            <a:spAutoFit/>
          </a:bodyPr>
          <a:lstStyle/>
          <a:p>
            <a:pPr marL="22413">
              <a:lnSpc>
                <a:spcPts val="1623"/>
              </a:lnSpc>
            </a:pPr>
            <a:r>
              <a:rPr spc="-53" dirty="0"/>
              <a:t>6</a:t>
            </a:r>
          </a:p>
        </p:txBody>
      </p:sp>
    </p:spTree>
    <p:extLst>
      <p:ext uri="{BB962C8B-B14F-4D97-AF65-F5344CB8AC3E}">
        <p14:creationId xmlns:p14="http://schemas.microsoft.com/office/powerpoint/2010/main" val="112203346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914</Words>
  <Application>Microsoft Office PowerPoint</Application>
  <PresentationFormat>Widescreen</PresentationFormat>
  <Paragraphs>274</Paragraphs>
  <Slides>25</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ＭＳ Ｐゴシック</vt:lpstr>
      <vt:lpstr>Arial</vt:lpstr>
      <vt:lpstr>Calibri</vt:lpstr>
      <vt:lpstr>Tahoma</vt:lpstr>
      <vt:lpstr>Times New Roman</vt:lpstr>
      <vt:lpstr>1_Office Theme</vt:lpstr>
      <vt:lpstr>1_Custom Design</vt:lpstr>
      <vt:lpstr>Office Theme</vt:lpstr>
      <vt:lpstr>PowerPoint Presentation</vt:lpstr>
      <vt:lpstr>PowerPoint Presentation</vt:lpstr>
      <vt:lpstr>Bordeaux Wine</vt:lpstr>
      <vt:lpstr>PowerPoint Presentation</vt:lpstr>
      <vt:lpstr>Predicting the Quality of Wine</vt:lpstr>
      <vt:lpstr>Building a Model</vt:lpstr>
      <vt:lpstr>The Data (1952 – 1978)</vt:lpstr>
      <vt:lpstr>PowerPoint Presentation</vt:lpstr>
      <vt:lpstr>Compares the best  model to a “baseline”  model</vt:lpstr>
      <vt:lpstr>SSE = 5.73 SST = 10.15</vt:lpstr>
      <vt:lpstr>Interpreting R2</vt:lpstr>
      <vt:lpstr>Available Independent Variables</vt:lpstr>
      <vt:lpstr>Multiple Linear Regression</vt:lpstr>
      <vt:lpstr>Adding Variables</vt:lpstr>
      <vt:lpstr>Selecting Variables</vt:lpstr>
      <vt:lpstr>Understanding the Model and Coefficients</vt:lpstr>
      <vt:lpstr>Correlation</vt:lpstr>
      <vt:lpstr>Examples of Correlation</vt:lpstr>
      <vt:lpstr>Examples of Correlation</vt:lpstr>
      <vt:lpstr>Examples of Correlation</vt:lpstr>
      <vt:lpstr>Predictive Ability</vt:lpstr>
      <vt:lpstr>Out-of-Sample R2</vt:lpstr>
      <vt:lpstr>The Results</vt:lpstr>
      <vt:lpstr>The Expert’s Reaction</vt:lpstr>
      <vt:lpstr>The Analytics Edge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Saini</dc:creator>
  <cp:lastModifiedBy>Divya Saini</cp:lastModifiedBy>
  <cp:revision>6</cp:revision>
  <dcterms:created xsi:type="dcterms:W3CDTF">2015-10-09T21:57:36Z</dcterms:created>
  <dcterms:modified xsi:type="dcterms:W3CDTF">2015-10-09T23:31:05Z</dcterms:modified>
</cp:coreProperties>
</file>